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9"/>
  </p:notesMasterIdLst>
  <p:sldIdLst>
    <p:sldId id="256" r:id="rId2"/>
    <p:sldId id="257" r:id="rId3"/>
    <p:sldId id="258" r:id="rId4"/>
    <p:sldId id="259" r:id="rId5"/>
    <p:sldId id="260" r:id="rId6"/>
    <p:sldId id="261" r:id="rId7"/>
    <p:sldId id="262" r:id="rId8"/>
    <p:sldId id="285" r:id="rId9"/>
    <p:sldId id="284" r:id="rId10"/>
    <p:sldId id="263" r:id="rId11"/>
    <p:sldId id="268" r:id="rId12"/>
    <p:sldId id="270" r:id="rId13"/>
    <p:sldId id="283" r:id="rId14"/>
    <p:sldId id="272" r:id="rId15"/>
    <p:sldId id="281" r:id="rId16"/>
    <p:sldId id="273" r:id="rId17"/>
    <p:sldId id="282" r:id="rId18"/>
    <p:sldId id="275" r:id="rId19"/>
    <p:sldId id="280" r:id="rId20"/>
    <p:sldId id="277" r:id="rId21"/>
    <p:sldId id="271" r:id="rId22"/>
    <p:sldId id="276" r:id="rId23"/>
    <p:sldId id="279" r:id="rId24"/>
    <p:sldId id="274" r:id="rId25"/>
    <p:sldId id="278" r:id="rId26"/>
    <p:sldId id="286" r:id="rId27"/>
    <p:sldId id="265"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324" autoAdjust="0"/>
    <p:restoredTop sz="85209" autoAdjust="0"/>
  </p:normalViewPr>
  <p:slideViewPr>
    <p:cSldViewPr snapToGrid="0" snapToObjects="1">
      <p:cViewPr>
        <p:scale>
          <a:sx n="75" d="100"/>
          <a:sy n="75" d="100"/>
        </p:scale>
        <p:origin x="130"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066643-8A70-4685-99FA-8064E8F0371B}" type="datetimeFigureOut">
              <a:rPr lang="en-US" smtClean="0"/>
              <a:t>2/26/2019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0AADD3-F31F-487F-BC38-D6506E3DF8C2}" type="slidenum">
              <a:rPr lang="en-US" smtClean="0"/>
              <a:t>‹#›</a:t>
            </a:fld>
            <a:endParaRPr lang="en-US"/>
          </a:p>
        </p:txBody>
      </p:sp>
    </p:spTree>
    <p:extLst>
      <p:ext uri="{BB962C8B-B14F-4D97-AF65-F5344CB8AC3E}">
        <p14:creationId xmlns:p14="http://schemas.microsoft.com/office/powerpoint/2010/main" val="8366135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bea.gov/data/economic-accounts/industry" TargetMode="External"/><Relationship Id="rId2" Type="http://schemas.openxmlformats.org/officeDocument/2006/relationships/slide" Target="../slides/slide10.xml"/><Relationship Id="rId1" Type="http://schemas.openxmlformats.org/officeDocument/2006/relationships/notesMaster" Target="../notesMasters/notesMaster1.xml"/><Relationship Id="rId5" Type="http://schemas.openxmlformats.org/officeDocument/2006/relationships/hyperlink" Target="https://www.nsf.gov/statistics/industry/" TargetMode="External"/><Relationship Id="rId4" Type="http://schemas.openxmlformats.org/officeDocument/2006/relationships/hyperlink" Target="https://www.irs.gov/statistics/soi-tax-stats-statistics-of-income" TargetMode="Externa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www.bea.gov/data/economic-accounts/industry" TargetMode="External"/><Relationship Id="rId2" Type="http://schemas.openxmlformats.org/officeDocument/2006/relationships/slide" Target="../slides/slide11.xml"/><Relationship Id="rId1" Type="http://schemas.openxmlformats.org/officeDocument/2006/relationships/notesMaster" Target="../notesMasters/notesMaster1.xml"/><Relationship Id="rId5" Type="http://schemas.openxmlformats.org/officeDocument/2006/relationships/hyperlink" Target="https://www.nsf.gov/statistics/industry/" TargetMode="External"/><Relationship Id="rId4" Type="http://schemas.openxmlformats.org/officeDocument/2006/relationships/hyperlink" Target="https://www.irs.gov/statistics/soi-tax-stats-statistics-of-income" TargetMode="Externa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www.bea.gov/sites/default/files/methodologies/0417_GDP_by_State_Methodology.pdf" TargetMode="External"/><Relationship Id="rId2" Type="http://schemas.openxmlformats.org/officeDocument/2006/relationships/slide" Target="../slides/slide12.xml"/><Relationship Id="rId1" Type="http://schemas.openxmlformats.org/officeDocument/2006/relationships/notesMaster" Target="../notesMasters/notesMaster1.xml"/><Relationship Id="rId4" Type="http://schemas.openxmlformats.org/officeDocument/2006/relationships/hyperlink" Target="https://www.naics.com/sic-naics-crosswalk-search-results/" TargetMode="Externa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Economic incentives include (at least in</a:t>
            </a:r>
            <a:r>
              <a:rPr lang="en-US" baseline="0" dirty="0" smtClean="0"/>
              <a:t> the case of my paper): Investment tax credits (ITC), Job Creation Tax Credit (JCTC), Research and Development tax credits (RDC), property tax abatement (PTA), and Custom Job Training Subsidies (CJTS)</a:t>
            </a:r>
          </a:p>
          <a:p>
            <a:pPr marL="171450" indent="-171450">
              <a:buFontTx/>
              <a:buChar char="-"/>
            </a:pPr>
            <a:r>
              <a:rPr lang="en-US" dirty="0" smtClean="0"/>
              <a:t>If the incentive is not affecting the decision</a:t>
            </a:r>
            <a:r>
              <a:rPr lang="en-US" baseline="0" dirty="0" smtClean="0"/>
              <a:t> of the company, then </a:t>
            </a:r>
            <a:r>
              <a:rPr lang="en-US" sz="1200" kern="1200" dirty="0" smtClean="0">
                <a:solidFill>
                  <a:schemeClr val="tx1"/>
                </a:solidFill>
                <a:effectLst/>
                <a:latin typeface="+mn-lt"/>
                <a:ea typeface="+mn-ea"/>
                <a:cs typeface="+mn-cs"/>
              </a:rPr>
              <a:t>instead it is just transferring wealth from taxpayers to high-income owners of large businesses</a:t>
            </a:r>
          </a:p>
          <a:p>
            <a:pPr marL="171450" indent="-171450">
              <a:buFontTx/>
              <a:buChar char="-"/>
            </a:pPr>
            <a:r>
              <a:rPr lang="en-US" sz="1200" kern="1200" dirty="0" smtClean="0">
                <a:solidFill>
                  <a:schemeClr val="tx1"/>
                </a:solidFill>
                <a:effectLst/>
                <a:latin typeface="+mn-lt"/>
                <a:ea typeface="+mn-ea"/>
                <a:cs typeface="+mn-cs"/>
              </a:rPr>
              <a:t>Scott</a:t>
            </a:r>
            <a:r>
              <a:rPr lang="en-US" sz="1200" kern="1200" baseline="0" dirty="0" smtClean="0">
                <a:solidFill>
                  <a:schemeClr val="tx1"/>
                </a:solidFill>
                <a:effectLst/>
                <a:latin typeface="+mn-lt"/>
                <a:ea typeface="+mn-ea"/>
                <a:cs typeface="+mn-cs"/>
              </a:rPr>
              <a:t> Walker is the refutation of the electoral prospects thesis </a:t>
            </a: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30AADD3-F31F-487F-BC38-D6506E3DF8C2}" type="slidenum">
              <a:rPr lang="en-US" smtClean="0"/>
              <a:t>3</a:t>
            </a:fld>
            <a:endParaRPr lang="en-US"/>
          </a:p>
        </p:txBody>
      </p:sp>
    </p:spTree>
    <p:extLst>
      <p:ext uri="{BB962C8B-B14F-4D97-AF65-F5344CB8AC3E}">
        <p14:creationId xmlns:p14="http://schemas.microsoft.com/office/powerpoint/2010/main" val="37635463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Nothing is really significant here, with the exception of a positive impact of </a:t>
            </a:r>
            <a:r>
              <a:rPr lang="en-US" baseline="0" dirty="0" err="1" smtClean="0"/>
              <a:t>rdc</a:t>
            </a:r>
            <a:r>
              <a:rPr lang="en-US" baseline="0" dirty="0" smtClean="0"/>
              <a:t> over time, which I guess makes sense. </a:t>
            </a:r>
          </a:p>
          <a:p>
            <a:endParaRPr lang="en-US" baseline="0" dirty="0" smtClean="0"/>
          </a:p>
          <a:p>
            <a:r>
              <a:rPr lang="en-US" baseline="0" dirty="0" smtClean="0"/>
              <a:t>\</a:t>
            </a:r>
            <a:r>
              <a:rPr lang="en-US" baseline="0" dirty="0" err="1" smtClean="0"/>
              <a:t>Matchindex</a:t>
            </a:r>
            <a:r>
              <a:rPr lang="en-US" baseline="0" dirty="0" smtClean="0"/>
              <a:t> is to some degree, but questionable given only S3 and S4 significant</a:t>
            </a:r>
            <a:endParaRPr lang="en-US" dirty="0"/>
          </a:p>
        </p:txBody>
      </p:sp>
      <p:sp>
        <p:nvSpPr>
          <p:cNvPr id="4" name="Slide Number Placeholder 3"/>
          <p:cNvSpPr>
            <a:spLocks noGrp="1"/>
          </p:cNvSpPr>
          <p:nvPr>
            <p:ph type="sldNum" sz="quarter" idx="10"/>
          </p:nvPr>
        </p:nvSpPr>
        <p:spPr/>
        <p:txBody>
          <a:bodyPr/>
          <a:lstStyle/>
          <a:p>
            <a:fld id="{230AADD3-F31F-487F-BC38-D6506E3DF8C2}" type="slidenum">
              <a:rPr lang="en-US" smtClean="0"/>
              <a:t>17</a:t>
            </a:fld>
            <a:endParaRPr lang="en-US"/>
          </a:p>
        </p:txBody>
      </p:sp>
    </p:spTree>
    <p:extLst>
      <p:ext uri="{BB962C8B-B14F-4D97-AF65-F5344CB8AC3E}">
        <p14:creationId xmlns:p14="http://schemas.microsoft.com/office/powerpoint/2010/main" val="32747053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Looks to be similar story as SI GDP</a:t>
            </a:r>
          </a:p>
          <a:p>
            <a:endParaRPr lang="en-US" dirty="0" smtClean="0"/>
          </a:p>
          <a:p>
            <a:r>
              <a:rPr lang="en-US" dirty="0" smtClean="0"/>
              <a:t>Though,</a:t>
            </a:r>
            <a:r>
              <a:rPr lang="en-US" baseline="0" dirty="0" smtClean="0"/>
              <a:t> JCTC loses </a:t>
            </a:r>
            <a:r>
              <a:rPr lang="en-US" baseline="0" dirty="0" err="1" smtClean="0"/>
              <a:t>statsig</a:t>
            </a:r>
            <a:endParaRPr lang="en-US" baseline="0" dirty="0" smtClean="0"/>
          </a:p>
          <a:p>
            <a:endParaRPr lang="en-US" dirty="0" smtClean="0"/>
          </a:p>
        </p:txBody>
      </p:sp>
      <p:sp>
        <p:nvSpPr>
          <p:cNvPr id="4" name="Slide Number Placeholder 3"/>
          <p:cNvSpPr>
            <a:spLocks noGrp="1"/>
          </p:cNvSpPr>
          <p:nvPr>
            <p:ph type="sldNum" sz="quarter" idx="10"/>
          </p:nvPr>
        </p:nvSpPr>
        <p:spPr/>
        <p:txBody>
          <a:bodyPr/>
          <a:lstStyle/>
          <a:p>
            <a:fld id="{230AADD3-F31F-487F-BC38-D6506E3DF8C2}" type="slidenum">
              <a:rPr lang="en-US" smtClean="0"/>
              <a:t>19</a:t>
            </a:fld>
            <a:endParaRPr lang="en-US"/>
          </a:p>
        </p:txBody>
      </p:sp>
    </p:spTree>
    <p:extLst>
      <p:ext uri="{BB962C8B-B14F-4D97-AF65-F5344CB8AC3E}">
        <p14:creationId xmlns:p14="http://schemas.microsoft.com/office/powerpoint/2010/main" val="20070730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Index: Positive statistical significance in 1 and 3, but only </a:t>
            </a:r>
            <a:r>
              <a:rPr lang="en-US" baseline="0" dirty="0" err="1" smtClean="0"/>
              <a:t>statsig</a:t>
            </a:r>
            <a:r>
              <a:rPr lang="en-US" baseline="0" dirty="0" smtClean="0"/>
              <a:t> in </a:t>
            </a:r>
            <a:r>
              <a:rPr lang="en-US" baseline="0" dirty="0" err="1" smtClean="0"/>
              <a:t>strats</a:t>
            </a:r>
            <a:r>
              <a:rPr lang="en-US" baseline="0" dirty="0" smtClean="0"/>
              <a:t> 2 and 3</a:t>
            </a:r>
          </a:p>
          <a:p>
            <a:r>
              <a:rPr lang="en-US" baseline="0" dirty="0" smtClean="0"/>
              <a:t>JCTC: Negative Statistical Significance  in Models 1 and 3 (Consistent)</a:t>
            </a:r>
          </a:p>
          <a:p>
            <a:r>
              <a:rPr lang="en-US" baseline="0" dirty="0" smtClean="0"/>
              <a:t>ITC: Negative but not statistically significant in Models 1 and 3</a:t>
            </a:r>
          </a:p>
          <a:p>
            <a:r>
              <a:rPr lang="en-US" baseline="0" dirty="0" smtClean="0"/>
              <a:t>RDC: Stat Sig in both, but negative in 1 and positive in 3  (Inconsistent)</a:t>
            </a:r>
          </a:p>
          <a:p>
            <a:r>
              <a:rPr lang="en-US" baseline="0" dirty="0" smtClean="0"/>
              <a:t>PTA: Positive statistical significance in 3 but not in 1 (Inconsistent on stat sig)</a:t>
            </a:r>
          </a:p>
          <a:p>
            <a:r>
              <a:rPr lang="en-US" baseline="0" dirty="0" err="1" smtClean="0"/>
              <a:t>CJTS:Negative</a:t>
            </a:r>
            <a:r>
              <a:rPr lang="en-US" baseline="0" dirty="0" smtClean="0"/>
              <a:t> but not stat sig in both</a:t>
            </a:r>
            <a:endParaRPr lang="en-US" dirty="0" smtClean="0"/>
          </a:p>
          <a:p>
            <a:endParaRPr lang="en-US" dirty="0"/>
          </a:p>
        </p:txBody>
      </p:sp>
      <p:sp>
        <p:nvSpPr>
          <p:cNvPr id="4" name="Slide Number Placeholder 3"/>
          <p:cNvSpPr>
            <a:spLocks noGrp="1"/>
          </p:cNvSpPr>
          <p:nvPr>
            <p:ph type="sldNum" sz="quarter" idx="10"/>
          </p:nvPr>
        </p:nvSpPr>
        <p:spPr/>
        <p:txBody>
          <a:bodyPr/>
          <a:lstStyle/>
          <a:p>
            <a:fld id="{230AADD3-F31F-487F-BC38-D6506E3DF8C2}" type="slidenum">
              <a:rPr lang="en-US" smtClean="0"/>
              <a:t>21</a:t>
            </a:fld>
            <a:endParaRPr lang="en-US"/>
          </a:p>
        </p:txBody>
      </p:sp>
    </p:spTree>
    <p:extLst>
      <p:ext uri="{BB962C8B-B14F-4D97-AF65-F5344CB8AC3E}">
        <p14:creationId xmlns:p14="http://schemas.microsoft.com/office/powerpoint/2010/main" val="29205530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sz="1200" kern="1200" dirty="0" smtClean="0">
                <a:solidFill>
                  <a:schemeClr val="tx1"/>
                </a:solidFill>
                <a:effectLst/>
                <a:latin typeface="+mn-lt"/>
                <a:ea typeface="+mn-ea"/>
                <a:cs typeface="+mn-cs"/>
              </a:rPr>
              <a:t>ITC inconclusive</a:t>
            </a:r>
            <a:r>
              <a:rPr lang="en-US" sz="1200" kern="1200" baseline="0" dirty="0" smtClean="0">
                <a:solidFill>
                  <a:schemeClr val="tx1"/>
                </a:solidFill>
                <a:effectLst/>
                <a:latin typeface="+mn-lt"/>
                <a:ea typeface="+mn-ea"/>
                <a:cs typeface="+mn-cs"/>
              </a:rPr>
              <a:t> across the board interesting due to OZs</a:t>
            </a:r>
            <a:endParaRPr lang="en-US" sz="1200" kern="1200" dirty="0" smtClean="0">
              <a:solidFill>
                <a:schemeClr val="tx1"/>
              </a:solidFill>
              <a:effectLst/>
              <a:latin typeface="+mn-lt"/>
              <a:ea typeface="+mn-ea"/>
              <a:cs typeface="+mn-cs"/>
            </a:endParaRPr>
          </a:p>
          <a:p>
            <a:pPr marL="171450" indent="-171450">
              <a:buFontTx/>
              <a:buChar char="-"/>
            </a:pPr>
            <a:r>
              <a:rPr lang="en-US" sz="1200" kern="1200" dirty="0" smtClean="0">
                <a:solidFill>
                  <a:schemeClr val="tx1"/>
                </a:solidFill>
                <a:effectLst/>
                <a:latin typeface="+mn-lt"/>
                <a:ea typeface="+mn-ea"/>
                <a:cs typeface="+mn-cs"/>
              </a:rPr>
              <a:t>State-industry GDP and industry added value largely tracked with the exception of CJTS</a:t>
            </a:r>
          </a:p>
          <a:p>
            <a:pPr marL="171450" indent="-171450">
              <a:buFontTx/>
              <a:buChar char="-"/>
            </a:pPr>
            <a:r>
              <a:rPr lang="en-US" sz="1200"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the size and type of incentives can influence GDP growth but GDP growth can also affect the size and type of incentives </a:t>
            </a:r>
          </a:p>
          <a:p>
            <a:pPr marL="171450" indent="-171450">
              <a:buFontTx/>
              <a:buChar char="-"/>
            </a:pPr>
            <a:r>
              <a:rPr lang="en-US" sz="1200" kern="1200" dirty="0" smtClean="0">
                <a:solidFill>
                  <a:schemeClr val="tx1"/>
                </a:solidFill>
                <a:effectLst/>
                <a:latin typeface="+mn-lt"/>
                <a:ea typeface="+mn-ea"/>
                <a:cs typeface="+mn-cs"/>
              </a:rPr>
              <a:t>Too many ad hoc on deal by deal meaning that the modeling is not good enough</a:t>
            </a:r>
          </a:p>
          <a:p>
            <a:pPr marL="171450" indent="-171450">
              <a:buFontTx/>
              <a:buChar char="-"/>
            </a:pPr>
            <a:r>
              <a:rPr lang="en-US" sz="1200" kern="1200" dirty="0" smtClean="0">
                <a:solidFill>
                  <a:schemeClr val="tx1"/>
                </a:solidFill>
                <a:effectLst/>
                <a:latin typeface="+mn-lt"/>
                <a:ea typeface="+mn-ea"/>
                <a:cs typeface="+mn-cs"/>
              </a:rPr>
              <a:t>It is challenging, but ultimately</a:t>
            </a:r>
            <a:r>
              <a:rPr lang="en-US" sz="1200" kern="1200" baseline="0" dirty="0" smtClean="0">
                <a:solidFill>
                  <a:schemeClr val="tx1"/>
                </a:solidFill>
                <a:effectLst/>
                <a:latin typeface="+mn-lt"/>
                <a:ea typeface="+mn-ea"/>
                <a:cs typeface="+mn-cs"/>
              </a:rPr>
              <a:t> might be easy to control for in regards to financial crisis</a:t>
            </a:r>
          </a:p>
          <a:p>
            <a:pPr marL="171450" indent="-171450">
              <a:buFontTx/>
              <a:buChar char="-"/>
            </a:pPr>
            <a:r>
              <a:rPr lang="en-US" sz="1200" kern="1200" baseline="0" dirty="0" smtClean="0">
                <a:solidFill>
                  <a:schemeClr val="tx1"/>
                </a:solidFill>
                <a:effectLst/>
                <a:latin typeface="+mn-lt"/>
                <a:ea typeface="+mn-ea"/>
                <a:cs typeface="+mn-cs"/>
              </a:rPr>
              <a:t>For example, with Amazon, we’re structuring all the performance requirements and such on a ten year timeline</a:t>
            </a:r>
          </a:p>
          <a:p>
            <a:pPr marL="171450" indent="-171450">
              <a:buFontTx/>
              <a:buChar char="-"/>
            </a:pPr>
            <a:r>
              <a:rPr lang="en-US" sz="1200" kern="1200" baseline="0" dirty="0" smtClean="0">
                <a:solidFill>
                  <a:schemeClr val="tx1"/>
                </a:solidFill>
                <a:effectLst/>
                <a:latin typeface="+mn-lt"/>
                <a:ea typeface="+mn-ea"/>
                <a:cs typeface="+mn-cs"/>
              </a:rPr>
              <a:t>Might be able to limit assessment timeline to before the incentives are dropped, but then we run into the how long does it take economic incentives issue</a:t>
            </a:r>
            <a:endParaRPr lang="en-US" dirty="0"/>
          </a:p>
        </p:txBody>
      </p:sp>
      <p:sp>
        <p:nvSpPr>
          <p:cNvPr id="4" name="Slide Number Placeholder 3"/>
          <p:cNvSpPr>
            <a:spLocks noGrp="1"/>
          </p:cNvSpPr>
          <p:nvPr>
            <p:ph type="sldNum" sz="quarter" idx="10"/>
          </p:nvPr>
        </p:nvSpPr>
        <p:spPr/>
        <p:txBody>
          <a:bodyPr/>
          <a:lstStyle/>
          <a:p>
            <a:fld id="{230AADD3-F31F-487F-BC38-D6506E3DF8C2}" type="slidenum">
              <a:rPr lang="en-US" smtClean="0"/>
              <a:t>26</a:t>
            </a:fld>
            <a:endParaRPr lang="en-US"/>
          </a:p>
        </p:txBody>
      </p:sp>
    </p:spTree>
    <p:extLst>
      <p:ext uri="{BB962C8B-B14F-4D97-AF65-F5344CB8AC3E}">
        <p14:creationId xmlns:p14="http://schemas.microsoft.com/office/powerpoint/2010/main" val="1557434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sz="1200" kern="1200" dirty="0" smtClean="0">
                <a:solidFill>
                  <a:schemeClr val="tx1"/>
                </a:solidFill>
                <a:effectLst/>
                <a:latin typeface="+mn-lt"/>
                <a:ea typeface="+mn-ea"/>
                <a:cs typeface="+mn-cs"/>
              </a:rPr>
              <a:t>– the size and type of incentives can influence GDP growth but GDP growth can also affect the size and type of incentives </a:t>
            </a:r>
          </a:p>
          <a:p>
            <a:pPr marL="171450" indent="-171450">
              <a:buFontTx/>
              <a:buChar char="-"/>
            </a:pPr>
            <a:r>
              <a:rPr lang="en-US" sz="1200" kern="1200" dirty="0" smtClean="0">
                <a:solidFill>
                  <a:schemeClr val="tx1"/>
                </a:solidFill>
                <a:effectLst/>
                <a:latin typeface="+mn-lt"/>
                <a:ea typeface="+mn-ea"/>
                <a:cs typeface="+mn-cs"/>
              </a:rPr>
              <a:t>Too many ad hoc on deal by deal meaning that the modeling is not good enough</a:t>
            </a:r>
          </a:p>
          <a:p>
            <a:pPr marL="171450" indent="-171450">
              <a:buFontTx/>
              <a:buChar char="-"/>
            </a:pPr>
            <a:r>
              <a:rPr lang="en-US" sz="1200" kern="1200" dirty="0" smtClean="0">
                <a:solidFill>
                  <a:schemeClr val="tx1"/>
                </a:solidFill>
                <a:effectLst/>
                <a:latin typeface="+mn-lt"/>
                <a:ea typeface="+mn-ea"/>
                <a:cs typeface="+mn-cs"/>
              </a:rPr>
              <a:t>It is challenging, but ultimately</a:t>
            </a:r>
            <a:r>
              <a:rPr lang="en-US" sz="1200" kern="1200" baseline="0" dirty="0" smtClean="0">
                <a:solidFill>
                  <a:schemeClr val="tx1"/>
                </a:solidFill>
                <a:effectLst/>
                <a:latin typeface="+mn-lt"/>
                <a:ea typeface="+mn-ea"/>
                <a:cs typeface="+mn-cs"/>
              </a:rPr>
              <a:t> might be easy to control for in regards to financial crisis</a:t>
            </a:r>
          </a:p>
          <a:p>
            <a:pPr marL="171450" indent="-171450">
              <a:buFontTx/>
              <a:buChar char="-"/>
            </a:pPr>
            <a:r>
              <a:rPr lang="en-US" sz="1200" kern="1200" baseline="0" dirty="0" smtClean="0">
                <a:solidFill>
                  <a:schemeClr val="tx1"/>
                </a:solidFill>
                <a:effectLst/>
                <a:latin typeface="+mn-lt"/>
                <a:ea typeface="+mn-ea"/>
                <a:cs typeface="+mn-cs"/>
              </a:rPr>
              <a:t>For example, with Amazon, we’re structuring all the performance requirements and such on a ten year timeline</a:t>
            </a:r>
          </a:p>
          <a:p>
            <a:pPr marL="171450" indent="-171450">
              <a:buFontTx/>
              <a:buChar char="-"/>
            </a:pPr>
            <a:r>
              <a:rPr lang="en-US" sz="1200" kern="1200" baseline="0" dirty="0" smtClean="0">
                <a:solidFill>
                  <a:schemeClr val="tx1"/>
                </a:solidFill>
                <a:effectLst/>
                <a:latin typeface="+mn-lt"/>
                <a:ea typeface="+mn-ea"/>
                <a:cs typeface="+mn-cs"/>
              </a:rPr>
              <a:t>Might be able to limit assessment timeline to before the incentives are dropped, but then we run into the how long does it take economic incentives issue</a:t>
            </a:r>
            <a:endParaRPr lang="en-US" dirty="0"/>
          </a:p>
        </p:txBody>
      </p:sp>
      <p:sp>
        <p:nvSpPr>
          <p:cNvPr id="4" name="Slide Number Placeholder 3"/>
          <p:cNvSpPr>
            <a:spLocks noGrp="1"/>
          </p:cNvSpPr>
          <p:nvPr>
            <p:ph type="sldNum" sz="quarter" idx="10"/>
          </p:nvPr>
        </p:nvSpPr>
        <p:spPr/>
        <p:txBody>
          <a:bodyPr/>
          <a:lstStyle/>
          <a:p>
            <a:fld id="{230AADD3-F31F-487F-BC38-D6506E3DF8C2}" type="slidenum">
              <a:rPr lang="en-US" smtClean="0"/>
              <a:t>27</a:t>
            </a:fld>
            <a:endParaRPr lang="en-US"/>
          </a:p>
        </p:txBody>
      </p:sp>
    </p:spTree>
    <p:extLst>
      <p:ext uri="{BB962C8B-B14F-4D97-AF65-F5344CB8AC3E}">
        <p14:creationId xmlns:p14="http://schemas.microsoft.com/office/powerpoint/2010/main" val="4062364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b="1" dirty="0" smtClean="0"/>
              <a:t>They Work</a:t>
            </a:r>
          </a:p>
          <a:p>
            <a:pPr marL="171450" indent="-171450">
              <a:buFontTx/>
              <a:buChar char="-"/>
            </a:pPr>
            <a:r>
              <a:rPr lang="en-US" dirty="0" smtClean="0"/>
              <a:t>Do</a:t>
            </a:r>
            <a:r>
              <a:rPr lang="en-US" baseline="0" dirty="0" smtClean="0"/>
              <a:t> affect location decisions: </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Bartik</a:t>
            </a:r>
            <a:r>
              <a:rPr lang="en-US" sz="1200" kern="1200" dirty="0" smtClean="0">
                <a:solidFill>
                  <a:schemeClr val="tx1"/>
                </a:solidFill>
                <a:effectLst/>
                <a:latin typeface="+mn-lt"/>
                <a:ea typeface="+mn-ea"/>
                <a:cs typeface="+mn-cs"/>
              </a:rPr>
              <a:t> 2005, Rubin 1991, Chapman and Walker 1990, Walker and </a:t>
            </a:r>
            <a:r>
              <a:rPr lang="en-US" sz="1200" kern="1200" dirty="0" err="1" smtClean="0">
                <a:solidFill>
                  <a:schemeClr val="tx1"/>
                </a:solidFill>
                <a:effectLst/>
                <a:latin typeface="+mn-lt"/>
                <a:ea typeface="+mn-ea"/>
                <a:cs typeface="+mn-cs"/>
              </a:rPr>
              <a:t>Greeenstreet</a:t>
            </a:r>
            <a:r>
              <a:rPr lang="en-US" sz="1200" kern="1200" dirty="0" smtClean="0">
                <a:solidFill>
                  <a:schemeClr val="tx1"/>
                </a:solidFill>
                <a:effectLst/>
                <a:latin typeface="+mn-lt"/>
                <a:ea typeface="+mn-ea"/>
                <a:cs typeface="+mn-cs"/>
              </a:rPr>
              <a:t> 1989, </a:t>
            </a:r>
            <a:r>
              <a:rPr lang="en-US" sz="1200" kern="1200" dirty="0" err="1" smtClean="0">
                <a:solidFill>
                  <a:schemeClr val="tx1"/>
                </a:solidFill>
                <a:effectLst/>
                <a:latin typeface="+mn-lt"/>
                <a:ea typeface="+mn-ea"/>
                <a:cs typeface="+mn-cs"/>
              </a:rPr>
              <a:t>Schmenner</a:t>
            </a:r>
            <a:r>
              <a:rPr lang="en-US" sz="1200" kern="1200" dirty="0" smtClean="0">
                <a:solidFill>
                  <a:schemeClr val="tx1"/>
                </a:solidFill>
                <a:effectLst/>
                <a:latin typeface="+mn-lt"/>
                <a:ea typeface="+mn-ea"/>
                <a:cs typeface="+mn-cs"/>
              </a:rPr>
              <a:t> 1982)</a:t>
            </a:r>
          </a:p>
          <a:p>
            <a:pPr marL="628650" lvl="1" indent="-171450">
              <a:buFontTx/>
              <a:buChar char="-"/>
            </a:pPr>
            <a:r>
              <a:rPr lang="en-US" sz="1200" kern="1200" dirty="0" smtClean="0">
                <a:solidFill>
                  <a:schemeClr val="tx1"/>
                </a:solidFill>
                <a:effectLst/>
                <a:latin typeface="+mn-lt"/>
                <a:ea typeface="+mn-ea"/>
                <a:cs typeface="+mn-cs"/>
              </a:rPr>
              <a:t>Peters and Fisher (2004) find that offering a job creation tax credit equal to $2,800 per job for a branch plant would result in an increase of 30% in the probability of a firm choosing the offering location over a similar location not offering the incentive</a:t>
            </a:r>
            <a:endParaRPr lang="en-US" dirty="0" smtClean="0"/>
          </a:p>
          <a:p>
            <a:pPr marL="171450" indent="-171450">
              <a:buFontTx/>
              <a:buChar char="-"/>
            </a:pPr>
            <a:r>
              <a:rPr lang="en-US" dirty="0" smtClean="0"/>
              <a:t>More than offset</a:t>
            </a:r>
            <a:r>
              <a:rPr lang="en-US" baseline="0" dirty="0" smtClean="0"/>
              <a:t> revenue loss (Arguments): </a:t>
            </a:r>
            <a:r>
              <a:rPr lang="en-US" sz="1200" kern="1200" dirty="0" smtClean="0">
                <a:solidFill>
                  <a:schemeClr val="tx1"/>
                </a:solidFill>
                <a:effectLst/>
                <a:latin typeface="+mn-lt"/>
                <a:ea typeface="+mn-ea"/>
                <a:cs typeface="+mn-cs"/>
              </a:rPr>
              <a:t>(Peters and Fisher 2004, </a:t>
            </a:r>
            <a:r>
              <a:rPr lang="en-US" sz="1200" kern="1200" dirty="0" err="1" smtClean="0">
                <a:solidFill>
                  <a:schemeClr val="tx1"/>
                </a:solidFill>
                <a:effectLst/>
                <a:latin typeface="+mn-lt"/>
                <a:ea typeface="+mn-ea"/>
                <a:cs typeface="+mn-cs"/>
              </a:rPr>
              <a:t>Bartik</a:t>
            </a:r>
            <a:r>
              <a:rPr lang="en-US" sz="1200" kern="1200" dirty="0" smtClean="0">
                <a:solidFill>
                  <a:schemeClr val="tx1"/>
                </a:solidFill>
                <a:effectLst/>
                <a:latin typeface="+mn-lt"/>
                <a:ea typeface="+mn-ea"/>
                <a:cs typeface="+mn-cs"/>
              </a:rPr>
              <a:t> 2003, </a:t>
            </a:r>
            <a:r>
              <a:rPr lang="en-US" sz="1200" kern="1200" dirty="0" err="1" smtClean="0">
                <a:solidFill>
                  <a:schemeClr val="tx1"/>
                </a:solidFill>
                <a:effectLst/>
                <a:latin typeface="+mn-lt"/>
                <a:ea typeface="+mn-ea"/>
                <a:cs typeface="+mn-cs"/>
              </a:rPr>
              <a:t>Bartik</a:t>
            </a:r>
            <a:r>
              <a:rPr lang="en-US" sz="1200" kern="1200" dirty="0" smtClean="0">
                <a:solidFill>
                  <a:schemeClr val="tx1"/>
                </a:solidFill>
                <a:effectLst/>
                <a:latin typeface="+mn-lt"/>
                <a:ea typeface="+mn-ea"/>
                <a:cs typeface="+mn-cs"/>
              </a:rPr>
              <a:t> 1991). </a:t>
            </a:r>
          </a:p>
          <a:p>
            <a:pPr marL="171450" indent="-171450">
              <a:buFontTx/>
              <a:buChar char="-"/>
            </a:pPr>
            <a:r>
              <a:rPr lang="en-US" sz="1200" kern="1200" dirty="0" smtClean="0">
                <a:solidFill>
                  <a:schemeClr val="tx1"/>
                </a:solidFill>
                <a:effectLst/>
                <a:latin typeface="+mn-lt"/>
                <a:ea typeface="+mn-ea"/>
                <a:cs typeface="+mn-cs"/>
              </a:rPr>
              <a:t>More than offset revenue loss (Empirical): (O’Connor 2011, </a:t>
            </a:r>
            <a:r>
              <a:rPr lang="en-US" sz="1200" kern="1200" dirty="0" err="1" smtClean="0">
                <a:solidFill>
                  <a:schemeClr val="tx1"/>
                </a:solidFill>
                <a:effectLst/>
                <a:latin typeface="+mn-lt"/>
                <a:ea typeface="+mn-ea"/>
                <a:cs typeface="+mn-cs"/>
              </a:rPr>
              <a:t>Busso</a:t>
            </a:r>
            <a:r>
              <a:rPr lang="en-US" sz="1200" kern="1200" dirty="0" smtClean="0">
                <a:solidFill>
                  <a:schemeClr val="tx1"/>
                </a:solidFill>
                <a:effectLst/>
                <a:latin typeface="+mn-lt"/>
                <a:ea typeface="+mn-ea"/>
                <a:cs typeface="+mn-cs"/>
              </a:rPr>
              <a:t> and Kline 2008, </a:t>
            </a:r>
            <a:r>
              <a:rPr lang="en-US" sz="1200" kern="1200" dirty="0" err="1" smtClean="0">
                <a:solidFill>
                  <a:schemeClr val="tx1"/>
                </a:solidFill>
                <a:effectLst/>
                <a:latin typeface="+mn-lt"/>
                <a:ea typeface="+mn-ea"/>
                <a:cs typeface="+mn-cs"/>
              </a:rPr>
              <a:t>Bartik</a:t>
            </a:r>
            <a:r>
              <a:rPr lang="en-US" sz="1200" kern="1200" dirty="0" smtClean="0">
                <a:solidFill>
                  <a:schemeClr val="tx1"/>
                </a:solidFill>
                <a:effectLst/>
                <a:latin typeface="+mn-lt"/>
                <a:ea typeface="+mn-ea"/>
                <a:cs typeface="+mn-cs"/>
              </a:rPr>
              <a:t> 2005, Wu 2005, Peters and Fisher 2004, </a:t>
            </a:r>
            <a:r>
              <a:rPr lang="en-US" sz="1200" kern="1200" dirty="0" err="1" smtClean="0">
                <a:solidFill>
                  <a:schemeClr val="tx1"/>
                </a:solidFill>
                <a:effectLst/>
                <a:latin typeface="+mn-lt"/>
                <a:ea typeface="+mn-ea"/>
                <a:cs typeface="+mn-cs"/>
              </a:rPr>
              <a:t>Wasylenko</a:t>
            </a:r>
            <a:r>
              <a:rPr lang="en-US" sz="1200" kern="1200" dirty="0" smtClean="0">
                <a:solidFill>
                  <a:schemeClr val="tx1"/>
                </a:solidFill>
                <a:effectLst/>
                <a:latin typeface="+mn-lt"/>
                <a:ea typeface="+mn-ea"/>
                <a:cs typeface="+mn-cs"/>
              </a:rPr>
              <a:t> and McGuire 1985, Newman 1983)</a:t>
            </a:r>
          </a:p>
          <a:p>
            <a:pPr marL="171450" indent="-171450">
              <a:buFontTx/>
              <a:buChar char="-"/>
            </a:pPr>
            <a:endParaRPr lang="en-US" sz="1200" kern="1200" dirty="0" smtClean="0">
              <a:solidFill>
                <a:schemeClr val="tx1"/>
              </a:solidFill>
              <a:effectLst/>
              <a:latin typeface="+mn-lt"/>
              <a:ea typeface="+mn-ea"/>
              <a:cs typeface="+mn-cs"/>
            </a:endParaRPr>
          </a:p>
          <a:p>
            <a:pPr marL="0" indent="0">
              <a:buFontTx/>
              <a:buNone/>
            </a:pPr>
            <a:r>
              <a:rPr lang="en-US" sz="1200" b="1" kern="1200" dirty="0" smtClean="0">
                <a:solidFill>
                  <a:schemeClr val="tx1"/>
                </a:solidFill>
                <a:effectLst/>
                <a:latin typeface="+mn-lt"/>
                <a:ea typeface="+mn-ea"/>
                <a:cs typeface="+mn-cs"/>
              </a:rPr>
              <a:t>They</a:t>
            </a:r>
            <a:r>
              <a:rPr lang="en-US" sz="1200" b="1" kern="1200" baseline="0" dirty="0" smtClean="0">
                <a:solidFill>
                  <a:schemeClr val="tx1"/>
                </a:solidFill>
                <a:effectLst/>
                <a:latin typeface="+mn-lt"/>
                <a:ea typeface="+mn-ea"/>
                <a:cs typeface="+mn-cs"/>
              </a:rPr>
              <a:t> Sometimes Work </a:t>
            </a:r>
          </a:p>
          <a:p>
            <a:pPr marL="0" indent="0">
              <a:buFontTx/>
              <a:buNone/>
            </a:pPr>
            <a:r>
              <a:rPr lang="en-US" sz="1200" b="0" kern="1200" baseline="0" dirty="0" smtClean="0">
                <a:solidFill>
                  <a:schemeClr val="tx1"/>
                </a:solidFill>
                <a:effectLst/>
                <a:latin typeface="+mn-lt"/>
                <a:ea typeface="+mn-ea"/>
                <a:cs typeface="+mn-cs"/>
              </a:rPr>
              <a:t>Bureaucrats can be dumb: </a:t>
            </a:r>
            <a:r>
              <a:rPr lang="en-US" sz="1200" kern="1200" dirty="0" smtClean="0">
                <a:solidFill>
                  <a:schemeClr val="tx1"/>
                </a:solidFill>
                <a:effectLst/>
                <a:latin typeface="+mn-lt"/>
                <a:ea typeface="+mn-ea"/>
                <a:cs typeface="+mn-cs"/>
              </a:rPr>
              <a:t>Some have pointed to human capital flaws in local economic development authorities that doom complex incentives structures from the start (Dewar 1998). </a:t>
            </a:r>
          </a:p>
          <a:p>
            <a:pPr marL="0" indent="0">
              <a:buFontTx/>
              <a:buNone/>
            </a:pPr>
            <a:r>
              <a:rPr lang="en-US" sz="1200" kern="1200" dirty="0" smtClean="0">
                <a:solidFill>
                  <a:schemeClr val="tx1"/>
                </a:solidFill>
                <a:effectLst/>
                <a:latin typeface="+mn-lt"/>
                <a:ea typeface="+mn-ea"/>
                <a:cs typeface="+mn-cs"/>
              </a:rPr>
              <a:t>Mismatch of</a:t>
            </a:r>
            <a:r>
              <a:rPr lang="en-US" sz="1200" kern="1200" baseline="0" dirty="0" smtClean="0">
                <a:solidFill>
                  <a:schemeClr val="tx1"/>
                </a:solidFill>
                <a:effectLst/>
                <a:latin typeface="+mn-lt"/>
                <a:ea typeface="+mn-ea"/>
                <a:cs typeface="+mn-cs"/>
              </a:rPr>
              <a:t> goals: </a:t>
            </a:r>
            <a:r>
              <a:rPr lang="en-US" sz="1200" kern="1200" dirty="0" smtClean="0">
                <a:solidFill>
                  <a:schemeClr val="tx1"/>
                </a:solidFill>
                <a:effectLst/>
                <a:latin typeface="+mn-lt"/>
                <a:ea typeface="+mn-ea"/>
                <a:cs typeface="+mn-cs"/>
              </a:rPr>
              <a:t>Others sympathize with heads of economic development authorities as they are bound by the often competing incentives of higher-level government authorities with electoral interests </a:t>
            </a:r>
          </a:p>
          <a:p>
            <a:pPr marL="0" indent="0">
              <a:buFontTx/>
              <a:buNone/>
            </a:pPr>
            <a:r>
              <a:rPr lang="en-US" sz="1200" kern="1200" dirty="0" smtClean="0">
                <a:solidFill>
                  <a:schemeClr val="tx1"/>
                </a:solidFill>
                <a:effectLst/>
                <a:latin typeface="+mn-lt"/>
                <a:ea typeface="+mn-ea"/>
                <a:cs typeface="+mn-cs"/>
              </a:rPr>
              <a:t>Frontloading: </a:t>
            </a:r>
            <a:r>
              <a:rPr lang="en-US" sz="1200" kern="1200" dirty="0" err="1" smtClean="0">
                <a:solidFill>
                  <a:schemeClr val="tx1"/>
                </a:solidFill>
                <a:effectLst/>
                <a:latin typeface="+mn-lt"/>
                <a:ea typeface="+mn-ea"/>
                <a:cs typeface="+mn-cs"/>
              </a:rPr>
              <a:t>Bartik</a:t>
            </a:r>
            <a:r>
              <a:rPr lang="en-US" sz="1200" kern="1200" dirty="0" smtClean="0">
                <a:solidFill>
                  <a:schemeClr val="tx1"/>
                </a:solidFill>
                <a:effectLst/>
                <a:latin typeface="+mn-lt"/>
                <a:ea typeface="+mn-ea"/>
                <a:cs typeface="+mn-cs"/>
              </a:rPr>
              <a:t> (2017) argues that shorter-term incentives that front-load tax breaks and subsidies have a higher likelihood of influencing relocation decisions and affecting long-term economic development prospects due to the way corporate accounting processes function</a:t>
            </a:r>
          </a:p>
          <a:p>
            <a:pPr marL="0" indent="0">
              <a:buFontTx/>
              <a:buNone/>
            </a:pPr>
            <a:endParaRPr lang="en-US" sz="1200" b="0" kern="1200" dirty="0" smtClean="0">
              <a:solidFill>
                <a:schemeClr val="tx1"/>
              </a:solidFill>
              <a:effectLst/>
              <a:latin typeface="+mn-lt"/>
              <a:ea typeface="+mn-ea"/>
              <a:cs typeface="+mn-cs"/>
            </a:endParaRPr>
          </a:p>
          <a:p>
            <a:pPr marL="0" indent="0">
              <a:buFontTx/>
              <a:buNone/>
            </a:pPr>
            <a:r>
              <a:rPr lang="en-US" sz="1200" b="1" kern="1200" dirty="0" smtClean="0">
                <a:solidFill>
                  <a:schemeClr val="tx1"/>
                </a:solidFill>
                <a:effectLst/>
                <a:latin typeface="+mn-lt"/>
                <a:ea typeface="+mn-ea"/>
                <a:cs typeface="+mn-cs"/>
              </a:rPr>
              <a:t>They</a:t>
            </a:r>
            <a:r>
              <a:rPr lang="en-US" sz="1200" b="1" kern="1200" baseline="0" dirty="0" smtClean="0">
                <a:solidFill>
                  <a:schemeClr val="tx1"/>
                </a:solidFill>
                <a:effectLst/>
                <a:latin typeface="+mn-lt"/>
                <a:ea typeface="+mn-ea"/>
                <a:cs typeface="+mn-cs"/>
              </a:rPr>
              <a:t> Never Work </a:t>
            </a:r>
            <a:endParaRPr lang="en-US" sz="1200" b="1" kern="1200" dirty="0" smtClean="0">
              <a:solidFill>
                <a:schemeClr val="tx1"/>
              </a:solidFill>
              <a:effectLst/>
              <a:latin typeface="+mn-lt"/>
              <a:ea typeface="+mn-ea"/>
              <a:cs typeface="+mn-cs"/>
            </a:endParaRPr>
          </a:p>
          <a:p>
            <a:pPr marL="171450" indent="-171450">
              <a:buFontTx/>
              <a:buChar char="-"/>
            </a:pPr>
            <a:r>
              <a:rPr lang="en-US" sz="1200" kern="1200" dirty="0" smtClean="0">
                <a:solidFill>
                  <a:schemeClr val="tx1"/>
                </a:solidFill>
                <a:effectLst/>
                <a:latin typeface="+mn-lt"/>
                <a:ea typeface="+mn-ea"/>
                <a:cs typeface="+mn-cs"/>
              </a:rPr>
              <a:t>Not a factor in decisions:</a:t>
            </a:r>
            <a:r>
              <a:rPr lang="en-US" sz="1200" kern="1200" baseline="0" dirty="0" smtClean="0">
                <a:solidFill>
                  <a:schemeClr val="tx1"/>
                </a:solidFill>
                <a:effectLst/>
                <a:latin typeface="+mn-lt"/>
                <a:ea typeface="+mn-ea"/>
                <a:cs typeface="+mn-cs"/>
              </a:rPr>
              <a:t> More survey based methodology - </a:t>
            </a:r>
            <a:r>
              <a:rPr lang="en-US" sz="1200" kern="1200" dirty="0" smtClean="0">
                <a:solidFill>
                  <a:schemeClr val="tx1"/>
                </a:solidFill>
                <a:effectLst/>
                <a:latin typeface="+mn-lt"/>
                <a:ea typeface="+mn-ea"/>
                <a:cs typeface="+mn-cs"/>
              </a:rPr>
              <a:t>factors related to ease of living, human capital support, or corporate strategy matter more (Peters and Fisher 2004, Weber 2000, </a:t>
            </a:r>
            <a:r>
              <a:rPr lang="en-US" sz="1200" kern="1200" dirty="0" err="1" smtClean="0">
                <a:solidFill>
                  <a:schemeClr val="tx1"/>
                </a:solidFill>
                <a:effectLst/>
                <a:latin typeface="+mn-lt"/>
                <a:ea typeface="+mn-ea"/>
                <a:cs typeface="+mn-cs"/>
              </a:rPr>
              <a:t>Rondinelli</a:t>
            </a:r>
            <a:r>
              <a:rPr lang="en-US" sz="1200" kern="1200" dirty="0" smtClean="0">
                <a:solidFill>
                  <a:schemeClr val="tx1"/>
                </a:solidFill>
                <a:effectLst/>
                <a:latin typeface="+mn-lt"/>
                <a:ea typeface="+mn-ea"/>
                <a:cs typeface="+mn-cs"/>
              </a:rPr>
              <a:t> and </a:t>
            </a:r>
            <a:r>
              <a:rPr lang="en-US" sz="1200" kern="1200" dirty="0" err="1" smtClean="0">
                <a:solidFill>
                  <a:schemeClr val="tx1"/>
                </a:solidFill>
                <a:effectLst/>
                <a:latin typeface="+mn-lt"/>
                <a:ea typeface="+mn-ea"/>
                <a:cs typeface="+mn-cs"/>
              </a:rPr>
              <a:t>Burpitt</a:t>
            </a:r>
            <a:r>
              <a:rPr lang="en-US" sz="1200" kern="1200" dirty="0" smtClean="0">
                <a:solidFill>
                  <a:schemeClr val="tx1"/>
                </a:solidFill>
                <a:effectLst/>
                <a:latin typeface="+mn-lt"/>
                <a:ea typeface="+mn-ea"/>
                <a:cs typeface="+mn-cs"/>
              </a:rPr>
              <a:t> 2000, O’Mara 1999, Lynch 1995)</a:t>
            </a:r>
          </a:p>
          <a:p>
            <a:pPr marL="171450" indent="-171450">
              <a:buFontTx/>
              <a:buChar char="-"/>
            </a:pPr>
            <a:r>
              <a:rPr lang="en-US" sz="1200" kern="1200" dirty="0" smtClean="0">
                <a:solidFill>
                  <a:schemeClr val="tx1"/>
                </a:solidFill>
                <a:effectLst/>
                <a:latin typeface="+mn-lt"/>
                <a:ea typeface="+mn-ea"/>
                <a:cs typeface="+mn-cs"/>
              </a:rPr>
              <a:t>Economic incentives</a:t>
            </a:r>
            <a:r>
              <a:rPr lang="en-US" sz="1200" kern="1200" baseline="0" dirty="0" smtClean="0">
                <a:solidFill>
                  <a:schemeClr val="tx1"/>
                </a:solidFill>
                <a:effectLst/>
                <a:latin typeface="+mn-lt"/>
                <a:ea typeface="+mn-ea"/>
                <a:cs typeface="+mn-cs"/>
              </a:rPr>
              <a:t> do not outweigh upfront costs (Argument): </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Blomström</a:t>
            </a:r>
            <a:r>
              <a:rPr lang="en-US" sz="1200" kern="1200" dirty="0" smtClean="0">
                <a:solidFill>
                  <a:schemeClr val="tx1"/>
                </a:solidFill>
                <a:effectLst/>
                <a:latin typeface="+mn-lt"/>
                <a:ea typeface="+mn-ea"/>
                <a:cs typeface="+mn-cs"/>
              </a:rPr>
              <a:t> 2002, Rodríguez‐Pose and </a:t>
            </a:r>
            <a:r>
              <a:rPr lang="en-US" sz="1200" kern="1200" dirty="0" err="1" smtClean="0">
                <a:solidFill>
                  <a:schemeClr val="tx1"/>
                </a:solidFill>
                <a:effectLst/>
                <a:latin typeface="+mn-lt"/>
                <a:ea typeface="+mn-ea"/>
                <a:cs typeface="+mn-cs"/>
              </a:rPr>
              <a:t>Arbix</a:t>
            </a:r>
            <a:r>
              <a:rPr lang="en-US" sz="1200" kern="1200" dirty="0" smtClean="0">
                <a:solidFill>
                  <a:schemeClr val="tx1"/>
                </a:solidFill>
                <a:effectLst/>
                <a:latin typeface="+mn-lt"/>
                <a:ea typeface="+mn-ea"/>
                <a:cs typeface="+mn-cs"/>
              </a:rPr>
              <a:t> 2001). </a:t>
            </a:r>
          </a:p>
          <a:p>
            <a:pPr marL="171450" indent="-171450">
              <a:buFontTx/>
              <a:buChar char="-"/>
            </a:pPr>
            <a:r>
              <a:rPr lang="en-US" sz="1200" kern="1200" dirty="0" smtClean="0">
                <a:solidFill>
                  <a:schemeClr val="tx1"/>
                </a:solidFill>
                <a:effectLst/>
                <a:latin typeface="+mn-lt"/>
                <a:ea typeface="+mn-ea"/>
                <a:cs typeface="+mn-cs"/>
              </a:rPr>
              <a:t>Do not outweigh costs (empirical): (De </a:t>
            </a:r>
            <a:r>
              <a:rPr lang="en-US" sz="1200" kern="1200" dirty="0" err="1" smtClean="0">
                <a:solidFill>
                  <a:schemeClr val="tx1"/>
                </a:solidFill>
                <a:effectLst/>
                <a:latin typeface="+mn-lt"/>
                <a:ea typeface="+mn-ea"/>
                <a:cs typeface="+mn-cs"/>
              </a:rPr>
              <a:t>Blasio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Fantino</a:t>
            </a:r>
            <a:r>
              <a:rPr lang="en-US" sz="1200" kern="1200" dirty="0" smtClean="0">
                <a:solidFill>
                  <a:schemeClr val="tx1"/>
                </a:solidFill>
                <a:effectLst/>
                <a:latin typeface="+mn-lt"/>
                <a:ea typeface="+mn-ea"/>
                <a:cs typeface="+mn-cs"/>
              </a:rPr>
              <a:t>, and Pellegrini 2014, Peters 2002, Rodriguez-Pose and </a:t>
            </a:r>
            <a:r>
              <a:rPr lang="en-US" sz="1200" kern="1200" dirty="0" err="1" smtClean="0">
                <a:solidFill>
                  <a:schemeClr val="tx1"/>
                </a:solidFill>
                <a:effectLst/>
                <a:latin typeface="+mn-lt"/>
                <a:ea typeface="+mn-ea"/>
                <a:cs typeface="+mn-cs"/>
              </a:rPr>
              <a:t>Arbiz</a:t>
            </a:r>
            <a:r>
              <a:rPr lang="en-US" sz="1200" kern="1200" dirty="0" smtClean="0">
                <a:solidFill>
                  <a:schemeClr val="tx1"/>
                </a:solidFill>
                <a:effectLst/>
                <a:latin typeface="+mn-lt"/>
                <a:ea typeface="+mn-ea"/>
                <a:cs typeface="+mn-cs"/>
              </a:rPr>
              <a:t> 2001, </a:t>
            </a:r>
            <a:r>
              <a:rPr lang="en-US" sz="1200" kern="1200" dirty="0" err="1" smtClean="0">
                <a:solidFill>
                  <a:schemeClr val="tx1"/>
                </a:solidFill>
                <a:effectLst/>
                <a:latin typeface="+mn-lt"/>
                <a:ea typeface="+mn-ea"/>
                <a:cs typeface="+mn-cs"/>
              </a:rPr>
              <a:t>Boarnet</a:t>
            </a:r>
            <a:r>
              <a:rPr lang="en-US" sz="1200" kern="1200" dirty="0" smtClean="0">
                <a:solidFill>
                  <a:schemeClr val="tx1"/>
                </a:solidFill>
                <a:effectLst/>
                <a:latin typeface="+mn-lt"/>
                <a:ea typeface="+mn-ea"/>
                <a:cs typeface="+mn-cs"/>
              </a:rPr>
              <a:t> and Bogart 1996, </a:t>
            </a:r>
            <a:r>
              <a:rPr lang="en-US" sz="1200" kern="1200" dirty="0" err="1" smtClean="0">
                <a:solidFill>
                  <a:schemeClr val="tx1"/>
                </a:solidFill>
                <a:effectLst/>
                <a:latin typeface="+mn-lt"/>
                <a:ea typeface="+mn-ea"/>
                <a:cs typeface="+mn-cs"/>
              </a:rPr>
              <a:t>Schweke</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Rist</a:t>
            </a:r>
            <a:r>
              <a:rPr lang="en-US" sz="1200" kern="1200" dirty="0" smtClean="0">
                <a:solidFill>
                  <a:schemeClr val="tx1"/>
                </a:solidFill>
                <a:effectLst/>
                <a:latin typeface="+mn-lt"/>
                <a:ea typeface="+mn-ea"/>
                <a:cs typeface="+mn-cs"/>
              </a:rPr>
              <a:t>, and </a:t>
            </a:r>
            <a:r>
              <a:rPr lang="en-US" sz="1200" kern="1200" dirty="0" err="1" smtClean="0">
                <a:solidFill>
                  <a:schemeClr val="tx1"/>
                </a:solidFill>
                <a:effectLst/>
                <a:latin typeface="+mn-lt"/>
                <a:ea typeface="+mn-ea"/>
                <a:cs typeface="+mn-cs"/>
              </a:rPr>
              <a:t>Dabson</a:t>
            </a:r>
            <a:r>
              <a:rPr lang="en-US" sz="1200" kern="1200" dirty="0" smtClean="0">
                <a:solidFill>
                  <a:schemeClr val="tx1"/>
                </a:solidFill>
                <a:effectLst/>
                <a:latin typeface="+mn-lt"/>
                <a:ea typeface="+mn-ea"/>
                <a:cs typeface="+mn-cs"/>
              </a:rPr>
              <a:t> 1994, Carlton 1983)</a:t>
            </a:r>
          </a:p>
          <a:p>
            <a:pPr marL="171450" indent="-171450">
              <a:buFontTx/>
              <a:buChar char="-"/>
            </a:pPr>
            <a:r>
              <a:rPr lang="en-US" sz="1200" kern="1200" dirty="0" smtClean="0">
                <a:solidFill>
                  <a:schemeClr val="tx1"/>
                </a:solidFill>
                <a:effectLst/>
                <a:latin typeface="+mn-lt"/>
                <a:ea typeface="+mn-ea"/>
                <a:cs typeface="+mn-cs"/>
              </a:rPr>
              <a:t>Crowd out: While they do increase R&amp;D spending within the state in the short-term, they also draw it away from other localities in the long-term, resulting in no net gain overall (Wilson 2009) (Wilson 2009, </a:t>
            </a:r>
            <a:r>
              <a:rPr lang="en-US" sz="1200" kern="1200" dirty="0" err="1" smtClean="0">
                <a:solidFill>
                  <a:schemeClr val="tx1"/>
                </a:solidFill>
                <a:effectLst/>
                <a:latin typeface="+mn-lt"/>
                <a:ea typeface="+mn-ea"/>
                <a:cs typeface="+mn-cs"/>
              </a:rPr>
              <a:t>Gorin</a:t>
            </a:r>
            <a:r>
              <a:rPr lang="en-US" sz="1200" kern="1200" dirty="0" smtClean="0">
                <a:solidFill>
                  <a:schemeClr val="tx1"/>
                </a:solidFill>
                <a:effectLst/>
                <a:latin typeface="+mn-lt"/>
                <a:ea typeface="+mn-ea"/>
                <a:cs typeface="+mn-cs"/>
              </a:rPr>
              <a:t> 2008, Peters and Fisher 2004, Fisher and Peters 1997)</a:t>
            </a:r>
          </a:p>
          <a:p>
            <a:pPr marL="171450" indent="-171450">
              <a:buFontTx/>
              <a:buChar char="-"/>
            </a:pPr>
            <a:endParaRPr lang="en-US" sz="1200" kern="1200" dirty="0" smtClean="0">
              <a:solidFill>
                <a:schemeClr val="tx1"/>
              </a:solidFill>
              <a:effectLst/>
              <a:latin typeface="+mn-lt"/>
              <a:ea typeface="+mn-ea"/>
              <a:cs typeface="+mn-cs"/>
            </a:endParaRPr>
          </a:p>
          <a:p>
            <a:pPr marL="0" indent="0">
              <a:buFontTx/>
              <a:buNone/>
            </a:pPr>
            <a:r>
              <a:rPr lang="en-US" sz="1200" b="1" kern="1200" dirty="0" smtClean="0">
                <a:solidFill>
                  <a:schemeClr val="tx1"/>
                </a:solidFill>
                <a:effectLst/>
                <a:latin typeface="+mn-lt"/>
                <a:ea typeface="+mn-ea"/>
                <a:cs typeface="+mn-cs"/>
              </a:rPr>
              <a:t>Methodology</a:t>
            </a:r>
            <a:r>
              <a:rPr lang="en-US" sz="1200" b="1" kern="1200" baseline="0" dirty="0" smtClean="0">
                <a:solidFill>
                  <a:schemeClr val="tx1"/>
                </a:solidFill>
                <a:effectLst/>
                <a:latin typeface="+mn-lt"/>
                <a:ea typeface="+mn-ea"/>
                <a:cs typeface="+mn-cs"/>
              </a:rPr>
              <a:t> Problems</a:t>
            </a:r>
          </a:p>
          <a:p>
            <a:pPr marL="171450" indent="-171450">
              <a:buFontTx/>
              <a:buChar char="-"/>
            </a:pPr>
            <a:r>
              <a:rPr lang="en-US" sz="1200" b="0" kern="1200" dirty="0" smtClean="0">
                <a:solidFill>
                  <a:schemeClr val="tx1"/>
                </a:solidFill>
                <a:effectLst/>
                <a:latin typeface="+mn-lt"/>
                <a:ea typeface="+mn-ea"/>
                <a:cs typeface="+mn-cs"/>
              </a:rPr>
              <a:t>Survey</a:t>
            </a:r>
            <a:r>
              <a:rPr lang="en-US" sz="1200" b="0" kern="1200" baseline="0" dirty="0" smtClean="0">
                <a:solidFill>
                  <a:schemeClr val="tx1"/>
                </a:solidFill>
                <a:effectLst/>
                <a:latin typeface="+mn-lt"/>
                <a:ea typeface="+mn-ea"/>
                <a:cs typeface="+mn-cs"/>
              </a:rPr>
              <a:t> methodology </a:t>
            </a:r>
          </a:p>
          <a:p>
            <a:pPr marL="171450" indent="-171450">
              <a:buFontTx/>
              <a:buChar char="-"/>
            </a:pPr>
            <a:r>
              <a:rPr lang="en-US" sz="1200" b="0" kern="1200" baseline="0" dirty="0" smtClean="0">
                <a:solidFill>
                  <a:schemeClr val="tx1"/>
                </a:solidFill>
                <a:effectLst/>
                <a:latin typeface="+mn-lt"/>
                <a:ea typeface="+mn-ea"/>
                <a:cs typeface="+mn-cs"/>
              </a:rPr>
              <a:t>Case studies </a:t>
            </a:r>
          </a:p>
          <a:p>
            <a:pPr marL="171450" indent="-171450">
              <a:buFontTx/>
              <a:buChar char="-"/>
            </a:pPr>
            <a:r>
              <a:rPr lang="en-US" sz="1200" b="0" kern="1200" baseline="0" dirty="0" smtClean="0">
                <a:solidFill>
                  <a:schemeClr val="tx1"/>
                </a:solidFill>
                <a:effectLst/>
                <a:latin typeface="+mn-lt"/>
                <a:ea typeface="+mn-ea"/>
                <a:cs typeface="+mn-cs"/>
              </a:rPr>
              <a:t>Mismatch of unit analysis – Impact of city incentives on state </a:t>
            </a:r>
            <a:r>
              <a:rPr lang="en-US" sz="1200" b="0" kern="1200" baseline="0" dirty="0" err="1" smtClean="0">
                <a:solidFill>
                  <a:schemeClr val="tx1"/>
                </a:solidFill>
                <a:effectLst/>
                <a:latin typeface="+mn-lt"/>
                <a:ea typeface="+mn-ea"/>
                <a:cs typeface="+mn-cs"/>
              </a:rPr>
              <a:t>gdp</a:t>
            </a:r>
            <a:r>
              <a:rPr lang="en-US" sz="1200" b="0" kern="1200" baseline="0" dirty="0" smtClean="0">
                <a:solidFill>
                  <a:schemeClr val="tx1"/>
                </a:solidFill>
                <a:effectLst/>
                <a:latin typeface="+mn-lt"/>
                <a:ea typeface="+mn-ea"/>
                <a:cs typeface="+mn-cs"/>
              </a:rPr>
              <a:t> growth </a:t>
            </a:r>
          </a:p>
          <a:p>
            <a:pPr marL="171450" indent="-171450">
              <a:buFontTx/>
              <a:buChar char="-"/>
            </a:pPr>
            <a:r>
              <a:rPr lang="en-US" sz="1200" b="0" kern="1200" baseline="0" dirty="0" smtClean="0">
                <a:solidFill>
                  <a:schemeClr val="tx1"/>
                </a:solidFill>
                <a:effectLst/>
                <a:latin typeface="+mn-lt"/>
                <a:ea typeface="+mn-ea"/>
                <a:cs typeface="+mn-cs"/>
              </a:rPr>
              <a:t>No control group and just looked over time</a:t>
            </a:r>
          </a:p>
          <a:p>
            <a:pPr marL="171450" indent="-171450">
              <a:buFontTx/>
              <a:buChar char="-"/>
            </a:pPr>
            <a:r>
              <a:rPr lang="en-US" sz="1200" b="0" kern="1200" baseline="0" dirty="0" smtClean="0">
                <a:solidFill>
                  <a:schemeClr val="tx1"/>
                </a:solidFill>
                <a:effectLst/>
                <a:latin typeface="+mn-lt"/>
                <a:ea typeface="+mn-ea"/>
                <a:cs typeface="+mn-cs"/>
              </a:rPr>
              <a:t>Too short of a timeline of analysis </a:t>
            </a:r>
          </a:p>
          <a:p>
            <a:pPr marL="171450" indent="-171450">
              <a:buFontTx/>
              <a:buChar char="-"/>
            </a:pPr>
            <a:endParaRPr lang="en-US" sz="1200" b="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30AADD3-F31F-487F-BC38-D6506E3DF8C2}" type="slidenum">
              <a:rPr lang="en-US" smtClean="0"/>
              <a:t>5</a:t>
            </a:fld>
            <a:endParaRPr lang="en-US"/>
          </a:p>
        </p:txBody>
      </p:sp>
    </p:spTree>
    <p:extLst>
      <p:ext uri="{BB962C8B-B14F-4D97-AF65-F5344CB8AC3E}">
        <p14:creationId xmlns:p14="http://schemas.microsoft.com/office/powerpoint/2010/main" val="3843398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First, state-industry-level fixed effects will be included to capture differences across combinations of the 33 states and 45 industries included in the sample. Second, year-level fixed effects will be included to account for potential shocks in a given year (the years covering the financial crisis are included in the dataset, for example).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Demographics change over time differently for states, so this would be something to control for in the observed, and same for the </a:t>
            </a:r>
            <a:r>
              <a:rPr lang="en-US" sz="1200" kern="1200" dirty="0" err="1" smtClean="0">
                <a:solidFill>
                  <a:schemeClr val="tx1"/>
                </a:solidFill>
                <a:effectLst/>
                <a:latin typeface="+mn-lt"/>
                <a:ea typeface="+mn-ea"/>
                <a:cs typeface="+mn-cs"/>
              </a:rPr>
              <a:t>visaversa</a:t>
            </a:r>
            <a:r>
              <a:rPr lang="en-US" sz="1200" kern="1200" dirty="0" smtClean="0">
                <a:solidFill>
                  <a:schemeClr val="tx1"/>
                </a:solidFill>
                <a:effectLst/>
                <a:latin typeface="+mn-lt"/>
                <a:ea typeface="+mn-ea"/>
                <a:cs typeface="+mn-cs"/>
              </a:rPr>
              <a:t> with time</a:t>
            </a:r>
            <a:endParaRPr lang="en-US" dirty="0"/>
          </a:p>
        </p:txBody>
      </p:sp>
      <p:sp>
        <p:nvSpPr>
          <p:cNvPr id="4" name="Slide Number Placeholder 3"/>
          <p:cNvSpPr>
            <a:spLocks noGrp="1"/>
          </p:cNvSpPr>
          <p:nvPr>
            <p:ph type="sldNum" sz="quarter" idx="10"/>
          </p:nvPr>
        </p:nvSpPr>
        <p:spPr/>
        <p:txBody>
          <a:bodyPr/>
          <a:lstStyle/>
          <a:p>
            <a:fld id="{230AADD3-F31F-487F-BC38-D6506E3DF8C2}" type="slidenum">
              <a:rPr lang="en-US" smtClean="0"/>
              <a:t>7</a:t>
            </a:fld>
            <a:endParaRPr lang="en-US"/>
          </a:p>
        </p:txBody>
      </p:sp>
    </p:spTree>
    <p:extLst>
      <p:ext uri="{BB962C8B-B14F-4D97-AF65-F5344CB8AC3E}">
        <p14:creationId xmlns:p14="http://schemas.microsoft.com/office/powerpoint/2010/main" val="1578377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above is also down for the index of economic incentives</a:t>
            </a:r>
            <a:endParaRPr lang="en-US" dirty="0"/>
          </a:p>
        </p:txBody>
      </p:sp>
      <p:sp>
        <p:nvSpPr>
          <p:cNvPr id="4" name="Slide Number Placeholder 3"/>
          <p:cNvSpPr>
            <a:spLocks noGrp="1"/>
          </p:cNvSpPr>
          <p:nvPr>
            <p:ph type="sldNum" sz="quarter" idx="10"/>
          </p:nvPr>
        </p:nvSpPr>
        <p:spPr/>
        <p:txBody>
          <a:bodyPr/>
          <a:lstStyle/>
          <a:p>
            <a:fld id="{230AADD3-F31F-487F-BC38-D6506E3DF8C2}" type="slidenum">
              <a:rPr lang="en-US" smtClean="0"/>
              <a:t>8</a:t>
            </a:fld>
            <a:endParaRPr lang="en-US"/>
          </a:p>
        </p:txBody>
      </p:sp>
    </p:spTree>
    <p:extLst>
      <p:ext uri="{BB962C8B-B14F-4D97-AF65-F5344CB8AC3E}">
        <p14:creationId xmlns:p14="http://schemas.microsoft.com/office/powerpoint/2010/main" val="7072093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above is also done</a:t>
            </a:r>
            <a:r>
              <a:rPr lang="en-US" sz="1200" kern="1200" baseline="0" dirty="0" smtClean="0">
                <a:solidFill>
                  <a:schemeClr val="tx1"/>
                </a:solidFill>
                <a:effectLst/>
                <a:latin typeface="+mn-lt"/>
                <a:ea typeface="+mn-ea"/>
                <a:cs typeface="+mn-cs"/>
              </a:rPr>
              <a:t> for the index of incentives </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Collapse process: Multiply each incentive tax abatement by the dummy of whether the industry had it that year, add together, and divide by t (Add up the tax abatements and divide by t</a:t>
            </a:r>
          </a:p>
          <a:p>
            <a:r>
              <a:rPr lang="en-US" sz="1200" b="1" i="0" kern="1200" dirty="0" smtClean="0">
                <a:solidFill>
                  <a:schemeClr val="tx1"/>
                </a:solidFill>
                <a:effectLst/>
                <a:latin typeface="+mn-lt"/>
                <a:ea typeface="+mn-ea"/>
                <a:cs typeface="+mn-cs"/>
              </a:rPr>
              <a:t>In any case, it is a cross-section regression using GDP in 2015; you can't include state dummies here because it's the only source of identifying variation you have. </a:t>
            </a:r>
            <a:endParaRPr lang="en-US" dirty="0"/>
          </a:p>
        </p:txBody>
      </p:sp>
      <p:sp>
        <p:nvSpPr>
          <p:cNvPr id="4" name="Slide Number Placeholder 3"/>
          <p:cNvSpPr>
            <a:spLocks noGrp="1"/>
          </p:cNvSpPr>
          <p:nvPr>
            <p:ph type="sldNum" sz="quarter" idx="10"/>
          </p:nvPr>
        </p:nvSpPr>
        <p:spPr/>
        <p:txBody>
          <a:bodyPr/>
          <a:lstStyle/>
          <a:p>
            <a:fld id="{230AADD3-F31F-487F-BC38-D6506E3DF8C2}" type="slidenum">
              <a:rPr lang="en-US" smtClean="0"/>
              <a:t>9</a:t>
            </a:fld>
            <a:endParaRPr lang="en-US"/>
          </a:p>
        </p:txBody>
      </p:sp>
    </p:spTree>
    <p:extLst>
      <p:ext uri="{BB962C8B-B14F-4D97-AF65-F5344CB8AC3E}">
        <p14:creationId xmlns:p14="http://schemas.microsoft.com/office/powerpoint/2010/main" val="42895860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33 states compose 92 percent of US GDP and the 45 industries compose 91 percent of US labor compensation</a:t>
            </a:r>
          </a:p>
          <a:p>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Times New Roman" panose="02020603050405020304" pitchFamily="18" charset="0"/>
                <a:cs typeface="Times New Roman" panose="02020603050405020304" pitchFamily="18" charset="0"/>
              </a:rPr>
              <a:t>like that maintained by Incentives Monitor</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Instead, the database is derived from carrying out a “tax and incentive simulation” whereby a business in some industry </a:t>
            </a:r>
            <a:r>
              <a:rPr lang="en-US" sz="1200" i="1" kern="1200" dirty="0" err="1" smtClean="0">
                <a:solidFill>
                  <a:schemeClr val="tx1"/>
                </a:solidFill>
                <a:effectLst/>
                <a:latin typeface="+mn-lt"/>
                <a:ea typeface="+mn-ea"/>
                <a:cs typeface="+mn-cs"/>
              </a:rPr>
              <a:t>i</a:t>
            </a:r>
            <a:r>
              <a:rPr lang="en-US" sz="1200" i="1"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creates a new branch facility to be set up in city </a:t>
            </a:r>
            <a:r>
              <a:rPr lang="en-US" sz="1200" i="1" kern="1200" dirty="0" smtClean="0">
                <a:solidFill>
                  <a:schemeClr val="tx1"/>
                </a:solidFill>
                <a:effectLst/>
                <a:latin typeface="+mn-lt"/>
                <a:ea typeface="+mn-ea"/>
                <a:cs typeface="+mn-cs"/>
              </a:rPr>
              <a:t>c </a:t>
            </a:r>
            <a:r>
              <a:rPr lang="en-US" sz="1200" kern="1200" dirty="0" smtClean="0">
                <a:solidFill>
                  <a:schemeClr val="tx1"/>
                </a:solidFill>
                <a:effectLst/>
                <a:latin typeface="+mn-lt"/>
                <a:ea typeface="+mn-ea"/>
                <a:cs typeface="+mn-cs"/>
              </a:rPr>
              <a:t>in state </a:t>
            </a:r>
            <a:r>
              <a:rPr lang="en-US" sz="1200" i="1" kern="1200" dirty="0" smtClean="0">
                <a:solidFill>
                  <a:schemeClr val="tx1"/>
                </a:solidFill>
                <a:effectLst/>
                <a:latin typeface="+mn-lt"/>
                <a:ea typeface="+mn-ea"/>
                <a:cs typeface="+mn-cs"/>
              </a:rPr>
              <a:t>s</a:t>
            </a:r>
            <a:r>
              <a:rPr lang="en-US" sz="1200" kern="1200" dirty="0" smtClean="0">
                <a:solidFill>
                  <a:schemeClr val="tx1"/>
                </a:solidFill>
                <a:effectLst/>
                <a:latin typeface="+mn-lt"/>
                <a:ea typeface="+mn-ea"/>
                <a:cs typeface="+mn-cs"/>
              </a:rPr>
              <a:t> that will start operation in year </a:t>
            </a:r>
            <a:r>
              <a:rPr lang="en-US" sz="1200" i="1" kern="1200" dirty="0" smtClean="0">
                <a:solidFill>
                  <a:schemeClr val="tx1"/>
                </a:solidFill>
                <a:effectLst/>
                <a:latin typeface="+mn-lt"/>
                <a:ea typeface="+mn-ea"/>
                <a:cs typeface="+mn-cs"/>
              </a:rPr>
              <a:t>t</a:t>
            </a:r>
            <a:endParaRPr lang="en-US" dirty="0" smtClean="0">
              <a:latin typeface="Times New Roman" panose="02020603050405020304" pitchFamily="18" charset="0"/>
              <a:cs typeface="Times New Roman" panose="02020603050405020304" pitchFamily="18" charset="0"/>
            </a:endParaRPr>
          </a:p>
          <a:p>
            <a:endParaRPr lang="en-US" dirty="0" smtClean="0"/>
          </a:p>
          <a:p>
            <a:r>
              <a:rPr lang="en-US" sz="1200" kern="1200" dirty="0" smtClean="0">
                <a:solidFill>
                  <a:schemeClr val="tx1"/>
                </a:solidFill>
                <a:effectLst/>
                <a:latin typeface="+mn-lt"/>
                <a:ea typeface="+mn-ea"/>
                <a:cs typeface="+mn-cs"/>
              </a:rPr>
              <a:t>Overall, what amounts to 65 percent of total state and local business taxes is covered in the dataset, with that number being higher for industries that are not subject to taxes left out of the database such as public utility taxes and insurance premium taxes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C2ER: Council for Community and Economic Research (C2ER)</a:t>
            </a:r>
          </a:p>
          <a:p>
            <a:r>
              <a:rPr lang="en-US" sz="1200" kern="1200" dirty="0" smtClean="0">
                <a:solidFill>
                  <a:schemeClr val="tx1"/>
                </a:solidFill>
                <a:effectLst/>
                <a:latin typeface="+mn-lt"/>
                <a:ea typeface="+mn-ea"/>
                <a:cs typeface="+mn-cs"/>
              </a:rPr>
              <a:t>The “output, value-added, real and personal property, labor, and purchases of intermediate inputs” the branch facility would bring comes from a constructed balance sheet derived from </a:t>
            </a:r>
            <a:r>
              <a:rPr lang="en-US" sz="1200" u="sng" kern="1200" dirty="0" smtClean="0">
                <a:solidFill>
                  <a:schemeClr val="tx1"/>
                </a:solidFill>
                <a:effectLst/>
                <a:latin typeface="+mn-lt"/>
                <a:ea typeface="+mn-ea"/>
                <a:cs typeface="+mn-cs"/>
                <a:hlinkClick r:id="rId3"/>
              </a:rPr>
              <a:t>BEA Industry accounts data</a:t>
            </a:r>
            <a:r>
              <a:rPr lang="en-US" sz="1200" kern="1200" dirty="0" smtClean="0">
                <a:solidFill>
                  <a:schemeClr val="tx1"/>
                </a:solidFill>
                <a:effectLst/>
                <a:latin typeface="+mn-lt"/>
                <a:ea typeface="+mn-ea"/>
                <a:cs typeface="+mn-cs"/>
              </a:rPr>
              <a:t>, </a:t>
            </a:r>
            <a:r>
              <a:rPr lang="en-US" sz="1200" u="sng" kern="1200" dirty="0" smtClean="0">
                <a:solidFill>
                  <a:schemeClr val="tx1"/>
                </a:solidFill>
                <a:effectLst/>
                <a:latin typeface="+mn-lt"/>
                <a:ea typeface="+mn-ea"/>
                <a:cs typeface="+mn-cs"/>
                <a:hlinkClick r:id="rId4"/>
              </a:rPr>
              <a:t>IRS data on Statistics and Income</a:t>
            </a:r>
            <a:r>
              <a:rPr lang="en-US" sz="1200" kern="1200" dirty="0" smtClean="0">
                <a:solidFill>
                  <a:schemeClr val="tx1"/>
                </a:solidFill>
                <a:effectLst/>
                <a:latin typeface="+mn-lt"/>
                <a:ea typeface="+mn-ea"/>
                <a:cs typeface="+mn-cs"/>
              </a:rPr>
              <a:t>, and </a:t>
            </a:r>
            <a:r>
              <a:rPr lang="en-US" sz="1200" u="sng" kern="1200" dirty="0" smtClean="0">
                <a:solidFill>
                  <a:schemeClr val="tx1"/>
                </a:solidFill>
                <a:effectLst/>
                <a:latin typeface="+mn-lt"/>
                <a:ea typeface="+mn-ea"/>
                <a:cs typeface="+mn-cs"/>
                <a:hlinkClick r:id="rId5"/>
              </a:rPr>
              <a:t>National Science Foundation data on R&amp;D spending</a:t>
            </a:r>
            <a:endParaRPr lang="en-US" dirty="0"/>
          </a:p>
        </p:txBody>
      </p:sp>
      <p:sp>
        <p:nvSpPr>
          <p:cNvPr id="4" name="Slide Number Placeholder 3"/>
          <p:cNvSpPr>
            <a:spLocks noGrp="1"/>
          </p:cNvSpPr>
          <p:nvPr>
            <p:ph type="sldNum" sz="quarter" idx="10"/>
          </p:nvPr>
        </p:nvSpPr>
        <p:spPr/>
        <p:txBody>
          <a:bodyPr/>
          <a:lstStyle/>
          <a:p>
            <a:fld id="{230AADD3-F31F-487F-BC38-D6506E3DF8C2}" type="slidenum">
              <a:rPr lang="en-US" smtClean="0"/>
              <a:t>10</a:t>
            </a:fld>
            <a:endParaRPr lang="en-US"/>
          </a:p>
        </p:txBody>
      </p:sp>
    </p:spTree>
    <p:extLst>
      <p:ext uri="{BB962C8B-B14F-4D97-AF65-F5344CB8AC3E}">
        <p14:creationId xmlns:p14="http://schemas.microsoft.com/office/powerpoint/2010/main" val="41999551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C2ER: Council for Community and Economic Research (C2ER)</a:t>
            </a:r>
          </a:p>
          <a:p>
            <a:r>
              <a:rPr lang="en-US" sz="1200" kern="1200" dirty="0" smtClean="0">
                <a:solidFill>
                  <a:schemeClr val="tx1"/>
                </a:solidFill>
                <a:effectLst/>
                <a:latin typeface="+mn-lt"/>
                <a:ea typeface="+mn-ea"/>
                <a:cs typeface="+mn-cs"/>
              </a:rPr>
              <a:t>The “output, value-added, real and personal property, labor, and purchases of intermediate inputs” the branch facility would bring comes from a constructed balance sheet derived from </a:t>
            </a:r>
            <a:r>
              <a:rPr lang="en-US" sz="1200" u="sng" kern="1200" dirty="0" smtClean="0">
                <a:solidFill>
                  <a:schemeClr val="tx1"/>
                </a:solidFill>
                <a:effectLst/>
                <a:latin typeface="+mn-lt"/>
                <a:ea typeface="+mn-ea"/>
                <a:cs typeface="+mn-cs"/>
                <a:hlinkClick r:id="rId3"/>
              </a:rPr>
              <a:t>BEA Industry accounts data</a:t>
            </a:r>
            <a:r>
              <a:rPr lang="en-US" sz="1200" kern="1200" dirty="0" smtClean="0">
                <a:solidFill>
                  <a:schemeClr val="tx1"/>
                </a:solidFill>
                <a:effectLst/>
                <a:latin typeface="+mn-lt"/>
                <a:ea typeface="+mn-ea"/>
                <a:cs typeface="+mn-cs"/>
              </a:rPr>
              <a:t>, </a:t>
            </a:r>
            <a:r>
              <a:rPr lang="en-US" sz="1200" u="sng" kern="1200" dirty="0" smtClean="0">
                <a:solidFill>
                  <a:schemeClr val="tx1"/>
                </a:solidFill>
                <a:effectLst/>
                <a:latin typeface="+mn-lt"/>
                <a:ea typeface="+mn-ea"/>
                <a:cs typeface="+mn-cs"/>
                <a:hlinkClick r:id="rId4"/>
              </a:rPr>
              <a:t>IRS data on Statistics and Income</a:t>
            </a:r>
            <a:r>
              <a:rPr lang="en-US" sz="1200" kern="1200" dirty="0" smtClean="0">
                <a:solidFill>
                  <a:schemeClr val="tx1"/>
                </a:solidFill>
                <a:effectLst/>
                <a:latin typeface="+mn-lt"/>
                <a:ea typeface="+mn-ea"/>
                <a:cs typeface="+mn-cs"/>
              </a:rPr>
              <a:t>, and </a:t>
            </a:r>
            <a:r>
              <a:rPr lang="en-US" sz="1200" u="sng" kern="1200" dirty="0" smtClean="0">
                <a:solidFill>
                  <a:schemeClr val="tx1"/>
                </a:solidFill>
                <a:effectLst/>
                <a:latin typeface="+mn-lt"/>
                <a:ea typeface="+mn-ea"/>
                <a:cs typeface="+mn-cs"/>
                <a:hlinkClick r:id="rId5"/>
              </a:rPr>
              <a:t>National Science Foundation data on R&amp;D spending</a:t>
            </a:r>
            <a:endParaRPr lang="en-US" sz="1200" u="sng" kern="1200" dirty="0" smtClean="0">
              <a:solidFill>
                <a:schemeClr val="tx1"/>
              </a:solidFill>
              <a:effectLst/>
              <a:latin typeface="+mn-lt"/>
              <a:ea typeface="+mn-ea"/>
              <a:cs typeface="+mn-cs"/>
            </a:endParaRPr>
          </a:p>
          <a:p>
            <a:endParaRPr lang="en-US" sz="1200" u="sng"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Property tax abatements tend to be utilized the least, which makes sense given that property taxes often serve as the primary source of revenue generation for municipalities across the country. </a:t>
            </a:r>
            <a:endParaRPr lang="en-US" dirty="0"/>
          </a:p>
        </p:txBody>
      </p:sp>
      <p:sp>
        <p:nvSpPr>
          <p:cNvPr id="4" name="Slide Number Placeholder 3"/>
          <p:cNvSpPr>
            <a:spLocks noGrp="1"/>
          </p:cNvSpPr>
          <p:nvPr>
            <p:ph type="sldNum" sz="quarter" idx="10"/>
          </p:nvPr>
        </p:nvSpPr>
        <p:spPr/>
        <p:txBody>
          <a:bodyPr/>
          <a:lstStyle/>
          <a:p>
            <a:fld id="{230AADD3-F31F-487F-BC38-D6506E3DF8C2}" type="slidenum">
              <a:rPr lang="en-US" smtClean="0"/>
              <a:t>11</a:t>
            </a:fld>
            <a:endParaRPr lang="en-US"/>
          </a:p>
        </p:txBody>
      </p:sp>
    </p:spTree>
    <p:extLst>
      <p:ext uri="{BB962C8B-B14F-4D97-AF65-F5344CB8AC3E}">
        <p14:creationId xmlns:p14="http://schemas.microsoft.com/office/powerpoint/2010/main" val="40885711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GDP data </a:t>
            </a:r>
            <a:r>
              <a:rPr lang="en-US" sz="1200" u="sng" kern="1200" dirty="0" smtClean="0">
                <a:solidFill>
                  <a:schemeClr val="tx1"/>
                </a:solidFill>
                <a:effectLst/>
                <a:latin typeface="+mn-lt"/>
                <a:ea typeface="+mn-ea"/>
                <a:cs typeface="+mn-cs"/>
                <a:hlinkClick r:id="rId3"/>
              </a:rPr>
              <a:t>collected</a:t>
            </a:r>
            <a:r>
              <a:rPr lang="en-US" sz="1200" kern="1200" dirty="0" smtClean="0">
                <a:solidFill>
                  <a:schemeClr val="tx1"/>
                </a:solidFill>
                <a:effectLst/>
                <a:latin typeface="+mn-lt"/>
                <a:ea typeface="+mn-ea"/>
                <a:cs typeface="+mn-cs"/>
              </a:rPr>
              <a:t> by BEA is comprised of three components: labor income (wages, salaries, and other benefits), business taxes (excise, sales, property, and other business expense taxes), and capital income (income earned by individual or business and deprivation)</a:t>
            </a:r>
          </a:p>
          <a:p>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Each data point is collected through a rigorous methodology that includes estimation using BEA’s state personal income (SPI)and industry accounts, business payment and financial data from the Census Bureau, and value-added data from the Department of Agriculture.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While tools to crosswalk SIC and NAICS codes </a:t>
            </a:r>
            <a:r>
              <a:rPr lang="en-US" sz="1200" u="sng" kern="1200" dirty="0" smtClean="0">
                <a:solidFill>
                  <a:schemeClr val="tx1"/>
                </a:solidFill>
                <a:effectLst/>
                <a:latin typeface="+mn-lt"/>
                <a:ea typeface="+mn-ea"/>
                <a:cs typeface="+mn-cs"/>
                <a:hlinkClick r:id="rId4"/>
              </a:rPr>
              <a:t>do exist</a:t>
            </a:r>
            <a:r>
              <a:rPr lang="en-US" sz="1200" kern="1200" dirty="0" smtClean="0">
                <a:solidFill>
                  <a:schemeClr val="tx1"/>
                </a:solidFill>
                <a:effectLst/>
                <a:latin typeface="+mn-lt"/>
                <a:ea typeface="+mn-ea"/>
                <a:cs typeface="+mn-cs"/>
              </a:rPr>
              <a:t>, it is impossible to match the definitions without over or under counting the GDP levels of specific industry groupings and BEA even cautions scholars against trying to append the datasets together to develop a consistent timeline for 1963 to 2016</a:t>
            </a:r>
          </a:p>
          <a:p>
            <a:endParaRPr lang="en-US" dirty="0" smtClean="0"/>
          </a:p>
          <a:p>
            <a:r>
              <a:rPr lang="en-US" dirty="0" smtClean="0"/>
              <a:t>We run for both with DC though</a:t>
            </a:r>
            <a:endParaRPr lang="en-US" dirty="0"/>
          </a:p>
        </p:txBody>
      </p:sp>
      <p:sp>
        <p:nvSpPr>
          <p:cNvPr id="4" name="Slide Number Placeholder 3"/>
          <p:cNvSpPr>
            <a:spLocks noGrp="1"/>
          </p:cNvSpPr>
          <p:nvPr>
            <p:ph type="sldNum" sz="quarter" idx="10"/>
          </p:nvPr>
        </p:nvSpPr>
        <p:spPr/>
        <p:txBody>
          <a:bodyPr/>
          <a:lstStyle/>
          <a:p>
            <a:fld id="{230AADD3-F31F-487F-BC38-D6506E3DF8C2}" type="slidenum">
              <a:rPr lang="en-US" smtClean="0"/>
              <a:t>12</a:t>
            </a:fld>
            <a:endParaRPr lang="en-US"/>
          </a:p>
        </p:txBody>
      </p:sp>
    </p:spTree>
    <p:extLst>
      <p:ext uri="{BB962C8B-B14F-4D97-AF65-F5344CB8AC3E}">
        <p14:creationId xmlns:p14="http://schemas.microsoft.com/office/powerpoint/2010/main" val="3859607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Smallest SEs</a:t>
            </a:r>
            <a:r>
              <a:rPr lang="en-US" baseline="0" dirty="0" smtClean="0"/>
              <a:t> on exposure model, but still big</a:t>
            </a:r>
          </a:p>
          <a:p>
            <a:endParaRPr lang="en-US" baseline="0" dirty="0" smtClean="0"/>
          </a:p>
          <a:p>
            <a:r>
              <a:rPr lang="en-US" baseline="0" dirty="0" smtClean="0"/>
              <a:t>Index: Positive statistical significance in all three models (But large </a:t>
            </a:r>
            <a:r>
              <a:rPr lang="en-US" baseline="0" dirty="0" err="1" smtClean="0"/>
              <a:t>Ses</a:t>
            </a:r>
            <a:r>
              <a:rPr lang="en-US" baseline="0" dirty="0" smtClean="0"/>
              <a:t>)</a:t>
            </a:r>
          </a:p>
          <a:p>
            <a:r>
              <a:rPr lang="en-US" baseline="0" dirty="0" smtClean="0"/>
              <a:t>JCTC: Negative Statistical Significance  in Models 1 and 3</a:t>
            </a:r>
          </a:p>
          <a:p>
            <a:r>
              <a:rPr lang="en-US" baseline="0" dirty="0" smtClean="0"/>
              <a:t>ITC: Negative but not statistically significant in Models 1 and 3</a:t>
            </a:r>
          </a:p>
          <a:p>
            <a:r>
              <a:rPr lang="en-US" baseline="0" dirty="0" smtClean="0"/>
              <a:t>RDC: Positive and SS in 1 and 3</a:t>
            </a:r>
          </a:p>
          <a:p>
            <a:r>
              <a:rPr lang="en-US" baseline="0" dirty="0" smtClean="0"/>
              <a:t>PTA: Positive statistical significance in 1 and 3</a:t>
            </a:r>
          </a:p>
          <a:p>
            <a:r>
              <a:rPr lang="en-US" baseline="0" dirty="0" err="1" smtClean="0"/>
              <a:t>CJTS:Negative</a:t>
            </a:r>
            <a:r>
              <a:rPr lang="en-US" baseline="0" dirty="0" smtClean="0"/>
              <a:t> but not stat sig in both</a:t>
            </a:r>
            <a:endParaRPr lang="en-US" dirty="0"/>
          </a:p>
        </p:txBody>
      </p:sp>
      <p:sp>
        <p:nvSpPr>
          <p:cNvPr id="4" name="Slide Number Placeholder 3"/>
          <p:cNvSpPr>
            <a:spLocks noGrp="1"/>
          </p:cNvSpPr>
          <p:nvPr>
            <p:ph type="sldNum" sz="quarter" idx="10"/>
          </p:nvPr>
        </p:nvSpPr>
        <p:spPr/>
        <p:txBody>
          <a:bodyPr/>
          <a:lstStyle/>
          <a:p>
            <a:fld id="{230AADD3-F31F-487F-BC38-D6506E3DF8C2}" type="slidenum">
              <a:rPr lang="en-US" smtClean="0"/>
              <a:t>15</a:t>
            </a:fld>
            <a:endParaRPr lang="en-US"/>
          </a:p>
        </p:txBody>
      </p:sp>
    </p:spTree>
    <p:extLst>
      <p:ext uri="{BB962C8B-B14F-4D97-AF65-F5344CB8AC3E}">
        <p14:creationId xmlns:p14="http://schemas.microsoft.com/office/powerpoint/2010/main" val="20503636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17128-B0C1-D242-B148-285D7784B8E8}"/>
              </a:ext>
            </a:extLst>
          </p:cNvPr>
          <p:cNvSpPr>
            <a:spLocks noGrp="1"/>
          </p:cNvSpPr>
          <p:nvPr>
            <p:ph type="ctrTitle"/>
          </p:nvPr>
        </p:nvSpPr>
        <p:spPr>
          <a:xfrm>
            <a:off x="1524000" y="1122363"/>
            <a:ext cx="9144000" cy="2387600"/>
          </a:xfrm>
        </p:spPr>
        <p:txBody>
          <a:bodyPr anchor="b"/>
          <a:lstStyle>
            <a:lvl1pPr algn="ctr">
              <a:defRPr sz="6000">
                <a:latin typeface="CMU Sans Serif Medium" panose="02000603000000000000" pitchFamily="2" charset="0"/>
                <a:ea typeface="CMU Sans Serif Medium" panose="02000603000000000000" pitchFamily="2" charset="0"/>
                <a:cs typeface="CMU Sans Serif Medium" panose="02000603000000000000" pitchFamily="2" charset="0"/>
              </a:defRPr>
            </a:lvl1pPr>
          </a:lstStyle>
          <a:p>
            <a:r>
              <a:rPr lang="en-US"/>
              <a:t>Click to edit Master title style</a:t>
            </a:r>
          </a:p>
        </p:txBody>
      </p:sp>
      <p:sp>
        <p:nvSpPr>
          <p:cNvPr id="3" name="Subtitle 2">
            <a:extLst>
              <a:ext uri="{FF2B5EF4-FFF2-40B4-BE49-F238E27FC236}">
                <a16:creationId xmlns:a16="http://schemas.microsoft.com/office/drawing/2014/main" id="{27733027-541B-A145-A94F-43246BBF6EA4}"/>
              </a:ext>
            </a:extLst>
          </p:cNvPr>
          <p:cNvSpPr>
            <a:spLocks noGrp="1"/>
          </p:cNvSpPr>
          <p:nvPr>
            <p:ph type="subTitle" idx="1"/>
          </p:nvPr>
        </p:nvSpPr>
        <p:spPr>
          <a:xfrm>
            <a:off x="1524000" y="3602038"/>
            <a:ext cx="9144000" cy="1655762"/>
          </a:xfrm>
        </p:spPr>
        <p:txBody>
          <a:bodyPr/>
          <a:lstStyle>
            <a:lvl1pPr marL="0" indent="0" algn="ctr">
              <a:buNone/>
              <a:defRPr sz="2400">
                <a:latin typeface="CMU Sans Serif Medium" panose="02000603000000000000" pitchFamily="2" charset="0"/>
                <a:ea typeface="CMU Sans Serif Medium" panose="02000603000000000000" pitchFamily="2" charset="0"/>
                <a:cs typeface="CMU Sans Serif Medium" panose="02000603000000000000"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ABEECD8-84E4-7B4D-9C2E-7AF5A32EE42F}"/>
              </a:ext>
            </a:extLst>
          </p:cNvPr>
          <p:cNvSpPr>
            <a:spLocks noGrp="1"/>
          </p:cNvSpPr>
          <p:nvPr>
            <p:ph type="dt" sz="half" idx="10"/>
          </p:nvPr>
        </p:nvSpPr>
        <p:spPr/>
        <p:txBody>
          <a:bodyPr/>
          <a:lstStyle>
            <a:lvl1pPr>
              <a:defRPr>
                <a:latin typeface="CMU Sans Serif Medium" panose="02000603000000000000" pitchFamily="2" charset="0"/>
                <a:ea typeface="CMU Sans Serif Medium" panose="02000603000000000000" pitchFamily="2" charset="0"/>
                <a:cs typeface="CMU Sans Serif Medium" panose="02000603000000000000" pitchFamily="2" charset="0"/>
              </a:defRPr>
            </a:lvl1pPr>
          </a:lstStyle>
          <a:p>
            <a:fld id="{2A9767D4-DED1-AE43-808A-1BA42001D164}" type="datetimeFigureOut">
              <a:rPr lang="en-US" smtClean="0"/>
              <a:pPr/>
              <a:t>2/26/2019</a:t>
            </a:fld>
            <a:endParaRPr lang="en-US"/>
          </a:p>
        </p:txBody>
      </p:sp>
      <p:sp>
        <p:nvSpPr>
          <p:cNvPr id="5" name="Footer Placeholder 4">
            <a:extLst>
              <a:ext uri="{FF2B5EF4-FFF2-40B4-BE49-F238E27FC236}">
                <a16:creationId xmlns:a16="http://schemas.microsoft.com/office/drawing/2014/main" id="{21A6FBE0-03CA-394A-8BE5-5C244B5C3C06}"/>
              </a:ext>
            </a:extLst>
          </p:cNvPr>
          <p:cNvSpPr>
            <a:spLocks noGrp="1"/>
          </p:cNvSpPr>
          <p:nvPr>
            <p:ph type="ftr" sz="quarter" idx="11"/>
          </p:nvPr>
        </p:nvSpPr>
        <p:spPr/>
        <p:txBody>
          <a:bodyPr/>
          <a:lstStyle>
            <a:lvl1pPr>
              <a:defRPr>
                <a:latin typeface="CMU Sans Serif Medium" panose="02000603000000000000" pitchFamily="2" charset="0"/>
                <a:ea typeface="CMU Sans Serif Medium" panose="02000603000000000000" pitchFamily="2" charset="0"/>
                <a:cs typeface="CMU Sans Serif Medium" panose="02000603000000000000" pitchFamily="2" charset="0"/>
              </a:defRPr>
            </a:lvl1pPr>
          </a:lstStyle>
          <a:p>
            <a:endParaRPr lang="en-US"/>
          </a:p>
        </p:txBody>
      </p:sp>
      <p:sp>
        <p:nvSpPr>
          <p:cNvPr id="6" name="Slide Number Placeholder 5">
            <a:extLst>
              <a:ext uri="{FF2B5EF4-FFF2-40B4-BE49-F238E27FC236}">
                <a16:creationId xmlns:a16="http://schemas.microsoft.com/office/drawing/2014/main" id="{9816B76F-BB6A-1444-B145-5A09FBEEEB13}"/>
              </a:ext>
            </a:extLst>
          </p:cNvPr>
          <p:cNvSpPr>
            <a:spLocks noGrp="1"/>
          </p:cNvSpPr>
          <p:nvPr>
            <p:ph type="sldNum" sz="quarter" idx="12"/>
          </p:nvPr>
        </p:nvSpPr>
        <p:spPr/>
        <p:txBody>
          <a:bodyPr/>
          <a:lstStyle>
            <a:lvl1pPr>
              <a:defRPr>
                <a:latin typeface="CMU Sans Serif Medium" panose="02000603000000000000" pitchFamily="2" charset="0"/>
                <a:ea typeface="CMU Sans Serif Medium" panose="02000603000000000000" pitchFamily="2" charset="0"/>
                <a:cs typeface="CMU Sans Serif Medium" panose="02000603000000000000" pitchFamily="2" charset="0"/>
              </a:defRPr>
            </a:lvl1pPr>
          </a:lstStyle>
          <a:p>
            <a:fld id="{BFE1F39C-EFB6-8B45-AB65-E2E294580798}" type="slidenum">
              <a:rPr lang="en-US" smtClean="0"/>
              <a:pPr/>
              <a:t>‹#›</a:t>
            </a:fld>
            <a:endParaRPr lang="en-US"/>
          </a:p>
        </p:txBody>
      </p:sp>
    </p:spTree>
    <p:extLst>
      <p:ext uri="{BB962C8B-B14F-4D97-AF65-F5344CB8AC3E}">
        <p14:creationId xmlns:p14="http://schemas.microsoft.com/office/powerpoint/2010/main" val="1033950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05B01-46E3-6E4D-91A5-0A96CB5AEC8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CBC2CC5-6F9A-5A46-A767-290C25B5894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651764-2A02-8447-8AC3-01F3D08FFA68}"/>
              </a:ext>
            </a:extLst>
          </p:cNvPr>
          <p:cNvSpPr>
            <a:spLocks noGrp="1"/>
          </p:cNvSpPr>
          <p:nvPr>
            <p:ph type="dt" sz="half" idx="10"/>
          </p:nvPr>
        </p:nvSpPr>
        <p:spPr/>
        <p:txBody>
          <a:bodyPr/>
          <a:lstStyle/>
          <a:p>
            <a:fld id="{2A9767D4-DED1-AE43-808A-1BA42001D164}" type="datetimeFigureOut">
              <a:rPr lang="en-US" smtClean="0"/>
              <a:t>2/26/2019</a:t>
            </a:fld>
            <a:endParaRPr lang="en-US"/>
          </a:p>
        </p:txBody>
      </p:sp>
      <p:sp>
        <p:nvSpPr>
          <p:cNvPr id="5" name="Footer Placeholder 4">
            <a:extLst>
              <a:ext uri="{FF2B5EF4-FFF2-40B4-BE49-F238E27FC236}">
                <a16:creationId xmlns:a16="http://schemas.microsoft.com/office/drawing/2014/main" id="{F18E84DA-7F89-8843-A1C0-47448AB2C6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C9FA12-153F-8145-ABF6-51E8AB987E6D}"/>
              </a:ext>
            </a:extLst>
          </p:cNvPr>
          <p:cNvSpPr>
            <a:spLocks noGrp="1"/>
          </p:cNvSpPr>
          <p:nvPr>
            <p:ph type="sldNum" sz="quarter" idx="12"/>
          </p:nvPr>
        </p:nvSpPr>
        <p:spPr/>
        <p:txBody>
          <a:bodyPr/>
          <a:lstStyle/>
          <a:p>
            <a:fld id="{BFE1F39C-EFB6-8B45-AB65-E2E294580798}" type="slidenum">
              <a:rPr lang="en-US" smtClean="0"/>
              <a:t>‹#›</a:t>
            </a:fld>
            <a:endParaRPr lang="en-US"/>
          </a:p>
        </p:txBody>
      </p:sp>
    </p:spTree>
    <p:extLst>
      <p:ext uri="{BB962C8B-B14F-4D97-AF65-F5344CB8AC3E}">
        <p14:creationId xmlns:p14="http://schemas.microsoft.com/office/powerpoint/2010/main" val="24682449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7751A1C-FF5D-BB4C-92BE-37F3A341A8C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B198122-596D-8841-9236-D341A23201A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EACFEB-0E1D-B444-98E0-CDAE8A261EDA}"/>
              </a:ext>
            </a:extLst>
          </p:cNvPr>
          <p:cNvSpPr>
            <a:spLocks noGrp="1"/>
          </p:cNvSpPr>
          <p:nvPr>
            <p:ph type="dt" sz="half" idx="10"/>
          </p:nvPr>
        </p:nvSpPr>
        <p:spPr/>
        <p:txBody>
          <a:bodyPr/>
          <a:lstStyle/>
          <a:p>
            <a:fld id="{2A9767D4-DED1-AE43-808A-1BA42001D164}" type="datetimeFigureOut">
              <a:rPr lang="en-US" smtClean="0"/>
              <a:t>2/26/2019</a:t>
            </a:fld>
            <a:endParaRPr lang="en-US"/>
          </a:p>
        </p:txBody>
      </p:sp>
      <p:sp>
        <p:nvSpPr>
          <p:cNvPr id="5" name="Footer Placeholder 4">
            <a:extLst>
              <a:ext uri="{FF2B5EF4-FFF2-40B4-BE49-F238E27FC236}">
                <a16:creationId xmlns:a16="http://schemas.microsoft.com/office/drawing/2014/main" id="{5EFE68D2-2025-AC44-A4C0-5FAD3289D8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94EBC9-59EF-ED42-8459-BFF41D6632AE}"/>
              </a:ext>
            </a:extLst>
          </p:cNvPr>
          <p:cNvSpPr>
            <a:spLocks noGrp="1"/>
          </p:cNvSpPr>
          <p:nvPr>
            <p:ph type="sldNum" sz="quarter" idx="12"/>
          </p:nvPr>
        </p:nvSpPr>
        <p:spPr/>
        <p:txBody>
          <a:bodyPr/>
          <a:lstStyle/>
          <a:p>
            <a:fld id="{BFE1F39C-EFB6-8B45-AB65-E2E294580798}" type="slidenum">
              <a:rPr lang="en-US" smtClean="0"/>
              <a:t>‹#›</a:t>
            </a:fld>
            <a:endParaRPr lang="en-US"/>
          </a:p>
        </p:txBody>
      </p:sp>
    </p:spTree>
    <p:extLst>
      <p:ext uri="{BB962C8B-B14F-4D97-AF65-F5344CB8AC3E}">
        <p14:creationId xmlns:p14="http://schemas.microsoft.com/office/powerpoint/2010/main" val="20196956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A203C-CE70-BA4B-9CF0-CB906C60FEE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6AFAC02-154F-5044-9B8D-06BA4F32097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2B7466-F6C1-314A-8CCC-08E698907B00}"/>
              </a:ext>
            </a:extLst>
          </p:cNvPr>
          <p:cNvSpPr>
            <a:spLocks noGrp="1"/>
          </p:cNvSpPr>
          <p:nvPr>
            <p:ph type="dt" sz="half" idx="10"/>
          </p:nvPr>
        </p:nvSpPr>
        <p:spPr/>
        <p:txBody>
          <a:bodyPr/>
          <a:lstStyle/>
          <a:p>
            <a:fld id="{2A9767D4-DED1-AE43-808A-1BA42001D164}" type="datetimeFigureOut">
              <a:rPr lang="en-US" smtClean="0"/>
              <a:t>2/26/2019</a:t>
            </a:fld>
            <a:endParaRPr lang="en-US"/>
          </a:p>
        </p:txBody>
      </p:sp>
      <p:sp>
        <p:nvSpPr>
          <p:cNvPr id="5" name="Footer Placeholder 4">
            <a:extLst>
              <a:ext uri="{FF2B5EF4-FFF2-40B4-BE49-F238E27FC236}">
                <a16:creationId xmlns:a16="http://schemas.microsoft.com/office/drawing/2014/main" id="{A038D061-2BC8-1947-B416-79FD0F1781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891736-1628-B140-9B86-18EDA758B69B}"/>
              </a:ext>
            </a:extLst>
          </p:cNvPr>
          <p:cNvSpPr>
            <a:spLocks noGrp="1"/>
          </p:cNvSpPr>
          <p:nvPr>
            <p:ph type="sldNum" sz="quarter" idx="12"/>
          </p:nvPr>
        </p:nvSpPr>
        <p:spPr/>
        <p:txBody>
          <a:bodyPr/>
          <a:lstStyle/>
          <a:p>
            <a:fld id="{BFE1F39C-EFB6-8B45-AB65-E2E294580798}" type="slidenum">
              <a:rPr lang="en-US" smtClean="0"/>
              <a:t>‹#›</a:t>
            </a:fld>
            <a:endParaRPr lang="en-US"/>
          </a:p>
        </p:txBody>
      </p:sp>
    </p:spTree>
    <p:extLst>
      <p:ext uri="{BB962C8B-B14F-4D97-AF65-F5344CB8AC3E}">
        <p14:creationId xmlns:p14="http://schemas.microsoft.com/office/powerpoint/2010/main" val="10255957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67F48-E43A-1244-BEDB-5F511097EFB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20AD80B-D35A-5048-B89C-2434200D875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90EE3A1-6862-3E4B-BF1A-822D39C33601}"/>
              </a:ext>
            </a:extLst>
          </p:cNvPr>
          <p:cNvSpPr>
            <a:spLocks noGrp="1"/>
          </p:cNvSpPr>
          <p:nvPr>
            <p:ph type="dt" sz="half" idx="10"/>
          </p:nvPr>
        </p:nvSpPr>
        <p:spPr/>
        <p:txBody>
          <a:bodyPr/>
          <a:lstStyle/>
          <a:p>
            <a:fld id="{2A9767D4-DED1-AE43-808A-1BA42001D164}" type="datetimeFigureOut">
              <a:rPr lang="en-US" smtClean="0"/>
              <a:t>2/26/2019</a:t>
            </a:fld>
            <a:endParaRPr lang="en-US"/>
          </a:p>
        </p:txBody>
      </p:sp>
      <p:sp>
        <p:nvSpPr>
          <p:cNvPr id="5" name="Footer Placeholder 4">
            <a:extLst>
              <a:ext uri="{FF2B5EF4-FFF2-40B4-BE49-F238E27FC236}">
                <a16:creationId xmlns:a16="http://schemas.microsoft.com/office/drawing/2014/main" id="{6AB03B77-940C-C841-A9EB-7A900B5A6B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55AC79-0E18-1B41-8017-D347F61F7C63}"/>
              </a:ext>
            </a:extLst>
          </p:cNvPr>
          <p:cNvSpPr>
            <a:spLocks noGrp="1"/>
          </p:cNvSpPr>
          <p:nvPr>
            <p:ph type="sldNum" sz="quarter" idx="12"/>
          </p:nvPr>
        </p:nvSpPr>
        <p:spPr/>
        <p:txBody>
          <a:bodyPr/>
          <a:lstStyle/>
          <a:p>
            <a:fld id="{BFE1F39C-EFB6-8B45-AB65-E2E294580798}" type="slidenum">
              <a:rPr lang="en-US" smtClean="0"/>
              <a:t>‹#›</a:t>
            </a:fld>
            <a:endParaRPr lang="en-US"/>
          </a:p>
        </p:txBody>
      </p:sp>
    </p:spTree>
    <p:extLst>
      <p:ext uri="{BB962C8B-B14F-4D97-AF65-F5344CB8AC3E}">
        <p14:creationId xmlns:p14="http://schemas.microsoft.com/office/powerpoint/2010/main" val="480033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C6DC7-98CC-6F4C-BC06-CEA10E7FF53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C1D31F7-7802-EB4D-BA34-D2C2DFC676F5}"/>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0CF8A39-4F37-F04C-9108-A9CBC4EAF06B}"/>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11A57A6-376B-734B-AF07-26F3FBAEFD5E}"/>
              </a:ext>
            </a:extLst>
          </p:cNvPr>
          <p:cNvSpPr>
            <a:spLocks noGrp="1"/>
          </p:cNvSpPr>
          <p:nvPr>
            <p:ph type="dt" sz="half" idx="10"/>
          </p:nvPr>
        </p:nvSpPr>
        <p:spPr/>
        <p:txBody>
          <a:bodyPr/>
          <a:lstStyle/>
          <a:p>
            <a:fld id="{2A9767D4-DED1-AE43-808A-1BA42001D164}" type="datetimeFigureOut">
              <a:rPr lang="en-US" smtClean="0"/>
              <a:t>2/26/2019</a:t>
            </a:fld>
            <a:endParaRPr lang="en-US"/>
          </a:p>
        </p:txBody>
      </p:sp>
      <p:sp>
        <p:nvSpPr>
          <p:cNvPr id="6" name="Footer Placeholder 5">
            <a:extLst>
              <a:ext uri="{FF2B5EF4-FFF2-40B4-BE49-F238E27FC236}">
                <a16:creationId xmlns:a16="http://schemas.microsoft.com/office/drawing/2014/main" id="{2B416432-BB6C-DE44-82D9-9653A17762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9FA5B4-60A0-2745-A4CB-5B8EB458DCE6}"/>
              </a:ext>
            </a:extLst>
          </p:cNvPr>
          <p:cNvSpPr>
            <a:spLocks noGrp="1"/>
          </p:cNvSpPr>
          <p:nvPr>
            <p:ph type="sldNum" sz="quarter" idx="12"/>
          </p:nvPr>
        </p:nvSpPr>
        <p:spPr/>
        <p:txBody>
          <a:bodyPr/>
          <a:lstStyle/>
          <a:p>
            <a:fld id="{BFE1F39C-EFB6-8B45-AB65-E2E294580798}" type="slidenum">
              <a:rPr lang="en-US" smtClean="0"/>
              <a:t>‹#›</a:t>
            </a:fld>
            <a:endParaRPr lang="en-US"/>
          </a:p>
        </p:txBody>
      </p:sp>
    </p:spTree>
    <p:extLst>
      <p:ext uri="{BB962C8B-B14F-4D97-AF65-F5344CB8AC3E}">
        <p14:creationId xmlns:p14="http://schemas.microsoft.com/office/powerpoint/2010/main" val="649567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F04D2-A14E-514A-A2C8-5E65E4CB906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9C09916-81E0-2548-8DC8-C3639DF6F0F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A021F74-9309-7644-A36D-918BD81A2C8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7F3C4B2-6517-D24A-91E5-87CEEFE332B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D523AF4-BEDA-0A43-9020-8C25812A042D}"/>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88EA98C-C5BF-1143-8AA5-CF5613108D9E}"/>
              </a:ext>
            </a:extLst>
          </p:cNvPr>
          <p:cNvSpPr>
            <a:spLocks noGrp="1"/>
          </p:cNvSpPr>
          <p:nvPr>
            <p:ph type="dt" sz="half" idx="10"/>
          </p:nvPr>
        </p:nvSpPr>
        <p:spPr/>
        <p:txBody>
          <a:bodyPr/>
          <a:lstStyle/>
          <a:p>
            <a:fld id="{2A9767D4-DED1-AE43-808A-1BA42001D164}" type="datetimeFigureOut">
              <a:rPr lang="en-US" smtClean="0"/>
              <a:t>2/26/2019</a:t>
            </a:fld>
            <a:endParaRPr lang="en-US"/>
          </a:p>
        </p:txBody>
      </p:sp>
      <p:sp>
        <p:nvSpPr>
          <p:cNvPr id="8" name="Footer Placeholder 7">
            <a:extLst>
              <a:ext uri="{FF2B5EF4-FFF2-40B4-BE49-F238E27FC236}">
                <a16:creationId xmlns:a16="http://schemas.microsoft.com/office/drawing/2014/main" id="{82A8C71A-0AD4-4140-81FD-DA7C668AD5C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5B88117-8113-284D-852A-446B03D9A326}"/>
              </a:ext>
            </a:extLst>
          </p:cNvPr>
          <p:cNvSpPr>
            <a:spLocks noGrp="1"/>
          </p:cNvSpPr>
          <p:nvPr>
            <p:ph type="sldNum" sz="quarter" idx="12"/>
          </p:nvPr>
        </p:nvSpPr>
        <p:spPr/>
        <p:txBody>
          <a:bodyPr/>
          <a:lstStyle/>
          <a:p>
            <a:fld id="{BFE1F39C-EFB6-8B45-AB65-E2E294580798}" type="slidenum">
              <a:rPr lang="en-US" smtClean="0"/>
              <a:t>‹#›</a:t>
            </a:fld>
            <a:endParaRPr lang="en-US"/>
          </a:p>
        </p:txBody>
      </p:sp>
    </p:spTree>
    <p:extLst>
      <p:ext uri="{BB962C8B-B14F-4D97-AF65-F5344CB8AC3E}">
        <p14:creationId xmlns:p14="http://schemas.microsoft.com/office/powerpoint/2010/main" val="14328591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82B6A-2F0E-6B4C-A791-D29463ED2B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ADD7C30-FC9D-784D-8E18-7C20DCF83130}"/>
              </a:ext>
            </a:extLst>
          </p:cNvPr>
          <p:cNvSpPr>
            <a:spLocks noGrp="1"/>
          </p:cNvSpPr>
          <p:nvPr>
            <p:ph type="dt" sz="half" idx="10"/>
          </p:nvPr>
        </p:nvSpPr>
        <p:spPr/>
        <p:txBody>
          <a:bodyPr/>
          <a:lstStyle/>
          <a:p>
            <a:fld id="{2A9767D4-DED1-AE43-808A-1BA42001D164}" type="datetimeFigureOut">
              <a:rPr lang="en-US" smtClean="0"/>
              <a:t>2/26/2019</a:t>
            </a:fld>
            <a:endParaRPr lang="en-US"/>
          </a:p>
        </p:txBody>
      </p:sp>
      <p:sp>
        <p:nvSpPr>
          <p:cNvPr id="4" name="Footer Placeholder 3">
            <a:extLst>
              <a:ext uri="{FF2B5EF4-FFF2-40B4-BE49-F238E27FC236}">
                <a16:creationId xmlns:a16="http://schemas.microsoft.com/office/drawing/2014/main" id="{0564F545-2312-4D44-91D4-320DDE32719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DF4D339-BEA4-2C47-A6C7-FD00E45CC344}"/>
              </a:ext>
            </a:extLst>
          </p:cNvPr>
          <p:cNvSpPr>
            <a:spLocks noGrp="1"/>
          </p:cNvSpPr>
          <p:nvPr>
            <p:ph type="sldNum" sz="quarter" idx="12"/>
          </p:nvPr>
        </p:nvSpPr>
        <p:spPr/>
        <p:txBody>
          <a:bodyPr/>
          <a:lstStyle/>
          <a:p>
            <a:fld id="{BFE1F39C-EFB6-8B45-AB65-E2E294580798}" type="slidenum">
              <a:rPr lang="en-US" smtClean="0"/>
              <a:t>‹#›</a:t>
            </a:fld>
            <a:endParaRPr lang="en-US"/>
          </a:p>
        </p:txBody>
      </p:sp>
    </p:spTree>
    <p:extLst>
      <p:ext uri="{BB962C8B-B14F-4D97-AF65-F5344CB8AC3E}">
        <p14:creationId xmlns:p14="http://schemas.microsoft.com/office/powerpoint/2010/main" val="40630536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42EE767-7759-924A-ABE3-AA23490FD0F2}"/>
              </a:ext>
            </a:extLst>
          </p:cNvPr>
          <p:cNvSpPr>
            <a:spLocks noGrp="1"/>
          </p:cNvSpPr>
          <p:nvPr>
            <p:ph type="dt" sz="half" idx="10"/>
          </p:nvPr>
        </p:nvSpPr>
        <p:spPr/>
        <p:txBody>
          <a:bodyPr/>
          <a:lstStyle/>
          <a:p>
            <a:fld id="{2A9767D4-DED1-AE43-808A-1BA42001D164}" type="datetimeFigureOut">
              <a:rPr lang="en-US" smtClean="0"/>
              <a:t>2/26/2019</a:t>
            </a:fld>
            <a:endParaRPr lang="en-US"/>
          </a:p>
        </p:txBody>
      </p:sp>
      <p:sp>
        <p:nvSpPr>
          <p:cNvPr id="3" name="Footer Placeholder 2">
            <a:extLst>
              <a:ext uri="{FF2B5EF4-FFF2-40B4-BE49-F238E27FC236}">
                <a16:creationId xmlns:a16="http://schemas.microsoft.com/office/drawing/2014/main" id="{68E75997-3CD6-9740-B3F9-937849B1C38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EF8AA11-0766-7B48-92C7-1BD1F15D63E3}"/>
              </a:ext>
            </a:extLst>
          </p:cNvPr>
          <p:cNvSpPr>
            <a:spLocks noGrp="1"/>
          </p:cNvSpPr>
          <p:nvPr>
            <p:ph type="sldNum" sz="quarter" idx="12"/>
          </p:nvPr>
        </p:nvSpPr>
        <p:spPr/>
        <p:txBody>
          <a:bodyPr/>
          <a:lstStyle/>
          <a:p>
            <a:fld id="{BFE1F39C-EFB6-8B45-AB65-E2E294580798}" type="slidenum">
              <a:rPr lang="en-US" smtClean="0"/>
              <a:t>‹#›</a:t>
            </a:fld>
            <a:endParaRPr lang="en-US"/>
          </a:p>
        </p:txBody>
      </p:sp>
    </p:spTree>
    <p:extLst>
      <p:ext uri="{BB962C8B-B14F-4D97-AF65-F5344CB8AC3E}">
        <p14:creationId xmlns:p14="http://schemas.microsoft.com/office/powerpoint/2010/main" val="27804397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B809F-FE4D-4D4F-B8A2-3293F67931F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16B19EE-FFB7-C547-AC45-E0D5E2CAD26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4EDAA61-80DB-8E4B-9E05-5CAC3872B1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B7FF015-04C2-A947-94BE-AF138D2A73E7}"/>
              </a:ext>
            </a:extLst>
          </p:cNvPr>
          <p:cNvSpPr>
            <a:spLocks noGrp="1"/>
          </p:cNvSpPr>
          <p:nvPr>
            <p:ph type="dt" sz="half" idx="10"/>
          </p:nvPr>
        </p:nvSpPr>
        <p:spPr/>
        <p:txBody>
          <a:bodyPr/>
          <a:lstStyle/>
          <a:p>
            <a:fld id="{2A9767D4-DED1-AE43-808A-1BA42001D164}" type="datetimeFigureOut">
              <a:rPr lang="en-US" smtClean="0"/>
              <a:t>2/26/2019</a:t>
            </a:fld>
            <a:endParaRPr lang="en-US"/>
          </a:p>
        </p:txBody>
      </p:sp>
      <p:sp>
        <p:nvSpPr>
          <p:cNvPr id="6" name="Footer Placeholder 5">
            <a:extLst>
              <a:ext uri="{FF2B5EF4-FFF2-40B4-BE49-F238E27FC236}">
                <a16:creationId xmlns:a16="http://schemas.microsoft.com/office/drawing/2014/main" id="{36725545-DB85-6E49-8141-C5711AD102C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D64D6AE-343D-204E-8082-52A1C53D3148}"/>
              </a:ext>
            </a:extLst>
          </p:cNvPr>
          <p:cNvSpPr>
            <a:spLocks noGrp="1"/>
          </p:cNvSpPr>
          <p:nvPr>
            <p:ph type="sldNum" sz="quarter" idx="12"/>
          </p:nvPr>
        </p:nvSpPr>
        <p:spPr/>
        <p:txBody>
          <a:bodyPr/>
          <a:lstStyle/>
          <a:p>
            <a:fld id="{BFE1F39C-EFB6-8B45-AB65-E2E294580798}" type="slidenum">
              <a:rPr lang="en-US" smtClean="0"/>
              <a:t>‹#›</a:t>
            </a:fld>
            <a:endParaRPr lang="en-US"/>
          </a:p>
        </p:txBody>
      </p:sp>
    </p:spTree>
    <p:extLst>
      <p:ext uri="{BB962C8B-B14F-4D97-AF65-F5344CB8AC3E}">
        <p14:creationId xmlns:p14="http://schemas.microsoft.com/office/powerpoint/2010/main" val="24239800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89417-6567-4F44-953E-94A6DA1635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586F5DD-9F1F-D347-B6E3-C0F00C032FA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B609451-11B7-9C41-A911-6B8D31C2B2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15EB428-B92A-9442-A03A-71FA3287B2E9}"/>
              </a:ext>
            </a:extLst>
          </p:cNvPr>
          <p:cNvSpPr>
            <a:spLocks noGrp="1"/>
          </p:cNvSpPr>
          <p:nvPr>
            <p:ph type="dt" sz="half" idx="10"/>
          </p:nvPr>
        </p:nvSpPr>
        <p:spPr/>
        <p:txBody>
          <a:bodyPr/>
          <a:lstStyle/>
          <a:p>
            <a:fld id="{2A9767D4-DED1-AE43-808A-1BA42001D164}" type="datetimeFigureOut">
              <a:rPr lang="en-US" smtClean="0"/>
              <a:t>2/26/2019</a:t>
            </a:fld>
            <a:endParaRPr lang="en-US"/>
          </a:p>
        </p:txBody>
      </p:sp>
      <p:sp>
        <p:nvSpPr>
          <p:cNvPr id="6" name="Footer Placeholder 5">
            <a:extLst>
              <a:ext uri="{FF2B5EF4-FFF2-40B4-BE49-F238E27FC236}">
                <a16:creationId xmlns:a16="http://schemas.microsoft.com/office/drawing/2014/main" id="{93BD0680-FF40-E54D-8F53-614B6C226F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56EE863-2018-DA44-BBDD-A3AF57D577CC}"/>
              </a:ext>
            </a:extLst>
          </p:cNvPr>
          <p:cNvSpPr>
            <a:spLocks noGrp="1"/>
          </p:cNvSpPr>
          <p:nvPr>
            <p:ph type="sldNum" sz="quarter" idx="12"/>
          </p:nvPr>
        </p:nvSpPr>
        <p:spPr/>
        <p:txBody>
          <a:bodyPr/>
          <a:lstStyle/>
          <a:p>
            <a:fld id="{BFE1F39C-EFB6-8B45-AB65-E2E294580798}" type="slidenum">
              <a:rPr lang="en-US" smtClean="0"/>
              <a:t>‹#›</a:t>
            </a:fld>
            <a:endParaRPr lang="en-US"/>
          </a:p>
        </p:txBody>
      </p:sp>
    </p:spTree>
    <p:extLst>
      <p:ext uri="{BB962C8B-B14F-4D97-AF65-F5344CB8AC3E}">
        <p14:creationId xmlns:p14="http://schemas.microsoft.com/office/powerpoint/2010/main" val="6620532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0A13287-BCC4-5E44-9DF0-45C3D2D8C70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748645B0-EB20-F443-A2EE-AF5AFECF616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1C43EE-AE8A-6047-A851-47E163EB334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CMU Sans Serif Medium" panose="02000603000000000000" pitchFamily="2" charset="0"/>
                <a:ea typeface="CMU Sans Serif Medium" panose="02000603000000000000" pitchFamily="2" charset="0"/>
                <a:cs typeface="CMU Sans Serif Medium" panose="02000603000000000000" pitchFamily="2" charset="0"/>
              </a:defRPr>
            </a:lvl1pPr>
          </a:lstStyle>
          <a:p>
            <a:fld id="{2A9767D4-DED1-AE43-808A-1BA42001D164}" type="datetimeFigureOut">
              <a:rPr lang="en-US" smtClean="0"/>
              <a:pPr/>
              <a:t>2/26/2019</a:t>
            </a:fld>
            <a:endParaRPr lang="en-US"/>
          </a:p>
        </p:txBody>
      </p:sp>
      <p:sp>
        <p:nvSpPr>
          <p:cNvPr id="5" name="Footer Placeholder 4">
            <a:extLst>
              <a:ext uri="{FF2B5EF4-FFF2-40B4-BE49-F238E27FC236}">
                <a16:creationId xmlns:a16="http://schemas.microsoft.com/office/drawing/2014/main" id="{3BDB52D5-F624-EF42-A0DA-302027EBEBD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CMU Sans Serif Medium" panose="02000603000000000000" pitchFamily="2" charset="0"/>
                <a:ea typeface="CMU Sans Serif Medium" panose="02000603000000000000" pitchFamily="2" charset="0"/>
                <a:cs typeface="CMU Sans Serif Medium" panose="02000603000000000000" pitchFamily="2" charset="0"/>
              </a:defRPr>
            </a:lvl1pPr>
          </a:lstStyle>
          <a:p>
            <a:endParaRPr lang="en-US"/>
          </a:p>
        </p:txBody>
      </p:sp>
      <p:sp>
        <p:nvSpPr>
          <p:cNvPr id="6" name="Slide Number Placeholder 5">
            <a:extLst>
              <a:ext uri="{FF2B5EF4-FFF2-40B4-BE49-F238E27FC236}">
                <a16:creationId xmlns:a16="http://schemas.microsoft.com/office/drawing/2014/main" id="{DA53353B-FD43-F842-A7E5-E3C8ACD30BC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CMU Sans Serif Medium" panose="02000603000000000000" pitchFamily="2" charset="0"/>
                <a:ea typeface="CMU Sans Serif Medium" panose="02000603000000000000" pitchFamily="2" charset="0"/>
                <a:cs typeface="CMU Sans Serif Medium" panose="02000603000000000000" pitchFamily="2" charset="0"/>
              </a:defRPr>
            </a:lvl1pPr>
          </a:lstStyle>
          <a:p>
            <a:fld id="{BFE1F39C-EFB6-8B45-AB65-E2E294580798}" type="slidenum">
              <a:rPr lang="en-US" smtClean="0"/>
              <a:pPr/>
              <a:t>‹#›</a:t>
            </a:fld>
            <a:endParaRPr lang="en-US"/>
          </a:p>
        </p:txBody>
      </p:sp>
    </p:spTree>
    <p:extLst>
      <p:ext uri="{BB962C8B-B14F-4D97-AF65-F5344CB8AC3E}">
        <p14:creationId xmlns:p14="http://schemas.microsoft.com/office/powerpoint/2010/main" val="4436012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CMU Sans Serif Medium" panose="02000603000000000000" pitchFamily="2" charset="0"/>
          <a:ea typeface="CMU Sans Serif Medium" panose="02000603000000000000" pitchFamily="2" charset="0"/>
          <a:cs typeface="CMU Sans Serif Medium" panose="02000603000000000000" pitchFamily="2"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MU Sans Serif Medium" panose="02000603000000000000" pitchFamily="2" charset="0"/>
          <a:ea typeface="CMU Sans Serif Medium" panose="02000603000000000000" pitchFamily="2" charset="0"/>
          <a:cs typeface="CMU Sans Serif Medium" panose="02000603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MU Sans Serif Medium" panose="02000603000000000000" pitchFamily="2" charset="0"/>
          <a:ea typeface="CMU Sans Serif Medium" panose="02000603000000000000" pitchFamily="2" charset="0"/>
          <a:cs typeface="CMU Sans Serif Medium" panose="02000603000000000000" pitchFamily="2"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MU Sans Serif Medium" panose="02000603000000000000" pitchFamily="2" charset="0"/>
          <a:ea typeface="CMU Sans Serif Medium" panose="02000603000000000000" pitchFamily="2" charset="0"/>
          <a:cs typeface="CMU Sans Serif Medium" panose="02000603000000000000"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MU Sans Serif Medium" panose="02000603000000000000" pitchFamily="2" charset="0"/>
          <a:ea typeface="CMU Sans Serif Medium" panose="02000603000000000000" pitchFamily="2" charset="0"/>
          <a:cs typeface="CMU Sans Serif Medium" panose="02000603000000000000" pitchFamily="2"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MU Sans Serif Medium" panose="02000603000000000000" pitchFamily="2" charset="0"/>
          <a:ea typeface="CMU Sans Serif Medium" panose="02000603000000000000" pitchFamily="2" charset="0"/>
          <a:cs typeface="CMU Sans Serif Medium" panose="02000603000000000000"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D8780-066F-6D49-A0B4-B1D1D58236E0}"/>
              </a:ext>
            </a:extLst>
          </p:cNvPr>
          <p:cNvSpPr>
            <a:spLocks noGrp="1"/>
          </p:cNvSpPr>
          <p:nvPr>
            <p:ph type="ctrTitle"/>
          </p:nvPr>
        </p:nvSpPr>
        <p:spPr/>
        <p:txBody>
          <a:bodyPr>
            <a:normAutofit fontScale="90000"/>
          </a:bodyPr>
          <a:lstStyle/>
          <a:p>
            <a:r>
              <a:rPr lang="en-US" dirty="0" smtClean="0">
                <a:latin typeface="Times New Roman" panose="02020603050405020304" pitchFamily="18" charset="0"/>
                <a:cs typeface="Times New Roman" panose="02020603050405020304" pitchFamily="18" charset="0"/>
              </a:rPr>
              <a:t>Do Incentives Work? Assessing the Impact of Economic Incentives on Industry Growth</a:t>
            </a:r>
            <a:endParaRPr lang="en-US"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1F88EAA1-6CCC-7740-B583-65388B944E99}"/>
              </a:ext>
            </a:extLst>
          </p:cNvPr>
          <p:cNvSpPr>
            <a:spLocks noGrp="1"/>
          </p:cNvSpPr>
          <p:nvPr>
            <p:ph type="subTitle" idx="1"/>
          </p:nvPr>
        </p:nvSpPr>
        <p:spPr/>
        <p:txBody>
          <a:bodyPr/>
          <a:lstStyle/>
          <a:p>
            <a:r>
              <a:rPr lang="en-US" dirty="0" smtClean="0">
                <a:latin typeface="Times New Roman" panose="02020603050405020304" pitchFamily="18" charset="0"/>
                <a:cs typeface="Times New Roman" panose="02020603050405020304" pitchFamily="18" charset="0"/>
              </a:rPr>
              <a:t>Christian Conroy</a:t>
            </a:r>
          </a:p>
          <a:p>
            <a:r>
              <a:rPr lang="en-US" dirty="0" smtClean="0">
                <a:latin typeface="Times New Roman" panose="02020603050405020304" pitchFamily="18" charset="0"/>
                <a:cs typeface="Times New Roman" panose="02020603050405020304" pitchFamily="18" charset="0"/>
              </a:rPr>
              <a:t>PPOL </a:t>
            </a:r>
            <a:r>
              <a:rPr lang="en-US" dirty="0">
                <a:latin typeface="Times New Roman" panose="02020603050405020304" pitchFamily="18" charset="0"/>
                <a:cs typeface="Times New Roman" panose="02020603050405020304" pitchFamily="18" charset="0"/>
              </a:rPr>
              <a:t>528-11</a:t>
            </a:r>
          </a:p>
          <a:p>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2018</a:t>
            </a:r>
          </a:p>
        </p:txBody>
      </p:sp>
    </p:spTree>
    <p:extLst>
      <p:ext uri="{BB962C8B-B14F-4D97-AF65-F5344CB8AC3E}">
        <p14:creationId xmlns:p14="http://schemas.microsoft.com/office/powerpoint/2010/main" val="8643165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E1030-68CD-8F4C-B3EE-BA55B6756B5F}"/>
              </a:ext>
            </a:extLst>
          </p:cNvPr>
          <p:cNvSpPr>
            <a:spLocks noGrp="1"/>
          </p:cNvSpPr>
          <p:nvPr>
            <p:ph type="title"/>
          </p:nvPr>
        </p:nvSpPr>
        <p:spPr>
          <a:xfrm>
            <a:off x="838200" y="188855"/>
            <a:ext cx="10515600" cy="1325563"/>
          </a:xfrm>
        </p:spPr>
        <p:txBody>
          <a:bodyPr/>
          <a:lstStyle/>
          <a:p>
            <a:r>
              <a:rPr lang="en-US" dirty="0">
                <a:latin typeface="Times New Roman" panose="02020603050405020304" pitchFamily="18" charset="0"/>
                <a:cs typeface="Times New Roman" panose="02020603050405020304" pitchFamily="18" charset="0"/>
              </a:rPr>
              <a:t>Data</a:t>
            </a:r>
          </a:p>
        </p:txBody>
      </p:sp>
      <p:sp>
        <p:nvSpPr>
          <p:cNvPr id="3" name="Content Placeholder 2">
            <a:extLst>
              <a:ext uri="{FF2B5EF4-FFF2-40B4-BE49-F238E27FC236}">
                <a16:creationId xmlns:a16="http://schemas.microsoft.com/office/drawing/2014/main" id="{78D5A738-0E30-2D47-8987-B9E82D45CC23}"/>
              </a:ext>
            </a:extLst>
          </p:cNvPr>
          <p:cNvSpPr>
            <a:spLocks noGrp="1"/>
          </p:cNvSpPr>
          <p:nvPr>
            <p:ph idx="1"/>
          </p:nvPr>
        </p:nvSpPr>
        <p:spPr>
          <a:xfrm>
            <a:off x="838200" y="1377108"/>
            <a:ext cx="5033790" cy="4799855"/>
          </a:xfrm>
        </p:spPr>
        <p:txBody>
          <a:bodyPr>
            <a:normAutofit/>
          </a:bodyPr>
          <a:lstStyle/>
          <a:p>
            <a:r>
              <a:rPr lang="en-US" dirty="0" smtClean="0">
                <a:latin typeface="Times New Roman" panose="02020603050405020304" pitchFamily="18" charset="0"/>
                <a:cs typeface="Times New Roman" panose="02020603050405020304" pitchFamily="18" charset="0"/>
              </a:rPr>
              <a:t>W.E. Upjohn Institute for Employment Research Panel Database on Incentives and Taxes</a:t>
            </a:r>
          </a:p>
          <a:p>
            <a:r>
              <a:rPr lang="en-US" dirty="0">
                <a:latin typeface="Times New Roman" panose="02020603050405020304" pitchFamily="18" charset="0"/>
                <a:cs typeface="Times New Roman" panose="02020603050405020304" pitchFamily="18" charset="0"/>
              </a:rPr>
              <a:t>45 industries in 47 cities in 33 states collected from 1990 to </a:t>
            </a:r>
            <a:r>
              <a:rPr lang="en-US" dirty="0" smtClean="0">
                <a:latin typeface="Times New Roman" panose="02020603050405020304" pitchFamily="18" charset="0"/>
                <a:cs typeface="Times New Roman" panose="02020603050405020304" pitchFamily="18" charset="0"/>
              </a:rPr>
              <a:t>2015</a:t>
            </a:r>
          </a:p>
          <a:p>
            <a:r>
              <a:rPr lang="en-US" dirty="0" smtClean="0">
                <a:latin typeface="Times New Roman" panose="02020603050405020304" pitchFamily="18" charset="0"/>
                <a:cs typeface="Times New Roman" panose="02020603050405020304" pitchFamily="18" charset="0"/>
              </a:rPr>
              <a:t>Dataset </a:t>
            </a:r>
            <a:r>
              <a:rPr lang="en-US" dirty="0">
                <a:latin typeface="Times New Roman" panose="02020603050405020304" pitchFamily="18" charset="0"/>
                <a:cs typeface="Times New Roman" panose="02020603050405020304" pitchFamily="18" charset="0"/>
              </a:rPr>
              <a:t>is not a repository of actual incentives </a:t>
            </a:r>
            <a:r>
              <a:rPr lang="en-US" dirty="0" smtClean="0">
                <a:latin typeface="Times New Roman" panose="02020603050405020304" pitchFamily="18" charset="0"/>
                <a:cs typeface="Times New Roman" panose="02020603050405020304" pitchFamily="18" charset="0"/>
              </a:rPr>
              <a:t>but is a “tax and incentive simulation”</a:t>
            </a:r>
          </a:p>
        </p:txBody>
      </p:sp>
      <p:pic>
        <p:nvPicPr>
          <p:cNvPr id="4" name="Picture 3"/>
          <p:cNvPicPr>
            <a:picLocks noChangeAspect="1"/>
          </p:cNvPicPr>
          <p:nvPr/>
        </p:nvPicPr>
        <p:blipFill>
          <a:blip r:embed="rId3"/>
          <a:stretch>
            <a:fillRect/>
          </a:stretch>
        </p:blipFill>
        <p:spPr>
          <a:xfrm>
            <a:off x="6665204" y="1377107"/>
            <a:ext cx="4688596" cy="4799855"/>
          </a:xfrm>
          <a:prstGeom prst="rect">
            <a:avLst/>
          </a:prstGeom>
        </p:spPr>
      </p:pic>
    </p:spTree>
    <p:extLst>
      <p:ext uri="{BB962C8B-B14F-4D97-AF65-F5344CB8AC3E}">
        <p14:creationId xmlns:p14="http://schemas.microsoft.com/office/powerpoint/2010/main" val="180483696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E1030-68CD-8F4C-B3EE-BA55B6756B5F}"/>
              </a:ext>
            </a:extLst>
          </p:cNvPr>
          <p:cNvSpPr>
            <a:spLocks noGrp="1"/>
          </p:cNvSpPr>
          <p:nvPr>
            <p:ph type="title"/>
          </p:nvPr>
        </p:nvSpPr>
        <p:spPr>
          <a:xfrm>
            <a:off x="464085" y="78687"/>
            <a:ext cx="10515600" cy="1325563"/>
          </a:xfrm>
        </p:spPr>
        <p:txBody>
          <a:bodyPr/>
          <a:lstStyle/>
          <a:p>
            <a:r>
              <a:rPr lang="en-US" dirty="0">
                <a:latin typeface="Times New Roman" panose="02020603050405020304" pitchFamily="18" charset="0"/>
                <a:cs typeface="Times New Roman" panose="02020603050405020304" pitchFamily="18" charset="0"/>
              </a:rPr>
              <a:t>Data</a:t>
            </a:r>
          </a:p>
        </p:txBody>
      </p:sp>
      <p:sp>
        <p:nvSpPr>
          <p:cNvPr id="3" name="Content Placeholder 2">
            <a:extLst>
              <a:ext uri="{FF2B5EF4-FFF2-40B4-BE49-F238E27FC236}">
                <a16:creationId xmlns:a16="http://schemas.microsoft.com/office/drawing/2014/main" id="{78D5A738-0E30-2D47-8987-B9E82D45CC23}"/>
              </a:ext>
            </a:extLst>
          </p:cNvPr>
          <p:cNvSpPr>
            <a:spLocks noGrp="1"/>
          </p:cNvSpPr>
          <p:nvPr>
            <p:ph idx="1"/>
          </p:nvPr>
        </p:nvSpPr>
        <p:spPr>
          <a:xfrm>
            <a:off x="464085" y="1266940"/>
            <a:ext cx="4714301" cy="5244028"/>
          </a:xfrm>
        </p:spPr>
        <p:txBody>
          <a:bodyPr>
            <a:normAutofit fontScale="92500"/>
          </a:bodyPr>
          <a:lstStyle/>
          <a:p>
            <a:r>
              <a:rPr lang="en-US" dirty="0" smtClean="0">
                <a:latin typeface="Times New Roman" panose="02020603050405020304" pitchFamily="18" charset="0"/>
                <a:cs typeface="Times New Roman" panose="02020603050405020304" pitchFamily="18" charset="0"/>
              </a:rPr>
              <a:t>Information in incentives rates </a:t>
            </a:r>
            <a:r>
              <a:rPr lang="en-US" dirty="0">
                <a:latin typeface="Times New Roman" panose="02020603050405020304" pitchFamily="18" charset="0"/>
                <a:cs typeface="Times New Roman" panose="02020603050405020304" pitchFamily="18" charset="0"/>
              </a:rPr>
              <a:t>come primarily </a:t>
            </a:r>
            <a:r>
              <a:rPr lang="en-US" dirty="0" smtClean="0">
                <a:latin typeface="Times New Roman" panose="02020603050405020304" pitchFamily="18" charset="0"/>
                <a:cs typeface="Times New Roman" panose="02020603050405020304" pitchFamily="18" charset="0"/>
              </a:rPr>
              <a:t>from: </a:t>
            </a:r>
          </a:p>
          <a:p>
            <a:pPr lvl="1"/>
            <a:r>
              <a:rPr lang="en-US" dirty="0" smtClean="0">
                <a:latin typeface="Times New Roman" panose="02020603050405020304" pitchFamily="18" charset="0"/>
                <a:cs typeface="Times New Roman" panose="02020603050405020304" pitchFamily="18" charset="0"/>
              </a:rPr>
              <a:t>C2ER</a:t>
            </a:r>
          </a:p>
          <a:p>
            <a:pPr lvl="1"/>
            <a:r>
              <a:rPr lang="en-US" dirty="0" smtClean="0">
                <a:latin typeface="Times New Roman" panose="02020603050405020304" pitchFamily="18" charset="0"/>
                <a:cs typeface="Times New Roman" panose="02020603050405020304" pitchFamily="18" charset="0"/>
              </a:rPr>
              <a:t>Good </a:t>
            </a:r>
            <a:r>
              <a:rPr lang="en-US" dirty="0">
                <a:latin typeface="Times New Roman" panose="02020603050405020304" pitchFamily="18" charset="0"/>
                <a:cs typeface="Times New Roman" panose="02020603050405020304" pitchFamily="18" charset="0"/>
              </a:rPr>
              <a:t>Jobs </a:t>
            </a:r>
            <a:r>
              <a:rPr lang="en-US" dirty="0" smtClean="0">
                <a:latin typeface="Times New Roman" panose="02020603050405020304" pitchFamily="18" charset="0"/>
                <a:cs typeface="Times New Roman" panose="02020603050405020304" pitchFamily="18" charset="0"/>
              </a:rPr>
              <a:t>First</a:t>
            </a:r>
          </a:p>
          <a:p>
            <a:pPr lvl="1"/>
            <a:r>
              <a:rPr lang="en-US" dirty="0">
                <a:latin typeface="Times New Roman" panose="02020603050405020304" pitchFamily="18" charset="0"/>
                <a:cs typeface="Times New Roman" panose="02020603050405020304" pitchFamily="18" charset="0"/>
              </a:rPr>
              <a:t>L</a:t>
            </a:r>
            <a:r>
              <a:rPr lang="en-US" dirty="0" smtClean="0">
                <a:latin typeface="Times New Roman" panose="02020603050405020304" pitchFamily="18" charset="0"/>
                <a:cs typeface="Times New Roman" panose="02020603050405020304" pitchFamily="18" charset="0"/>
              </a:rPr>
              <a:t>ocal </a:t>
            </a:r>
            <a:r>
              <a:rPr lang="en-US" dirty="0">
                <a:latin typeface="Times New Roman" panose="02020603050405020304" pitchFamily="18" charset="0"/>
                <a:cs typeface="Times New Roman" panose="02020603050405020304" pitchFamily="18" charset="0"/>
              </a:rPr>
              <a:t>laws and </a:t>
            </a:r>
            <a:r>
              <a:rPr lang="en-US" dirty="0" smtClean="0">
                <a:latin typeface="Times New Roman" panose="02020603050405020304" pitchFamily="18" charset="0"/>
                <a:cs typeface="Times New Roman" panose="02020603050405020304" pitchFamily="18" charset="0"/>
              </a:rPr>
              <a:t>policies</a:t>
            </a:r>
          </a:p>
          <a:p>
            <a:pPr lvl="1"/>
            <a:r>
              <a:rPr lang="en-US" dirty="0">
                <a:latin typeface="Times New Roman" panose="02020603050405020304" pitchFamily="18" charset="0"/>
                <a:cs typeface="Times New Roman" panose="02020603050405020304" pitchFamily="18" charset="0"/>
              </a:rPr>
              <a:t>W</a:t>
            </a:r>
            <a:r>
              <a:rPr lang="en-US" dirty="0" smtClean="0">
                <a:latin typeface="Times New Roman" panose="02020603050405020304" pitchFamily="18" charset="0"/>
                <a:cs typeface="Times New Roman" panose="02020603050405020304" pitchFamily="18" charset="0"/>
              </a:rPr>
              <a:t>ebsites </a:t>
            </a:r>
            <a:r>
              <a:rPr lang="en-US" dirty="0">
                <a:latin typeface="Times New Roman" panose="02020603050405020304" pitchFamily="18" charset="0"/>
                <a:cs typeface="Times New Roman" panose="02020603050405020304" pitchFamily="18" charset="0"/>
              </a:rPr>
              <a:t>of city and state </a:t>
            </a:r>
            <a:r>
              <a:rPr lang="en-US" dirty="0" smtClean="0">
                <a:latin typeface="Times New Roman" panose="02020603050405020304" pitchFamily="18" charset="0"/>
                <a:cs typeface="Times New Roman" panose="02020603050405020304" pitchFamily="18" charset="0"/>
              </a:rPr>
              <a:t>EDAs</a:t>
            </a:r>
          </a:p>
          <a:p>
            <a:r>
              <a:rPr lang="en-US" dirty="0">
                <a:latin typeface="Times New Roman" panose="02020603050405020304" pitchFamily="18" charset="0"/>
                <a:cs typeface="Times New Roman" panose="02020603050405020304" pitchFamily="18" charset="0"/>
              </a:rPr>
              <a:t>Information on state and local taxes comes </a:t>
            </a:r>
            <a:r>
              <a:rPr lang="en-US" dirty="0" smtClean="0">
                <a:latin typeface="Times New Roman" panose="02020603050405020304" pitchFamily="18" charset="0"/>
                <a:cs typeface="Times New Roman" panose="02020603050405020304" pitchFamily="18" charset="0"/>
              </a:rPr>
              <a:t>from: </a:t>
            </a:r>
          </a:p>
          <a:p>
            <a:pPr lvl="1"/>
            <a:r>
              <a:rPr lang="en-US" dirty="0" smtClean="0">
                <a:latin typeface="Times New Roman" panose="02020603050405020304" pitchFamily="18" charset="0"/>
                <a:cs typeface="Times New Roman" panose="02020603050405020304" pitchFamily="18" charset="0"/>
              </a:rPr>
              <a:t>Lincoln </a:t>
            </a:r>
            <a:r>
              <a:rPr lang="en-US" dirty="0">
                <a:latin typeface="Times New Roman" panose="02020603050405020304" pitchFamily="18" charset="0"/>
                <a:cs typeface="Times New Roman" panose="02020603050405020304" pitchFamily="18" charset="0"/>
              </a:rPr>
              <a:t>Institute of Land </a:t>
            </a:r>
            <a:r>
              <a:rPr lang="en-US" dirty="0" smtClean="0">
                <a:latin typeface="Times New Roman" panose="02020603050405020304" pitchFamily="18" charset="0"/>
                <a:cs typeface="Times New Roman" panose="02020603050405020304" pitchFamily="18" charset="0"/>
              </a:rPr>
              <a:t>Policy</a:t>
            </a:r>
          </a:p>
          <a:p>
            <a:pPr lvl="1"/>
            <a:r>
              <a:rPr lang="en-US" dirty="0" smtClean="0">
                <a:latin typeface="Times New Roman" panose="02020603050405020304" pitchFamily="18" charset="0"/>
                <a:cs typeface="Times New Roman" panose="02020603050405020304" pitchFamily="18" charset="0"/>
              </a:rPr>
              <a:t>Minnesota </a:t>
            </a:r>
            <a:r>
              <a:rPr lang="en-US" dirty="0">
                <a:latin typeface="Times New Roman" panose="02020603050405020304" pitchFamily="18" charset="0"/>
                <a:cs typeface="Times New Roman" panose="02020603050405020304" pitchFamily="18" charset="0"/>
              </a:rPr>
              <a:t>Center for Fiscal </a:t>
            </a:r>
            <a:r>
              <a:rPr lang="en-US" dirty="0" smtClean="0">
                <a:latin typeface="Times New Roman" panose="02020603050405020304" pitchFamily="18" charset="0"/>
                <a:cs typeface="Times New Roman" panose="02020603050405020304" pitchFamily="18" charset="0"/>
              </a:rPr>
              <a:t>Excellence</a:t>
            </a:r>
          </a:p>
          <a:p>
            <a:pPr lvl="1"/>
            <a:r>
              <a:rPr lang="en-US" dirty="0">
                <a:latin typeface="Times New Roman" panose="02020603050405020304" pitchFamily="18" charset="0"/>
                <a:cs typeface="Times New Roman" panose="02020603050405020304" pitchFamily="18" charset="0"/>
              </a:rPr>
              <a:t>G</a:t>
            </a:r>
            <a:r>
              <a:rPr lang="en-US" dirty="0" smtClean="0">
                <a:latin typeface="Times New Roman" panose="02020603050405020304" pitchFamily="18" charset="0"/>
                <a:cs typeface="Times New Roman" panose="02020603050405020304" pitchFamily="18" charset="0"/>
              </a:rPr>
              <a:t>ross </a:t>
            </a:r>
            <a:r>
              <a:rPr lang="en-US" dirty="0">
                <a:latin typeface="Times New Roman" panose="02020603050405020304" pitchFamily="18" charset="0"/>
                <a:cs typeface="Times New Roman" panose="02020603050405020304" pitchFamily="18" charset="0"/>
              </a:rPr>
              <a:t>tax receipts from Commerce Clearing House State Tax Guides</a:t>
            </a:r>
          </a:p>
          <a:p>
            <a:endParaRPr lang="en-US" dirty="0" smtClean="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a:stretch>
            <a:fillRect/>
          </a:stretch>
        </p:blipFill>
        <p:spPr>
          <a:xfrm>
            <a:off x="5427902" y="914400"/>
            <a:ext cx="6358968" cy="2644048"/>
          </a:xfrm>
          <a:prstGeom prst="rect">
            <a:avLst/>
          </a:prstGeom>
          <a:ln>
            <a:noFill/>
          </a:ln>
        </p:spPr>
      </p:pic>
      <p:pic>
        <p:nvPicPr>
          <p:cNvPr id="5" name="Picture 4"/>
          <p:cNvPicPr/>
          <p:nvPr/>
        </p:nvPicPr>
        <p:blipFill>
          <a:blip r:embed="rId4"/>
          <a:stretch>
            <a:fillRect/>
          </a:stretch>
        </p:blipFill>
        <p:spPr>
          <a:xfrm>
            <a:off x="5427902" y="3866920"/>
            <a:ext cx="6358968" cy="2644048"/>
          </a:xfrm>
          <a:prstGeom prst="rect">
            <a:avLst/>
          </a:prstGeom>
        </p:spPr>
      </p:pic>
    </p:spTree>
    <p:extLst>
      <p:ext uri="{BB962C8B-B14F-4D97-AF65-F5344CB8AC3E}">
        <p14:creationId xmlns:p14="http://schemas.microsoft.com/office/powerpoint/2010/main" val="22936741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E1030-68CD-8F4C-B3EE-BA55B6756B5F}"/>
              </a:ext>
            </a:extLst>
          </p:cNvPr>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Data - Update</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8D5A738-0E30-2D47-8987-B9E82D45CC23}"/>
              </a:ext>
            </a:extLst>
          </p:cNvPr>
          <p:cNvSpPr>
            <a:spLocks noGrp="1"/>
          </p:cNvSpPr>
          <p:nvPr>
            <p:ph idx="1"/>
          </p:nvPr>
        </p:nvSpPr>
        <p:spPr/>
        <p:txBody>
          <a:bodyPr>
            <a:normAutofit/>
          </a:bodyPr>
          <a:lstStyle/>
          <a:p>
            <a:r>
              <a:rPr lang="en-US" dirty="0" smtClean="0">
                <a:latin typeface="Times New Roman" panose="02020603050405020304" pitchFamily="18" charset="0"/>
                <a:cs typeface="Times New Roman" panose="02020603050405020304" pitchFamily="18" charset="0"/>
              </a:rPr>
              <a:t>Panel Database is merged with state-industry GDP </a:t>
            </a:r>
            <a:r>
              <a:rPr lang="en-US" dirty="0" smtClean="0">
                <a:latin typeface="Times New Roman" panose="02020603050405020304" pitchFamily="18" charset="0"/>
                <a:cs typeface="Times New Roman" panose="02020603050405020304" pitchFamily="18" charset="0"/>
              </a:rPr>
              <a:t>data and state economic profiles </a:t>
            </a:r>
            <a:r>
              <a:rPr lang="en-US" dirty="0" smtClean="0">
                <a:latin typeface="Times New Roman" panose="02020603050405020304" pitchFamily="18" charset="0"/>
                <a:cs typeface="Times New Roman" panose="02020603050405020304" pitchFamily="18" charset="0"/>
              </a:rPr>
              <a:t>from </a:t>
            </a:r>
            <a:r>
              <a:rPr lang="en-US" dirty="0" smtClean="0">
                <a:latin typeface="Times New Roman" panose="02020603050405020304" pitchFamily="18" charset="0"/>
                <a:cs typeface="Times New Roman" panose="02020603050405020304" pitchFamily="18" charset="0"/>
              </a:rPr>
              <a:t>BEA, and state government spending data from the U.S. Census </a:t>
            </a:r>
          </a:p>
          <a:p>
            <a:r>
              <a:rPr lang="en-US" dirty="0" smtClean="0">
                <a:latin typeface="Times New Roman" panose="02020603050405020304" pitchFamily="18" charset="0"/>
                <a:cs typeface="Times New Roman" panose="02020603050405020304" pitchFamily="18" charset="0"/>
              </a:rPr>
              <a:t>1990-1996 data dropped due to SIC to NAICS code switch in 1997</a:t>
            </a:r>
          </a:p>
          <a:p>
            <a:r>
              <a:rPr lang="en-US" dirty="0" smtClean="0">
                <a:latin typeface="Times New Roman" panose="02020603050405020304" pitchFamily="18" charset="0"/>
                <a:cs typeface="Times New Roman" panose="02020603050405020304" pitchFamily="18" charset="0"/>
              </a:rPr>
              <a:t>1997 data dropped due to limitations on GDP data from BEA</a:t>
            </a:r>
          </a:p>
          <a:p>
            <a:r>
              <a:rPr lang="en-US" dirty="0" smtClean="0">
                <a:latin typeface="Times New Roman" panose="02020603050405020304" pitchFamily="18" charset="0"/>
                <a:cs typeface="Times New Roman" panose="02020603050405020304" pitchFamily="18" charset="0"/>
              </a:rPr>
              <a:t>DC dropped in state government spending data </a:t>
            </a:r>
          </a:p>
          <a:p>
            <a:r>
              <a:rPr lang="en-US" dirty="0" smtClean="0">
                <a:latin typeface="Times New Roman" panose="02020603050405020304" pitchFamily="18" charset="0"/>
                <a:cs typeface="Times New Roman" panose="02020603050405020304" pitchFamily="18" charset="0"/>
              </a:rPr>
              <a:t>Final dataset </a:t>
            </a:r>
            <a:r>
              <a:rPr lang="en-US" dirty="0" smtClean="0">
                <a:latin typeface="Times New Roman" panose="02020603050405020304" pitchFamily="18" charset="0"/>
                <a:cs typeface="Times New Roman" panose="02020603050405020304" pitchFamily="18" charset="0"/>
              </a:rPr>
              <a:t>contains </a:t>
            </a:r>
            <a:r>
              <a:rPr lang="en-US" dirty="0" smtClean="0">
                <a:latin typeface="Times New Roman" panose="02020603050405020304" pitchFamily="18" charset="0"/>
                <a:cs typeface="Times New Roman" panose="02020603050405020304" pitchFamily="18" charset="0"/>
              </a:rPr>
              <a:t>19,568</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observations. </a:t>
            </a:r>
            <a:endParaRPr lang="en-US"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685359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latin typeface="Times New Roman" panose="02020603050405020304" pitchFamily="18" charset="0"/>
                <a:cs typeface="Times New Roman" panose="02020603050405020304" pitchFamily="18" charset="0"/>
              </a:rPr>
              <a:t>Empirical Results</a:t>
            </a:r>
            <a:endParaRPr lang="en-US" sz="4800"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8098383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latin typeface="Times New Roman" panose="02020603050405020304" pitchFamily="18" charset="0"/>
                <a:cs typeface="Times New Roman" panose="02020603050405020304" pitchFamily="18" charset="0"/>
              </a:rPr>
              <a:t>State-Industry GDP Dependent </a:t>
            </a:r>
            <a:r>
              <a:rPr lang="en-US" sz="4800" dirty="0" smtClean="0">
                <a:latin typeface="Times New Roman" panose="02020603050405020304" pitchFamily="18" charset="0"/>
                <a:cs typeface="Times New Roman" panose="02020603050405020304" pitchFamily="18" charset="0"/>
              </a:rPr>
              <a:t>Variable</a:t>
            </a:r>
            <a:endParaRPr lang="en-US" sz="4800"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p:txBody>
          <a:bodyPr/>
          <a:lstStyle/>
          <a:p>
            <a:r>
              <a:rPr lang="en-US" dirty="0" smtClean="0">
                <a:latin typeface="Times New Roman" panose="02020603050405020304" pitchFamily="18" charset="0"/>
                <a:cs typeface="Times New Roman" panose="02020603050405020304" pitchFamily="18" charset="0"/>
              </a:rPr>
              <a:t>Full Sample: No Government Financing Variables Included</a:t>
            </a:r>
            <a:endParaRPr lang="en-US" dirty="0"/>
          </a:p>
        </p:txBody>
      </p:sp>
    </p:spTree>
    <p:extLst>
      <p:ext uri="{BB962C8B-B14F-4D97-AF65-F5344CB8AC3E}">
        <p14:creationId xmlns:p14="http://schemas.microsoft.com/office/powerpoint/2010/main" val="26396202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990122784"/>
              </p:ext>
            </p:extLst>
          </p:nvPr>
        </p:nvGraphicFramePr>
        <p:xfrm>
          <a:off x="162563" y="145772"/>
          <a:ext cx="11846557" cy="6519672"/>
        </p:xfrm>
        <a:graphic>
          <a:graphicData uri="http://schemas.openxmlformats.org/drawingml/2006/table">
            <a:tbl>
              <a:tblPr>
                <a:tableStyleId>{073A0DAA-6AF3-43AB-8588-CEC1D06C72B9}</a:tableStyleId>
              </a:tblPr>
              <a:tblGrid>
                <a:gridCol w="987213">
                  <a:extLst>
                    <a:ext uri="{9D8B030D-6E8A-4147-A177-3AD203B41FA5}">
                      <a16:colId xmlns:a16="http://schemas.microsoft.com/office/drawing/2014/main" val="1006352028"/>
                    </a:ext>
                  </a:extLst>
                </a:gridCol>
                <a:gridCol w="987213">
                  <a:extLst>
                    <a:ext uri="{9D8B030D-6E8A-4147-A177-3AD203B41FA5}">
                      <a16:colId xmlns:a16="http://schemas.microsoft.com/office/drawing/2014/main" val="1152496734"/>
                    </a:ext>
                  </a:extLst>
                </a:gridCol>
                <a:gridCol w="987213">
                  <a:extLst>
                    <a:ext uri="{9D8B030D-6E8A-4147-A177-3AD203B41FA5}">
                      <a16:colId xmlns:a16="http://schemas.microsoft.com/office/drawing/2014/main" val="1789734736"/>
                    </a:ext>
                  </a:extLst>
                </a:gridCol>
                <a:gridCol w="987213">
                  <a:extLst>
                    <a:ext uri="{9D8B030D-6E8A-4147-A177-3AD203B41FA5}">
                      <a16:colId xmlns:a16="http://schemas.microsoft.com/office/drawing/2014/main" val="2708506654"/>
                    </a:ext>
                  </a:extLst>
                </a:gridCol>
                <a:gridCol w="987213">
                  <a:extLst>
                    <a:ext uri="{9D8B030D-6E8A-4147-A177-3AD203B41FA5}">
                      <a16:colId xmlns:a16="http://schemas.microsoft.com/office/drawing/2014/main" val="2030197564"/>
                    </a:ext>
                  </a:extLst>
                </a:gridCol>
                <a:gridCol w="987213">
                  <a:extLst>
                    <a:ext uri="{9D8B030D-6E8A-4147-A177-3AD203B41FA5}">
                      <a16:colId xmlns:a16="http://schemas.microsoft.com/office/drawing/2014/main" val="3724908197"/>
                    </a:ext>
                  </a:extLst>
                </a:gridCol>
                <a:gridCol w="987213">
                  <a:extLst>
                    <a:ext uri="{9D8B030D-6E8A-4147-A177-3AD203B41FA5}">
                      <a16:colId xmlns:a16="http://schemas.microsoft.com/office/drawing/2014/main" val="1610203667"/>
                    </a:ext>
                  </a:extLst>
                </a:gridCol>
                <a:gridCol w="987213">
                  <a:extLst>
                    <a:ext uri="{9D8B030D-6E8A-4147-A177-3AD203B41FA5}">
                      <a16:colId xmlns:a16="http://schemas.microsoft.com/office/drawing/2014/main" val="571240083"/>
                    </a:ext>
                  </a:extLst>
                </a:gridCol>
                <a:gridCol w="987213">
                  <a:extLst>
                    <a:ext uri="{9D8B030D-6E8A-4147-A177-3AD203B41FA5}">
                      <a16:colId xmlns:a16="http://schemas.microsoft.com/office/drawing/2014/main" val="2436800690"/>
                    </a:ext>
                  </a:extLst>
                </a:gridCol>
                <a:gridCol w="987213">
                  <a:extLst>
                    <a:ext uri="{9D8B030D-6E8A-4147-A177-3AD203B41FA5}">
                      <a16:colId xmlns:a16="http://schemas.microsoft.com/office/drawing/2014/main" val="2228316579"/>
                    </a:ext>
                  </a:extLst>
                </a:gridCol>
                <a:gridCol w="1099710">
                  <a:extLst>
                    <a:ext uri="{9D8B030D-6E8A-4147-A177-3AD203B41FA5}">
                      <a16:colId xmlns:a16="http://schemas.microsoft.com/office/drawing/2014/main" val="541631091"/>
                    </a:ext>
                  </a:extLst>
                </a:gridCol>
                <a:gridCol w="874717">
                  <a:extLst>
                    <a:ext uri="{9D8B030D-6E8A-4147-A177-3AD203B41FA5}">
                      <a16:colId xmlns:a16="http://schemas.microsoft.com/office/drawing/2014/main" val="3942974059"/>
                    </a:ext>
                  </a:extLst>
                </a:gridCol>
              </a:tblGrid>
              <a:tr h="162855">
                <a:tc>
                  <a:txBody>
                    <a:bodyPr/>
                    <a:lstStyle/>
                    <a:p>
                      <a:pPr marL="0" marR="0">
                        <a:lnSpc>
                          <a:spcPct val="107000"/>
                        </a:lnSpc>
                        <a:spcBef>
                          <a:spcPts val="0"/>
                        </a:spcBef>
                        <a:spcAft>
                          <a:spcPts val="0"/>
                        </a:spcAft>
                      </a:pPr>
                      <a:r>
                        <a:rPr lang="en-US" sz="1300">
                          <a:effectLst/>
                        </a:rPr>
                        <a:t> </a:t>
                      </a:r>
                      <a:endParaRPr lang="en-US" sz="13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300">
                          <a:effectLst/>
                        </a:rPr>
                        <a:t>(1)</a:t>
                      </a:r>
                      <a:endParaRPr lang="en-US" sz="13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300">
                          <a:effectLst/>
                        </a:rPr>
                        <a:t>(2)</a:t>
                      </a:r>
                      <a:endParaRPr lang="en-US" sz="13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300">
                          <a:effectLst/>
                        </a:rPr>
                        <a:t>(3)</a:t>
                      </a:r>
                      <a:endParaRPr lang="en-US" sz="13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300">
                          <a:effectLst/>
                        </a:rPr>
                        <a:t>(4)</a:t>
                      </a:r>
                      <a:endParaRPr lang="en-US" sz="13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300">
                          <a:effectLst/>
                        </a:rPr>
                        <a:t>(5)</a:t>
                      </a:r>
                      <a:endParaRPr lang="en-US" sz="13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300">
                          <a:effectLst/>
                        </a:rPr>
                        <a:t>(6)</a:t>
                      </a:r>
                      <a:endParaRPr lang="en-US" sz="13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300">
                          <a:effectLst/>
                        </a:rPr>
                        <a:t>(7)</a:t>
                      </a:r>
                      <a:endParaRPr lang="en-US" sz="13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300">
                          <a:effectLst/>
                        </a:rPr>
                        <a:t>(8)</a:t>
                      </a:r>
                      <a:endParaRPr lang="en-US" sz="13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300">
                          <a:effectLst/>
                        </a:rPr>
                        <a:t>(9)</a:t>
                      </a:r>
                      <a:endParaRPr lang="en-US" sz="13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300">
                          <a:effectLst/>
                        </a:rPr>
                        <a:t>(10)</a:t>
                      </a:r>
                      <a:endParaRPr lang="en-US" sz="13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300">
                          <a:effectLst/>
                        </a:rPr>
                        <a:t>(11)</a:t>
                      </a:r>
                      <a:endParaRPr lang="en-US" sz="13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extLst>
                  <a:ext uri="{0D108BD9-81ED-4DB2-BD59-A6C34878D82A}">
                    <a16:rowId xmlns:a16="http://schemas.microsoft.com/office/drawing/2014/main" val="629383766"/>
                  </a:ext>
                </a:extLst>
              </a:tr>
              <a:tr h="488566">
                <a:tc>
                  <a:txBody>
                    <a:bodyPr/>
                    <a:lstStyle/>
                    <a:p>
                      <a:pPr marL="0" marR="0">
                        <a:lnSpc>
                          <a:spcPct val="107000"/>
                        </a:lnSpc>
                        <a:spcBef>
                          <a:spcPts val="0"/>
                        </a:spcBef>
                        <a:spcAft>
                          <a:spcPts val="0"/>
                        </a:spcAft>
                      </a:pPr>
                      <a:r>
                        <a:rPr lang="en-US" sz="1300">
                          <a:effectLst/>
                        </a:rPr>
                        <a:t>VARIABLES</a:t>
                      </a:r>
                      <a:endParaRPr lang="en-US" sz="13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300">
                          <a:effectLst/>
                        </a:rPr>
                        <a:t>Base Model - Index</a:t>
                      </a:r>
                      <a:endParaRPr lang="en-US" sz="13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300">
                          <a:effectLst/>
                        </a:rPr>
                        <a:t>Base Model - Each Incentive</a:t>
                      </a:r>
                      <a:endParaRPr lang="en-US" sz="13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300">
                          <a:effectLst/>
                        </a:rPr>
                        <a:t>FE - Index</a:t>
                      </a:r>
                      <a:endParaRPr lang="en-US" sz="13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300">
                          <a:effectLst/>
                        </a:rPr>
                        <a:t>FE - Each Incentive</a:t>
                      </a:r>
                      <a:endParaRPr lang="en-US" sz="13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300">
                          <a:effectLst/>
                        </a:rPr>
                        <a:t>PSM-Backed FE - Index - Strata 1</a:t>
                      </a:r>
                      <a:endParaRPr lang="en-US" sz="13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300">
                          <a:effectLst/>
                        </a:rPr>
                        <a:t>PSM-Backed FE - Index - Strata 2</a:t>
                      </a:r>
                      <a:endParaRPr lang="en-US" sz="13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300">
                          <a:effectLst/>
                        </a:rPr>
                        <a:t>PSM-Backed FE - Index - Strata 3</a:t>
                      </a:r>
                      <a:endParaRPr lang="en-US" sz="13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300">
                          <a:effectLst/>
                        </a:rPr>
                        <a:t>PSM-Backed FE - Index – Strata 4</a:t>
                      </a:r>
                      <a:endParaRPr lang="en-US" sz="13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300">
                          <a:effectLst/>
                        </a:rPr>
                        <a:t>PSM-Backed FE - Index – Strata 5</a:t>
                      </a:r>
                      <a:endParaRPr lang="en-US" sz="13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300">
                          <a:effectLst/>
                        </a:rPr>
                        <a:t>Exposure Model - Index</a:t>
                      </a:r>
                      <a:endParaRPr lang="en-US" sz="13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300">
                          <a:effectLst/>
                        </a:rPr>
                        <a:t>Exposure Model - Each Incentive</a:t>
                      </a:r>
                      <a:endParaRPr lang="en-US" sz="13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extLst>
                  <a:ext uri="{0D108BD9-81ED-4DB2-BD59-A6C34878D82A}">
                    <a16:rowId xmlns:a16="http://schemas.microsoft.com/office/drawing/2014/main" val="217502934"/>
                  </a:ext>
                </a:extLst>
              </a:tr>
              <a:tr h="162855">
                <a:tc>
                  <a:txBody>
                    <a:bodyPr/>
                    <a:lstStyle/>
                    <a:p>
                      <a:pPr marL="0" marR="0">
                        <a:lnSpc>
                          <a:spcPct val="107000"/>
                        </a:lnSpc>
                        <a:spcBef>
                          <a:spcPts val="0"/>
                        </a:spcBef>
                        <a:spcAft>
                          <a:spcPts val="0"/>
                        </a:spcAft>
                      </a:pPr>
                      <a:r>
                        <a:rPr lang="en-US" sz="1300">
                          <a:effectLst/>
                        </a:rPr>
                        <a:t>jctc</a:t>
                      </a:r>
                      <a:endParaRPr lang="en-US" sz="13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300">
                          <a:effectLst/>
                        </a:rPr>
                        <a:t> </a:t>
                      </a:r>
                      <a:endParaRPr lang="en-US" sz="13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300">
                          <a:effectLst/>
                        </a:rPr>
                        <a:t>-20,604</a:t>
                      </a:r>
                      <a:endParaRPr lang="en-US" sz="13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300">
                          <a:effectLst/>
                        </a:rPr>
                        <a:t> </a:t>
                      </a:r>
                      <a:endParaRPr lang="en-US" sz="13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300">
                          <a:effectLst/>
                        </a:rPr>
                        <a:t>-91,586**</a:t>
                      </a:r>
                      <a:endParaRPr lang="en-US" sz="13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300">
                          <a:effectLst/>
                        </a:rPr>
                        <a:t> </a:t>
                      </a:r>
                      <a:endParaRPr lang="en-US" sz="13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300">
                          <a:effectLst/>
                        </a:rPr>
                        <a:t> </a:t>
                      </a:r>
                      <a:endParaRPr lang="en-US" sz="13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300">
                          <a:effectLst/>
                        </a:rPr>
                        <a:t> </a:t>
                      </a:r>
                      <a:endParaRPr lang="en-US" sz="13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300">
                          <a:effectLst/>
                        </a:rPr>
                        <a:t> </a:t>
                      </a:r>
                      <a:endParaRPr lang="en-US" sz="13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300">
                          <a:effectLst/>
                        </a:rPr>
                        <a:t> </a:t>
                      </a:r>
                      <a:endParaRPr lang="en-US" sz="13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300">
                          <a:effectLst/>
                        </a:rPr>
                        <a:t> </a:t>
                      </a:r>
                      <a:endParaRPr lang="en-US" sz="13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300">
                          <a:effectLst/>
                        </a:rPr>
                        <a:t> </a:t>
                      </a:r>
                      <a:endParaRPr lang="en-US" sz="13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extLst>
                  <a:ext uri="{0D108BD9-81ED-4DB2-BD59-A6C34878D82A}">
                    <a16:rowId xmlns:a16="http://schemas.microsoft.com/office/drawing/2014/main" val="1899996017"/>
                  </a:ext>
                </a:extLst>
              </a:tr>
              <a:tr h="162855">
                <a:tc>
                  <a:txBody>
                    <a:bodyPr/>
                    <a:lstStyle/>
                    <a:p>
                      <a:pPr marL="0" marR="0">
                        <a:lnSpc>
                          <a:spcPct val="107000"/>
                        </a:lnSpc>
                        <a:spcBef>
                          <a:spcPts val="0"/>
                        </a:spcBef>
                        <a:spcAft>
                          <a:spcPts val="0"/>
                        </a:spcAft>
                      </a:pPr>
                      <a:r>
                        <a:rPr lang="en-US" sz="1300">
                          <a:effectLst/>
                        </a:rPr>
                        <a:t> </a:t>
                      </a:r>
                      <a:endParaRPr lang="en-US" sz="13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300">
                          <a:effectLst/>
                        </a:rPr>
                        <a:t> </a:t>
                      </a:r>
                      <a:endParaRPr lang="en-US" sz="13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300" dirty="0">
                          <a:effectLst/>
                        </a:rPr>
                        <a:t>(13,382)</a:t>
                      </a:r>
                      <a:endParaRPr lang="en-US" sz="1300" dirty="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300">
                          <a:effectLst/>
                        </a:rPr>
                        <a:t> </a:t>
                      </a:r>
                      <a:endParaRPr lang="en-US" sz="13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300">
                          <a:effectLst/>
                        </a:rPr>
                        <a:t>(36,901)</a:t>
                      </a:r>
                      <a:endParaRPr lang="en-US" sz="13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300">
                          <a:effectLst/>
                        </a:rPr>
                        <a:t> </a:t>
                      </a:r>
                      <a:endParaRPr lang="en-US" sz="13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300">
                          <a:effectLst/>
                        </a:rPr>
                        <a:t> </a:t>
                      </a:r>
                      <a:endParaRPr lang="en-US" sz="13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300">
                          <a:effectLst/>
                        </a:rPr>
                        <a:t> </a:t>
                      </a:r>
                      <a:endParaRPr lang="en-US" sz="13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300">
                          <a:effectLst/>
                        </a:rPr>
                        <a:t> </a:t>
                      </a:r>
                      <a:endParaRPr lang="en-US" sz="13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300">
                          <a:effectLst/>
                        </a:rPr>
                        <a:t> </a:t>
                      </a:r>
                      <a:endParaRPr lang="en-US" sz="13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300">
                          <a:effectLst/>
                        </a:rPr>
                        <a:t> </a:t>
                      </a:r>
                      <a:endParaRPr lang="en-US" sz="13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300">
                          <a:effectLst/>
                        </a:rPr>
                        <a:t> </a:t>
                      </a:r>
                      <a:endParaRPr lang="en-US" sz="13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extLst>
                  <a:ext uri="{0D108BD9-81ED-4DB2-BD59-A6C34878D82A}">
                    <a16:rowId xmlns:a16="http://schemas.microsoft.com/office/drawing/2014/main" val="281368198"/>
                  </a:ext>
                </a:extLst>
              </a:tr>
              <a:tr h="162855">
                <a:tc>
                  <a:txBody>
                    <a:bodyPr/>
                    <a:lstStyle/>
                    <a:p>
                      <a:pPr marL="0" marR="0">
                        <a:lnSpc>
                          <a:spcPct val="107000"/>
                        </a:lnSpc>
                        <a:spcBef>
                          <a:spcPts val="0"/>
                        </a:spcBef>
                        <a:spcAft>
                          <a:spcPts val="0"/>
                        </a:spcAft>
                      </a:pPr>
                      <a:r>
                        <a:rPr lang="en-US" sz="1300">
                          <a:effectLst/>
                        </a:rPr>
                        <a:t>itc</a:t>
                      </a:r>
                      <a:endParaRPr lang="en-US" sz="13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300">
                          <a:effectLst/>
                        </a:rPr>
                        <a:t> </a:t>
                      </a:r>
                      <a:endParaRPr lang="en-US" sz="13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300">
                          <a:effectLst/>
                        </a:rPr>
                        <a:t>-45,777***</a:t>
                      </a:r>
                      <a:endParaRPr lang="en-US" sz="13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300">
                          <a:effectLst/>
                        </a:rPr>
                        <a:t> </a:t>
                      </a:r>
                      <a:endParaRPr lang="en-US" sz="13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300">
                          <a:effectLst/>
                        </a:rPr>
                        <a:t>-91,886</a:t>
                      </a:r>
                      <a:endParaRPr lang="en-US" sz="13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300">
                          <a:effectLst/>
                        </a:rPr>
                        <a:t> </a:t>
                      </a:r>
                      <a:endParaRPr lang="en-US" sz="13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300">
                          <a:effectLst/>
                        </a:rPr>
                        <a:t> </a:t>
                      </a:r>
                      <a:endParaRPr lang="en-US" sz="13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300">
                          <a:effectLst/>
                        </a:rPr>
                        <a:t> </a:t>
                      </a:r>
                      <a:endParaRPr lang="en-US" sz="13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300">
                          <a:effectLst/>
                        </a:rPr>
                        <a:t> </a:t>
                      </a:r>
                      <a:endParaRPr lang="en-US" sz="13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300">
                          <a:effectLst/>
                        </a:rPr>
                        <a:t> </a:t>
                      </a:r>
                      <a:endParaRPr lang="en-US" sz="13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300">
                          <a:effectLst/>
                        </a:rPr>
                        <a:t> </a:t>
                      </a:r>
                      <a:endParaRPr lang="en-US" sz="13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300">
                          <a:effectLst/>
                        </a:rPr>
                        <a:t> </a:t>
                      </a:r>
                      <a:endParaRPr lang="en-US" sz="13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extLst>
                  <a:ext uri="{0D108BD9-81ED-4DB2-BD59-A6C34878D82A}">
                    <a16:rowId xmlns:a16="http://schemas.microsoft.com/office/drawing/2014/main" val="1496872814"/>
                  </a:ext>
                </a:extLst>
              </a:tr>
              <a:tr h="162855">
                <a:tc>
                  <a:txBody>
                    <a:bodyPr/>
                    <a:lstStyle/>
                    <a:p>
                      <a:pPr marL="0" marR="0">
                        <a:lnSpc>
                          <a:spcPct val="107000"/>
                        </a:lnSpc>
                        <a:spcBef>
                          <a:spcPts val="0"/>
                        </a:spcBef>
                        <a:spcAft>
                          <a:spcPts val="0"/>
                        </a:spcAft>
                      </a:pPr>
                      <a:r>
                        <a:rPr lang="en-US" sz="1300">
                          <a:effectLst/>
                        </a:rPr>
                        <a:t> </a:t>
                      </a:r>
                      <a:endParaRPr lang="en-US" sz="13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300">
                          <a:effectLst/>
                        </a:rPr>
                        <a:t> </a:t>
                      </a:r>
                      <a:endParaRPr lang="en-US" sz="13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300">
                          <a:effectLst/>
                        </a:rPr>
                        <a:t>(12,211)</a:t>
                      </a:r>
                      <a:endParaRPr lang="en-US" sz="13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300">
                          <a:effectLst/>
                        </a:rPr>
                        <a:t> </a:t>
                      </a:r>
                      <a:endParaRPr lang="en-US" sz="13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300">
                          <a:effectLst/>
                        </a:rPr>
                        <a:t>(150,527)</a:t>
                      </a:r>
                      <a:endParaRPr lang="en-US" sz="13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300">
                          <a:effectLst/>
                        </a:rPr>
                        <a:t> </a:t>
                      </a:r>
                      <a:endParaRPr lang="en-US" sz="13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300">
                          <a:effectLst/>
                        </a:rPr>
                        <a:t> </a:t>
                      </a:r>
                      <a:endParaRPr lang="en-US" sz="13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300">
                          <a:effectLst/>
                        </a:rPr>
                        <a:t> </a:t>
                      </a:r>
                      <a:endParaRPr lang="en-US" sz="13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300">
                          <a:effectLst/>
                        </a:rPr>
                        <a:t> </a:t>
                      </a:r>
                      <a:endParaRPr lang="en-US" sz="13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300">
                          <a:effectLst/>
                        </a:rPr>
                        <a:t> </a:t>
                      </a:r>
                      <a:endParaRPr lang="en-US" sz="13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300">
                          <a:effectLst/>
                        </a:rPr>
                        <a:t> </a:t>
                      </a:r>
                      <a:endParaRPr lang="en-US" sz="13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300">
                          <a:effectLst/>
                        </a:rPr>
                        <a:t> </a:t>
                      </a:r>
                      <a:endParaRPr lang="en-US" sz="13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extLst>
                  <a:ext uri="{0D108BD9-81ED-4DB2-BD59-A6C34878D82A}">
                    <a16:rowId xmlns:a16="http://schemas.microsoft.com/office/drawing/2014/main" val="1213981508"/>
                  </a:ext>
                </a:extLst>
              </a:tr>
              <a:tr h="162855">
                <a:tc>
                  <a:txBody>
                    <a:bodyPr/>
                    <a:lstStyle/>
                    <a:p>
                      <a:pPr marL="0" marR="0">
                        <a:lnSpc>
                          <a:spcPct val="107000"/>
                        </a:lnSpc>
                        <a:spcBef>
                          <a:spcPts val="0"/>
                        </a:spcBef>
                        <a:spcAft>
                          <a:spcPts val="0"/>
                        </a:spcAft>
                      </a:pPr>
                      <a:r>
                        <a:rPr lang="en-US" sz="1300">
                          <a:effectLst/>
                        </a:rPr>
                        <a:t>rdc</a:t>
                      </a:r>
                      <a:endParaRPr lang="en-US" sz="13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300">
                          <a:effectLst/>
                        </a:rPr>
                        <a:t> </a:t>
                      </a:r>
                      <a:endParaRPr lang="en-US" sz="13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300">
                          <a:effectLst/>
                        </a:rPr>
                        <a:t>428,268***</a:t>
                      </a:r>
                      <a:endParaRPr lang="en-US" sz="13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300">
                          <a:effectLst/>
                        </a:rPr>
                        <a:t> </a:t>
                      </a:r>
                      <a:endParaRPr lang="en-US" sz="13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300">
                          <a:effectLst/>
                        </a:rPr>
                        <a:t>426,663**</a:t>
                      </a:r>
                      <a:endParaRPr lang="en-US" sz="13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300">
                          <a:effectLst/>
                        </a:rPr>
                        <a:t> </a:t>
                      </a:r>
                      <a:endParaRPr lang="en-US" sz="13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300">
                          <a:effectLst/>
                        </a:rPr>
                        <a:t> </a:t>
                      </a:r>
                      <a:endParaRPr lang="en-US" sz="13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300">
                          <a:effectLst/>
                        </a:rPr>
                        <a:t> </a:t>
                      </a:r>
                      <a:endParaRPr lang="en-US" sz="13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300">
                          <a:effectLst/>
                        </a:rPr>
                        <a:t> </a:t>
                      </a:r>
                      <a:endParaRPr lang="en-US" sz="13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300">
                          <a:effectLst/>
                        </a:rPr>
                        <a:t> </a:t>
                      </a:r>
                      <a:endParaRPr lang="en-US" sz="13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300">
                          <a:effectLst/>
                        </a:rPr>
                        <a:t> </a:t>
                      </a:r>
                      <a:endParaRPr lang="en-US" sz="13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300">
                          <a:effectLst/>
                        </a:rPr>
                        <a:t> </a:t>
                      </a:r>
                      <a:endParaRPr lang="en-US" sz="13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extLst>
                  <a:ext uri="{0D108BD9-81ED-4DB2-BD59-A6C34878D82A}">
                    <a16:rowId xmlns:a16="http://schemas.microsoft.com/office/drawing/2014/main" val="244715136"/>
                  </a:ext>
                </a:extLst>
              </a:tr>
              <a:tr h="162855">
                <a:tc>
                  <a:txBody>
                    <a:bodyPr/>
                    <a:lstStyle/>
                    <a:p>
                      <a:pPr marL="0" marR="0">
                        <a:lnSpc>
                          <a:spcPct val="107000"/>
                        </a:lnSpc>
                        <a:spcBef>
                          <a:spcPts val="0"/>
                        </a:spcBef>
                        <a:spcAft>
                          <a:spcPts val="0"/>
                        </a:spcAft>
                      </a:pPr>
                      <a:r>
                        <a:rPr lang="en-US" sz="1300">
                          <a:effectLst/>
                        </a:rPr>
                        <a:t> </a:t>
                      </a:r>
                      <a:endParaRPr lang="en-US" sz="13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300">
                          <a:effectLst/>
                        </a:rPr>
                        <a:t> </a:t>
                      </a:r>
                      <a:endParaRPr lang="en-US" sz="13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300">
                          <a:effectLst/>
                        </a:rPr>
                        <a:t>(61,531)</a:t>
                      </a:r>
                      <a:endParaRPr lang="en-US" sz="13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300">
                          <a:effectLst/>
                        </a:rPr>
                        <a:t> </a:t>
                      </a:r>
                      <a:endParaRPr lang="en-US" sz="13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300">
                          <a:effectLst/>
                        </a:rPr>
                        <a:t>(197,557)</a:t>
                      </a:r>
                      <a:endParaRPr lang="en-US" sz="13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300">
                          <a:effectLst/>
                        </a:rPr>
                        <a:t> </a:t>
                      </a:r>
                      <a:endParaRPr lang="en-US" sz="13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300">
                          <a:effectLst/>
                        </a:rPr>
                        <a:t> </a:t>
                      </a:r>
                      <a:endParaRPr lang="en-US" sz="13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300">
                          <a:effectLst/>
                        </a:rPr>
                        <a:t> </a:t>
                      </a:r>
                      <a:endParaRPr lang="en-US" sz="13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300">
                          <a:effectLst/>
                        </a:rPr>
                        <a:t> </a:t>
                      </a:r>
                      <a:endParaRPr lang="en-US" sz="13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300">
                          <a:effectLst/>
                        </a:rPr>
                        <a:t> </a:t>
                      </a:r>
                      <a:endParaRPr lang="en-US" sz="13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300">
                          <a:effectLst/>
                        </a:rPr>
                        <a:t> </a:t>
                      </a:r>
                      <a:endParaRPr lang="en-US" sz="13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300">
                          <a:effectLst/>
                        </a:rPr>
                        <a:t> </a:t>
                      </a:r>
                      <a:endParaRPr lang="en-US" sz="13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extLst>
                  <a:ext uri="{0D108BD9-81ED-4DB2-BD59-A6C34878D82A}">
                    <a16:rowId xmlns:a16="http://schemas.microsoft.com/office/drawing/2014/main" val="1742556866"/>
                  </a:ext>
                </a:extLst>
              </a:tr>
              <a:tr h="162855">
                <a:tc>
                  <a:txBody>
                    <a:bodyPr/>
                    <a:lstStyle/>
                    <a:p>
                      <a:pPr marL="0" marR="0">
                        <a:lnSpc>
                          <a:spcPct val="107000"/>
                        </a:lnSpc>
                        <a:spcBef>
                          <a:spcPts val="0"/>
                        </a:spcBef>
                        <a:spcAft>
                          <a:spcPts val="0"/>
                        </a:spcAft>
                      </a:pPr>
                      <a:r>
                        <a:rPr lang="en-US" sz="1300">
                          <a:effectLst/>
                        </a:rPr>
                        <a:t>pta</a:t>
                      </a:r>
                      <a:endParaRPr lang="en-US" sz="13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300">
                          <a:effectLst/>
                        </a:rPr>
                        <a:t> </a:t>
                      </a:r>
                      <a:endParaRPr lang="en-US" sz="13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300">
                          <a:effectLst/>
                        </a:rPr>
                        <a:t>103,740***</a:t>
                      </a:r>
                      <a:endParaRPr lang="en-US" sz="13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300">
                          <a:effectLst/>
                        </a:rPr>
                        <a:t> </a:t>
                      </a:r>
                      <a:endParaRPr lang="en-US" sz="13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300">
                          <a:effectLst/>
                        </a:rPr>
                        <a:t>120,004**</a:t>
                      </a:r>
                      <a:endParaRPr lang="en-US" sz="13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300">
                          <a:effectLst/>
                        </a:rPr>
                        <a:t> </a:t>
                      </a:r>
                      <a:endParaRPr lang="en-US" sz="13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300">
                          <a:effectLst/>
                        </a:rPr>
                        <a:t> </a:t>
                      </a:r>
                      <a:endParaRPr lang="en-US" sz="13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300">
                          <a:effectLst/>
                        </a:rPr>
                        <a:t> </a:t>
                      </a:r>
                      <a:endParaRPr lang="en-US" sz="13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300">
                          <a:effectLst/>
                        </a:rPr>
                        <a:t> </a:t>
                      </a:r>
                      <a:endParaRPr lang="en-US" sz="13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300">
                          <a:effectLst/>
                        </a:rPr>
                        <a:t> </a:t>
                      </a:r>
                      <a:endParaRPr lang="en-US" sz="13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300">
                          <a:effectLst/>
                        </a:rPr>
                        <a:t> </a:t>
                      </a:r>
                      <a:endParaRPr lang="en-US" sz="13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300">
                          <a:effectLst/>
                        </a:rPr>
                        <a:t> </a:t>
                      </a:r>
                      <a:endParaRPr lang="en-US" sz="13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extLst>
                  <a:ext uri="{0D108BD9-81ED-4DB2-BD59-A6C34878D82A}">
                    <a16:rowId xmlns:a16="http://schemas.microsoft.com/office/drawing/2014/main" val="1146155270"/>
                  </a:ext>
                </a:extLst>
              </a:tr>
              <a:tr h="162855">
                <a:tc>
                  <a:txBody>
                    <a:bodyPr/>
                    <a:lstStyle/>
                    <a:p>
                      <a:pPr marL="0" marR="0">
                        <a:lnSpc>
                          <a:spcPct val="107000"/>
                        </a:lnSpc>
                        <a:spcBef>
                          <a:spcPts val="0"/>
                        </a:spcBef>
                        <a:spcAft>
                          <a:spcPts val="0"/>
                        </a:spcAft>
                      </a:pPr>
                      <a:r>
                        <a:rPr lang="en-US" sz="1300">
                          <a:effectLst/>
                        </a:rPr>
                        <a:t> </a:t>
                      </a:r>
                      <a:endParaRPr lang="en-US" sz="13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300" dirty="0">
                          <a:effectLst/>
                        </a:rPr>
                        <a:t> </a:t>
                      </a:r>
                      <a:endParaRPr lang="en-US" sz="1300" dirty="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300">
                          <a:effectLst/>
                        </a:rPr>
                        <a:t>(6,952)</a:t>
                      </a:r>
                      <a:endParaRPr lang="en-US" sz="13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300">
                          <a:effectLst/>
                        </a:rPr>
                        <a:t> </a:t>
                      </a:r>
                      <a:endParaRPr lang="en-US" sz="13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300">
                          <a:effectLst/>
                        </a:rPr>
                        <a:t>(45,513)</a:t>
                      </a:r>
                      <a:endParaRPr lang="en-US" sz="13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300">
                          <a:effectLst/>
                        </a:rPr>
                        <a:t> </a:t>
                      </a:r>
                      <a:endParaRPr lang="en-US" sz="13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300">
                          <a:effectLst/>
                        </a:rPr>
                        <a:t> </a:t>
                      </a:r>
                      <a:endParaRPr lang="en-US" sz="13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300">
                          <a:effectLst/>
                        </a:rPr>
                        <a:t> </a:t>
                      </a:r>
                      <a:endParaRPr lang="en-US" sz="13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300">
                          <a:effectLst/>
                        </a:rPr>
                        <a:t> </a:t>
                      </a:r>
                      <a:endParaRPr lang="en-US" sz="13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300">
                          <a:effectLst/>
                        </a:rPr>
                        <a:t> </a:t>
                      </a:r>
                      <a:endParaRPr lang="en-US" sz="13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300">
                          <a:effectLst/>
                        </a:rPr>
                        <a:t> </a:t>
                      </a:r>
                      <a:endParaRPr lang="en-US" sz="13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300">
                          <a:effectLst/>
                        </a:rPr>
                        <a:t> </a:t>
                      </a:r>
                      <a:endParaRPr lang="en-US" sz="13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extLst>
                  <a:ext uri="{0D108BD9-81ED-4DB2-BD59-A6C34878D82A}">
                    <a16:rowId xmlns:a16="http://schemas.microsoft.com/office/drawing/2014/main" val="1743826436"/>
                  </a:ext>
                </a:extLst>
              </a:tr>
              <a:tr h="162855">
                <a:tc>
                  <a:txBody>
                    <a:bodyPr/>
                    <a:lstStyle/>
                    <a:p>
                      <a:pPr marL="0" marR="0">
                        <a:lnSpc>
                          <a:spcPct val="107000"/>
                        </a:lnSpc>
                        <a:spcBef>
                          <a:spcPts val="0"/>
                        </a:spcBef>
                        <a:spcAft>
                          <a:spcPts val="0"/>
                        </a:spcAft>
                      </a:pPr>
                      <a:r>
                        <a:rPr lang="en-US" sz="1300">
                          <a:effectLst/>
                        </a:rPr>
                        <a:t>cjts</a:t>
                      </a:r>
                      <a:endParaRPr lang="en-US" sz="13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300">
                          <a:effectLst/>
                        </a:rPr>
                        <a:t> </a:t>
                      </a:r>
                      <a:endParaRPr lang="en-US" sz="13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300">
                          <a:effectLst/>
                        </a:rPr>
                        <a:t>-59,505**</a:t>
                      </a:r>
                      <a:endParaRPr lang="en-US" sz="13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300">
                          <a:effectLst/>
                        </a:rPr>
                        <a:t> </a:t>
                      </a:r>
                      <a:endParaRPr lang="en-US" sz="13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300">
                          <a:effectLst/>
                        </a:rPr>
                        <a:t>-5,096</a:t>
                      </a:r>
                      <a:endParaRPr lang="en-US" sz="13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300">
                          <a:effectLst/>
                        </a:rPr>
                        <a:t> </a:t>
                      </a:r>
                      <a:endParaRPr lang="en-US" sz="13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300">
                          <a:effectLst/>
                        </a:rPr>
                        <a:t> </a:t>
                      </a:r>
                      <a:endParaRPr lang="en-US" sz="13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300">
                          <a:effectLst/>
                        </a:rPr>
                        <a:t> </a:t>
                      </a:r>
                      <a:endParaRPr lang="en-US" sz="13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300">
                          <a:effectLst/>
                        </a:rPr>
                        <a:t> </a:t>
                      </a:r>
                      <a:endParaRPr lang="en-US" sz="13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300">
                          <a:effectLst/>
                        </a:rPr>
                        <a:t> </a:t>
                      </a:r>
                      <a:endParaRPr lang="en-US" sz="13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300">
                          <a:effectLst/>
                        </a:rPr>
                        <a:t> </a:t>
                      </a:r>
                      <a:endParaRPr lang="en-US" sz="13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300">
                          <a:effectLst/>
                        </a:rPr>
                        <a:t> </a:t>
                      </a:r>
                      <a:endParaRPr lang="en-US" sz="13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extLst>
                  <a:ext uri="{0D108BD9-81ED-4DB2-BD59-A6C34878D82A}">
                    <a16:rowId xmlns:a16="http://schemas.microsoft.com/office/drawing/2014/main" val="793380205"/>
                  </a:ext>
                </a:extLst>
              </a:tr>
              <a:tr h="162855">
                <a:tc>
                  <a:txBody>
                    <a:bodyPr/>
                    <a:lstStyle/>
                    <a:p>
                      <a:pPr marL="0" marR="0">
                        <a:lnSpc>
                          <a:spcPct val="107000"/>
                        </a:lnSpc>
                        <a:spcBef>
                          <a:spcPts val="0"/>
                        </a:spcBef>
                        <a:spcAft>
                          <a:spcPts val="0"/>
                        </a:spcAft>
                      </a:pPr>
                      <a:r>
                        <a:rPr lang="en-US" sz="1300">
                          <a:effectLst/>
                        </a:rPr>
                        <a:t> </a:t>
                      </a:r>
                      <a:endParaRPr lang="en-US" sz="13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300">
                          <a:effectLst/>
                        </a:rPr>
                        <a:t> </a:t>
                      </a:r>
                      <a:endParaRPr lang="en-US" sz="13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300">
                          <a:effectLst/>
                        </a:rPr>
                        <a:t>(24,573)</a:t>
                      </a:r>
                      <a:endParaRPr lang="en-US" sz="13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300">
                          <a:effectLst/>
                        </a:rPr>
                        <a:t> </a:t>
                      </a:r>
                      <a:endParaRPr lang="en-US" sz="13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300">
                          <a:effectLst/>
                        </a:rPr>
                        <a:t>(217,261)</a:t>
                      </a:r>
                      <a:endParaRPr lang="en-US" sz="13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300">
                          <a:effectLst/>
                        </a:rPr>
                        <a:t> </a:t>
                      </a:r>
                      <a:endParaRPr lang="en-US" sz="13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300">
                          <a:effectLst/>
                        </a:rPr>
                        <a:t> </a:t>
                      </a:r>
                      <a:endParaRPr lang="en-US" sz="13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300">
                          <a:effectLst/>
                        </a:rPr>
                        <a:t> </a:t>
                      </a:r>
                      <a:endParaRPr lang="en-US" sz="13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300">
                          <a:effectLst/>
                        </a:rPr>
                        <a:t> </a:t>
                      </a:r>
                      <a:endParaRPr lang="en-US" sz="13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300">
                          <a:effectLst/>
                        </a:rPr>
                        <a:t> </a:t>
                      </a:r>
                      <a:endParaRPr lang="en-US" sz="13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300">
                          <a:effectLst/>
                        </a:rPr>
                        <a:t> </a:t>
                      </a:r>
                      <a:endParaRPr lang="en-US" sz="13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300">
                          <a:effectLst/>
                        </a:rPr>
                        <a:t> </a:t>
                      </a:r>
                      <a:endParaRPr lang="en-US" sz="13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extLst>
                  <a:ext uri="{0D108BD9-81ED-4DB2-BD59-A6C34878D82A}">
                    <a16:rowId xmlns:a16="http://schemas.microsoft.com/office/drawing/2014/main" val="312839951"/>
                  </a:ext>
                </a:extLst>
              </a:tr>
              <a:tr h="162855">
                <a:tc>
                  <a:txBody>
                    <a:bodyPr/>
                    <a:lstStyle/>
                    <a:p>
                      <a:pPr marL="0" marR="0">
                        <a:lnSpc>
                          <a:spcPct val="107000"/>
                        </a:lnSpc>
                        <a:spcBef>
                          <a:spcPts val="0"/>
                        </a:spcBef>
                        <a:spcAft>
                          <a:spcPts val="0"/>
                        </a:spcAft>
                      </a:pPr>
                      <a:r>
                        <a:rPr lang="en-US" sz="1300">
                          <a:effectLst/>
                        </a:rPr>
                        <a:t>matchindex</a:t>
                      </a:r>
                      <a:endParaRPr lang="en-US" sz="13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300">
                          <a:effectLst/>
                        </a:rPr>
                        <a:t>3.311e+06***</a:t>
                      </a:r>
                      <a:endParaRPr lang="en-US" sz="13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300" dirty="0">
                          <a:effectLst/>
                        </a:rPr>
                        <a:t> </a:t>
                      </a:r>
                      <a:endParaRPr lang="en-US" sz="1300" dirty="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300">
                          <a:effectLst/>
                        </a:rPr>
                        <a:t>3.451e+06***</a:t>
                      </a:r>
                      <a:endParaRPr lang="en-US" sz="13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300">
                          <a:effectLst/>
                        </a:rPr>
                        <a:t> </a:t>
                      </a:r>
                      <a:endParaRPr lang="en-US" sz="13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300">
                          <a:effectLst/>
                        </a:rPr>
                        <a:t>1.412e+06**</a:t>
                      </a:r>
                      <a:endParaRPr lang="en-US" sz="13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300">
                          <a:effectLst/>
                        </a:rPr>
                        <a:t>2.268e+06***</a:t>
                      </a:r>
                      <a:endParaRPr lang="en-US" sz="13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300">
                          <a:effectLst/>
                        </a:rPr>
                        <a:t>3.390e+06***</a:t>
                      </a:r>
                      <a:endParaRPr lang="en-US" sz="13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300">
                          <a:effectLst/>
                        </a:rPr>
                        <a:t>3.994e+06***</a:t>
                      </a:r>
                      <a:endParaRPr lang="en-US" sz="13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300">
                          <a:effectLst/>
                        </a:rPr>
                        <a:t>5.839e+06***</a:t>
                      </a:r>
                      <a:endParaRPr lang="en-US" sz="13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300">
                          <a:effectLst/>
                        </a:rPr>
                        <a:t> </a:t>
                      </a:r>
                      <a:endParaRPr lang="en-US" sz="13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300">
                          <a:effectLst/>
                        </a:rPr>
                        <a:t> </a:t>
                      </a:r>
                      <a:endParaRPr lang="en-US" sz="13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extLst>
                  <a:ext uri="{0D108BD9-81ED-4DB2-BD59-A6C34878D82A}">
                    <a16:rowId xmlns:a16="http://schemas.microsoft.com/office/drawing/2014/main" val="2647474900"/>
                  </a:ext>
                </a:extLst>
              </a:tr>
              <a:tr h="162855">
                <a:tc>
                  <a:txBody>
                    <a:bodyPr/>
                    <a:lstStyle/>
                    <a:p>
                      <a:pPr marL="0" marR="0">
                        <a:lnSpc>
                          <a:spcPct val="107000"/>
                        </a:lnSpc>
                        <a:spcBef>
                          <a:spcPts val="0"/>
                        </a:spcBef>
                        <a:spcAft>
                          <a:spcPts val="0"/>
                        </a:spcAft>
                      </a:pPr>
                      <a:r>
                        <a:rPr lang="en-US" sz="1300">
                          <a:effectLst/>
                        </a:rPr>
                        <a:t> </a:t>
                      </a:r>
                      <a:endParaRPr lang="en-US" sz="13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300">
                          <a:effectLst/>
                        </a:rPr>
                        <a:t>(147,944)</a:t>
                      </a:r>
                      <a:endParaRPr lang="en-US" sz="13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300">
                          <a:effectLst/>
                        </a:rPr>
                        <a:t> </a:t>
                      </a:r>
                      <a:endParaRPr lang="en-US" sz="13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300">
                          <a:effectLst/>
                        </a:rPr>
                        <a:t>(816,610)</a:t>
                      </a:r>
                      <a:endParaRPr lang="en-US" sz="13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300">
                          <a:effectLst/>
                        </a:rPr>
                        <a:t> </a:t>
                      </a:r>
                      <a:endParaRPr lang="en-US" sz="13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300">
                          <a:effectLst/>
                        </a:rPr>
                        <a:t>(536,477)</a:t>
                      </a:r>
                      <a:endParaRPr lang="en-US" sz="13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300">
                          <a:effectLst/>
                        </a:rPr>
                        <a:t>(513,387)</a:t>
                      </a:r>
                      <a:endParaRPr lang="en-US" sz="13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300">
                          <a:effectLst/>
                        </a:rPr>
                        <a:t>(675,767)</a:t>
                      </a:r>
                      <a:endParaRPr lang="en-US" sz="13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300">
                          <a:effectLst/>
                        </a:rPr>
                        <a:t>(781,129)</a:t>
                      </a:r>
                      <a:endParaRPr lang="en-US" sz="13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300">
                          <a:effectLst/>
                        </a:rPr>
                        <a:t>(1.540e+06)</a:t>
                      </a:r>
                      <a:endParaRPr lang="en-US" sz="13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300" dirty="0">
                          <a:effectLst/>
                        </a:rPr>
                        <a:t> </a:t>
                      </a:r>
                      <a:endParaRPr lang="en-US" sz="1300" dirty="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300">
                          <a:effectLst/>
                        </a:rPr>
                        <a:t> </a:t>
                      </a:r>
                      <a:endParaRPr lang="en-US" sz="13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extLst>
                  <a:ext uri="{0D108BD9-81ED-4DB2-BD59-A6C34878D82A}">
                    <a16:rowId xmlns:a16="http://schemas.microsoft.com/office/drawing/2014/main" val="2166805965"/>
                  </a:ext>
                </a:extLst>
              </a:tr>
              <a:tr h="162855">
                <a:tc>
                  <a:txBody>
                    <a:bodyPr/>
                    <a:lstStyle/>
                    <a:p>
                      <a:pPr marL="0" marR="0">
                        <a:lnSpc>
                          <a:spcPct val="107000"/>
                        </a:lnSpc>
                        <a:spcBef>
                          <a:spcPts val="0"/>
                        </a:spcBef>
                        <a:spcAft>
                          <a:spcPts val="0"/>
                        </a:spcAft>
                      </a:pPr>
                      <a:r>
                        <a:rPr lang="en-US" sz="1300" dirty="0" err="1">
                          <a:effectLst/>
                        </a:rPr>
                        <a:t>avgindex</a:t>
                      </a:r>
                      <a:endParaRPr lang="en-US" sz="1300" dirty="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300">
                          <a:effectLst/>
                        </a:rPr>
                        <a:t> </a:t>
                      </a:r>
                      <a:endParaRPr lang="en-US" sz="13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300">
                          <a:effectLst/>
                        </a:rPr>
                        <a:t> </a:t>
                      </a:r>
                      <a:endParaRPr lang="en-US" sz="13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300">
                          <a:effectLst/>
                        </a:rPr>
                        <a:t> </a:t>
                      </a:r>
                      <a:endParaRPr lang="en-US" sz="13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300">
                          <a:effectLst/>
                        </a:rPr>
                        <a:t> </a:t>
                      </a:r>
                      <a:endParaRPr lang="en-US" sz="13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300">
                          <a:effectLst/>
                        </a:rPr>
                        <a:t> </a:t>
                      </a:r>
                      <a:endParaRPr lang="en-US" sz="13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300">
                          <a:effectLst/>
                        </a:rPr>
                        <a:t> </a:t>
                      </a:r>
                      <a:endParaRPr lang="en-US" sz="13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300">
                          <a:effectLst/>
                        </a:rPr>
                        <a:t> </a:t>
                      </a:r>
                      <a:endParaRPr lang="en-US" sz="13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300">
                          <a:effectLst/>
                        </a:rPr>
                        <a:t> </a:t>
                      </a:r>
                      <a:endParaRPr lang="en-US" sz="13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300">
                          <a:effectLst/>
                        </a:rPr>
                        <a:t> </a:t>
                      </a:r>
                      <a:endParaRPr lang="en-US" sz="13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300">
                          <a:effectLst/>
                        </a:rPr>
                        <a:t>4.845e+06***</a:t>
                      </a:r>
                      <a:endParaRPr lang="en-US" sz="13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300">
                          <a:effectLst/>
                        </a:rPr>
                        <a:t> </a:t>
                      </a:r>
                      <a:endParaRPr lang="en-US" sz="13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extLst>
                  <a:ext uri="{0D108BD9-81ED-4DB2-BD59-A6C34878D82A}">
                    <a16:rowId xmlns:a16="http://schemas.microsoft.com/office/drawing/2014/main" val="3515456450"/>
                  </a:ext>
                </a:extLst>
              </a:tr>
              <a:tr h="162855">
                <a:tc>
                  <a:txBody>
                    <a:bodyPr/>
                    <a:lstStyle/>
                    <a:p>
                      <a:pPr marL="0" marR="0">
                        <a:lnSpc>
                          <a:spcPct val="107000"/>
                        </a:lnSpc>
                        <a:spcBef>
                          <a:spcPts val="0"/>
                        </a:spcBef>
                        <a:spcAft>
                          <a:spcPts val="0"/>
                        </a:spcAft>
                      </a:pPr>
                      <a:r>
                        <a:rPr lang="en-US" sz="1300">
                          <a:effectLst/>
                        </a:rPr>
                        <a:t> </a:t>
                      </a:r>
                      <a:endParaRPr lang="en-US" sz="13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300">
                          <a:effectLst/>
                        </a:rPr>
                        <a:t> </a:t>
                      </a:r>
                      <a:endParaRPr lang="en-US" sz="13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300" dirty="0">
                          <a:effectLst/>
                        </a:rPr>
                        <a:t> </a:t>
                      </a:r>
                      <a:endParaRPr lang="en-US" sz="1300" dirty="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300">
                          <a:effectLst/>
                        </a:rPr>
                        <a:t> </a:t>
                      </a:r>
                      <a:endParaRPr lang="en-US" sz="13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300">
                          <a:effectLst/>
                        </a:rPr>
                        <a:t> </a:t>
                      </a:r>
                      <a:endParaRPr lang="en-US" sz="13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300">
                          <a:effectLst/>
                        </a:rPr>
                        <a:t> </a:t>
                      </a:r>
                      <a:endParaRPr lang="en-US" sz="13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300">
                          <a:effectLst/>
                        </a:rPr>
                        <a:t> </a:t>
                      </a:r>
                      <a:endParaRPr lang="en-US" sz="13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300">
                          <a:effectLst/>
                        </a:rPr>
                        <a:t> </a:t>
                      </a:r>
                      <a:endParaRPr lang="en-US" sz="13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300">
                          <a:effectLst/>
                        </a:rPr>
                        <a:t> </a:t>
                      </a:r>
                      <a:endParaRPr lang="en-US" sz="13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300">
                          <a:effectLst/>
                        </a:rPr>
                        <a:t> </a:t>
                      </a:r>
                      <a:endParaRPr lang="en-US" sz="13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300">
                          <a:effectLst/>
                        </a:rPr>
                        <a:t>(1.337e+06)</a:t>
                      </a:r>
                      <a:endParaRPr lang="en-US" sz="13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300">
                          <a:effectLst/>
                        </a:rPr>
                        <a:t> </a:t>
                      </a:r>
                      <a:endParaRPr lang="en-US" sz="13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extLst>
                  <a:ext uri="{0D108BD9-81ED-4DB2-BD59-A6C34878D82A}">
                    <a16:rowId xmlns:a16="http://schemas.microsoft.com/office/drawing/2014/main" val="4140661057"/>
                  </a:ext>
                </a:extLst>
              </a:tr>
              <a:tr h="162855">
                <a:tc>
                  <a:txBody>
                    <a:bodyPr/>
                    <a:lstStyle/>
                    <a:p>
                      <a:pPr marL="0" marR="0">
                        <a:lnSpc>
                          <a:spcPct val="107000"/>
                        </a:lnSpc>
                        <a:spcBef>
                          <a:spcPts val="0"/>
                        </a:spcBef>
                        <a:spcAft>
                          <a:spcPts val="0"/>
                        </a:spcAft>
                      </a:pPr>
                      <a:r>
                        <a:rPr lang="en-US" sz="1300">
                          <a:effectLst/>
                        </a:rPr>
                        <a:t>avgjctc</a:t>
                      </a:r>
                      <a:endParaRPr lang="en-US" sz="13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300">
                          <a:effectLst/>
                        </a:rPr>
                        <a:t> </a:t>
                      </a:r>
                      <a:endParaRPr lang="en-US" sz="13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300">
                          <a:effectLst/>
                        </a:rPr>
                        <a:t> </a:t>
                      </a:r>
                      <a:endParaRPr lang="en-US" sz="13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300">
                          <a:effectLst/>
                        </a:rPr>
                        <a:t> </a:t>
                      </a:r>
                      <a:endParaRPr lang="en-US" sz="13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300">
                          <a:effectLst/>
                        </a:rPr>
                        <a:t> </a:t>
                      </a:r>
                      <a:endParaRPr lang="en-US" sz="13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300">
                          <a:effectLst/>
                        </a:rPr>
                        <a:t> </a:t>
                      </a:r>
                      <a:endParaRPr lang="en-US" sz="13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300">
                          <a:effectLst/>
                        </a:rPr>
                        <a:t> </a:t>
                      </a:r>
                      <a:endParaRPr lang="en-US" sz="13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300">
                          <a:effectLst/>
                        </a:rPr>
                        <a:t> </a:t>
                      </a:r>
                      <a:endParaRPr lang="en-US" sz="13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300">
                          <a:effectLst/>
                        </a:rPr>
                        <a:t> </a:t>
                      </a:r>
                      <a:endParaRPr lang="en-US" sz="13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300">
                          <a:effectLst/>
                        </a:rPr>
                        <a:t> </a:t>
                      </a:r>
                      <a:endParaRPr lang="en-US" sz="13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300">
                          <a:effectLst/>
                        </a:rPr>
                        <a:t> </a:t>
                      </a:r>
                      <a:endParaRPr lang="en-US" sz="13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300">
                          <a:effectLst/>
                        </a:rPr>
                        <a:t>-122,823**</a:t>
                      </a:r>
                      <a:endParaRPr lang="en-US" sz="13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extLst>
                  <a:ext uri="{0D108BD9-81ED-4DB2-BD59-A6C34878D82A}">
                    <a16:rowId xmlns:a16="http://schemas.microsoft.com/office/drawing/2014/main" val="569193794"/>
                  </a:ext>
                </a:extLst>
              </a:tr>
              <a:tr h="162855">
                <a:tc>
                  <a:txBody>
                    <a:bodyPr/>
                    <a:lstStyle/>
                    <a:p>
                      <a:pPr marL="0" marR="0">
                        <a:lnSpc>
                          <a:spcPct val="107000"/>
                        </a:lnSpc>
                        <a:spcBef>
                          <a:spcPts val="0"/>
                        </a:spcBef>
                        <a:spcAft>
                          <a:spcPts val="0"/>
                        </a:spcAft>
                      </a:pPr>
                      <a:r>
                        <a:rPr lang="en-US" sz="1300">
                          <a:effectLst/>
                        </a:rPr>
                        <a:t> </a:t>
                      </a:r>
                      <a:endParaRPr lang="en-US" sz="13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300">
                          <a:effectLst/>
                        </a:rPr>
                        <a:t> </a:t>
                      </a:r>
                      <a:endParaRPr lang="en-US" sz="13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300">
                          <a:effectLst/>
                        </a:rPr>
                        <a:t> </a:t>
                      </a:r>
                      <a:endParaRPr lang="en-US" sz="13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300">
                          <a:effectLst/>
                        </a:rPr>
                        <a:t> </a:t>
                      </a:r>
                      <a:endParaRPr lang="en-US" sz="13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300">
                          <a:effectLst/>
                        </a:rPr>
                        <a:t> </a:t>
                      </a:r>
                      <a:endParaRPr lang="en-US" sz="13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300">
                          <a:effectLst/>
                        </a:rPr>
                        <a:t> </a:t>
                      </a:r>
                      <a:endParaRPr lang="en-US" sz="13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300">
                          <a:effectLst/>
                        </a:rPr>
                        <a:t> </a:t>
                      </a:r>
                      <a:endParaRPr lang="en-US" sz="13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300">
                          <a:effectLst/>
                        </a:rPr>
                        <a:t> </a:t>
                      </a:r>
                      <a:endParaRPr lang="en-US" sz="13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300">
                          <a:effectLst/>
                        </a:rPr>
                        <a:t> </a:t>
                      </a:r>
                      <a:endParaRPr lang="en-US" sz="13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300">
                          <a:effectLst/>
                        </a:rPr>
                        <a:t> </a:t>
                      </a:r>
                      <a:endParaRPr lang="en-US" sz="13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300">
                          <a:effectLst/>
                        </a:rPr>
                        <a:t> </a:t>
                      </a:r>
                      <a:endParaRPr lang="en-US" sz="13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300">
                          <a:effectLst/>
                        </a:rPr>
                        <a:t>(50,618)</a:t>
                      </a:r>
                      <a:endParaRPr lang="en-US" sz="13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extLst>
                  <a:ext uri="{0D108BD9-81ED-4DB2-BD59-A6C34878D82A}">
                    <a16:rowId xmlns:a16="http://schemas.microsoft.com/office/drawing/2014/main" val="3950334087"/>
                  </a:ext>
                </a:extLst>
              </a:tr>
              <a:tr h="162855">
                <a:tc>
                  <a:txBody>
                    <a:bodyPr/>
                    <a:lstStyle/>
                    <a:p>
                      <a:pPr marL="0" marR="0">
                        <a:lnSpc>
                          <a:spcPct val="107000"/>
                        </a:lnSpc>
                        <a:spcBef>
                          <a:spcPts val="0"/>
                        </a:spcBef>
                        <a:spcAft>
                          <a:spcPts val="0"/>
                        </a:spcAft>
                      </a:pPr>
                      <a:r>
                        <a:rPr lang="en-US" sz="1300">
                          <a:effectLst/>
                        </a:rPr>
                        <a:t>avgitc</a:t>
                      </a:r>
                      <a:endParaRPr lang="en-US" sz="13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300">
                          <a:effectLst/>
                        </a:rPr>
                        <a:t> </a:t>
                      </a:r>
                      <a:endParaRPr lang="en-US" sz="13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300">
                          <a:effectLst/>
                        </a:rPr>
                        <a:t> </a:t>
                      </a:r>
                      <a:endParaRPr lang="en-US" sz="13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300">
                          <a:effectLst/>
                        </a:rPr>
                        <a:t> </a:t>
                      </a:r>
                      <a:endParaRPr lang="en-US" sz="13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300">
                          <a:effectLst/>
                        </a:rPr>
                        <a:t> </a:t>
                      </a:r>
                      <a:endParaRPr lang="en-US" sz="13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300">
                          <a:effectLst/>
                        </a:rPr>
                        <a:t> </a:t>
                      </a:r>
                      <a:endParaRPr lang="en-US" sz="13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300">
                          <a:effectLst/>
                        </a:rPr>
                        <a:t> </a:t>
                      </a:r>
                      <a:endParaRPr lang="en-US" sz="13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300">
                          <a:effectLst/>
                        </a:rPr>
                        <a:t> </a:t>
                      </a:r>
                      <a:endParaRPr lang="en-US" sz="13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300">
                          <a:effectLst/>
                        </a:rPr>
                        <a:t> </a:t>
                      </a:r>
                      <a:endParaRPr lang="en-US" sz="13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300">
                          <a:effectLst/>
                        </a:rPr>
                        <a:t> </a:t>
                      </a:r>
                      <a:endParaRPr lang="en-US" sz="13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300">
                          <a:effectLst/>
                        </a:rPr>
                        <a:t> </a:t>
                      </a:r>
                      <a:endParaRPr lang="en-US" sz="13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300">
                          <a:effectLst/>
                        </a:rPr>
                        <a:t>-102,599</a:t>
                      </a:r>
                      <a:endParaRPr lang="en-US" sz="13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extLst>
                  <a:ext uri="{0D108BD9-81ED-4DB2-BD59-A6C34878D82A}">
                    <a16:rowId xmlns:a16="http://schemas.microsoft.com/office/drawing/2014/main" val="3146433429"/>
                  </a:ext>
                </a:extLst>
              </a:tr>
              <a:tr h="162855">
                <a:tc>
                  <a:txBody>
                    <a:bodyPr/>
                    <a:lstStyle/>
                    <a:p>
                      <a:pPr marL="0" marR="0">
                        <a:lnSpc>
                          <a:spcPct val="107000"/>
                        </a:lnSpc>
                        <a:spcBef>
                          <a:spcPts val="0"/>
                        </a:spcBef>
                        <a:spcAft>
                          <a:spcPts val="0"/>
                        </a:spcAft>
                      </a:pPr>
                      <a:r>
                        <a:rPr lang="en-US" sz="1300">
                          <a:effectLst/>
                        </a:rPr>
                        <a:t> </a:t>
                      </a:r>
                      <a:endParaRPr lang="en-US" sz="13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300">
                          <a:effectLst/>
                        </a:rPr>
                        <a:t> </a:t>
                      </a:r>
                      <a:endParaRPr lang="en-US" sz="13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300">
                          <a:effectLst/>
                        </a:rPr>
                        <a:t> </a:t>
                      </a:r>
                      <a:endParaRPr lang="en-US" sz="13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300">
                          <a:effectLst/>
                        </a:rPr>
                        <a:t> </a:t>
                      </a:r>
                      <a:endParaRPr lang="en-US" sz="13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300">
                          <a:effectLst/>
                        </a:rPr>
                        <a:t> </a:t>
                      </a:r>
                      <a:endParaRPr lang="en-US" sz="13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300">
                          <a:effectLst/>
                        </a:rPr>
                        <a:t> </a:t>
                      </a:r>
                      <a:endParaRPr lang="en-US" sz="13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300">
                          <a:effectLst/>
                        </a:rPr>
                        <a:t> </a:t>
                      </a:r>
                      <a:endParaRPr lang="en-US" sz="13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300">
                          <a:effectLst/>
                        </a:rPr>
                        <a:t> </a:t>
                      </a:r>
                      <a:endParaRPr lang="en-US" sz="13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300">
                          <a:effectLst/>
                        </a:rPr>
                        <a:t> </a:t>
                      </a:r>
                      <a:endParaRPr lang="en-US" sz="13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300">
                          <a:effectLst/>
                        </a:rPr>
                        <a:t> </a:t>
                      </a:r>
                      <a:endParaRPr lang="en-US" sz="13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300">
                          <a:effectLst/>
                        </a:rPr>
                        <a:t> </a:t>
                      </a:r>
                      <a:endParaRPr lang="en-US" sz="13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300">
                          <a:effectLst/>
                        </a:rPr>
                        <a:t>(137,121)</a:t>
                      </a:r>
                      <a:endParaRPr lang="en-US" sz="13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extLst>
                  <a:ext uri="{0D108BD9-81ED-4DB2-BD59-A6C34878D82A}">
                    <a16:rowId xmlns:a16="http://schemas.microsoft.com/office/drawing/2014/main" val="3692839964"/>
                  </a:ext>
                </a:extLst>
              </a:tr>
              <a:tr h="162855">
                <a:tc>
                  <a:txBody>
                    <a:bodyPr/>
                    <a:lstStyle/>
                    <a:p>
                      <a:pPr marL="0" marR="0">
                        <a:lnSpc>
                          <a:spcPct val="107000"/>
                        </a:lnSpc>
                        <a:spcBef>
                          <a:spcPts val="0"/>
                        </a:spcBef>
                        <a:spcAft>
                          <a:spcPts val="0"/>
                        </a:spcAft>
                      </a:pPr>
                      <a:r>
                        <a:rPr lang="en-US" sz="1300">
                          <a:effectLst/>
                        </a:rPr>
                        <a:t>avgrdc</a:t>
                      </a:r>
                      <a:endParaRPr lang="en-US" sz="13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300">
                          <a:effectLst/>
                        </a:rPr>
                        <a:t> </a:t>
                      </a:r>
                      <a:endParaRPr lang="en-US" sz="13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300">
                          <a:effectLst/>
                        </a:rPr>
                        <a:t> </a:t>
                      </a:r>
                      <a:endParaRPr lang="en-US" sz="13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300">
                          <a:effectLst/>
                        </a:rPr>
                        <a:t> </a:t>
                      </a:r>
                      <a:endParaRPr lang="en-US" sz="13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300">
                          <a:effectLst/>
                        </a:rPr>
                        <a:t> </a:t>
                      </a:r>
                      <a:endParaRPr lang="en-US" sz="13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300" dirty="0">
                          <a:effectLst/>
                        </a:rPr>
                        <a:t> </a:t>
                      </a:r>
                      <a:endParaRPr lang="en-US" sz="1300" dirty="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300">
                          <a:effectLst/>
                        </a:rPr>
                        <a:t> </a:t>
                      </a:r>
                      <a:endParaRPr lang="en-US" sz="13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300">
                          <a:effectLst/>
                        </a:rPr>
                        <a:t> </a:t>
                      </a:r>
                      <a:endParaRPr lang="en-US" sz="13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300">
                          <a:effectLst/>
                        </a:rPr>
                        <a:t> </a:t>
                      </a:r>
                      <a:endParaRPr lang="en-US" sz="13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300">
                          <a:effectLst/>
                        </a:rPr>
                        <a:t> </a:t>
                      </a:r>
                      <a:endParaRPr lang="en-US" sz="13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300">
                          <a:effectLst/>
                        </a:rPr>
                        <a:t> </a:t>
                      </a:r>
                      <a:endParaRPr lang="en-US" sz="13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300">
                          <a:effectLst/>
                        </a:rPr>
                        <a:t>770,467*</a:t>
                      </a:r>
                      <a:endParaRPr lang="en-US" sz="13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extLst>
                  <a:ext uri="{0D108BD9-81ED-4DB2-BD59-A6C34878D82A}">
                    <a16:rowId xmlns:a16="http://schemas.microsoft.com/office/drawing/2014/main" val="2858927927"/>
                  </a:ext>
                </a:extLst>
              </a:tr>
              <a:tr h="162855">
                <a:tc>
                  <a:txBody>
                    <a:bodyPr/>
                    <a:lstStyle/>
                    <a:p>
                      <a:pPr marL="0" marR="0">
                        <a:lnSpc>
                          <a:spcPct val="107000"/>
                        </a:lnSpc>
                        <a:spcBef>
                          <a:spcPts val="0"/>
                        </a:spcBef>
                        <a:spcAft>
                          <a:spcPts val="0"/>
                        </a:spcAft>
                      </a:pPr>
                      <a:r>
                        <a:rPr lang="en-US" sz="1300">
                          <a:effectLst/>
                        </a:rPr>
                        <a:t> </a:t>
                      </a:r>
                      <a:endParaRPr lang="en-US" sz="13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300">
                          <a:effectLst/>
                        </a:rPr>
                        <a:t> </a:t>
                      </a:r>
                      <a:endParaRPr lang="en-US" sz="13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300">
                          <a:effectLst/>
                        </a:rPr>
                        <a:t> </a:t>
                      </a:r>
                      <a:endParaRPr lang="en-US" sz="13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300">
                          <a:effectLst/>
                        </a:rPr>
                        <a:t> </a:t>
                      </a:r>
                      <a:endParaRPr lang="en-US" sz="13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300">
                          <a:effectLst/>
                        </a:rPr>
                        <a:t> </a:t>
                      </a:r>
                      <a:endParaRPr lang="en-US" sz="13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300" dirty="0">
                          <a:effectLst/>
                        </a:rPr>
                        <a:t> </a:t>
                      </a:r>
                      <a:endParaRPr lang="en-US" sz="1300" dirty="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300">
                          <a:effectLst/>
                        </a:rPr>
                        <a:t> </a:t>
                      </a:r>
                      <a:endParaRPr lang="en-US" sz="13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300">
                          <a:effectLst/>
                        </a:rPr>
                        <a:t> </a:t>
                      </a:r>
                      <a:endParaRPr lang="en-US" sz="13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300">
                          <a:effectLst/>
                        </a:rPr>
                        <a:t> </a:t>
                      </a:r>
                      <a:endParaRPr lang="en-US" sz="13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300">
                          <a:effectLst/>
                        </a:rPr>
                        <a:t> </a:t>
                      </a:r>
                      <a:endParaRPr lang="en-US" sz="13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300">
                          <a:effectLst/>
                        </a:rPr>
                        <a:t> </a:t>
                      </a:r>
                      <a:endParaRPr lang="en-US" sz="13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300">
                          <a:effectLst/>
                        </a:rPr>
                        <a:t>(378,553)</a:t>
                      </a:r>
                      <a:endParaRPr lang="en-US" sz="13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extLst>
                  <a:ext uri="{0D108BD9-81ED-4DB2-BD59-A6C34878D82A}">
                    <a16:rowId xmlns:a16="http://schemas.microsoft.com/office/drawing/2014/main" val="2248352433"/>
                  </a:ext>
                </a:extLst>
              </a:tr>
              <a:tr h="162855">
                <a:tc>
                  <a:txBody>
                    <a:bodyPr/>
                    <a:lstStyle/>
                    <a:p>
                      <a:pPr marL="0" marR="0">
                        <a:lnSpc>
                          <a:spcPct val="107000"/>
                        </a:lnSpc>
                        <a:spcBef>
                          <a:spcPts val="0"/>
                        </a:spcBef>
                        <a:spcAft>
                          <a:spcPts val="0"/>
                        </a:spcAft>
                      </a:pPr>
                      <a:r>
                        <a:rPr lang="en-US" sz="1300">
                          <a:effectLst/>
                        </a:rPr>
                        <a:t>avgpta</a:t>
                      </a:r>
                      <a:endParaRPr lang="en-US" sz="13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300">
                          <a:effectLst/>
                        </a:rPr>
                        <a:t> </a:t>
                      </a:r>
                      <a:endParaRPr lang="en-US" sz="13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300">
                          <a:effectLst/>
                        </a:rPr>
                        <a:t> </a:t>
                      </a:r>
                      <a:endParaRPr lang="en-US" sz="13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300">
                          <a:effectLst/>
                        </a:rPr>
                        <a:t> </a:t>
                      </a:r>
                      <a:endParaRPr lang="en-US" sz="13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300">
                          <a:effectLst/>
                        </a:rPr>
                        <a:t> </a:t>
                      </a:r>
                      <a:endParaRPr lang="en-US" sz="13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300" dirty="0">
                          <a:effectLst/>
                        </a:rPr>
                        <a:t> </a:t>
                      </a:r>
                      <a:endParaRPr lang="en-US" sz="1300" dirty="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300">
                          <a:effectLst/>
                        </a:rPr>
                        <a:t> </a:t>
                      </a:r>
                      <a:endParaRPr lang="en-US" sz="13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300">
                          <a:effectLst/>
                        </a:rPr>
                        <a:t> </a:t>
                      </a:r>
                      <a:endParaRPr lang="en-US" sz="13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300">
                          <a:effectLst/>
                        </a:rPr>
                        <a:t> </a:t>
                      </a:r>
                      <a:endParaRPr lang="en-US" sz="13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300" dirty="0">
                          <a:effectLst/>
                        </a:rPr>
                        <a:t> </a:t>
                      </a:r>
                      <a:endParaRPr lang="en-US" sz="1300" dirty="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300">
                          <a:effectLst/>
                        </a:rPr>
                        <a:t> </a:t>
                      </a:r>
                      <a:endParaRPr lang="en-US" sz="13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300">
                          <a:effectLst/>
                        </a:rPr>
                        <a:t>171,006**</a:t>
                      </a:r>
                      <a:endParaRPr lang="en-US" sz="13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extLst>
                  <a:ext uri="{0D108BD9-81ED-4DB2-BD59-A6C34878D82A}">
                    <a16:rowId xmlns:a16="http://schemas.microsoft.com/office/drawing/2014/main" val="1602284984"/>
                  </a:ext>
                </a:extLst>
              </a:tr>
              <a:tr h="162855">
                <a:tc>
                  <a:txBody>
                    <a:bodyPr/>
                    <a:lstStyle/>
                    <a:p>
                      <a:pPr marL="0" marR="0">
                        <a:lnSpc>
                          <a:spcPct val="107000"/>
                        </a:lnSpc>
                        <a:spcBef>
                          <a:spcPts val="0"/>
                        </a:spcBef>
                        <a:spcAft>
                          <a:spcPts val="0"/>
                        </a:spcAft>
                      </a:pPr>
                      <a:r>
                        <a:rPr lang="en-US" sz="1300">
                          <a:effectLst/>
                        </a:rPr>
                        <a:t> </a:t>
                      </a:r>
                      <a:endParaRPr lang="en-US" sz="13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300">
                          <a:effectLst/>
                        </a:rPr>
                        <a:t> </a:t>
                      </a:r>
                      <a:endParaRPr lang="en-US" sz="13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300">
                          <a:effectLst/>
                        </a:rPr>
                        <a:t> </a:t>
                      </a:r>
                      <a:endParaRPr lang="en-US" sz="13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300">
                          <a:effectLst/>
                        </a:rPr>
                        <a:t> </a:t>
                      </a:r>
                      <a:endParaRPr lang="en-US" sz="13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300">
                          <a:effectLst/>
                        </a:rPr>
                        <a:t> </a:t>
                      </a:r>
                      <a:endParaRPr lang="en-US" sz="13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300" dirty="0">
                          <a:effectLst/>
                        </a:rPr>
                        <a:t> </a:t>
                      </a:r>
                      <a:endParaRPr lang="en-US" sz="1300" dirty="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300">
                          <a:effectLst/>
                        </a:rPr>
                        <a:t> </a:t>
                      </a:r>
                      <a:endParaRPr lang="en-US" sz="13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300">
                          <a:effectLst/>
                        </a:rPr>
                        <a:t> </a:t>
                      </a:r>
                      <a:endParaRPr lang="en-US" sz="13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300">
                          <a:effectLst/>
                        </a:rPr>
                        <a:t> </a:t>
                      </a:r>
                      <a:endParaRPr lang="en-US" sz="13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300">
                          <a:effectLst/>
                        </a:rPr>
                        <a:t> </a:t>
                      </a:r>
                      <a:endParaRPr lang="en-US" sz="13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300">
                          <a:effectLst/>
                        </a:rPr>
                        <a:t> </a:t>
                      </a:r>
                      <a:endParaRPr lang="en-US" sz="13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300">
                          <a:effectLst/>
                        </a:rPr>
                        <a:t>(68,994)</a:t>
                      </a:r>
                      <a:endParaRPr lang="en-US" sz="13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extLst>
                  <a:ext uri="{0D108BD9-81ED-4DB2-BD59-A6C34878D82A}">
                    <a16:rowId xmlns:a16="http://schemas.microsoft.com/office/drawing/2014/main" val="3264716347"/>
                  </a:ext>
                </a:extLst>
              </a:tr>
              <a:tr h="162855">
                <a:tc>
                  <a:txBody>
                    <a:bodyPr/>
                    <a:lstStyle/>
                    <a:p>
                      <a:pPr marL="0" marR="0">
                        <a:lnSpc>
                          <a:spcPct val="107000"/>
                        </a:lnSpc>
                        <a:spcBef>
                          <a:spcPts val="0"/>
                        </a:spcBef>
                        <a:spcAft>
                          <a:spcPts val="0"/>
                        </a:spcAft>
                      </a:pPr>
                      <a:r>
                        <a:rPr lang="en-US" sz="1300">
                          <a:effectLst/>
                        </a:rPr>
                        <a:t>avgcjts</a:t>
                      </a:r>
                      <a:endParaRPr lang="en-US" sz="13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300">
                          <a:effectLst/>
                        </a:rPr>
                        <a:t> </a:t>
                      </a:r>
                      <a:endParaRPr lang="en-US" sz="13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300">
                          <a:effectLst/>
                        </a:rPr>
                        <a:t> </a:t>
                      </a:r>
                      <a:endParaRPr lang="en-US" sz="13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300">
                          <a:effectLst/>
                        </a:rPr>
                        <a:t> </a:t>
                      </a:r>
                      <a:endParaRPr lang="en-US" sz="13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300">
                          <a:effectLst/>
                        </a:rPr>
                        <a:t> </a:t>
                      </a:r>
                      <a:endParaRPr lang="en-US" sz="13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300">
                          <a:effectLst/>
                        </a:rPr>
                        <a:t> </a:t>
                      </a:r>
                      <a:endParaRPr lang="en-US" sz="13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300">
                          <a:effectLst/>
                        </a:rPr>
                        <a:t> </a:t>
                      </a:r>
                      <a:endParaRPr lang="en-US" sz="13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300">
                          <a:effectLst/>
                        </a:rPr>
                        <a:t> </a:t>
                      </a:r>
                      <a:endParaRPr lang="en-US" sz="13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300">
                          <a:effectLst/>
                        </a:rPr>
                        <a:t> </a:t>
                      </a:r>
                      <a:endParaRPr lang="en-US" sz="13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300">
                          <a:effectLst/>
                        </a:rPr>
                        <a:t> </a:t>
                      </a:r>
                      <a:endParaRPr lang="en-US" sz="13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300">
                          <a:effectLst/>
                        </a:rPr>
                        <a:t> </a:t>
                      </a:r>
                      <a:endParaRPr lang="en-US" sz="13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300">
                          <a:effectLst/>
                        </a:rPr>
                        <a:t>-42,671</a:t>
                      </a:r>
                      <a:endParaRPr lang="en-US" sz="13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extLst>
                  <a:ext uri="{0D108BD9-81ED-4DB2-BD59-A6C34878D82A}">
                    <a16:rowId xmlns:a16="http://schemas.microsoft.com/office/drawing/2014/main" val="2149046041"/>
                  </a:ext>
                </a:extLst>
              </a:tr>
              <a:tr h="162855">
                <a:tc>
                  <a:txBody>
                    <a:bodyPr/>
                    <a:lstStyle/>
                    <a:p>
                      <a:pPr marL="0" marR="0">
                        <a:lnSpc>
                          <a:spcPct val="107000"/>
                        </a:lnSpc>
                        <a:spcBef>
                          <a:spcPts val="0"/>
                        </a:spcBef>
                        <a:spcAft>
                          <a:spcPts val="0"/>
                        </a:spcAft>
                      </a:pPr>
                      <a:r>
                        <a:rPr lang="en-US" sz="1300">
                          <a:effectLst/>
                        </a:rPr>
                        <a:t> </a:t>
                      </a:r>
                      <a:endParaRPr lang="en-US" sz="13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300">
                          <a:effectLst/>
                        </a:rPr>
                        <a:t> </a:t>
                      </a:r>
                      <a:endParaRPr lang="en-US" sz="13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300">
                          <a:effectLst/>
                        </a:rPr>
                        <a:t> </a:t>
                      </a:r>
                      <a:endParaRPr lang="en-US" sz="13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300">
                          <a:effectLst/>
                        </a:rPr>
                        <a:t> </a:t>
                      </a:r>
                      <a:endParaRPr lang="en-US" sz="13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300">
                          <a:effectLst/>
                        </a:rPr>
                        <a:t> </a:t>
                      </a:r>
                      <a:endParaRPr lang="en-US" sz="13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300">
                          <a:effectLst/>
                        </a:rPr>
                        <a:t> </a:t>
                      </a:r>
                      <a:endParaRPr lang="en-US" sz="13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300">
                          <a:effectLst/>
                        </a:rPr>
                        <a:t> </a:t>
                      </a:r>
                      <a:endParaRPr lang="en-US" sz="13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300">
                          <a:effectLst/>
                        </a:rPr>
                        <a:t> </a:t>
                      </a:r>
                      <a:endParaRPr lang="en-US" sz="13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300">
                          <a:effectLst/>
                        </a:rPr>
                        <a:t> </a:t>
                      </a:r>
                      <a:endParaRPr lang="en-US" sz="13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300">
                          <a:effectLst/>
                        </a:rPr>
                        <a:t> </a:t>
                      </a:r>
                      <a:endParaRPr lang="en-US" sz="13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300">
                          <a:effectLst/>
                        </a:rPr>
                        <a:t> </a:t>
                      </a:r>
                      <a:endParaRPr lang="en-US" sz="13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300">
                          <a:effectLst/>
                        </a:rPr>
                        <a:t>(214,259)</a:t>
                      </a:r>
                      <a:endParaRPr lang="en-US" sz="13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extLst>
                  <a:ext uri="{0D108BD9-81ED-4DB2-BD59-A6C34878D82A}">
                    <a16:rowId xmlns:a16="http://schemas.microsoft.com/office/drawing/2014/main" val="3434108294"/>
                  </a:ext>
                </a:extLst>
              </a:tr>
              <a:tr h="162855">
                <a:tc>
                  <a:txBody>
                    <a:bodyPr/>
                    <a:lstStyle/>
                    <a:p>
                      <a:pPr marL="0" marR="0">
                        <a:lnSpc>
                          <a:spcPct val="107000"/>
                        </a:lnSpc>
                        <a:spcBef>
                          <a:spcPts val="0"/>
                        </a:spcBef>
                        <a:spcAft>
                          <a:spcPts val="0"/>
                        </a:spcAft>
                      </a:pPr>
                      <a:r>
                        <a:rPr lang="en-US" sz="1300">
                          <a:effectLst/>
                        </a:rPr>
                        <a:t>Observations</a:t>
                      </a:r>
                      <a:endParaRPr lang="en-US" sz="13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300">
                          <a:effectLst/>
                        </a:rPr>
                        <a:t>19,568</a:t>
                      </a:r>
                      <a:endParaRPr lang="en-US" sz="13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300">
                          <a:effectLst/>
                        </a:rPr>
                        <a:t>19,568</a:t>
                      </a:r>
                      <a:endParaRPr lang="en-US" sz="13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300">
                          <a:effectLst/>
                        </a:rPr>
                        <a:t>19,568</a:t>
                      </a:r>
                      <a:endParaRPr lang="en-US" sz="13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300">
                          <a:effectLst/>
                        </a:rPr>
                        <a:t>19,568</a:t>
                      </a:r>
                      <a:endParaRPr lang="en-US" sz="13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300">
                          <a:effectLst/>
                        </a:rPr>
                        <a:t>3,927</a:t>
                      </a:r>
                      <a:endParaRPr lang="en-US" sz="13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300">
                          <a:effectLst/>
                        </a:rPr>
                        <a:t>3,927</a:t>
                      </a:r>
                      <a:endParaRPr lang="en-US" sz="13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300">
                          <a:effectLst/>
                        </a:rPr>
                        <a:t>3,894</a:t>
                      </a:r>
                      <a:endParaRPr lang="en-US" sz="13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300">
                          <a:effectLst/>
                        </a:rPr>
                        <a:t>3,927</a:t>
                      </a:r>
                      <a:endParaRPr lang="en-US" sz="13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300">
                          <a:effectLst/>
                        </a:rPr>
                        <a:t>3,893</a:t>
                      </a:r>
                      <a:endParaRPr lang="en-US" sz="13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300">
                          <a:effectLst/>
                        </a:rPr>
                        <a:t>1,087</a:t>
                      </a:r>
                      <a:endParaRPr lang="en-US" sz="13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300">
                          <a:effectLst/>
                        </a:rPr>
                        <a:t>1,087</a:t>
                      </a:r>
                      <a:endParaRPr lang="en-US" sz="13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extLst>
                  <a:ext uri="{0D108BD9-81ED-4DB2-BD59-A6C34878D82A}">
                    <a16:rowId xmlns:a16="http://schemas.microsoft.com/office/drawing/2014/main" val="941338692"/>
                  </a:ext>
                </a:extLst>
              </a:tr>
              <a:tr h="162855">
                <a:tc>
                  <a:txBody>
                    <a:bodyPr/>
                    <a:lstStyle/>
                    <a:p>
                      <a:pPr marL="0" marR="0">
                        <a:lnSpc>
                          <a:spcPct val="107000"/>
                        </a:lnSpc>
                        <a:spcBef>
                          <a:spcPts val="0"/>
                        </a:spcBef>
                        <a:spcAft>
                          <a:spcPts val="0"/>
                        </a:spcAft>
                      </a:pPr>
                      <a:r>
                        <a:rPr lang="en-US" sz="1300">
                          <a:effectLst/>
                        </a:rPr>
                        <a:t>R-squared</a:t>
                      </a:r>
                      <a:endParaRPr lang="en-US" sz="13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300">
                          <a:effectLst/>
                        </a:rPr>
                        <a:t>0.486</a:t>
                      </a:r>
                      <a:endParaRPr lang="en-US" sz="13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300">
                          <a:effectLst/>
                        </a:rPr>
                        <a:t>0.381</a:t>
                      </a:r>
                      <a:endParaRPr lang="en-US" sz="13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300">
                          <a:effectLst/>
                        </a:rPr>
                        <a:t>0.326</a:t>
                      </a:r>
                      <a:endParaRPr lang="en-US" sz="13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300">
                          <a:effectLst/>
                        </a:rPr>
                        <a:t>0.185</a:t>
                      </a:r>
                      <a:endParaRPr lang="en-US" sz="13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300">
                          <a:effectLst/>
                        </a:rPr>
                        <a:t>0.305</a:t>
                      </a:r>
                      <a:endParaRPr lang="en-US" sz="13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300">
                          <a:effectLst/>
                        </a:rPr>
                        <a:t>0.366</a:t>
                      </a:r>
                      <a:endParaRPr lang="en-US" sz="13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300">
                          <a:effectLst/>
                        </a:rPr>
                        <a:t>0.410</a:t>
                      </a:r>
                      <a:endParaRPr lang="en-US" sz="13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300">
                          <a:effectLst/>
                        </a:rPr>
                        <a:t>0.365</a:t>
                      </a:r>
                      <a:endParaRPr lang="en-US" sz="13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300">
                          <a:effectLst/>
                        </a:rPr>
                        <a:t>0.389</a:t>
                      </a:r>
                      <a:endParaRPr lang="en-US" sz="13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300">
                          <a:effectLst/>
                        </a:rPr>
                        <a:t>0.496</a:t>
                      </a:r>
                      <a:endParaRPr lang="en-US" sz="13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300" dirty="0">
                          <a:effectLst/>
                        </a:rPr>
                        <a:t>0.397</a:t>
                      </a:r>
                      <a:endParaRPr lang="en-US" sz="1300" dirty="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extLst>
                  <a:ext uri="{0D108BD9-81ED-4DB2-BD59-A6C34878D82A}">
                    <a16:rowId xmlns:a16="http://schemas.microsoft.com/office/drawing/2014/main" val="2275661770"/>
                  </a:ext>
                </a:extLst>
              </a:tr>
            </a:tbl>
          </a:graphicData>
        </a:graphic>
      </p:graphicFrame>
      <p:sp>
        <p:nvSpPr>
          <p:cNvPr id="3" name="TextBox 2"/>
          <p:cNvSpPr txBox="1"/>
          <p:nvPr/>
        </p:nvSpPr>
        <p:spPr>
          <a:xfrm>
            <a:off x="11129571" y="4192193"/>
            <a:ext cx="822960" cy="2103120"/>
          </a:xfrm>
          <a:prstGeom prst="rect">
            <a:avLst/>
          </a:prstGeom>
          <a:noFill/>
          <a:ln w="25400">
            <a:solidFill>
              <a:srgbClr val="FF0000"/>
            </a:solidFill>
          </a:ln>
        </p:spPr>
        <p:txBody>
          <a:bodyPr wrap="square" rtlCol="0">
            <a:spAutoFit/>
          </a:bodyPr>
          <a:lstStyle/>
          <a:p>
            <a:endParaRPr lang="en-US" dirty="0"/>
          </a:p>
        </p:txBody>
      </p:sp>
      <p:sp>
        <p:nvSpPr>
          <p:cNvPr id="4" name="TextBox 3"/>
          <p:cNvSpPr txBox="1"/>
          <p:nvPr/>
        </p:nvSpPr>
        <p:spPr>
          <a:xfrm>
            <a:off x="10056273" y="3855978"/>
            <a:ext cx="1073298" cy="457200"/>
          </a:xfrm>
          <a:prstGeom prst="rect">
            <a:avLst/>
          </a:prstGeom>
          <a:noFill/>
          <a:ln w="25400">
            <a:solidFill>
              <a:srgbClr val="FF0000"/>
            </a:solidFill>
          </a:ln>
        </p:spPr>
        <p:txBody>
          <a:bodyPr wrap="square" rtlCol="0">
            <a:spAutoFit/>
          </a:bodyPr>
          <a:lstStyle/>
          <a:p>
            <a:endParaRPr lang="en-US" dirty="0"/>
          </a:p>
        </p:txBody>
      </p:sp>
      <p:sp>
        <p:nvSpPr>
          <p:cNvPr id="6" name="TextBox 5"/>
          <p:cNvSpPr txBox="1"/>
          <p:nvPr/>
        </p:nvSpPr>
        <p:spPr>
          <a:xfrm>
            <a:off x="5089452" y="3206387"/>
            <a:ext cx="4966822" cy="731520"/>
          </a:xfrm>
          <a:prstGeom prst="rect">
            <a:avLst/>
          </a:prstGeom>
          <a:noFill/>
          <a:ln w="25400">
            <a:solidFill>
              <a:srgbClr val="FF0000"/>
            </a:solidFill>
          </a:ln>
        </p:spPr>
        <p:txBody>
          <a:bodyPr wrap="square" rtlCol="0">
            <a:spAutoFit/>
          </a:bodyPr>
          <a:lstStyle/>
          <a:p>
            <a:endParaRPr lang="en-US" dirty="0"/>
          </a:p>
        </p:txBody>
      </p:sp>
      <p:sp>
        <p:nvSpPr>
          <p:cNvPr id="7" name="TextBox 6"/>
          <p:cNvSpPr txBox="1"/>
          <p:nvPr/>
        </p:nvSpPr>
        <p:spPr>
          <a:xfrm>
            <a:off x="4082902" y="1119608"/>
            <a:ext cx="1006549" cy="2286000"/>
          </a:xfrm>
          <a:prstGeom prst="rect">
            <a:avLst/>
          </a:prstGeom>
          <a:noFill/>
          <a:ln w="25400">
            <a:solidFill>
              <a:srgbClr val="FF0000"/>
            </a:solidFill>
          </a:ln>
        </p:spPr>
        <p:txBody>
          <a:bodyPr wrap="square" rtlCol="0">
            <a:spAutoFit/>
          </a:bodyPr>
          <a:lstStyle/>
          <a:p>
            <a:endParaRPr lang="en-US" dirty="0"/>
          </a:p>
        </p:txBody>
      </p:sp>
      <p:sp>
        <p:nvSpPr>
          <p:cNvPr id="8" name="TextBox 7"/>
          <p:cNvSpPr txBox="1"/>
          <p:nvPr/>
        </p:nvSpPr>
        <p:spPr>
          <a:xfrm>
            <a:off x="2995072" y="3206387"/>
            <a:ext cx="1087830" cy="731520"/>
          </a:xfrm>
          <a:prstGeom prst="rect">
            <a:avLst/>
          </a:prstGeom>
          <a:noFill/>
          <a:ln w="25400">
            <a:solidFill>
              <a:srgbClr val="FF0000"/>
            </a:solidFill>
          </a:ln>
        </p:spPr>
        <p:txBody>
          <a:bodyPr wrap="square" rtlCol="0">
            <a:spAutoFit/>
          </a:bodyPr>
          <a:lstStyle/>
          <a:p>
            <a:endParaRPr lang="en-US" dirty="0"/>
          </a:p>
        </p:txBody>
      </p:sp>
    </p:spTree>
    <p:extLst>
      <p:ext uri="{BB962C8B-B14F-4D97-AF65-F5344CB8AC3E}">
        <p14:creationId xmlns:p14="http://schemas.microsoft.com/office/powerpoint/2010/main" val="340205411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latin typeface="Times New Roman" panose="02020603050405020304" pitchFamily="18" charset="0"/>
                <a:cs typeface="Times New Roman" panose="02020603050405020304" pitchFamily="18" charset="0"/>
              </a:rPr>
              <a:t>State </a:t>
            </a:r>
            <a:r>
              <a:rPr lang="en-US" sz="4800" dirty="0">
                <a:latin typeface="Times New Roman" panose="02020603050405020304" pitchFamily="18" charset="0"/>
                <a:cs typeface="Times New Roman" panose="02020603050405020304" pitchFamily="18" charset="0"/>
              </a:rPr>
              <a:t>GDP Dependent </a:t>
            </a:r>
            <a:r>
              <a:rPr lang="en-US" sz="4800" dirty="0" smtClean="0">
                <a:latin typeface="Times New Roman" panose="02020603050405020304" pitchFamily="18" charset="0"/>
                <a:cs typeface="Times New Roman" panose="02020603050405020304" pitchFamily="18" charset="0"/>
              </a:rPr>
              <a:t>Variable</a:t>
            </a:r>
            <a:endParaRPr lang="en-US" sz="4800"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p:txBody>
          <a:bodyPr/>
          <a:lstStyle/>
          <a:p>
            <a:r>
              <a:rPr lang="en-US" dirty="0">
                <a:latin typeface="Times New Roman" panose="02020603050405020304" pitchFamily="18" charset="0"/>
                <a:cs typeface="Times New Roman" panose="02020603050405020304" pitchFamily="18" charset="0"/>
              </a:rPr>
              <a:t>Full Sample: No Government Financing Variables Included</a:t>
            </a:r>
            <a:endParaRPr lang="en-US" dirty="0"/>
          </a:p>
        </p:txBody>
      </p:sp>
    </p:spTree>
    <p:extLst>
      <p:ext uri="{BB962C8B-B14F-4D97-AF65-F5344CB8AC3E}">
        <p14:creationId xmlns:p14="http://schemas.microsoft.com/office/powerpoint/2010/main" val="185091445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95140617"/>
              </p:ext>
            </p:extLst>
          </p:nvPr>
        </p:nvGraphicFramePr>
        <p:xfrm>
          <a:off x="254004" y="111176"/>
          <a:ext cx="11775432" cy="6716344"/>
        </p:xfrm>
        <a:graphic>
          <a:graphicData uri="http://schemas.openxmlformats.org/drawingml/2006/table">
            <a:tbl>
              <a:tblPr>
                <a:tableStyleId>{073A0DAA-6AF3-43AB-8588-CEC1D06C72B9}</a:tableStyleId>
              </a:tblPr>
              <a:tblGrid>
                <a:gridCol w="981286">
                  <a:extLst>
                    <a:ext uri="{9D8B030D-6E8A-4147-A177-3AD203B41FA5}">
                      <a16:colId xmlns:a16="http://schemas.microsoft.com/office/drawing/2014/main" val="2171846864"/>
                    </a:ext>
                  </a:extLst>
                </a:gridCol>
                <a:gridCol w="981286">
                  <a:extLst>
                    <a:ext uri="{9D8B030D-6E8A-4147-A177-3AD203B41FA5}">
                      <a16:colId xmlns:a16="http://schemas.microsoft.com/office/drawing/2014/main" val="1602590105"/>
                    </a:ext>
                  </a:extLst>
                </a:gridCol>
                <a:gridCol w="981286">
                  <a:extLst>
                    <a:ext uri="{9D8B030D-6E8A-4147-A177-3AD203B41FA5}">
                      <a16:colId xmlns:a16="http://schemas.microsoft.com/office/drawing/2014/main" val="2420113315"/>
                    </a:ext>
                  </a:extLst>
                </a:gridCol>
                <a:gridCol w="981286">
                  <a:extLst>
                    <a:ext uri="{9D8B030D-6E8A-4147-A177-3AD203B41FA5}">
                      <a16:colId xmlns:a16="http://schemas.microsoft.com/office/drawing/2014/main" val="4251420438"/>
                    </a:ext>
                  </a:extLst>
                </a:gridCol>
                <a:gridCol w="981286">
                  <a:extLst>
                    <a:ext uri="{9D8B030D-6E8A-4147-A177-3AD203B41FA5}">
                      <a16:colId xmlns:a16="http://schemas.microsoft.com/office/drawing/2014/main" val="2868716685"/>
                    </a:ext>
                  </a:extLst>
                </a:gridCol>
                <a:gridCol w="981286">
                  <a:extLst>
                    <a:ext uri="{9D8B030D-6E8A-4147-A177-3AD203B41FA5}">
                      <a16:colId xmlns:a16="http://schemas.microsoft.com/office/drawing/2014/main" val="2944059519"/>
                    </a:ext>
                  </a:extLst>
                </a:gridCol>
                <a:gridCol w="981286">
                  <a:extLst>
                    <a:ext uri="{9D8B030D-6E8A-4147-A177-3AD203B41FA5}">
                      <a16:colId xmlns:a16="http://schemas.microsoft.com/office/drawing/2014/main" val="633715980"/>
                    </a:ext>
                  </a:extLst>
                </a:gridCol>
                <a:gridCol w="981286">
                  <a:extLst>
                    <a:ext uri="{9D8B030D-6E8A-4147-A177-3AD203B41FA5}">
                      <a16:colId xmlns:a16="http://schemas.microsoft.com/office/drawing/2014/main" val="3569187415"/>
                    </a:ext>
                  </a:extLst>
                </a:gridCol>
                <a:gridCol w="981286">
                  <a:extLst>
                    <a:ext uri="{9D8B030D-6E8A-4147-A177-3AD203B41FA5}">
                      <a16:colId xmlns:a16="http://schemas.microsoft.com/office/drawing/2014/main" val="1328409729"/>
                    </a:ext>
                  </a:extLst>
                </a:gridCol>
                <a:gridCol w="981286">
                  <a:extLst>
                    <a:ext uri="{9D8B030D-6E8A-4147-A177-3AD203B41FA5}">
                      <a16:colId xmlns:a16="http://schemas.microsoft.com/office/drawing/2014/main" val="793236289"/>
                    </a:ext>
                  </a:extLst>
                </a:gridCol>
                <a:gridCol w="981286">
                  <a:extLst>
                    <a:ext uri="{9D8B030D-6E8A-4147-A177-3AD203B41FA5}">
                      <a16:colId xmlns:a16="http://schemas.microsoft.com/office/drawing/2014/main" val="2899226760"/>
                    </a:ext>
                  </a:extLst>
                </a:gridCol>
                <a:gridCol w="981286">
                  <a:extLst>
                    <a:ext uri="{9D8B030D-6E8A-4147-A177-3AD203B41FA5}">
                      <a16:colId xmlns:a16="http://schemas.microsoft.com/office/drawing/2014/main" val="3027482898"/>
                    </a:ext>
                  </a:extLst>
                </a:gridCol>
              </a:tblGrid>
              <a:tr h="218101">
                <a:tc>
                  <a:txBody>
                    <a:bodyPr/>
                    <a:lstStyle/>
                    <a:p>
                      <a:pPr marL="0" marR="0">
                        <a:lnSpc>
                          <a:spcPct val="107000"/>
                        </a:lnSpc>
                        <a:spcBef>
                          <a:spcPts val="0"/>
                        </a:spcBef>
                        <a:spcAft>
                          <a:spcPts val="0"/>
                        </a:spcAft>
                      </a:pPr>
                      <a:r>
                        <a:rPr lang="en-US" sz="1200">
                          <a:effectLst/>
                        </a:rPr>
                        <a:t> </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200">
                          <a:effectLst/>
                        </a:rPr>
                        <a:t>(1)</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200">
                          <a:effectLst/>
                        </a:rPr>
                        <a:t>(2)</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200">
                          <a:effectLst/>
                        </a:rPr>
                        <a:t>(3)</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200">
                          <a:effectLst/>
                        </a:rPr>
                        <a:t>(4)</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200">
                          <a:effectLst/>
                        </a:rPr>
                        <a:t>(5)</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200">
                          <a:effectLst/>
                        </a:rPr>
                        <a:t>(6)</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200" dirty="0">
                          <a:effectLst/>
                        </a:rPr>
                        <a:t>(7)</a:t>
                      </a:r>
                      <a:endParaRPr lang="en-US" sz="1200" dirty="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200">
                          <a:effectLst/>
                        </a:rPr>
                        <a:t>(8)</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200">
                          <a:effectLst/>
                        </a:rPr>
                        <a:t>(9)</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200">
                          <a:effectLst/>
                        </a:rPr>
                        <a:t>(10)</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200">
                          <a:effectLst/>
                        </a:rPr>
                        <a:t>(11)</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extLst>
                  <a:ext uri="{0D108BD9-81ED-4DB2-BD59-A6C34878D82A}">
                    <a16:rowId xmlns:a16="http://schemas.microsoft.com/office/drawing/2014/main" val="212494736"/>
                  </a:ext>
                </a:extLst>
              </a:tr>
              <a:tr h="654304">
                <a:tc>
                  <a:txBody>
                    <a:bodyPr/>
                    <a:lstStyle/>
                    <a:p>
                      <a:pPr marL="0" marR="0">
                        <a:lnSpc>
                          <a:spcPct val="107000"/>
                        </a:lnSpc>
                        <a:spcBef>
                          <a:spcPts val="0"/>
                        </a:spcBef>
                        <a:spcAft>
                          <a:spcPts val="0"/>
                        </a:spcAft>
                      </a:pPr>
                      <a:r>
                        <a:rPr lang="en-US" sz="1200">
                          <a:effectLst/>
                        </a:rPr>
                        <a:t>VARIABLES</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200">
                          <a:effectLst/>
                        </a:rPr>
                        <a:t>Base Model - Index</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200">
                          <a:effectLst/>
                        </a:rPr>
                        <a:t>Base Model - Each Incentive</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200">
                          <a:effectLst/>
                        </a:rPr>
                        <a:t>FE - Index</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200">
                          <a:effectLst/>
                        </a:rPr>
                        <a:t>FE - Each Incentive</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200">
                          <a:effectLst/>
                        </a:rPr>
                        <a:t>PSM-Backed FE - Index - Strata 1</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200">
                          <a:effectLst/>
                        </a:rPr>
                        <a:t>PSM-Backed FE - Index - Strata 2</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200">
                          <a:effectLst/>
                        </a:rPr>
                        <a:t>PSM-Backed FE - Index - Strata 3</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200">
                          <a:effectLst/>
                        </a:rPr>
                        <a:t>PSM-Backed FE - Index - Strata 4</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200">
                          <a:effectLst/>
                        </a:rPr>
                        <a:t>PSM-Backed FE - Index - Strata 5</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200">
                          <a:effectLst/>
                        </a:rPr>
                        <a:t>Exposure Model - Index</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200">
                          <a:effectLst/>
                        </a:rPr>
                        <a:t>Exposure Model - Each Incentive</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extLst>
                  <a:ext uri="{0D108BD9-81ED-4DB2-BD59-A6C34878D82A}">
                    <a16:rowId xmlns:a16="http://schemas.microsoft.com/office/drawing/2014/main" val="3985901367"/>
                  </a:ext>
                </a:extLst>
              </a:tr>
              <a:tr h="218101">
                <a:tc>
                  <a:txBody>
                    <a:bodyPr/>
                    <a:lstStyle/>
                    <a:p>
                      <a:pPr marL="0" marR="0">
                        <a:lnSpc>
                          <a:spcPct val="107000"/>
                        </a:lnSpc>
                        <a:spcBef>
                          <a:spcPts val="0"/>
                        </a:spcBef>
                        <a:spcAft>
                          <a:spcPts val="0"/>
                        </a:spcAft>
                      </a:pPr>
                      <a:r>
                        <a:rPr lang="en-US" sz="1200">
                          <a:effectLst/>
                        </a:rPr>
                        <a:t>jctc</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200">
                          <a:effectLst/>
                        </a:rPr>
                        <a:t> </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200">
                          <a:effectLst/>
                        </a:rPr>
                        <a:t>1.859e+06***</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200">
                          <a:effectLst/>
                        </a:rPr>
                        <a:t> </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200">
                          <a:effectLst/>
                        </a:rPr>
                        <a:t>520,490</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200">
                          <a:effectLst/>
                        </a:rPr>
                        <a:t> </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200">
                          <a:effectLst/>
                        </a:rPr>
                        <a:t> </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200">
                          <a:effectLst/>
                        </a:rPr>
                        <a:t> </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200">
                          <a:effectLst/>
                        </a:rPr>
                        <a:t> </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200">
                          <a:effectLst/>
                        </a:rPr>
                        <a:t> </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200">
                          <a:effectLst/>
                        </a:rPr>
                        <a:t> </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200">
                          <a:effectLst/>
                        </a:rPr>
                        <a:t> </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extLst>
                  <a:ext uri="{0D108BD9-81ED-4DB2-BD59-A6C34878D82A}">
                    <a16:rowId xmlns:a16="http://schemas.microsoft.com/office/drawing/2014/main" val="2590713250"/>
                  </a:ext>
                </a:extLst>
              </a:tr>
              <a:tr h="218101">
                <a:tc>
                  <a:txBody>
                    <a:bodyPr/>
                    <a:lstStyle/>
                    <a:p>
                      <a:pPr marL="0" marR="0">
                        <a:lnSpc>
                          <a:spcPct val="107000"/>
                        </a:lnSpc>
                        <a:spcBef>
                          <a:spcPts val="0"/>
                        </a:spcBef>
                        <a:spcAft>
                          <a:spcPts val="0"/>
                        </a:spcAft>
                      </a:pPr>
                      <a:r>
                        <a:rPr lang="en-US" sz="1200">
                          <a:effectLst/>
                        </a:rPr>
                        <a:t> </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200">
                          <a:effectLst/>
                        </a:rPr>
                        <a:t> </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200">
                          <a:effectLst/>
                        </a:rPr>
                        <a:t>(79,433)</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200">
                          <a:effectLst/>
                        </a:rPr>
                        <a:t> </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200">
                          <a:effectLst/>
                        </a:rPr>
                        <a:t>(401,609)</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200">
                          <a:effectLst/>
                        </a:rPr>
                        <a:t> </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200">
                          <a:effectLst/>
                        </a:rPr>
                        <a:t> </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200">
                          <a:effectLst/>
                        </a:rPr>
                        <a:t> </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200">
                          <a:effectLst/>
                        </a:rPr>
                        <a:t> </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200">
                          <a:effectLst/>
                        </a:rPr>
                        <a:t> </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200">
                          <a:effectLst/>
                        </a:rPr>
                        <a:t> </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200">
                          <a:effectLst/>
                        </a:rPr>
                        <a:t> </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extLst>
                  <a:ext uri="{0D108BD9-81ED-4DB2-BD59-A6C34878D82A}">
                    <a16:rowId xmlns:a16="http://schemas.microsoft.com/office/drawing/2014/main" val="4170702376"/>
                  </a:ext>
                </a:extLst>
              </a:tr>
              <a:tr h="218101">
                <a:tc>
                  <a:txBody>
                    <a:bodyPr/>
                    <a:lstStyle/>
                    <a:p>
                      <a:pPr marL="0" marR="0">
                        <a:lnSpc>
                          <a:spcPct val="107000"/>
                        </a:lnSpc>
                        <a:spcBef>
                          <a:spcPts val="0"/>
                        </a:spcBef>
                        <a:spcAft>
                          <a:spcPts val="0"/>
                        </a:spcAft>
                      </a:pPr>
                      <a:r>
                        <a:rPr lang="en-US" sz="1200">
                          <a:effectLst/>
                        </a:rPr>
                        <a:t>itc</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200">
                          <a:effectLst/>
                        </a:rPr>
                        <a:t> </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200">
                          <a:effectLst/>
                        </a:rPr>
                        <a:t>-31,173</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200">
                          <a:effectLst/>
                        </a:rPr>
                        <a:t> </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200">
                          <a:effectLst/>
                        </a:rPr>
                        <a:t>-175,081</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200">
                          <a:effectLst/>
                        </a:rPr>
                        <a:t> </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200">
                          <a:effectLst/>
                        </a:rPr>
                        <a:t> </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200" dirty="0">
                          <a:effectLst/>
                        </a:rPr>
                        <a:t> </a:t>
                      </a:r>
                      <a:endParaRPr lang="en-US" sz="1200" dirty="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200">
                          <a:effectLst/>
                        </a:rPr>
                        <a:t> </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200">
                          <a:effectLst/>
                        </a:rPr>
                        <a:t> </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200">
                          <a:effectLst/>
                        </a:rPr>
                        <a:t> </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200">
                          <a:effectLst/>
                        </a:rPr>
                        <a:t> </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extLst>
                  <a:ext uri="{0D108BD9-81ED-4DB2-BD59-A6C34878D82A}">
                    <a16:rowId xmlns:a16="http://schemas.microsoft.com/office/drawing/2014/main" val="1319899728"/>
                  </a:ext>
                </a:extLst>
              </a:tr>
              <a:tr h="218101">
                <a:tc>
                  <a:txBody>
                    <a:bodyPr/>
                    <a:lstStyle/>
                    <a:p>
                      <a:pPr marL="0" marR="0">
                        <a:lnSpc>
                          <a:spcPct val="107000"/>
                        </a:lnSpc>
                        <a:spcBef>
                          <a:spcPts val="0"/>
                        </a:spcBef>
                        <a:spcAft>
                          <a:spcPts val="0"/>
                        </a:spcAft>
                      </a:pPr>
                      <a:r>
                        <a:rPr lang="en-US" sz="1200">
                          <a:effectLst/>
                        </a:rPr>
                        <a:t> </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200">
                          <a:effectLst/>
                        </a:rPr>
                        <a:t> </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200">
                          <a:effectLst/>
                        </a:rPr>
                        <a:t>(78,891)</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200">
                          <a:effectLst/>
                        </a:rPr>
                        <a:t> </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200">
                          <a:effectLst/>
                        </a:rPr>
                        <a:t>(171,684)</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200">
                          <a:effectLst/>
                        </a:rPr>
                        <a:t> </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200">
                          <a:effectLst/>
                        </a:rPr>
                        <a:t> </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200">
                          <a:effectLst/>
                        </a:rPr>
                        <a:t> </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200">
                          <a:effectLst/>
                        </a:rPr>
                        <a:t> </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200">
                          <a:effectLst/>
                        </a:rPr>
                        <a:t> </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200">
                          <a:effectLst/>
                        </a:rPr>
                        <a:t> </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200">
                          <a:effectLst/>
                        </a:rPr>
                        <a:t> </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extLst>
                  <a:ext uri="{0D108BD9-81ED-4DB2-BD59-A6C34878D82A}">
                    <a16:rowId xmlns:a16="http://schemas.microsoft.com/office/drawing/2014/main" val="117600044"/>
                  </a:ext>
                </a:extLst>
              </a:tr>
              <a:tr h="218101">
                <a:tc>
                  <a:txBody>
                    <a:bodyPr/>
                    <a:lstStyle/>
                    <a:p>
                      <a:pPr marL="0" marR="0">
                        <a:lnSpc>
                          <a:spcPct val="107000"/>
                        </a:lnSpc>
                        <a:spcBef>
                          <a:spcPts val="0"/>
                        </a:spcBef>
                        <a:spcAft>
                          <a:spcPts val="0"/>
                        </a:spcAft>
                      </a:pPr>
                      <a:r>
                        <a:rPr lang="en-US" sz="1200">
                          <a:effectLst/>
                        </a:rPr>
                        <a:t>rdc</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200">
                          <a:effectLst/>
                        </a:rPr>
                        <a:t> </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200">
                          <a:effectLst/>
                        </a:rPr>
                        <a:t>111,805</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200">
                          <a:effectLst/>
                        </a:rPr>
                        <a:t> </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200">
                          <a:effectLst/>
                        </a:rPr>
                        <a:t>175,760</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200">
                          <a:effectLst/>
                        </a:rPr>
                        <a:t> </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200">
                          <a:effectLst/>
                        </a:rPr>
                        <a:t> </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200">
                          <a:effectLst/>
                        </a:rPr>
                        <a:t> </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200">
                          <a:effectLst/>
                        </a:rPr>
                        <a:t> </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200">
                          <a:effectLst/>
                        </a:rPr>
                        <a:t> </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200">
                          <a:effectLst/>
                        </a:rPr>
                        <a:t> </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200">
                          <a:effectLst/>
                        </a:rPr>
                        <a:t> </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extLst>
                  <a:ext uri="{0D108BD9-81ED-4DB2-BD59-A6C34878D82A}">
                    <a16:rowId xmlns:a16="http://schemas.microsoft.com/office/drawing/2014/main" val="4114610581"/>
                  </a:ext>
                </a:extLst>
              </a:tr>
              <a:tr h="218101">
                <a:tc>
                  <a:txBody>
                    <a:bodyPr/>
                    <a:lstStyle/>
                    <a:p>
                      <a:pPr marL="0" marR="0">
                        <a:lnSpc>
                          <a:spcPct val="107000"/>
                        </a:lnSpc>
                        <a:spcBef>
                          <a:spcPts val="0"/>
                        </a:spcBef>
                        <a:spcAft>
                          <a:spcPts val="0"/>
                        </a:spcAft>
                      </a:pPr>
                      <a:r>
                        <a:rPr lang="en-US" sz="1200">
                          <a:effectLst/>
                        </a:rPr>
                        <a:t> </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200">
                          <a:effectLst/>
                        </a:rPr>
                        <a:t> </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200">
                          <a:effectLst/>
                        </a:rPr>
                        <a:t>(235,111)</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200">
                          <a:effectLst/>
                        </a:rPr>
                        <a:t> </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200">
                          <a:effectLst/>
                        </a:rPr>
                        <a:t>(163,266)</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200">
                          <a:effectLst/>
                        </a:rPr>
                        <a:t> </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200">
                          <a:effectLst/>
                        </a:rPr>
                        <a:t> </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200">
                          <a:effectLst/>
                        </a:rPr>
                        <a:t> </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200">
                          <a:effectLst/>
                        </a:rPr>
                        <a:t> </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200">
                          <a:effectLst/>
                        </a:rPr>
                        <a:t> </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200">
                          <a:effectLst/>
                        </a:rPr>
                        <a:t> </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200">
                          <a:effectLst/>
                        </a:rPr>
                        <a:t> </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extLst>
                  <a:ext uri="{0D108BD9-81ED-4DB2-BD59-A6C34878D82A}">
                    <a16:rowId xmlns:a16="http://schemas.microsoft.com/office/drawing/2014/main" val="4290742259"/>
                  </a:ext>
                </a:extLst>
              </a:tr>
              <a:tr h="218101">
                <a:tc>
                  <a:txBody>
                    <a:bodyPr/>
                    <a:lstStyle/>
                    <a:p>
                      <a:pPr marL="0" marR="0">
                        <a:lnSpc>
                          <a:spcPct val="107000"/>
                        </a:lnSpc>
                        <a:spcBef>
                          <a:spcPts val="0"/>
                        </a:spcBef>
                        <a:spcAft>
                          <a:spcPts val="0"/>
                        </a:spcAft>
                      </a:pPr>
                      <a:r>
                        <a:rPr lang="en-US" sz="1200">
                          <a:effectLst/>
                        </a:rPr>
                        <a:t>pta</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200">
                          <a:effectLst/>
                        </a:rPr>
                        <a:t> </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200">
                          <a:effectLst/>
                        </a:rPr>
                        <a:t>772,391***</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200">
                          <a:effectLst/>
                        </a:rPr>
                        <a:t> </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200">
                          <a:effectLst/>
                        </a:rPr>
                        <a:t>-118,224</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200">
                          <a:effectLst/>
                        </a:rPr>
                        <a:t> </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200">
                          <a:effectLst/>
                        </a:rPr>
                        <a:t> </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200">
                          <a:effectLst/>
                        </a:rPr>
                        <a:t> </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200">
                          <a:effectLst/>
                        </a:rPr>
                        <a:t> </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200">
                          <a:effectLst/>
                        </a:rPr>
                        <a:t> </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200">
                          <a:effectLst/>
                        </a:rPr>
                        <a:t> </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200">
                          <a:effectLst/>
                        </a:rPr>
                        <a:t> </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extLst>
                  <a:ext uri="{0D108BD9-81ED-4DB2-BD59-A6C34878D82A}">
                    <a16:rowId xmlns:a16="http://schemas.microsoft.com/office/drawing/2014/main" val="11933552"/>
                  </a:ext>
                </a:extLst>
              </a:tr>
              <a:tr h="218101">
                <a:tc>
                  <a:txBody>
                    <a:bodyPr/>
                    <a:lstStyle/>
                    <a:p>
                      <a:pPr marL="0" marR="0">
                        <a:lnSpc>
                          <a:spcPct val="107000"/>
                        </a:lnSpc>
                        <a:spcBef>
                          <a:spcPts val="0"/>
                        </a:spcBef>
                        <a:spcAft>
                          <a:spcPts val="0"/>
                        </a:spcAft>
                      </a:pPr>
                      <a:r>
                        <a:rPr lang="en-US" sz="1200">
                          <a:effectLst/>
                        </a:rPr>
                        <a:t> </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200">
                          <a:effectLst/>
                        </a:rPr>
                        <a:t> </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200">
                          <a:effectLst/>
                        </a:rPr>
                        <a:t>(39,952)</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200">
                          <a:effectLst/>
                        </a:rPr>
                        <a:t> </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200">
                          <a:effectLst/>
                        </a:rPr>
                        <a:t>(121,314)</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200">
                          <a:effectLst/>
                        </a:rPr>
                        <a:t> </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200">
                          <a:effectLst/>
                        </a:rPr>
                        <a:t> </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200">
                          <a:effectLst/>
                        </a:rPr>
                        <a:t> </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200">
                          <a:effectLst/>
                        </a:rPr>
                        <a:t> </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200">
                          <a:effectLst/>
                        </a:rPr>
                        <a:t> </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200">
                          <a:effectLst/>
                        </a:rPr>
                        <a:t> </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200">
                          <a:effectLst/>
                        </a:rPr>
                        <a:t> </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extLst>
                  <a:ext uri="{0D108BD9-81ED-4DB2-BD59-A6C34878D82A}">
                    <a16:rowId xmlns:a16="http://schemas.microsoft.com/office/drawing/2014/main" val="1484830799"/>
                  </a:ext>
                </a:extLst>
              </a:tr>
              <a:tr h="218101">
                <a:tc>
                  <a:txBody>
                    <a:bodyPr/>
                    <a:lstStyle/>
                    <a:p>
                      <a:pPr marL="0" marR="0">
                        <a:lnSpc>
                          <a:spcPct val="107000"/>
                        </a:lnSpc>
                        <a:spcBef>
                          <a:spcPts val="0"/>
                        </a:spcBef>
                        <a:spcAft>
                          <a:spcPts val="0"/>
                        </a:spcAft>
                      </a:pPr>
                      <a:r>
                        <a:rPr lang="en-US" sz="1200">
                          <a:effectLst/>
                        </a:rPr>
                        <a:t>cjts</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200">
                          <a:effectLst/>
                        </a:rPr>
                        <a:t> </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200">
                          <a:effectLst/>
                        </a:rPr>
                        <a:t>-2.676e+06***</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200">
                          <a:effectLst/>
                        </a:rPr>
                        <a:t> </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200">
                          <a:effectLst/>
                        </a:rPr>
                        <a:t>-303,462</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200">
                          <a:effectLst/>
                        </a:rPr>
                        <a:t> </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200">
                          <a:effectLst/>
                        </a:rPr>
                        <a:t> </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200">
                          <a:effectLst/>
                        </a:rPr>
                        <a:t> </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200">
                          <a:effectLst/>
                        </a:rPr>
                        <a:t> </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200">
                          <a:effectLst/>
                        </a:rPr>
                        <a:t> </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200">
                          <a:effectLst/>
                        </a:rPr>
                        <a:t> </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200">
                          <a:effectLst/>
                        </a:rPr>
                        <a:t> </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extLst>
                  <a:ext uri="{0D108BD9-81ED-4DB2-BD59-A6C34878D82A}">
                    <a16:rowId xmlns:a16="http://schemas.microsoft.com/office/drawing/2014/main" val="240935003"/>
                  </a:ext>
                </a:extLst>
              </a:tr>
              <a:tr h="218101">
                <a:tc>
                  <a:txBody>
                    <a:bodyPr/>
                    <a:lstStyle/>
                    <a:p>
                      <a:pPr marL="0" marR="0">
                        <a:lnSpc>
                          <a:spcPct val="107000"/>
                        </a:lnSpc>
                        <a:spcBef>
                          <a:spcPts val="0"/>
                        </a:spcBef>
                        <a:spcAft>
                          <a:spcPts val="0"/>
                        </a:spcAft>
                      </a:pPr>
                      <a:r>
                        <a:rPr lang="en-US" sz="1200">
                          <a:effectLst/>
                        </a:rPr>
                        <a:t> </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200">
                          <a:effectLst/>
                        </a:rPr>
                        <a:t> </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200">
                          <a:effectLst/>
                        </a:rPr>
                        <a:t>(153,032)</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200">
                          <a:effectLst/>
                        </a:rPr>
                        <a:t> </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200">
                          <a:effectLst/>
                        </a:rPr>
                        <a:t>(329,651)</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200">
                          <a:effectLst/>
                        </a:rPr>
                        <a:t> </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200">
                          <a:effectLst/>
                        </a:rPr>
                        <a:t> </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200">
                          <a:effectLst/>
                        </a:rPr>
                        <a:t> </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200">
                          <a:effectLst/>
                        </a:rPr>
                        <a:t> </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200">
                          <a:effectLst/>
                        </a:rPr>
                        <a:t> </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200">
                          <a:effectLst/>
                        </a:rPr>
                        <a:t> </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200">
                          <a:effectLst/>
                        </a:rPr>
                        <a:t> </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extLst>
                  <a:ext uri="{0D108BD9-81ED-4DB2-BD59-A6C34878D82A}">
                    <a16:rowId xmlns:a16="http://schemas.microsoft.com/office/drawing/2014/main" val="301659821"/>
                  </a:ext>
                </a:extLst>
              </a:tr>
              <a:tr h="218101">
                <a:tc>
                  <a:txBody>
                    <a:bodyPr/>
                    <a:lstStyle/>
                    <a:p>
                      <a:pPr marL="0" marR="0">
                        <a:lnSpc>
                          <a:spcPct val="107000"/>
                        </a:lnSpc>
                        <a:spcBef>
                          <a:spcPts val="0"/>
                        </a:spcBef>
                        <a:spcAft>
                          <a:spcPts val="0"/>
                        </a:spcAft>
                      </a:pPr>
                      <a:r>
                        <a:rPr lang="en-US" sz="1200">
                          <a:effectLst/>
                        </a:rPr>
                        <a:t>matchindex</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200">
                          <a:effectLst/>
                        </a:rPr>
                        <a:t>2.797e+06***</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200">
                          <a:effectLst/>
                        </a:rPr>
                        <a:t> </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200">
                          <a:effectLst/>
                        </a:rPr>
                        <a:t>347,787*</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200">
                          <a:effectLst/>
                        </a:rPr>
                        <a:t> </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200">
                          <a:effectLst/>
                        </a:rPr>
                        <a:t>57,293</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200">
                          <a:effectLst/>
                        </a:rPr>
                        <a:t>48,681</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200">
                          <a:effectLst/>
                        </a:rPr>
                        <a:t>169,365*</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200">
                          <a:effectLst/>
                        </a:rPr>
                        <a:t>160,717*</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200">
                          <a:effectLst/>
                        </a:rPr>
                        <a:t>618.3</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200">
                          <a:effectLst/>
                        </a:rPr>
                        <a:t> </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200">
                          <a:effectLst/>
                        </a:rPr>
                        <a:t> </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extLst>
                  <a:ext uri="{0D108BD9-81ED-4DB2-BD59-A6C34878D82A}">
                    <a16:rowId xmlns:a16="http://schemas.microsoft.com/office/drawing/2014/main" val="2032619719"/>
                  </a:ext>
                </a:extLst>
              </a:tr>
              <a:tr h="218101">
                <a:tc>
                  <a:txBody>
                    <a:bodyPr/>
                    <a:lstStyle/>
                    <a:p>
                      <a:pPr marL="0" marR="0">
                        <a:lnSpc>
                          <a:spcPct val="107000"/>
                        </a:lnSpc>
                        <a:spcBef>
                          <a:spcPts val="0"/>
                        </a:spcBef>
                        <a:spcAft>
                          <a:spcPts val="0"/>
                        </a:spcAft>
                      </a:pPr>
                      <a:r>
                        <a:rPr lang="en-US" sz="1200">
                          <a:effectLst/>
                        </a:rPr>
                        <a:t> </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200">
                          <a:effectLst/>
                        </a:rPr>
                        <a:t>(355,567)</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200">
                          <a:effectLst/>
                        </a:rPr>
                        <a:t> </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200">
                          <a:effectLst/>
                        </a:rPr>
                        <a:t>(201,694)</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200">
                          <a:effectLst/>
                        </a:rPr>
                        <a:t> </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200">
                          <a:effectLst/>
                        </a:rPr>
                        <a:t>(43,511)</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200">
                          <a:effectLst/>
                        </a:rPr>
                        <a:t>(29,793)</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200">
                          <a:effectLst/>
                        </a:rPr>
                        <a:t>(88,515)</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200">
                          <a:effectLst/>
                        </a:rPr>
                        <a:t>(89,429)</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200">
                          <a:effectLst/>
                        </a:rPr>
                        <a:t>(143,413)</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200">
                          <a:effectLst/>
                        </a:rPr>
                        <a:t> </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200">
                          <a:effectLst/>
                        </a:rPr>
                        <a:t> </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extLst>
                  <a:ext uri="{0D108BD9-81ED-4DB2-BD59-A6C34878D82A}">
                    <a16:rowId xmlns:a16="http://schemas.microsoft.com/office/drawing/2014/main" val="1775428892"/>
                  </a:ext>
                </a:extLst>
              </a:tr>
              <a:tr h="218101">
                <a:tc>
                  <a:txBody>
                    <a:bodyPr/>
                    <a:lstStyle/>
                    <a:p>
                      <a:pPr marL="0" marR="0">
                        <a:lnSpc>
                          <a:spcPct val="107000"/>
                        </a:lnSpc>
                        <a:spcBef>
                          <a:spcPts val="0"/>
                        </a:spcBef>
                        <a:spcAft>
                          <a:spcPts val="0"/>
                        </a:spcAft>
                      </a:pPr>
                      <a:r>
                        <a:rPr lang="en-US" sz="1200" dirty="0" err="1">
                          <a:effectLst/>
                        </a:rPr>
                        <a:t>avgindex</a:t>
                      </a:r>
                      <a:endParaRPr lang="en-US" sz="1200" dirty="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200">
                          <a:effectLst/>
                        </a:rPr>
                        <a:t> </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200">
                          <a:effectLst/>
                        </a:rPr>
                        <a:t> </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200">
                          <a:effectLst/>
                        </a:rPr>
                        <a:t> </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200">
                          <a:effectLst/>
                        </a:rPr>
                        <a:t> </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200">
                          <a:effectLst/>
                        </a:rPr>
                        <a:t> </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200">
                          <a:effectLst/>
                        </a:rPr>
                        <a:t> </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200">
                          <a:effectLst/>
                        </a:rPr>
                        <a:t> </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200">
                          <a:effectLst/>
                        </a:rPr>
                        <a:t> </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200">
                          <a:effectLst/>
                        </a:rPr>
                        <a:t> </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200">
                          <a:effectLst/>
                        </a:rPr>
                        <a:t>-1.078e+06</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200">
                          <a:effectLst/>
                        </a:rPr>
                        <a:t> </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extLst>
                  <a:ext uri="{0D108BD9-81ED-4DB2-BD59-A6C34878D82A}">
                    <a16:rowId xmlns:a16="http://schemas.microsoft.com/office/drawing/2014/main" val="1154695754"/>
                  </a:ext>
                </a:extLst>
              </a:tr>
              <a:tr h="218101">
                <a:tc>
                  <a:txBody>
                    <a:bodyPr/>
                    <a:lstStyle/>
                    <a:p>
                      <a:pPr marL="0" marR="0">
                        <a:lnSpc>
                          <a:spcPct val="107000"/>
                        </a:lnSpc>
                        <a:spcBef>
                          <a:spcPts val="0"/>
                        </a:spcBef>
                        <a:spcAft>
                          <a:spcPts val="0"/>
                        </a:spcAft>
                      </a:pPr>
                      <a:r>
                        <a:rPr lang="en-US" sz="1200">
                          <a:effectLst/>
                        </a:rPr>
                        <a:t> </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200">
                          <a:effectLst/>
                        </a:rPr>
                        <a:t> </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200">
                          <a:effectLst/>
                        </a:rPr>
                        <a:t> </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200">
                          <a:effectLst/>
                        </a:rPr>
                        <a:t> </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200">
                          <a:effectLst/>
                        </a:rPr>
                        <a:t> </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200">
                          <a:effectLst/>
                        </a:rPr>
                        <a:t> </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200">
                          <a:effectLst/>
                        </a:rPr>
                        <a:t> </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200">
                          <a:effectLst/>
                        </a:rPr>
                        <a:t> </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200">
                          <a:effectLst/>
                        </a:rPr>
                        <a:t> </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200">
                          <a:effectLst/>
                        </a:rPr>
                        <a:t> </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200">
                          <a:effectLst/>
                        </a:rPr>
                        <a:t>(1.598e+06)</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200">
                          <a:effectLst/>
                        </a:rPr>
                        <a:t> </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extLst>
                  <a:ext uri="{0D108BD9-81ED-4DB2-BD59-A6C34878D82A}">
                    <a16:rowId xmlns:a16="http://schemas.microsoft.com/office/drawing/2014/main" val="3920273504"/>
                  </a:ext>
                </a:extLst>
              </a:tr>
              <a:tr h="218101">
                <a:tc>
                  <a:txBody>
                    <a:bodyPr/>
                    <a:lstStyle/>
                    <a:p>
                      <a:pPr marL="0" marR="0">
                        <a:lnSpc>
                          <a:spcPct val="107000"/>
                        </a:lnSpc>
                        <a:spcBef>
                          <a:spcPts val="0"/>
                        </a:spcBef>
                        <a:spcAft>
                          <a:spcPts val="0"/>
                        </a:spcAft>
                      </a:pPr>
                      <a:r>
                        <a:rPr lang="en-US" sz="1200">
                          <a:effectLst/>
                        </a:rPr>
                        <a:t>avgjctc</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200">
                          <a:effectLst/>
                        </a:rPr>
                        <a:t> </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200">
                          <a:effectLst/>
                        </a:rPr>
                        <a:t> </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200">
                          <a:effectLst/>
                        </a:rPr>
                        <a:t> </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200">
                          <a:effectLst/>
                        </a:rPr>
                        <a:t> </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200">
                          <a:effectLst/>
                        </a:rPr>
                        <a:t> </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200">
                          <a:effectLst/>
                        </a:rPr>
                        <a:t> </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200">
                          <a:effectLst/>
                        </a:rPr>
                        <a:t> </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200">
                          <a:effectLst/>
                        </a:rPr>
                        <a:t> </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200">
                          <a:effectLst/>
                        </a:rPr>
                        <a:t> </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200">
                          <a:effectLst/>
                        </a:rPr>
                        <a:t> </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200">
                          <a:effectLst/>
                        </a:rPr>
                        <a:t>771,800</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extLst>
                  <a:ext uri="{0D108BD9-81ED-4DB2-BD59-A6C34878D82A}">
                    <a16:rowId xmlns:a16="http://schemas.microsoft.com/office/drawing/2014/main" val="2771827036"/>
                  </a:ext>
                </a:extLst>
              </a:tr>
              <a:tr h="218101">
                <a:tc>
                  <a:txBody>
                    <a:bodyPr/>
                    <a:lstStyle/>
                    <a:p>
                      <a:pPr marL="0" marR="0">
                        <a:lnSpc>
                          <a:spcPct val="107000"/>
                        </a:lnSpc>
                        <a:spcBef>
                          <a:spcPts val="0"/>
                        </a:spcBef>
                        <a:spcAft>
                          <a:spcPts val="0"/>
                        </a:spcAft>
                      </a:pPr>
                      <a:r>
                        <a:rPr lang="en-US" sz="1200">
                          <a:effectLst/>
                        </a:rPr>
                        <a:t> </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200">
                          <a:effectLst/>
                        </a:rPr>
                        <a:t> </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200">
                          <a:effectLst/>
                        </a:rPr>
                        <a:t> </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200">
                          <a:effectLst/>
                        </a:rPr>
                        <a:t> </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200">
                          <a:effectLst/>
                        </a:rPr>
                        <a:t> </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200">
                          <a:effectLst/>
                        </a:rPr>
                        <a:t> </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200">
                          <a:effectLst/>
                        </a:rPr>
                        <a:t> </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200">
                          <a:effectLst/>
                        </a:rPr>
                        <a:t> </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200">
                          <a:effectLst/>
                        </a:rPr>
                        <a:t> </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200">
                          <a:effectLst/>
                        </a:rPr>
                        <a:t> </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200">
                          <a:effectLst/>
                        </a:rPr>
                        <a:t> </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200">
                          <a:effectLst/>
                        </a:rPr>
                        <a:t>(915,271)</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extLst>
                  <a:ext uri="{0D108BD9-81ED-4DB2-BD59-A6C34878D82A}">
                    <a16:rowId xmlns:a16="http://schemas.microsoft.com/office/drawing/2014/main" val="4037060631"/>
                  </a:ext>
                </a:extLst>
              </a:tr>
              <a:tr h="218101">
                <a:tc>
                  <a:txBody>
                    <a:bodyPr/>
                    <a:lstStyle/>
                    <a:p>
                      <a:pPr marL="0" marR="0">
                        <a:lnSpc>
                          <a:spcPct val="107000"/>
                        </a:lnSpc>
                        <a:spcBef>
                          <a:spcPts val="0"/>
                        </a:spcBef>
                        <a:spcAft>
                          <a:spcPts val="0"/>
                        </a:spcAft>
                      </a:pPr>
                      <a:r>
                        <a:rPr lang="en-US" sz="1200">
                          <a:effectLst/>
                        </a:rPr>
                        <a:t>avgitc</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200">
                          <a:effectLst/>
                        </a:rPr>
                        <a:t> </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200">
                          <a:effectLst/>
                        </a:rPr>
                        <a:t> </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200">
                          <a:effectLst/>
                        </a:rPr>
                        <a:t> </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200">
                          <a:effectLst/>
                        </a:rPr>
                        <a:t> </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200">
                          <a:effectLst/>
                        </a:rPr>
                        <a:t> </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200">
                          <a:effectLst/>
                        </a:rPr>
                        <a:t> </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200">
                          <a:effectLst/>
                        </a:rPr>
                        <a:t> </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200">
                          <a:effectLst/>
                        </a:rPr>
                        <a:t> </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200">
                          <a:effectLst/>
                        </a:rPr>
                        <a:t> </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200">
                          <a:effectLst/>
                        </a:rPr>
                        <a:t> </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200">
                          <a:effectLst/>
                        </a:rPr>
                        <a:t>478,821</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extLst>
                  <a:ext uri="{0D108BD9-81ED-4DB2-BD59-A6C34878D82A}">
                    <a16:rowId xmlns:a16="http://schemas.microsoft.com/office/drawing/2014/main" val="3230307698"/>
                  </a:ext>
                </a:extLst>
              </a:tr>
              <a:tr h="218101">
                <a:tc>
                  <a:txBody>
                    <a:bodyPr/>
                    <a:lstStyle/>
                    <a:p>
                      <a:pPr marL="0" marR="0">
                        <a:lnSpc>
                          <a:spcPct val="107000"/>
                        </a:lnSpc>
                        <a:spcBef>
                          <a:spcPts val="0"/>
                        </a:spcBef>
                        <a:spcAft>
                          <a:spcPts val="0"/>
                        </a:spcAft>
                      </a:pPr>
                      <a:r>
                        <a:rPr lang="en-US" sz="1200">
                          <a:effectLst/>
                        </a:rPr>
                        <a:t> </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200">
                          <a:effectLst/>
                        </a:rPr>
                        <a:t> </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200">
                          <a:effectLst/>
                        </a:rPr>
                        <a:t> </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200">
                          <a:effectLst/>
                        </a:rPr>
                        <a:t> </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200">
                          <a:effectLst/>
                        </a:rPr>
                        <a:t> </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200">
                          <a:effectLst/>
                        </a:rPr>
                        <a:t> </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200">
                          <a:effectLst/>
                        </a:rPr>
                        <a:t> </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200">
                          <a:effectLst/>
                        </a:rPr>
                        <a:t> </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200">
                          <a:effectLst/>
                        </a:rPr>
                        <a:t> </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200">
                          <a:effectLst/>
                        </a:rPr>
                        <a:t> </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200">
                          <a:effectLst/>
                        </a:rPr>
                        <a:t> </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200">
                          <a:effectLst/>
                        </a:rPr>
                        <a:t>(791,676)</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extLst>
                  <a:ext uri="{0D108BD9-81ED-4DB2-BD59-A6C34878D82A}">
                    <a16:rowId xmlns:a16="http://schemas.microsoft.com/office/drawing/2014/main" val="2040933622"/>
                  </a:ext>
                </a:extLst>
              </a:tr>
              <a:tr h="218101">
                <a:tc>
                  <a:txBody>
                    <a:bodyPr/>
                    <a:lstStyle/>
                    <a:p>
                      <a:pPr marL="0" marR="0">
                        <a:lnSpc>
                          <a:spcPct val="107000"/>
                        </a:lnSpc>
                        <a:spcBef>
                          <a:spcPts val="0"/>
                        </a:spcBef>
                        <a:spcAft>
                          <a:spcPts val="0"/>
                        </a:spcAft>
                      </a:pPr>
                      <a:r>
                        <a:rPr lang="en-US" sz="1200">
                          <a:effectLst/>
                        </a:rPr>
                        <a:t>avgrdc</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200">
                          <a:effectLst/>
                        </a:rPr>
                        <a:t> </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200">
                          <a:effectLst/>
                        </a:rPr>
                        <a:t> </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200">
                          <a:effectLst/>
                        </a:rPr>
                        <a:t> </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200">
                          <a:effectLst/>
                        </a:rPr>
                        <a:t> </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200">
                          <a:effectLst/>
                        </a:rPr>
                        <a:t> </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200">
                          <a:effectLst/>
                        </a:rPr>
                        <a:t> </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200">
                          <a:effectLst/>
                        </a:rPr>
                        <a:t> </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200">
                          <a:effectLst/>
                        </a:rPr>
                        <a:t> </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200">
                          <a:effectLst/>
                        </a:rPr>
                        <a:t> </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200">
                          <a:effectLst/>
                        </a:rPr>
                        <a:t> </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200">
                          <a:effectLst/>
                        </a:rPr>
                        <a:t>3.284e+06*</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extLst>
                  <a:ext uri="{0D108BD9-81ED-4DB2-BD59-A6C34878D82A}">
                    <a16:rowId xmlns:a16="http://schemas.microsoft.com/office/drawing/2014/main" val="371418906"/>
                  </a:ext>
                </a:extLst>
              </a:tr>
              <a:tr h="218101">
                <a:tc>
                  <a:txBody>
                    <a:bodyPr/>
                    <a:lstStyle/>
                    <a:p>
                      <a:pPr marL="0" marR="0">
                        <a:lnSpc>
                          <a:spcPct val="107000"/>
                        </a:lnSpc>
                        <a:spcBef>
                          <a:spcPts val="0"/>
                        </a:spcBef>
                        <a:spcAft>
                          <a:spcPts val="0"/>
                        </a:spcAft>
                      </a:pPr>
                      <a:r>
                        <a:rPr lang="en-US" sz="1200">
                          <a:effectLst/>
                        </a:rPr>
                        <a:t> </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200">
                          <a:effectLst/>
                        </a:rPr>
                        <a:t> </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200">
                          <a:effectLst/>
                        </a:rPr>
                        <a:t> </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200">
                          <a:effectLst/>
                        </a:rPr>
                        <a:t> </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200">
                          <a:effectLst/>
                        </a:rPr>
                        <a:t> </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200">
                          <a:effectLst/>
                        </a:rPr>
                        <a:t> </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200">
                          <a:effectLst/>
                        </a:rPr>
                        <a:t> </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200">
                          <a:effectLst/>
                        </a:rPr>
                        <a:t> </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200">
                          <a:effectLst/>
                        </a:rPr>
                        <a:t> </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200">
                          <a:effectLst/>
                        </a:rPr>
                        <a:t> </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200">
                          <a:effectLst/>
                        </a:rPr>
                        <a:t> </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200">
                          <a:effectLst/>
                        </a:rPr>
                        <a:t>(1.661e+06)</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extLst>
                  <a:ext uri="{0D108BD9-81ED-4DB2-BD59-A6C34878D82A}">
                    <a16:rowId xmlns:a16="http://schemas.microsoft.com/office/drawing/2014/main" val="3054668783"/>
                  </a:ext>
                </a:extLst>
              </a:tr>
              <a:tr h="218101">
                <a:tc>
                  <a:txBody>
                    <a:bodyPr/>
                    <a:lstStyle/>
                    <a:p>
                      <a:pPr marL="0" marR="0">
                        <a:lnSpc>
                          <a:spcPct val="107000"/>
                        </a:lnSpc>
                        <a:spcBef>
                          <a:spcPts val="0"/>
                        </a:spcBef>
                        <a:spcAft>
                          <a:spcPts val="0"/>
                        </a:spcAft>
                      </a:pPr>
                      <a:r>
                        <a:rPr lang="en-US" sz="1200">
                          <a:effectLst/>
                        </a:rPr>
                        <a:t>avgpta</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200">
                          <a:effectLst/>
                        </a:rPr>
                        <a:t> </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200">
                          <a:effectLst/>
                        </a:rPr>
                        <a:t> </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200">
                          <a:effectLst/>
                        </a:rPr>
                        <a:t> </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200">
                          <a:effectLst/>
                        </a:rPr>
                        <a:t> </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200">
                          <a:effectLst/>
                        </a:rPr>
                        <a:t> </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200">
                          <a:effectLst/>
                        </a:rPr>
                        <a:t> </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200">
                          <a:effectLst/>
                        </a:rPr>
                        <a:t> </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200">
                          <a:effectLst/>
                        </a:rPr>
                        <a:t> </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200">
                          <a:effectLst/>
                        </a:rPr>
                        <a:t> </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200">
                          <a:effectLst/>
                        </a:rPr>
                        <a:t> </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200">
                          <a:effectLst/>
                        </a:rPr>
                        <a:t>-1.065e+06</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extLst>
                  <a:ext uri="{0D108BD9-81ED-4DB2-BD59-A6C34878D82A}">
                    <a16:rowId xmlns:a16="http://schemas.microsoft.com/office/drawing/2014/main" val="2732719132"/>
                  </a:ext>
                </a:extLst>
              </a:tr>
              <a:tr h="218101">
                <a:tc>
                  <a:txBody>
                    <a:bodyPr/>
                    <a:lstStyle/>
                    <a:p>
                      <a:pPr marL="0" marR="0">
                        <a:lnSpc>
                          <a:spcPct val="107000"/>
                        </a:lnSpc>
                        <a:spcBef>
                          <a:spcPts val="0"/>
                        </a:spcBef>
                        <a:spcAft>
                          <a:spcPts val="0"/>
                        </a:spcAft>
                      </a:pPr>
                      <a:r>
                        <a:rPr lang="en-US" sz="1200">
                          <a:effectLst/>
                        </a:rPr>
                        <a:t> </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200">
                          <a:effectLst/>
                        </a:rPr>
                        <a:t> </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200">
                          <a:effectLst/>
                        </a:rPr>
                        <a:t> </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200">
                          <a:effectLst/>
                        </a:rPr>
                        <a:t> </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200">
                          <a:effectLst/>
                        </a:rPr>
                        <a:t> </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200">
                          <a:effectLst/>
                        </a:rPr>
                        <a:t> </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200">
                          <a:effectLst/>
                        </a:rPr>
                        <a:t> </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200">
                          <a:effectLst/>
                        </a:rPr>
                        <a:t> </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200">
                          <a:effectLst/>
                        </a:rPr>
                        <a:t> </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200">
                          <a:effectLst/>
                        </a:rPr>
                        <a:t> </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200">
                          <a:effectLst/>
                        </a:rPr>
                        <a:t> </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200">
                          <a:effectLst/>
                        </a:rPr>
                        <a:t>(692,216)</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extLst>
                  <a:ext uri="{0D108BD9-81ED-4DB2-BD59-A6C34878D82A}">
                    <a16:rowId xmlns:a16="http://schemas.microsoft.com/office/drawing/2014/main" val="2043897031"/>
                  </a:ext>
                </a:extLst>
              </a:tr>
              <a:tr h="218101">
                <a:tc>
                  <a:txBody>
                    <a:bodyPr/>
                    <a:lstStyle/>
                    <a:p>
                      <a:pPr marL="0" marR="0">
                        <a:lnSpc>
                          <a:spcPct val="107000"/>
                        </a:lnSpc>
                        <a:spcBef>
                          <a:spcPts val="0"/>
                        </a:spcBef>
                        <a:spcAft>
                          <a:spcPts val="0"/>
                        </a:spcAft>
                      </a:pPr>
                      <a:r>
                        <a:rPr lang="en-US" sz="1200">
                          <a:effectLst/>
                        </a:rPr>
                        <a:t>avgcjts</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200">
                          <a:effectLst/>
                        </a:rPr>
                        <a:t> </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200">
                          <a:effectLst/>
                        </a:rPr>
                        <a:t> </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200">
                          <a:effectLst/>
                        </a:rPr>
                        <a:t> </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200">
                          <a:effectLst/>
                        </a:rPr>
                        <a:t> </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200">
                          <a:effectLst/>
                        </a:rPr>
                        <a:t> </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200">
                          <a:effectLst/>
                        </a:rPr>
                        <a:t> </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200">
                          <a:effectLst/>
                        </a:rPr>
                        <a:t> </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200">
                          <a:effectLst/>
                        </a:rPr>
                        <a:t> </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200">
                          <a:effectLst/>
                        </a:rPr>
                        <a:t> </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200">
                          <a:effectLst/>
                        </a:rPr>
                        <a:t> </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200">
                          <a:effectLst/>
                        </a:rPr>
                        <a:t>683,723</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extLst>
                  <a:ext uri="{0D108BD9-81ED-4DB2-BD59-A6C34878D82A}">
                    <a16:rowId xmlns:a16="http://schemas.microsoft.com/office/drawing/2014/main" val="1974032814"/>
                  </a:ext>
                </a:extLst>
              </a:tr>
              <a:tr h="218101">
                <a:tc>
                  <a:txBody>
                    <a:bodyPr/>
                    <a:lstStyle/>
                    <a:p>
                      <a:pPr marL="0" marR="0">
                        <a:lnSpc>
                          <a:spcPct val="107000"/>
                        </a:lnSpc>
                        <a:spcBef>
                          <a:spcPts val="0"/>
                        </a:spcBef>
                        <a:spcAft>
                          <a:spcPts val="0"/>
                        </a:spcAft>
                      </a:pPr>
                      <a:r>
                        <a:rPr lang="en-US" sz="1200">
                          <a:effectLst/>
                        </a:rPr>
                        <a:t> </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200">
                          <a:effectLst/>
                        </a:rPr>
                        <a:t> </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200">
                          <a:effectLst/>
                        </a:rPr>
                        <a:t> </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200">
                          <a:effectLst/>
                        </a:rPr>
                        <a:t> </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200">
                          <a:effectLst/>
                        </a:rPr>
                        <a:t> </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200">
                          <a:effectLst/>
                        </a:rPr>
                        <a:t> </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200">
                          <a:effectLst/>
                        </a:rPr>
                        <a:t> </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200">
                          <a:effectLst/>
                        </a:rPr>
                        <a:t> </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200">
                          <a:effectLst/>
                        </a:rPr>
                        <a:t> </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200">
                          <a:effectLst/>
                        </a:rPr>
                        <a:t> </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200">
                          <a:effectLst/>
                        </a:rPr>
                        <a:t> </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200">
                          <a:effectLst/>
                        </a:rPr>
                        <a:t>(3.204e+06)</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extLst>
                  <a:ext uri="{0D108BD9-81ED-4DB2-BD59-A6C34878D82A}">
                    <a16:rowId xmlns:a16="http://schemas.microsoft.com/office/drawing/2014/main" val="1403306268"/>
                  </a:ext>
                </a:extLst>
              </a:tr>
              <a:tr h="218101">
                <a:tc>
                  <a:txBody>
                    <a:bodyPr/>
                    <a:lstStyle/>
                    <a:p>
                      <a:pPr marL="0" marR="0">
                        <a:lnSpc>
                          <a:spcPct val="107000"/>
                        </a:lnSpc>
                        <a:spcBef>
                          <a:spcPts val="0"/>
                        </a:spcBef>
                        <a:spcAft>
                          <a:spcPts val="0"/>
                        </a:spcAft>
                      </a:pPr>
                      <a:r>
                        <a:rPr lang="en-US" sz="1200">
                          <a:effectLst/>
                        </a:rPr>
                        <a:t>Observations</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200">
                          <a:effectLst/>
                        </a:rPr>
                        <a:t>19,568</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200">
                          <a:effectLst/>
                        </a:rPr>
                        <a:t>19,568</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200">
                          <a:effectLst/>
                        </a:rPr>
                        <a:t>19,568</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200">
                          <a:effectLst/>
                        </a:rPr>
                        <a:t>19,568</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200">
                          <a:effectLst/>
                        </a:rPr>
                        <a:t>3,927</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200">
                          <a:effectLst/>
                        </a:rPr>
                        <a:t>3,927</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200">
                          <a:effectLst/>
                        </a:rPr>
                        <a:t>3,894</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200">
                          <a:effectLst/>
                        </a:rPr>
                        <a:t>3,927</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200">
                          <a:effectLst/>
                        </a:rPr>
                        <a:t>3,893</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200">
                          <a:effectLst/>
                        </a:rPr>
                        <a:t>1,087</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200">
                          <a:effectLst/>
                        </a:rPr>
                        <a:t>1,087</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extLst>
                  <a:ext uri="{0D108BD9-81ED-4DB2-BD59-A6C34878D82A}">
                    <a16:rowId xmlns:a16="http://schemas.microsoft.com/office/drawing/2014/main" val="710285931"/>
                  </a:ext>
                </a:extLst>
              </a:tr>
              <a:tr h="218101">
                <a:tc>
                  <a:txBody>
                    <a:bodyPr/>
                    <a:lstStyle/>
                    <a:p>
                      <a:pPr marL="0" marR="0">
                        <a:lnSpc>
                          <a:spcPct val="107000"/>
                        </a:lnSpc>
                        <a:spcBef>
                          <a:spcPts val="0"/>
                        </a:spcBef>
                        <a:spcAft>
                          <a:spcPts val="0"/>
                        </a:spcAft>
                      </a:pPr>
                      <a:r>
                        <a:rPr lang="en-US" sz="1200">
                          <a:effectLst/>
                        </a:rPr>
                        <a:t>R-squared</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200">
                          <a:effectLst/>
                        </a:rPr>
                        <a:t>0.984</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200">
                          <a:effectLst/>
                        </a:rPr>
                        <a:t>0.985</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200">
                          <a:effectLst/>
                        </a:rPr>
                        <a:t>0.956</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200">
                          <a:effectLst/>
                        </a:rPr>
                        <a:t>0.957</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200">
                          <a:effectLst/>
                        </a:rPr>
                        <a:t>0.987</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200">
                          <a:effectLst/>
                        </a:rPr>
                        <a:t>0.992</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200">
                          <a:effectLst/>
                        </a:rPr>
                        <a:t>0.992</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200">
                          <a:effectLst/>
                        </a:rPr>
                        <a:t>0.995</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200">
                          <a:effectLst/>
                        </a:rPr>
                        <a:t>0.990</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200">
                          <a:effectLst/>
                        </a:rPr>
                        <a:t>0.993</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200" dirty="0">
                          <a:effectLst/>
                        </a:rPr>
                        <a:t>0.994</a:t>
                      </a:r>
                      <a:endParaRPr lang="en-US" sz="1200" dirty="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extLst>
                  <a:ext uri="{0D108BD9-81ED-4DB2-BD59-A6C34878D82A}">
                    <a16:rowId xmlns:a16="http://schemas.microsoft.com/office/drawing/2014/main" val="3971667136"/>
                  </a:ext>
                </a:extLst>
              </a:tr>
            </a:tbl>
          </a:graphicData>
        </a:graphic>
      </p:graphicFrame>
      <p:sp>
        <p:nvSpPr>
          <p:cNvPr id="4" name="TextBox 3"/>
          <p:cNvSpPr txBox="1"/>
          <p:nvPr/>
        </p:nvSpPr>
        <p:spPr>
          <a:xfrm>
            <a:off x="11022887" y="4088217"/>
            <a:ext cx="1006549" cy="2286000"/>
          </a:xfrm>
          <a:prstGeom prst="rect">
            <a:avLst/>
          </a:prstGeom>
          <a:noFill/>
          <a:ln w="25400">
            <a:solidFill>
              <a:srgbClr val="FF0000"/>
            </a:solidFill>
          </a:ln>
        </p:spPr>
        <p:txBody>
          <a:bodyPr wrap="square" rtlCol="0">
            <a:spAutoFit/>
          </a:bodyPr>
          <a:lstStyle/>
          <a:p>
            <a:endParaRPr lang="en-US" dirty="0"/>
          </a:p>
        </p:txBody>
      </p:sp>
      <p:sp>
        <p:nvSpPr>
          <p:cNvPr id="5" name="TextBox 4"/>
          <p:cNvSpPr txBox="1"/>
          <p:nvPr/>
        </p:nvSpPr>
        <p:spPr>
          <a:xfrm>
            <a:off x="10016338" y="3759673"/>
            <a:ext cx="1006549" cy="457200"/>
          </a:xfrm>
          <a:prstGeom prst="rect">
            <a:avLst/>
          </a:prstGeom>
          <a:noFill/>
          <a:ln w="25400">
            <a:solidFill>
              <a:srgbClr val="FF0000"/>
            </a:solidFill>
          </a:ln>
        </p:spPr>
        <p:txBody>
          <a:bodyPr wrap="square" rtlCol="0">
            <a:spAutoFit/>
          </a:bodyPr>
          <a:lstStyle/>
          <a:p>
            <a:endParaRPr lang="en-US" dirty="0"/>
          </a:p>
        </p:txBody>
      </p:sp>
      <p:sp>
        <p:nvSpPr>
          <p:cNvPr id="6" name="TextBox 5"/>
          <p:cNvSpPr txBox="1"/>
          <p:nvPr/>
        </p:nvSpPr>
        <p:spPr>
          <a:xfrm>
            <a:off x="5202397" y="3302473"/>
            <a:ext cx="4813942" cy="548640"/>
          </a:xfrm>
          <a:prstGeom prst="rect">
            <a:avLst/>
          </a:prstGeom>
          <a:noFill/>
          <a:ln w="25400">
            <a:solidFill>
              <a:srgbClr val="FF0000"/>
            </a:solidFill>
          </a:ln>
        </p:spPr>
        <p:txBody>
          <a:bodyPr wrap="square" rtlCol="0">
            <a:spAutoFit/>
          </a:bodyPr>
          <a:lstStyle/>
          <a:p>
            <a:endParaRPr lang="en-US" dirty="0"/>
          </a:p>
        </p:txBody>
      </p:sp>
      <p:sp>
        <p:nvSpPr>
          <p:cNvPr id="7" name="TextBox 6"/>
          <p:cNvSpPr txBox="1"/>
          <p:nvPr/>
        </p:nvSpPr>
        <p:spPr>
          <a:xfrm>
            <a:off x="4195847" y="995441"/>
            <a:ext cx="1006549" cy="2377440"/>
          </a:xfrm>
          <a:prstGeom prst="rect">
            <a:avLst/>
          </a:prstGeom>
          <a:noFill/>
          <a:ln w="25400">
            <a:solidFill>
              <a:srgbClr val="FF0000"/>
            </a:solidFill>
          </a:ln>
        </p:spPr>
        <p:txBody>
          <a:bodyPr wrap="square" rtlCol="0">
            <a:spAutoFit/>
          </a:bodyPr>
          <a:lstStyle/>
          <a:p>
            <a:endParaRPr lang="en-US" dirty="0"/>
          </a:p>
        </p:txBody>
      </p:sp>
      <p:sp>
        <p:nvSpPr>
          <p:cNvPr id="8" name="TextBox 7"/>
          <p:cNvSpPr txBox="1"/>
          <p:nvPr/>
        </p:nvSpPr>
        <p:spPr>
          <a:xfrm>
            <a:off x="2264266" y="2290016"/>
            <a:ext cx="974651" cy="457200"/>
          </a:xfrm>
          <a:prstGeom prst="rect">
            <a:avLst/>
          </a:prstGeom>
          <a:noFill/>
          <a:ln w="25400">
            <a:solidFill>
              <a:srgbClr val="FF0000"/>
            </a:solidFill>
          </a:ln>
        </p:spPr>
        <p:txBody>
          <a:bodyPr wrap="square" rtlCol="0">
            <a:spAutoFit/>
          </a:bodyPr>
          <a:lstStyle/>
          <a:p>
            <a:endParaRPr lang="en-US" dirty="0"/>
          </a:p>
        </p:txBody>
      </p:sp>
    </p:spTree>
    <p:extLst>
      <p:ext uri="{BB962C8B-B14F-4D97-AF65-F5344CB8AC3E}">
        <p14:creationId xmlns:p14="http://schemas.microsoft.com/office/powerpoint/2010/main" val="335783945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latin typeface="Times New Roman" panose="02020603050405020304" pitchFamily="18" charset="0"/>
                <a:cs typeface="Times New Roman" panose="02020603050405020304" pitchFamily="18" charset="0"/>
              </a:rPr>
              <a:t>Industry Value Added </a:t>
            </a:r>
            <a:r>
              <a:rPr lang="en-US" sz="4800" dirty="0">
                <a:latin typeface="Times New Roman" panose="02020603050405020304" pitchFamily="18" charset="0"/>
                <a:cs typeface="Times New Roman" panose="02020603050405020304" pitchFamily="18" charset="0"/>
              </a:rPr>
              <a:t>GDP Dependent </a:t>
            </a:r>
            <a:r>
              <a:rPr lang="en-US" sz="4800" dirty="0" smtClean="0">
                <a:latin typeface="Times New Roman" panose="02020603050405020304" pitchFamily="18" charset="0"/>
                <a:cs typeface="Times New Roman" panose="02020603050405020304" pitchFamily="18" charset="0"/>
              </a:rPr>
              <a:t>Variable</a:t>
            </a:r>
            <a:endParaRPr lang="en-US" sz="4800"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p:txBody>
          <a:bodyPr/>
          <a:lstStyle/>
          <a:p>
            <a:r>
              <a:rPr lang="en-US" dirty="0">
                <a:latin typeface="Times New Roman" panose="02020603050405020304" pitchFamily="18" charset="0"/>
                <a:cs typeface="Times New Roman" panose="02020603050405020304" pitchFamily="18" charset="0"/>
              </a:rPr>
              <a:t>Full Sample: No Government Financing Variables Included</a:t>
            </a:r>
            <a:endParaRPr lang="en-US" dirty="0"/>
          </a:p>
        </p:txBody>
      </p:sp>
    </p:spTree>
    <p:extLst>
      <p:ext uri="{BB962C8B-B14F-4D97-AF65-F5344CB8AC3E}">
        <p14:creationId xmlns:p14="http://schemas.microsoft.com/office/powerpoint/2010/main" val="199424394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895951633"/>
              </p:ext>
            </p:extLst>
          </p:nvPr>
        </p:nvGraphicFramePr>
        <p:xfrm>
          <a:off x="0" y="104688"/>
          <a:ext cx="12192000" cy="6829446"/>
        </p:xfrm>
        <a:graphic>
          <a:graphicData uri="http://schemas.openxmlformats.org/drawingml/2006/table">
            <a:tbl>
              <a:tblPr>
                <a:tableStyleId>{073A0DAA-6AF3-43AB-8588-CEC1D06C72B9}</a:tableStyleId>
              </a:tblPr>
              <a:tblGrid>
                <a:gridCol w="1016000">
                  <a:extLst>
                    <a:ext uri="{9D8B030D-6E8A-4147-A177-3AD203B41FA5}">
                      <a16:colId xmlns:a16="http://schemas.microsoft.com/office/drawing/2014/main" val="603013774"/>
                    </a:ext>
                  </a:extLst>
                </a:gridCol>
                <a:gridCol w="1016000">
                  <a:extLst>
                    <a:ext uri="{9D8B030D-6E8A-4147-A177-3AD203B41FA5}">
                      <a16:colId xmlns:a16="http://schemas.microsoft.com/office/drawing/2014/main" val="4123233702"/>
                    </a:ext>
                  </a:extLst>
                </a:gridCol>
                <a:gridCol w="1016000">
                  <a:extLst>
                    <a:ext uri="{9D8B030D-6E8A-4147-A177-3AD203B41FA5}">
                      <a16:colId xmlns:a16="http://schemas.microsoft.com/office/drawing/2014/main" val="1465399202"/>
                    </a:ext>
                  </a:extLst>
                </a:gridCol>
                <a:gridCol w="1016000">
                  <a:extLst>
                    <a:ext uri="{9D8B030D-6E8A-4147-A177-3AD203B41FA5}">
                      <a16:colId xmlns:a16="http://schemas.microsoft.com/office/drawing/2014/main" val="3342932373"/>
                    </a:ext>
                  </a:extLst>
                </a:gridCol>
                <a:gridCol w="1016000">
                  <a:extLst>
                    <a:ext uri="{9D8B030D-6E8A-4147-A177-3AD203B41FA5}">
                      <a16:colId xmlns:a16="http://schemas.microsoft.com/office/drawing/2014/main" val="2345443345"/>
                    </a:ext>
                  </a:extLst>
                </a:gridCol>
                <a:gridCol w="1016000">
                  <a:extLst>
                    <a:ext uri="{9D8B030D-6E8A-4147-A177-3AD203B41FA5}">
                      <a16:colId xmlns:a16="http://schemas.microsoft.com/office/drawing/2014/main" val="2084043564"/>
                    </a:ext>
                  </a:extLst>
                </a:gridCol>
                <a:gridCol w="1016000">
                  <a:extLst>
                    <a:ext uri="{9D8B030D-6E8A-4147-A177-3AD203B41FA5}">
                      <a16:colId xmlns:a16="http://schemas.microsoft.com/office/drawing/2014/main" val="2999989693"/>
                    </a:ext>
                  </a:extLst>
                </a:gridCol>
                <a:gridCol w="1016000">
                  <a:extLst>
                    <a:ext uri="{9D8B030D-6E8A-4147-A177-3AD203B41FA5}">
                      <a16:colId xmlns:a16="http://schemas.microsoft.com/office/drawing/2014/main" val="149326006"/>
                    </a:ext>
                  </a:extLst>
                </a:gridCol>
                <a:gridCol w="1016000">
                  <a:extLst>
                    <a:ext uri="{9D8B030D-6E8A-4147-A177-3AD203B41FA5}">
                      <a16:colId xmlns:a16="http://schemas.microsoft.com/office/drawing/2014/main" val="325268903"/>
                    </a:ext>
                  </a:extLst>
                </a:gridCol>
                <a:gridCol w="1016000">
                  <a:extLst>
                    <a:ext uri="{9D8B030D-6E8A-4147-A177-3AD203B41FA5}">
                      <a16:colId xmlns:a16="http://schemas.microsoft.com/office/drawing/2014/main" val="3340828448"/>
                    </a:ext>
                  </a:extLst>
                </a:gridCol>
                <a:gridCol w="1016000">
                  <a:extLst>
                    <a:ext uri="{9D8B030D-6E8A-4147-A177-3AD203B41FA5}">
                      <a16:colId xmlns:a16="http://schemas.microsoft.com/office/drawing/2014/main" val="2591612374"/>
                    </a:ext>
                  </a:extLst>
                </a:gridCol>
                <a:gridCol w="1016000">
                  <a:extLst>
                    <a:ext uri="{9D8B030D-6E8A-4147-A177-3AD203B41FA5}">
                      <a16:colId xmlns:a16="http://schemas.microsoft.com/office/drawing/2014/main" val="1390188050"/>
                    </a:ext>
                  </a:extLst>
                </a:gridCol>
              </a:tblGrid>
              <a:tr h="135166">
                <a:tc>
                  <a:txBody>
                    <a:bodyPr/>
                    <a:lstStyle/>
                    <a:p>
                      <a:pPr marL="0" marR="0">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(1)</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(2)</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(3)</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(4)</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(5)</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(6)</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(7)</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(8)</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(9)</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(10)</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(11)</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extLst>
                  <a:ext uri="{0D108BD9-81ED-4DB2-BD59-A6C34878D82A}">
                    <a16:rowId xmlns:a16="http://schemas.microsoft.com/office/drawing/2014/main" val="50596762"/>
                  </a:ext>
                </a:extLst>
              </a:tr>
              <a:tr h="413302">
                <a:tc>
                  <a:txBody>
                    <a:bodyPr/>
                    <a:lstStyle/>
                    <a:p>
                      <a:pPr marL="0" marR="0">
                        <a:lnSpc>
                          <a:spcPct val="107000"/>
                        </a:lnSpc>
                        <a:spcBef>
                          <a:spcPts val="0"/>
                        </a:spcBef>
                        <a:spcAft>
                          <a:spcPts val="0"/>
                        </a:spcAft>
                      </a:pPr>
                      <a:r>
                        <a:rPr lang="en-US" sz="900">
                          <a:effectLst/>
                        </a:rPr>
                        <a:t>VARIABLES</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Base Model - Index</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Base Model - Each Incentive</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FE - Index</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FE - Each Incentive</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PSM-Backed FE - Index - Strata 1</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PSM-Backed FE - Index - Strata 2</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PSM-Backed FE - Index - Strata 3</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PSM-Backed FE - Index – Strata 4</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PSM-Backed FE - Index – Strata 5</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Exposure Model - Index</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Exposure Model - Each Incentive</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extLst>
                  <a:ext uri="{0D108BD9-81ED-4DB2-BD59-A6C34878D82A}">
                    <a16:rowId xmlns:a16="http://schemas.microsoft.com/office/drawing/2014/main" val="2706834798"/>
                  </a:ext>
                </a:extLst>
              </a:tr>
              <a:tr h="135166">
                <a:tc>
                  <a:txBody>
                    <a:bodyPr/>
                    <a:lstStyle/>
                    <a:p>
                      <a:pPr marL="0" marR="0">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extLst>
                  <a:ext uri="{0D108BD9-81ED-4DB2-BD59-A6C34878D82A}">
                    <a16:rowId xmlns:a16="http://schemas.microsoft.com/office/drawing/2014/main" val="1960784195"/>
                  </a:ext>
                </a:extLst>
              </a:tr>
              <a:tr h="273478">
                <a:tc>
                  <a:txBody>
                    <a:bodyPr/>
                    <a:lstStyle/>
                    <a:p>
                      <a:pPr marL="0" marR="0">
                        <a:lnSpc>
                          <a:spcPct val="107000"/>
                        </a:lnSpc>
                        <a:spcBef>
                          <a:spcPts val="0"/>
                        </a:spcBef>
                        <a:spcAft>
                          <a:spcPts val="0"/>
                        </a:spcAft>
                      </a:pPr>
                      <a:r>
                        <a:rPr lang="en-US" sz="900">
                          <a:effectLst/>
                        </a:rPr>
                        <a:t>jctc</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-2.821e+08*</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-1.761e+09***</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extLst>
                  <a:ext uri="{0D108BD9-81ED-4DB2-BD59-A6C34878D82A}">
                    <a16:rowId xmlns:a16="http://schemas.microsoft.com/office/drawing/2014/main" val="2779293031"/>
                  </a:ext>
                </a:extLst>
              </a:tr>
              <a:tr h="135166">
                <a:tc>
                  <a:txBody>
                    <a:bodyPr/>
                    <a:lstStyle/>
                    <a:p>
                      <a:pPr marL="0" marR="0">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(1.565e+08)</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(5.940e+08)</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extLst>
                  <a:ext uri="{0D108BD9-81ED-4DB2-BD59-A6C34878D82A}">
                    <a16:rowId xmlns:a16="http://schemas.microsoft.com/office/drawing/2014/main" val="2470057250"/>
                  </a:ext>
                </a:extLst>
              </a:tr>
              <a:tr h="135166">
                <a:tc>
                  <a:txBody>
                    <a:bodyPr/>
                    <a:lstStyle/>
                    <a:p>
                      <a:pPr marL="0" marR="0">
                        <a:lnSpc>
                          <a:spcPct val="107000"/>
                        </a:lnSpc>
                        <a:spcBef>
                          <a:spcPts val="0"/>
                        </a:spcBef>
                        <a:spcAft>
                          <a:spcPts val="0"/>
                        </a:spcAft>
                      </a:pPr>
                      <a:r>
                        <a:rPr lang="en-US" sz="900">
                          <a:effectLst/>
                        </a:rPr>
                        <a:t>itc</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-3.922e+08**</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4.774e+08</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extLst>
                  <a:ext uri="{0D108BD9-81ED-4DB2-BD59-A6C34878D82A}">
                    <a16:rowId xmlns:a16="http://schemas.microsoft.com/office/drawing/2014/main" val="3241893569"/>
                  </a:ext>
                </a:extLst>
              </a:tr>
              <a:tr h="135166">
                <a:tc>
                  <a:txBody>
                    <a:bodyPr/>
                    <a:lstStyle/>
                    <a:p>
                      <a:pPr marL="0" marR="0">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(1.787e+08)</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(7.742e+08)</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extLst>
                  <a:ext uri="{0D108BD9-81ED-4DB2-BD59-A6C34878D82A}">
                    <a16:rowId xmlns:a16="http://schemas.microsoft.com/office/drawing/2014/main" val="1505915308"/>
                  </a:ext>
                </a:extLst>
              </a:tr>
              <a:tr h="135166">
                <a:tc>
                  <a:txBody>
                    <a:bodyPr/>
                    <a:lstStyle/>
                    <a:p>
                      <a:pPr marL="0" marR="0">
                        <a:lnSpc>
                          <a:spcPct val="107000"/>
                        </a:lnSpc>
                        <a:spcBef>
                          <a:spcPts val="0"/>
                        </a:spcBef>
                        <a:spcAft>
                          <a:spcPts val="0"/>
                        </a:spcAft>
                      </a:pPr>
                      <a:r>
                        <a:rPr lang="en-US" sz="900">
                          <a:effectLst/>
                        </a:rPr>
                        <a:t>rdc</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4.025e+09***</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6.122e+08</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extLst>
                  <a:ext uri="{0D108BD9-81ED-4DB2-BD59-A6C34878D82A}">
                    <a16:rowId xmlns:a16="http://schemas.microsoft.com/office/drawing/2014/main" val="3171767641"/>
                  </a:ext>
                </a:extLst>
              </a:tr>
              <a:tr h="135166">
                <a:tc>
                  <a:txBody>
                    <a:bodyPr/>
                    <a:lstStyle/>
                    <a:p>
                      <a:pPr marL="0" marR="0">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(4.984e+08)</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(9.417e+08)</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extLst>
                  <a:ext uri="{0D108BD9-81ED-4DB2-BD59-A6C34878D82A}">
                    <a16:rowId xmlns:a16="http://schemas.microsoft.com/office/drawing/2014/main" val="996454446"/>
                  </a:ext>
                </a:extLst>
              </a:tr>
              <a:tr h="135166">
                <a:tc>
                  <a:txBody>
                    <a:bodyPr/>
                    <a:lstStyle/>
                    <a:p>
                      <a:pPr marL="0" marR="0">
                        <a:lnSpc>
                          <a:spcPct val="107000"/>
                        </a:lnSpc>
                        <a:spcBef>
                          <a:spcPts val="0"/>
                        </a:spcBef>
                        <a:spcAft>
                          <a:spcPts val="0"/>
                        </a:spcAft>
                      </a:pPr>
                      <a:r>
                        <a:rPr lang="en-US" sz="900">
                          <a:effectLst/>
                        </a:rPr>
                        <a:t>pta</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2.069e+09***</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2.123e+09***</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extLst>
                  <a:ext uri="{0D108BD9-81ED-4DB2-BD59-A6C34878D82A}">
                    <a16:rowId xmlns:a16="http://schemas.microsoft.com/office/drawing/2014/main" val="1257559635"/>
                  </a:ext>
                </a:extLst>
              </a:tr>
              <a:tr h="135166">
                <a:tc>
                  <a:txBody>
                    <a:bodyPr/>
                    <a:lstStyle/>
                    <a:p>
                      <a:pPr marL="0" marR="0">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(1.412e+08)</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(3.607e+08)</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extLst>
                  <a:ext uri="{0D108BD9-81ED-4DB2-BD59-A6C34878D82A}">
                    <a16:rowId xmlns:a16="http://schemas.microsoft.com/office/drawing/2014/main" val="2620495926"/>
                  </a:ext>
                </a:extLst>
              </a:tr>
              <a:tr h="273478">
                <a:tc>
                  <a:txBody>
                    <a:bodyPr/>
                    <a:lstStyle/>
                    <a:p>
                      <a:pPr marL="0" marR="0">
                        <a:lnSpc>
                          <a:spcPct val="107000"/>
                        </a:lnSpc>
                        <a:spcBef>
                          <a:spcPts val="0"/>
                        </a:spcBef>
                        <a:spcAft>
                          <a:spcPts val="0"/>
                        </a:spcAft>
                      </a:pPr>
                      <a:r>
                        <a:rPr lang="en-US" sz="900">
                          <a:effectLst/>
                        </a:rPr>
                        <a:t>cjts</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-3.180e+09***</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-1.480e+10***</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extLst>
                  <a:ext uri="{0D108BD9-81ED-4DB2-BD59-A6C34878D82A}">
                    <a16:rowId xmlns:a16="http://schemas.microsoft.com/office/drawing/2014/main" val="424189385"/>
                  </a:ext>
                </a:extLst>
              </a:tr>
              <a:tr h="135166">
                <a:tc>
                  <a:txBody>
                    <a:bodyPr/>
                    <a:lstStyle/>
                    <a:p>
                      <a:pPr marL="0" marR="0">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(5.826e+08)</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(2.728e+09)</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extLst>
                  <a:ext uri="{0D108BD9-81ED-4DB2-BD59-A6C34878D82A}">
                    <a16:rowId xmlns:a16="http://schemas.microsoft.com/office/drawing/2014/main" val="1606313360"/>
                  </a:ext>
                </a:extLst>
              </a:tr>
              <a:tr h="135166">
                <a:tc>
                  <a:txBody>
                    <a:bodyPr/>
                    <a:lstStyle/>
                    <a:p>
                      <a:pPr marL="0" marR="0">
                        <a:lnSpc>
                          <a:spcPct val="107000"/>
                        </a:lnSpc>
                        <a:spcBef>
                          <a:spcPts val="0"/>
                        </a:spcBef>
                        <a:spcAft>
                          <a:spcPts val="0"/>
                        </a:spcAft>
                      </a:pPr>
                      <a:r>
                        <a:rPr lang="en-US" sz="900">
                          <a:effectLst/>
                        </a:rPr>
                        <a:t>matchindex</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3.197e+10***</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3.198e+10***</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3.044e+10***</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4.166e+10***</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3.463e+10***</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3.060e+10***</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2.641e+10***</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extLst>
                  <a:ext uri="{0D108BD9-81ED-4DB2-BD59-A6C34878D82A}">
                    <a16:rowId xmlns:a16="http://schemas.microsoft.com/office/drawing/2014/main" val="3685792993"/>
                  </a:ext>
                </a:extLst>
              </a:tr>
              <a:tr h="135166">
                <a:tc>
                  <a:txBody>
                    <a:bodyPr/>
                    <a:lstStyle/>
                    <a:p>
                      <a:pPr marL="0" marR="0">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(1.457e+09)</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(4.290e+09)</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(5.897e+09)</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(5.861e+09)</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(6.310e+09)</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(6.271e+09)</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(6.511e+09)</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extLst>
                  <a:ext uri="{0D108BD9-81ED-4DB2-BD59-A6C34878D82A}">
                    <a16:rowId xmlns:a16="http://schemas.microsoft.com/office/drawing/2014/main" val="3614820862"/>
                  </a:ext>
                </a:extLst>
              </a:tr>
              <a:tr h="135166">
                <a:tc>
                  <a:txBody>
                    <a:bodyPr/>
                    <a:lstStyle/>
                    <a:p>
                      <a:pPr marL="0" marR="0">
                        <a:lnSpc>
                          <a:spcPct val="107000"/>
                        </a:lnSpc>
                        <a:spcBef>
                          <a:spcPts val="0"/>
                        </a:spcBef>
                        <a:spcAft>
                          <a:spcPts val="0"/>
                        </a:spcAft>
                      </a:pPr>
                      <a:r>
                        <a:rPr lang="en-US" sz="900">
                          <a:effectLst/>
                        </a:rPr>
                        <a:t>IncentivesTab</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-1.355e+07</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-8.146e+06</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2.897e+07</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1.465e+07</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9.018e+07**</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extLst>
                  <a:ext uri="{0D108BD9-81ED-4DB2-BD59-A6C34878D82A}">
                    <a16:rowId xmlns:a16="http://schemas.microsoft.com/office/drawing/2014/main" val="692879495"/>
                  </a:ext>
                </a:extLst>
              </a:tr>
              <a:tr h="135166">
                <a:tc>
                  <a:txBody>
                    <a:bodyPr/>
                    <a:lstStyle/>
                    <a:p>
                      <a:pPr marL="0" marR="0">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(8.248e+06)</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(1.568e+07)</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(1.767e+07)</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(1.765e+07)</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(3.572e+07)</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extLst>
                  <a:ext uri="{0D108BD9-81ED-4DB2-BD59-A6C34878D82A}">
                    <a16:rowId xmlns:a16="http://schemas.microsoft.com/office/drawing/2014/main" val="2218697337"/>
                  </a:ext>
                </a:extLst>
              </a:tr>
              <a:tr h="135166">
                <a:tc>
                  <a:txBody>
                    <a:bodyPr/>
                    <a:lstStyle/>
                    <a:p>
                      <a:pPr marL="0" marR="0">
                        <a:lnSpc>
                          <a:spcPct val="107000"/>
                        </a:lnSpc>
                        <a:spcBef>
                          <a:spcPts val="0"/>
                        </a:spcBef>
                        <a:spcAft>
                          <a:spcPts val="0"/>
                        </a:spcAft>
                      </a:pPr>
                      <a:r>
                        <a:rPr lang="en-US" sz="900">
                          <a:effectLst/>
                        </a:rPr>
                        <a:t>avgindex</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3.719e+10***</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extLst>
                  <a:ext uri="{0D108BD9-81ED-4DB2-BD59-A6C34878D82A}">
                    <a16:rowId xmlns:a16="http://schemas.microsoft.com/office/drawing/2014/main" val="3813097094"/>
                  </a:ext>
                </a:extLst>
              </a:tr>
              <a:tr h="135166">
                <a:tc>
                  <a:txBody>
                    <a:bodyPr/>
                    <a:lstStyle/>
                    <a:p>
                      <a:pPr marL="0" marR="0">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(4.329e+09)</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extLst>
                  <a:ext uri="{0D108BD9-81ED-4DB2-BD59-A6C34878D82A}">
                    <a16:rowId xmlns:a16="http://schemas.microsoft.com/office/drawing/2014/main" val="608443216"/>
                  </a:ext>
                </a:extLst>
              </a:tr>
              <a:tr h="135166">
                <a:tc>
                  <a:txBody>
                    <a:bodyPr/>
                    <a:lstStyle/>
                    <a:p>
                      <a:pPr marL="0" marR="0">
                        <a:lnSpc>
                          <a:spcPct val="107000"/>
                        </a:lnSpc>
                        <a:spcBef>
                          <a:spcPts val="0"/>
                        </a:spcBef>
                        <a:spcAft>
                          <a:spcPts val="0"/>
                        </a:spcAft>
                      </a:pPr>
                      <a:r>
                        <a:rPr lang="en-US" sz="900">
                          <a:effectLst/>
                        </a:rPr>
                        <a:t>avgjctc</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-1.175e+09</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extLst>
                  <a:ext uri="{0D108BD9-81ED-4DB2-BD59-A6C34878D82A}">
                    <a16:rowId xmlns:a16="http://schemas.microsoft.com/office/drawing/2014/main" val="1780831615"/>
                  </a:ext>
                </a:extLst>
              </a:tr>
              <a:tr h="135166">
                <a:tc>
                  <a:txBody>
                    <a:bodyPr/>
                    <a:lstStyle/>
                    <a:p>
                      <a:pPr marL="0" marR="0">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(7.138e+08)</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extLst>
                  <a:ext uri="{0D108BD9-81ED-4DB2-BD59-A6C34878D82A}">
                    <a16:rowId xmlns:a16="http://schemas.microsoft.com/office/drawing/2014/main" val="2081478612"/>
                  </a:ext>
                </a:extLst>
              </a:tr>
              <a:tr h="135166">
                <a:tc>
                  <a:txBody>
                    <a:bodyPr/>
                    <a:lstStyle/>
                    <a:p>
                      <a:pPr marL="0" marR="0">
                        <a:lnSpc>
                          <a:spcPct val="107000"/>
                        </a:lnSpc>
                        <a:spcBef>
                          <a:spcPts val="0"/>
                        </a:spcBef>
                        <a:spcAft>
                          <a:spcPts val="0"/>
                        </a:spcAft>
                      </a:pPr>
                      <a:r>
                        <a:rPr lang="en-US" sz="900">
                          <a:effectLst/>
                        </a:rPr>
                        <a:t>avgitc</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-8.982e+08</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extLst>
                  <a:ext uri="{0D108BD9-81ED-4DB2-BD59-A6C34878D82A}">
                    <a16:rowId xmlns:a16="http://schemas.microsoft.com/office/drawing/2014/main" val="3205907010"/>
                  </a:ext>
                </a:extLst>
              </a:tr>
              <a:tr h="135166">
                <a:tc>
                  <a:txBody>
                    <a:bodyPr/>
                    <a:lstStyle/>
                    <a:p>
                      <a:pPr marL="0" marR="0">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(8.224e+08)</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extLst>
                  <a:ext uri="{0D108BD9-81ED-4DB2-BD59-A6C34878D82A}">
                    <a16:rowId xmlns:a16="http://schemas.microsoft.com/office/drawing/2014/main" val="388538967"/>
                  </a:ext>
                </a:extLst>
              </a:tr>
              <a:tr h="135166">
                <a:tc>
                  <a:txBody>
                    <a:bodyPr/>
                    <a:lstStyle/>
                    <a:p>
                      <a:pPr marL="0" marR="0">
                        <a:lnSpc>
                          <a:spcPct val="107000"/>
                        </a:lnSpc>
                        <a:spcBef>
                          <a:spcPts val="0"/>
                        </a:spcBef>
                        <a:spcAft>
                          <a:spcPts val="0"/>
                        </a:spcAft>
                      </a:pPr>
                      <a:r>
                        <a:rPr lang="en-US" sz="900">
                          <a:effectLst/>
                        </a:rPr>
                        <a:t>avgrdc</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5.126e+09***</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extLst>
                  <a:ext uri="{0D108BD9-81ED-4DB2-BD59-A6C34878D82A}">
                    <a16:rowId xmlns:a16="http://schemas.microsoft.com/office/drawing/2014/main" val="95655475"/>
                  </a:ext>
                </a:extLst>
              </a:tr>
              <a:tr h="135166">
                <a:tc>
                  <a:txBody>
                    <a:bodyPr/>
                    <a:lstStyle/>
                    <a:p>
                      <a:pPr marL="0" marR="0">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(1.692e+09)</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extLst>
                  <a:ext uri="{0D108BD9-81ED-4DB2-BD59-A6C34878D82A}">
                    <a16:rowId xmlns:a16="http://schemas.microsoft.com/office/drawing/2014/main" val="2522459203"/>
                  </a:ext>
                </a:extLst>
              </a:tr>
              <a:tr h="135166">
                <a:tc>
                  <a:txBody>
                    <a:bodyPr/>
                    <a:lstStyle/>
                    <a:p>
                      <a:pPr marL="0" marR="0">
                        <a:lnSpc>
                          <a:spcPct val="107000"/>
                        </a:lnSpc>
                        <a:spcBef>
                          <a:spcPts val="0"/>
                        </a:spcBef>
                        <a:spcAft>
                          <a:spcPts val="0"/>
                        </a:spcAft>
                      </a:pPr>
                      <a:r>
                        <a:rPr lang="en-US" sz="900">
                          <a:effectLst/>
                        </a:rPr>
                        <a:t>avgpta</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3.137e+09***</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extLst>
                  <a:ext uri="{0D108BD9-81ED-4DB2-BD59-A6C34878D82A}">
                    <a16:rowId xmlns:a16="http://schemas.microsoft.com/office/drawing/2014/main" val="2423332482"/>
                  </a:ext>
                </a:extLst>
              </a:tr>
              <a:tr h="135166">
                <a:tc>
                  <a:txBody>
                    <a:bodyPr/>
                    <a:lstStyle/>
                    <a:p>
                      <a:pPr marL="0" marR="0">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(5.378e+08)</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extLst>
                  <a:ext uri="{0D108BD9-81ED-4DB2-BD59-A6C34878D82A}">
                    <a16:rowId xmlns:a16="http://schemas.microsoft.com/office/drawing/2014/main" val="4271084183"/>
                  </a:ext>
                </a:extLst>
              </a:tr>
              <a:tr h="273478">
                <a:tc>
                  <a:txBody>
                    <a:bodyPr/>
                    <a:lstStyle/>
                    <a:p>
                      <a:pPr marL="0" marR="0">
                        <a:lnSpc>
                          <a:spcPct val="107000"/>
                        </a:lnSpc>
                        <a:spcBef>
                          <a:spcPts val="0"/>
                        </a:spcBef>
                        <a:spcAft>
                          <a:spcPts val="0"/>
                        </a:spcAft>
                      </a:pPr>
                      <a:r>
                        <a:rPr lang="en-US" sz="900">
                          <a:effectLst/>
                        </a:rPr>
                        <a:t>avgcjts</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-9.329e+09***</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extLst>
                  <a:ext uri="{0D108BD9-81ED-4DB2-BD59-A6C34878D82A}">
                    <a16:rowId xmlns:a16="http://schemas.microsoft.com/office/drawing/2014/main" val="124370576"/>
                  </a:ext>
                </a:extLst>
              </a:tr>
              <a:tr h="135166">
                <a:tc>
                  <a:txBody>
                    <a:bodyPr/>
                    <a:lstStyle/>
                    <a:p>
                      <a:pPr marL="0" marR="0">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(2.666e+09)</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extLst>
                  <a:ext uri="{0D108BD9-81ED-4DB2-BD59-A6C34878D82A}">
                    <a16:rowId xmlns:a16="http://schemas.microsoft.com/office/drawing/2014/main" val="2507311698"/>
                  </a:ext>
                </a:extLst>
              </a:tr>
              <a:tr h="135166">
                <a:tc>
                  <a:txBody>
                    <a:bodyPr/>
                    <a:lstStyle/>
                    <a:p>
                      <a:pPr marL="0" marR="0">
                        <a:lnSpc>
                          <a:spcPct val="107000"/>
                        </a:lnSpc>
                        <a:spcBef>
                          <a:spcPts val="0"/>
                        </a:spcBef>
                        <a:spcAft>
                          <a:spcPts val="0"/>
                        </a:spcAft>
                      </a:pPr>
                      <a:r>
                        <a:rPr lang="en-US" sz="900">
                          <a:effectLst/>
                        </a:rPr>
                        <a:t>Constant</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9.788e+08***</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7.783e+08***</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2.334e+08</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8.330e+08***</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4.367e+08*</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extLst>
                  <a:ext uri="{0D108BD9-81ED-4DB2-BD59-A6C34878D82A}">
                    <a16:rowId xmlns:a16="http://schemas.microsoft.com/office/drawing/2014/main" val="1947633390"/>
                  </a:ext>
                </a:extLst>
              </a:tr>
              <a:tr h="135166">
                <a:tc>
                  <a:txBody>
                    <a:bodyPr/>
                    <a:lstStyle/>
                    <a:p>
                      <a:pPr marL="0" marR="0">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(1.696e+08)</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(1.467e+08)</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(1.726e+08)</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(2.428e+08)</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(2.254e+08)</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extLst>
                  <a:ext uri="{0D108BD9-81ED-4DB2-BD59-A6C34878D82A}">
                    <a16:rowId xmlns:a16="http://schemas.microsoft.com/office/drawing/2014/main" val="2443788220"/>
                  </a:ext>
                </a:extLst>
              </a:tr>
              <a:tr h="135166">
                <a:tc>
                  <a:txBody>
                    <a:bodyPr/>
                    <a:lstStyle/>
                    <a:p>
                      <a:pPr marL="0" marR="0">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extLst>
                  <a:ext uri="{0D108BD9-81ED-4DB2-BD59-A6C34878D82A}">
                    <a16:rowId xmlns:a16="http://schemas.microsoft.com/office/drawing/2014/main" val="1441519434"/>
                  </a:ext>
                </a:extLst>
              </a:tr>
              <a:tr h="135166">
                <a:tc>
                  <a:txBody>
                    <a:bodyPr/>
                    <a:lstStyle/>
                    <a:p>
                      <a:pPr marL="0" marR="0">
                        <a:lnSpc>
                          <a:spcPct val="107000"/>
                        </a:lnSpc>
                        <a:spcBef>
                          <a:spcPts val="0"/>
                        </a:spcBef>
                        <a:spcAft>
                          <a:spcPts val="0"/>
                        </a:spcAft>
                      </a:pPr>
                      <a:r>
                        <a:rPr lang="en-US" sz="900">
                          <a:effectLst/>
                        </a:rPr>
                        <a:t>Observations</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19,568</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19,568</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19,568</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19,568</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3,927</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3,927</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3,894</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3,927</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3,893</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1,087</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1,087</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extLst>
                  <a:ext uri="{0D108BD9-81ED-4DB2-BD59-A6C34878D82A}">
                    <a16:rowId xmlns:a16="http://schemas.microsoft.com/office/drawing/2014/main" val="2452989832"/>
                  </a:ext>
                </a:extLst>
              </a:tr>
              <a:tr h="135166">
                <a:tc>
                  <a:txBody>
                    <a:bodyPr/>
                    <a:lstStyle/>
                    <a:p>
                      <a:pPr marL="0" marR="0">
                        <a:lnSpc>
                          <a:spcPct val="107000"/>
                        </a:lnSpc>
                        <a:spcBef>
                          <a:spcPts val="0"/>
                        </a:spcBef>
                        <a:spcAft>
                          <a:spcPts val="0"/>
                        </a:spcAft>
                      </a:pPr>
                      <a:r>
                        <a:rPr lang="en-US" sz="900">
                          <a:effectLst/>
                        </a:rPr>
                        <a:t>R-squared</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0.458</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0.435</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0.495</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0.480</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0.513</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0.519</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0.497</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0.503</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0.501</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0.479</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0.459</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extLst>
                  <a:ext uri="{0D108BD9-81ED-4DB2-BD59-A6C34878D82A}">
                    <a16:rowId xmlns:a16="http://schemas.microsoft.com/office/drawing/2014/main" val="1958985957"/>
                  </a:ext>
                </a:extLst>
              </a:tr>
              <a:tr h="413302">
                <a:tc>
                  <a:txBody>
                    <a:bodyPr/>
                    <a:lstStyle/>
                    <a:p>
                      <a:pPr marL="0" marR="0">
                        <a:lnSpc>
                          <a:spcPct val="107000"/>
                        </a:lnSpc>
                        <a:spcBef>
                          <a:spcPts val="0"/>
                        </a:spcBef>
                        <a:spcAft>
                          <a:spcPts val="0"/>
                        </a:spcAft>
                      </a:pPr>
                      <a:r>
                        <a:rPr lang="en-US" sz="900">
                          <a:effectLst/>
                        </a:rPr>
                        <a:t>Robust Standard Errors</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YES</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YES</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YES</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YES</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YES</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YES</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YES</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YES</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YES</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YES</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YES</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extLst>
                  <a:ext uri="{0D108BD9-81ED-4DB2-BD59-A6C34878D82A}">
                    <a16:rowId xmlns:a16="http://schemas.microsoft.com/office/drawing/2014/main" val="4132755084"/>
                  </a:ext>
                </a:extLst>
              </a:tr>
              <a:tr h="273478">
                <a:tc>
                  <a:txBody>
                    <a:bodyPr/>
                    <a:lstStyle/>
                    <a:p>
                      <a:pPr marL="0" marR="0">
                        <a:lnSpc>
                          <a:spcPct val="107000"/>
                        </a:lnSpc>
                        <a:spcBef>
                          <a:spcPts val="0"/>
                        </a:spcBef>
                        <a:spcAft>
                          <a:spcPts val="0"/>
                        </a:spcAft>
                      </a:pPr>
                      <a:r>
                        <a:rPr lang="en-US" sz="900">
                          <a:effectLst/>
                        </a:rPr>
                        <a:t>Long-Term Effects</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YES</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YES</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extLst>
                  <a:ext uri="{0D108BD9-81ED-4DB2-BD59-A6C34878D82A}">
                    <a16:rowId xmlns:a16="http://schemas.microsoft.com/office/drawing/2014/main" val="1705598117"/>
                  </a:ext>
                </a:extLst>
              </a:tr>
              <a:tr h="273478">
                <a:tc>
                  <a:txBody>
                    <a:bodyPr/>
                    <a:lstStyle/>
                    <a:p>
                      <a:pPr marL="0" marR="0">
                        <a:lnSpc>
                          <a:spcPct val="107000"/>
                        </a:lnSpc>
                        <a:spcBef>
                          <a:spcPts val="0"/>
                        </a:spcBef>
                        <a:spcAft>
                          <a:spcPts val="0"/>
                        </a:spcAft>
                      </a:pPr>
                      <a:r>
                        <a:rPr lang="en-US" sz="900">
                          <a:effectLst/>
                        </a:rPr>
                        <a:t>Number of State_num_id</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33</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33</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21</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28</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28</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26</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20</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extLst>
                  <a:ext uri="{0D108BD9-81ED-4DB2-BD59-A6C34878D82A}">
                    <a16:rowId xmlns:a16="http://schemas.microsoft.com/office/drawing/2014/main" val="2587594569"/>
                  </a:ext>
                </a:extLst>
              </a:tr>
              <a:tr h="273478">
                <a:tc>
                  <a:txBody>
                    <a:bodyPr/>
                    <a:lstStyle/>
                    <a:p>
                      <a:pPr marL="0" marR="0">
                        <a:lnSpc>
                          <a:spcPct val="107000"/>
                        </a:lnSpc>
                        <a:spcBef>
                          <a:spcPts val="0"/>
                        </a:spcBef>
                        <a:spcAft>
                          <a:spcPts val="0"/>
                        </a:spcAft>
                      </a:pPr>
                      <a:r>
                        <a:rPr lang="en-US" sz="900">
                          <a:effectLst/>
                        </a:rPr>
                        <a:t>State-Industry FE</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YES</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YES</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YES</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YES</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YES</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YES</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YES</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extLst>
                  <a:ext uri="{0D108BD9-81ED-4DB2-BD59-A6C34878D82A}">
                    <a16:rowId xmlns:a16="http://schemas.microsoft.com/office/drawing/2014/main" val="322341465"/>
                  </a:ext>
                </a:extLst>
              </a:tr>
              <a:tr h="135166">
                <a:tc>
                  <a:txBody>
                    <a:bodyPr/>
                    <a:lstStyle/>
                    <a:p>
                      <a:pPr marL="0" marR="0">
                        <a:lnSpc>
                          <a:spcPct val="107000"/>
                        </a:lnSpc>
                        <a:spcBef>
                          <a:spcPts val="0"/>
                        </a:spcBef>
                        <a:spcAft>
                          <a:spcPts val="0"/>
                        </a:spcAft>
                      </a:pPr>
                      <a:r>
                        <a:rPr lang="en-US" sz="900">
                          <a:effectLst/>
                        </a:rPr>
                        <a:t>Year FE</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YES</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YES</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YES</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YES</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YES</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YES</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YES</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dirty="0">
                          <a:effectLst/>
                        </a:rPr>
                        <a:t> </a:t>
                      </a:r>
                      <a:endParaRPr lang="en-US" sz="900" dirty="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extLst>
                  <a:ext uri="{0D108BD9-81ED-4DB2-BD59-A6C34878D82A}">
                    <a16:rowId xmlns:a16="http://schemas.microsoft.com/office/drawing/2014/main" val="1409335350"/>
                  </a:ext>
                </a:extLst>
              </a:tr>
            </a:tbl>
          </a:graphicData>
        </a:graphic>
      </p:graphicFrame>
      <p:sp>
        <p:nvSpPr>
          <p:cNvPr id="5" name="TextBox 4"/>
          <p:cNvSpPr txBox="1"/>
          <p:nvPr/>
        </p:nvSpPr>
        <p:spPr>
          <a:xfrm>
            <a:off x="11185451" y="3264195"/>
            <a:ext cx="1006549" cy="1648047"/>
          </a:xfrm>
          <a:prstGeom prst="rect">
            <a:avLst/>
          </a:prstGeom>
          <a:noFill/>
          <a:ln w="25400">
            <a:solidFill>
              <a:srgbClr val="FF0000"/>
            </a:solidFill>
          </a:ln>
        </p:spPr>
        <p:txBody>
          <a:bodyPr wrap="square" rtlCol="0">
            <a:spAutoFit/>
          </a:bodyPr>
          <a:lstStyle/>
          <a:p>
            <a:endParaRPr lang="en-US" dirty="0"/>
          </a:p>
        </p:txBody>
      </p:sp>
      <p:sp>
        <p:nvSpPr>
          <p:cNvPr id="6" name="TextBox 5"/>
          <p:cNvSpPr txBox="1"/>
          <p:nvPr/>
        </p:nvSpPr>
        <p:spPr>
          <a:xfrm>
            <a:off x="10178902" y="2906233"/>
            <a:ext cx="1006549" cy="457200"/>
          </a:xfrm>
          <a:prstGeom prst="rect">
            <a:avLst/>
          </a:prstGeom>
          <a:noFill/>
          <a:ln w="25400">
            <a:solidFill>
              <a:srgbClr val="FF0000"/>
            </a:solidFill>
          </a:ln>
        </p:spPr>
        <p:txBody>
          <a:bodyPr wrap="square" rtlCol="0">
            <a:spAutoFit/>
          </a:bodyPr>
          <a:lstStyle/>
          <a:p>
            <a:endParaRPr lang="en-US" dirty="0"/>
          </a:p>
        </p:txBody>
      </p:sp>
      <p:sp>
        <p:nvSpPr>
          <p:cNvPr id="7" name="TextBox 6"/>
          <p:cNvSpPr txBox="1"/>
          <p:nvPr/>
        </p:nvSpPr>
        <p:spPr>
          <a:xfrm>
            <a:off x="5089451" y="2445488"/>
            <a:ext cx="5089451" cy="274320"/>
          </a:xfrm>
          <a:prstGeom prst="rect">
            <a:avLst/>
          </a:prstGeom>
          <a:noFill/>
          <a:ln w="25400">
            <a:solidFill>
              <a:srgbClr val="FF0000"/>
            </a:solidFill>
          </a:ln>
        </p:spPr>
        <p:txBody>
          <a:bodyPr wrap="square" rtlCol="0">
            <a:spAutoFit/>
          </a:bodyPr>
          <a:lstStyle/>
          <a:p>
            <a:endParaRPr lang="en-US" dirty="0"/>
          </a:p>
        </p:txBody>
      </p:sp>
      <p:sp>
        <p:nvSpPr>
          <p:cNvPr id="8" name="TextBox 7"/>
          <p:cNvSpPr txBox="1"/>
          <p:nvPr/>
        </p:nvSpPr>
        <p:spPr>
          <a:xfrm>
            <a:off x="4111254" y="738608"/>
            <a:ext cx="1006549" cy="1737360"/>
          </a:xfrm>
          <a:prstGeom prst="rect">
            <a:avLst/>
          </a:prstGeom>
          <a:noFill/>
          <a:ln w="25400">
            <a:solidFill>
              <a:srgbClr val="FF0000"/>
            </a:solidFill>
          </a:ln>
        </p:spPr>
        <p:txBody>
          <a:bodyPr wrap="square" rtlCol="0">
            <a:spAutoFit/>
          </a:bodyPr>
          <a:lstStyle/>
          <a:p>
            <a:endParaRPr lang="en-US" dirty="0"/>
          </a:p>
        </p:txBody>
      </p:sp>
      <p:sp>
        <p:nvSpPr>
          <p:cNvPr id="9" name="TextBox 8"/>
          <p:cNvSpPr txBox="1"/>
          <p:nvPr/>
        </p:nvSpPr>
        <p:spPr>
          <a:xfrm>
            <a:off x="3076353" y="2445488"/>
            <a:ext cx="974651" cy="365760"/>
          </a:xfrm>
          <a:prstGeom prst="rect">
            <a:avLst/>
          </a:prstGeom>
          <a:noFill/>
          <a:ln w="25400">
            <a:solidFill>
              <a:srgbClr val="FF0000"/>
            </a:solidFill>
          </a:ln>
        </p:spPr>
        <p:txBody>
          <a:bodyPr wrap="square" rtlCol="0">
            <a:spAutoFit/>
          </a:bodyPr>
          <a:lstStyle/>
          <a:p>
            <a:endParaRPr lang="en-US" dirty="0"/>
          </a:p>
        </p:txBody>
      </p:sp>
    </p:spTree>
    <p:extLst>
      <p:ext uri="{BB962C8B-B14F-4D97-AF65-F5344CB8AC3E}">
        <p14:creationId xmlns:p14="http://schemas.microsoft.com/office/powerpoint/2010/main" val="8177513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BC7B4-4708-4742-8187-0E979A1C0374}"/>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Outline</a:t>
            </a:r>
          </a:p>
        </p:txBody>
      </p:sp>
      <p:sp>
        <p:nvSpPr>
          <p:cNvPr id="3" name="Content Placeholder 2">
            <a:extLst>
              <a:ext uri="{FF2B5EF4-FFF2-40B4-BE49-F238E27FC236}">
                <a16:creationId xmlns:a16="http://schemas.microsoft.com/office/drawing/2014/main" id="{E304F772-87F1-8543-BC94-FF9C9B833581}"/>
              </a:ext>
            </a:extLst>
          </p:cNvPr>
          <p:cNvSpPr>
            <a:spLocks noGrp="1"/>
          </p:cNvSpPr>
          <p:nvPr>
            <p:ph idx="1"/>
          </p:nvPr>
        </p:nvSpPr>
        <p:spPr>
          <a:xfrm>
            <a:off x="838200" y="1386348"/>
            <a:ext cx="10515600" cy="4790615"/>
          </a:xfrm>
        </p:spPr>
        <p:txBody>
          <a:bodyPr>
            <a:normAutofit/>
          </a:bodyPr>
          <a:lstStyle/>
          <a:p>
            <a:pPr marL="514350" indent="-514350">
              <a:buFont typeface="+mj-lt"/>
              <a:buAutoNum type="arabicPeriod"/>
            </a:pPr>
            <a:r>
              <a:rPr lang="en-US" dirty="0">
                <a:latin typeface="Times New Roman" panose="02020603050405020304" pitchFamily="18" charset="0"/>
                <a:cs typeface="Times New Roman" panose="02020603050405020304" pitchFamily="18" charset="0"/>
              </a:rPr>
              <a:t>Motivation</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Question</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Background &amp; Literature Review</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Conceptual Framework</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Empirical Framework</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Data</a:t>
            </a:r>
          </a:p>
          <a:p>
            <a:pPr lvl="1"/>
            <a:r>
              <a:rPr lang="en-US" dirty="0">
                <a:latin typeface="Times New Roman" panose="02020603050405020304" pitchFamily="18" charset="0"/>
                <a:cs typeface="Times New Roman" panose="02020603050405020304" pitchFamily="18" charset="0"/>
              </a:rPr>
              <a:t>Description</a:t>
            </a:r>
          </a:p>
          <a:p>
            <a:pPr lvl="1"/>
            <a:r>
              <a:rPr lang="en-US" dirty="0">
                <a:latin typeface="Times New Roman" panose="02020603050405020304" pitchFamily="18" charset="0"/>
                <a:cs typeface="Times New Roman" panose="02020603050405020304" pitchFamily="18" charset="0"/>
              </a:rPr>
              <a:t>Sample: selection criteria, size</a:t>
            </a:r>
          </a:p>
          <a:p>
            <a:pPr lvl="1"/>
            <a:r>
              <a:rPr lang="en-US" dirty="0">
                <a:latin typeface="Times New Roman" panose="02020603050405020304" pitchFamily="18" charset="0"/>
                <a:cs typeface="Times New Roman" panose="02020603050405020304" pitchFamily="18" charset="0"/>
              </a:rPr>
              <a:t>Summary Stats</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Preliminary Results</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372689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latin typeface="Times New Roman" panose="02020603050405020304" pitchFamily="18" charset="0"/>
                <a:cs typeface="Times New Roman" panose="02020603050405020304" pitchFamily="18" charset="0"/>
              </a:rPr>
              <a:t>State-Industry GDP Dependent </a:t>
            </a:r>
            <a:r>
              <a:rPr lang="en-US" sz="4800" dirty="0">
                <a:latin typeface="Times New Roman" panose="02020603050405020304" pitchFamily="18" charset="0"/>
                <a:cs typeface="Times New Roman" panose="02020603050405020304" pitchFamily="18" charset="0"/>
              </a:rPr>
              <a:t>Variable </a:t>
            </a:r>
            <a:r>
              <a:rPr lang="en-US" sz="4800" dirty="0" smtClean="0">
                <a:latin typeface="Times New Roman" panose="02020603050405020304" pitchFamily="18" charset="0"/>
                <a:cs typeface="Times New Roman" panose="02020603050405020304" pitchFamily="18" charset="0"/>
              </a:rPr>
              <a:t>with Government Financing Controls</a:t>
            </a:r>
            <a:endParaRPr lang="en-US" sz="4800"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p:txBody>
          <a:bodyPr/>
          <a:lstStyle/>
          <a:p>
            <a:r>
              <a:rPr lang="en-US" dirty="0" smtClean="0">
                <a:latin typeface="Times New Roman" panose="02020603050405020304" pitchFamily="18" charset="0"/>
                <a:cs typeface="Times New Roman" panose="02020603050405020304" pitchFamily="18" charset="0"/>
              </a:rPr>
              <a:t>Reduced Sample: State </a:t>
            </a:r>
            <a:r>
              <a:rPr lang="en-US" dirty="0">
                <a:latin typeface="Times New Roman" panose="02020603050405020304" pitchFamily="18" charset="0"/>
                <a:cs typeface="Times New Roman" panose="02020603050405020304" pitchFamily="18" charset="0"/>
              </a:rPr>
              <a:t>financing </a:t>
            </a:r>
            <a:r>
              <a:rPr lang="en-US" dirty="0" smtClean="0">
                <a:latin typeface="Times New Roman" panose="02020603050405020304" pitchFamily="18" charset="0"/>
                <a:cs typeface="Times New Roman" panose="02020603050405020304" pitchFamily="18" charset="0"/>
              </a:rPr>
              <a:t>variables </a:t>
            </a:r>
            <a:r>
              <a:rPr lang="en-US" dirty="0">
                <a:latin typeface="Times New Roman" panose="02020603050405020304" pitchFamily="18" charset="0"/>
                <a:cs typeface="Times New Roman" panose="02020603050405020304" pitchFamily="18" charset="0"/>
              </a:rPr>
              <a:t>knock out </a:t>
            </a:r>
            <a:r>
              <a:rPr lang="en-US" dirty="0" smtClean="0">
                <a:latin typeface="Times New Roman" panose="02020603050405020304" pitchFamily="18" charset="0"/>
                <a:cs typeface="Times New Roman" panose="02020603050405020304" pitchFamily="18" charset="0"/>
              </a:rPr>
              <a:t>DC</a:t>
            </a:r>
            <a:endParaRPr lang="en-US" dirty="0"/>
          </a:p>
        </p:txBody>
      </p:sp>
    </p:spTree>
    <p:extLst>
      <p:ext uri="{BB962C8B-B14F-4D97-AF65-F5344CB8AC3E}">
        <p14:creationId xmlns:p14="http://schemas.microsoft.com/office/powerpoint/2010/main" val="25693745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able 11"/>
          <p:cNvGraphicFramePr>
            <a:graphicFrameLocks noGrp="1"/>
          </p:cNvGraphicFramePr>
          <p:nvPr>
            <p:extLst>
              <p:ext uri="{D42A27DB-BD31-4B8C-83A1-F6EECF244321}">
                <p14:modId xmlns:p14="http://schemas.microsoft.com/office/powerpoint/2010/main" val="1886351074"/>
              </p:ext>
            </p:extLst>
          </p:nvPr>
        </p:nvGraphicFramePr>
        <p:xfrm>
          <a:off x="29188" y="2061"/>
          <a:ext cx="12162816" cy="6855938"/>
        </p:xfrm>
        <a:graphic>
          <a:graphicData uri="http://schemas.openxmlformats.org/drawingml/2006/table">
            <a:tbl>
              <a:tblPr>
                <a:tableStyleId>{073A0DAA-6AF3-43AB-8588-CEC1D06C72B9}</a:tableStyleId>
              </a:tblPr>
              <a:tblGrid>
                <a:gridCol w="1013568">
                  <a:extLst>
                    <a:ext uri="{9D8B030D-6E8A-4147-A177-3AD203B41FA5}">
                      <a16:colId xmlns:a16="http://schemas.microsoft.com/office/drawing/2014/main" val="3522061608"/>
                    </a:ext>
                  </a:extLst>
                </a:gridCol>
                <a:gridCol w="1013568">
                  <a:extLst>
                    <a:ext uri="{9D8B030D-6E8A-4147-A177-3AD203B41FA5}">
                      <a16:colId xmlns:a16="http://schemas.microsoft.com/office/drawing/2014/main" val="220688490"/>
                    </a:ext>
                  </a:extLst>
                </a:gridCol>
                <a:gridCol w="1013568">
                  <a:extLst>
                    <a:ext uri="{9D8B030D-6E8A-4147-A177-3AD203B41FA5}">
                      <a16:colId xmlns:a16="http://schemas.microsoft.com/office/drawing/2014/main" val="1038365126"/>
                    </a:ext>
                  </a:extLst>
                </a:gridCol>
                <a:gridCol w="1013568">
                  <a:extLst>
                    <a:ext uri="{9D8B030D-6E8A-4147-A177-3AD203B41FA5}">
                      <a16:colId xmlns:a16="http://schemas.microsoft.com/office/drawing/2014/main" val="1730596323"/>
                    </a:ext>
                  </a:extLst>
                </a:gridCol>
                <a:gridCol w="1013568">
                  <a:extLst>
                    <a:ext uri="{9D8B030D-6E8A-4147-A177-3AD203B41FA5}">
                      <a16:colId xmlns:a16="http://schemas.microsoft.com/office/drawing/2014/main" val="2799191144"/>
                    </a:ext>
                  </a:extLst>
                </a:gridCol>
                <a:gridCol w="1013568">
                  <a:extLst>
                    <a:ext uri="{9D8B030D-6E8A-4147-A177-3AD203B41FA5}">
                      <a16:colId xmlns:a16="http://schemas.microsoft.com/office/drawing/2014/main" val="2635010601"/>
                    </a:ext>
                  </a:extLst>
                </a:gridCol>
                <a:gridCol w="1013568">
                  <a:extLst>
                    <a:ext uri="{9D8B030D-6E8A-4147-A177-3AD203B41FA5}">
                      <a16:colId xmlns:a16="http://schemas.microsoft.com/office/drawing/2014/main" val="395903058"/>
                    </a:ext>
                  </a:extLst>
                </a:gridCol>
                <a:gridCol w="1013568">
                  <a:extLst>
                    <a:ext uri="{9D8B030D-6E8A-4147-A177-3AD203B41FA5}">
                      <a16:colId xmlns:a16="http://schemas.microsoft.com/office/drawing/2014/main" val="1518300429"/>
                    </a:ext>
                  </a:extLst>
                </a:gridCol>
                <a:gridCol w="1013568">
                  <a:extLst>
                    <a:ext uri="{9D8B030D-6E8A-4147-A177-3AD203B41FA5}">
                      <a16:colId xmlns:a16="http://schemas.microsoft.com/office/drawing/2014/main" val="1625012112"/>
                    </a:ext>
                  </a:extLst>
                </a:gridCol>
                <a:gridCol w="1013568">
                  <a:extLst>
                    <a:ext uri="{9D8B030D-6E8A-4147-A177-3AD203B41FA5}">
                      <a16:colId xmlns:a16="http://schemas.microsoft.com/office/drawing/2014/main" val="4140656198"/>
                    </a:ext>
                  </a:extLst>
                </a:gridCol>
                <a:gridCol w="1013568">
                  <a:extLst>
                    <a:ext uri="{9D8B030D-6E8A-4147-A177-3AD203B41FA5}">
                      <a16:colId xmlns:a16="http://schemas.microsoft.com/office/drawing/2014/main" val="243877593"/>
                    </a:ext>
                  </a:extLst>
                </a:gridCol>
                <a:gridCol w="1013568">
                  <a:extLst>
                    <a:ext uri="{9D8B030D-6E8A-4147-A177-3AD203B41FA5}">
                      <a16:colId xmlns:a16="http://schemas.microsoft.com/office/drawing/2014/main" val="1272134700"/>
                    </a:ext>
                  </a:extLst>
                </a:gridCol>
              </a:tblGrid>
              <a:tr h="161996">
                <a:tc>
                  <a:txBody>
                    <a:bodyPr/>
                    <a:lstStyle/>
                    <a:p>
                      <a:pPr marL="0" marR="0">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(1)</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(2)</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(3)</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(4)</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(5)</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(6)</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(7)</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(8)</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(9)</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(10)</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(11)</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extLst>
                  <a:ext uri="{0D108BD9-81ED-4DB2-BD59-A6C34878D82A}">
                    <a16:rowId xmlns:a16="http://schemas.microsoft.com/office/drawing/2014/main" val="3922834986"/>
                  </a:ext>
                </a:extLst>
              </a:tr>
              <a:tr h="500875">
                <a:tc>
                  <a:txBody>
                    <a:bodyPr/>
                    <a:lstStyle/>
                    <a:p>
                      <a:pPr marL="0" marR="0">
                        <a:lnSpc>
                          <a:spcPct val="107000"/>
                        </a:lnSpc>
                        <a:spcBef>
                          <a:spcPts val="0"/>
                        </a:spcBef>
                        <a:spcAft>
                          <a:spcPts val="0"/>
                        </a:spcAft>
                      </a:pPr>
                      <a:r>
                        <a:rPr lang="en-US" sz="1000">
                          <a:effectLst/>
                        </a:rPr>
                        <a:t>VARIABLES</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Base Model - Index</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Base Model - Each Incentive</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FE - Index</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FE - Each Incentive</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PSM-Backed FE - Index - Strata 1</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PSM-Backed FE - Index – Strata 2</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PSM-Backed FE - Index - Strata 3</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PSM-Backed FE - Index - Strata 4</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PSM-Backed FE - Index - Strata 5</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Exposure Model - Index</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Exposure Model - Each Incentive</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extLst>
                  <a:ext uri="{0D108BD9-81ED-4DB2-BD59-A6C34878D82A}">
                    <a16:rowId xmlns:a16="http://schemas.microsoft.com/office/drawing/2014/main" val="529114624"/>
                  </a:ext>
                </a:extLst>
              </a:tr>
              <a:tr h="161996">
                <a:tc>
                  <a:txBody>
                    <a:bodyPr/>
                    <a:lstStyle/>
                    <a:p>
                      <a:pPr marL="0" marR="0">
                        <a:lnSpc>
                          <a:spcPct val="107000"/>
                        </a:lnSpc>
                        <a:spcBef>
                          <a:spcPts val="0"/>
                        </a:spcBef>
                        <a:spcAft>
                          <a:spcPts val="0"/>
                        </a:spcAft>
                      </a:pPr>
                      <a:r>
                        <a:rPr lang="en-US" sz="1000">
                          <a:effectLst/>
                        </a:rPr>
                        <a:t>jctc</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-42,093***</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-166,042***</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extLst>
                  <a:ext uri="{0D108BD9-81ED-4DB2-BD59-A6C34878D82A}">
                    <a16:rowId xmlns:a16="http://schemas.microsoft.com/office/drawing/2014/main" val="1159310478"/>
                  </a:ext>
                </a:extLst>
              </a:tr>
              <a:tr h="161996">
                <a:tc>
                  <a:txBody>
                    <a:bodyPr/>
                    <a:lstStyle/>
                    <a:p>
                      <a:pPr marL="0" marR="0">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(12,220)</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(45,355)</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extLst>
                  <a:ext uri="{0D108BD9-81ED-4DB2-BD59-A6C34878D82A}">
                    <a16:rowId xmlns:a16="http://schemas.microsoft.com/office/drawing/2014/main" val="1945501489"/>
                  </a:ext>
                </a:extLst>
              </a:tr>
              <a:tr h="161996">
                <a:tc>
                  <a:txBody>
                    <a:bodyPr/>
                    <a:lstStyle/>
                    <a:p>
                      <a:pPr marL="0" marR="0">
                        <a:lnSpc>
                          <a:spcPct val="107000"/>
                        </a:lnSpc>
                        <a:spcBef>
                          <a:spcPts val="0"/>
                        </a:spcBef>
                        <a:spcAft>
                          <a:spcPts val="0"/>
                        </a:spcAft>
                      </a:pPr>
                      <a:r>
                        <a:rPr lang="en-US" sz="1000">
                          <a:effectLst/>
                        </a:rPr>
                        <a:t>itc</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-64,456***</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-200,327</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extLst>
                  <a:ext uri="{0D108BD9-81ED-4DB2-BD59-A6C34878D82A}">
                    <a16:rowId xmlns:a16="http://schemas.microsoft.com/office/drawing/2014/main" val="1824072275"/>
                  </a:ext>
                </a:extLst>
              </a:tr>
              <a:tr h="161996">
                <a:tc>
                  <a:txBody>
                    <a:bodyPr/>
                    <a:lstStyle/>
                    <a:p>
                      <a:pPr marL="0" marR="0">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(12,751)</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(158,046)</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extLst>
                  <a:ext uri="{0D108BD9-81ED-4DB2-BD59-A6C34878D82A}">
                    <a16:rowId xmlns:a16="http://schemas.microsoft.com/office/drawing/2014/main" val="1054311201"/>
                  </a:ext>
                </a:extLst>
              </a:tr>
              <a:tr h="161996">
                <a:tc>
                  <a:txBody>
                    <a:bodyPr/>
                    <a:lstStyle/>
                    <a:p>
                      <a:pPr marL="0" marR="0">
                        <a:lnSpc>
                          <a:spcPct val="107000"/>
                        </a:lnSpc>
                        <a:spcBef>
                          <a:spcPts val="0"/>
                        </a:spcBef>
                        <a:spcAft>
                          <a:spcPts val="0"/>
                        </a:spcAft>
                      </a:pPr>
                      <a:r>
                        <a:rPr lang="en-US" sz="1000">
                          <a:effectLst/>
                        </a:rPr>
                        <a:t>rdc</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440,375***</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-430,212**</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dirty="0">
                          <a:effectLst/>
                        </a:rPr>
                        <a:t> </a:t>
                      </a:r>
                      <a:endParaRPr lang="en-US" sz="1000" dirty="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extLst>
                  <a:ext uri="{0D108BD9-81ED-4DB2-BD59-A6C34878D82A}">
                    <a16:rowId xmlns:a16="http://schemas.microsoft.com/office/drawing/2014/main" val="1134735573"/>
                  </a:ext>
                </a:extLst>
              </a:tr>
              <a:tr h="161996">
                <a:tc>
                  <a:txBody>
                    <a:bodyPr/>
                    <a:lstStyle/>
                    <a:p>
                      <a:pPr marL="0" marR="0">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(61,824)</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(170,490)</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extLst>
                  <a:ext uri="{0D108BD9-81ED-4DB2-BD59-A6C34878D82A}">
                    <a16:rowId xmlns:a16="http://schemas.microsoft.com/office/drawing/2014/main" val="615807708"/>
                  </a:ext>
                </a:extLst>
              </a:tr>
              <a:tr h="161996">
                <a:tc>
                  <a:txBody>
                    <a:bodyPr/>
                    <a:lstStyle/>
                    <a:p>
                      <a:pPr marL="0" marR="0">
                        <a:lnSpc>
                          <a:spcPct val="107000"/>
                        </a:lnSpc>
                        <a:spcBef>
                          <a:spcPts val="0"/>
                        </a:spcBef>
                        <a:spcAft>
                          <a:spcPts val="0"/>
                        </a:spcAft>
                      </a:pPr>
                      <a:r>
                        <a:rPr lang="en-US" sz="1000">
                          <a:effectLst/>
                        </a:rPr>
                        <a:t>pta</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101,738***</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37,668</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extLst>
                  <a:ext uri="{0D108BD9-81ED-4DB2-BD59-A6C34878D82A}">
                    <a16:rowId xmlns:a16="http://schemas.microsoft.com/office/drawing/2014/main" val="2449763864"/>
                  </a:ext>
                </a:extLst>
              </a:tr>
              <a:tr h="161996">
                <a:tc>
                  <a:txBody>
                    <a:bodyPr/>
                    <a:lstStyle/>
                    <a:p>
                      <a:pPr marL="0" marR="0">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(7,641)</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(48,860)</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extLst>
                  <a:ext uri="{0D108BD9-81ED-4DB2-BD59-A6C34878D82A}">
                    <a16:rowId xmlns:a16="http://schemas.microsoft.com/office/drawing/2014/main" val="89697348"/>
                  </a:ext>
                </a:extLst>
              </a:tr>
              <a:tr h="161996">
                <a:tc>
                  <a:txBody>
                    <a:bodyPr/>
                    <a:lstStyle/>
                    <a:p>
                      <a:pPr marL="0" marR="0">
                        <a:lnSpc>
                          <a:spcPct val="107000"/>
                        </a:lnSpc>
                        <a:spcBef>
                          <a:spcPts val="0"/>
                        </a:spcBef>
                        <a:spcAft>
                          <a:spcPts val="0"/>
                        </a:spcAft>
                      </a:pPr>
                      <a:r>
                        <a:rPr lang="en-US" sz="1000">
                          <a:effectLst/>
                        </a:rPr>
                        <a:t>cjts</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-36,037</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-265,176</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extLst>
                  <a:ext uri="{0D108BD9-81ED-4DB2-BD59-A6C34878D82A}">
                    <a16:rowId xmlns:a16="http://schemas.microsoft.com/office/drawing/2014/main" val="4186184012"/>
                  </a:ext>
                </a:extLst>
              </a:tr>
              <a:tr h="161996">
                <a:tc>
                  <a:txBody>
                    <a:bodyPr/>
                    <a:lstStyle/>
                    <a:p>
                      <a:pPr marL="0" marR="0">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(24,577)</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(380,348)</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extLst>
                  <a:ext uri="{0D108BD9-81ED-4DB2-BD59-A6C34878D82A}">
                    <a16:rowId xmlns:a16="http://schemas.microsoft.com/office/drawing/2014/main" val="3579316396"/>
                  </a:ext>
                </a:extLst>
              </a:tr>
              <a:tr h="161996">
                <a:tc>
                  <a:txBody>
                    <a:bodyPr/>
                    <a:lstStyle/>
                    <a:p>
                      <a:pPr marL="0" marR="0">
                        <a:lnSpc>
                          <a:spcPct val="107000"/>
                        </a:lnSpc>
                        <a:spcBef>
                          <a:spcPts val="0"/>
                        </a:spcBef>
                        <a:spcAft>
                          <a:spcPts val="0"/>
                        </a:spcAft>
                      </a:pPr>
                      <a:r>
                        <a:rPr lang="en-US" sz="1000">
                          <a:effectLst/>
                        </a:rPr>
                        <a:t>matchindex</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3.356e+06***</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3.493e+06***</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-236,704</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1.538e+06**</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841,986*</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1.691e+06</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3.561e+06</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extLst>
                  <a:ext uri="{0D108BD9-81ED-4DB2-BD59-A6C34878D82A}">
                    <a16:rowId xmlns:a16="http://schemas.microsoft.com/office/drawing/2014/main" val="1135095407"/>
                  </a:ext>
                </a:extLst>
              </a:tr>
              <a:tr h="161996">
                <a:tc>
                  <a:txBody>
                    <a:bodyPr/>
                    <a:lstStyle/>
                    <a:p>
                      <a:pPr marL="0" marR="0">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(150,318)</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(831,137)</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(673,026)</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(634,923)</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(476,884)</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(1.361e+06)</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(2.675e+06)</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extLst>
                  <a:ext uri="{0D108BD9-81ED-4DB2-BD59-A6C34878D82A}">
                    <a16:rowId xmlns:a16="http://schemas.microsoft.com/office/drawing/2014/main" val="2757150010"/>
                  </a:ext>
                </a:extLst>
              </a:tr>
              <a:tr h="161996">
                <a:tc>
                  <a:txBody>
                    <a:bodyPr/>
                    <a:lstStyle/>
                    <a:p>
                      <a:pPr marL="0" marR="0">
                        <a:lnSpc>
                          <a:spcPct val="107000"/>
                        </a:lnSpc>
                        <a:spcBef>
                          <a:spcPts val="0"/>
                        </a:spcBef>
                        <a:spcAft>
                          <a:spcPts val="0"/>
                        </a:spcAft>
                      </a:pPr>
                      <a:r>
                        <a:rPr lang="en-US" sz="1000">
                          <a:effectLst/>
                        </a:rPr>
                        <a:t>IncentivesTab</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-198.8</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-1,250</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-2,468**</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-1,199</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-1,798</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extLst>
                  <a:ext uri="{0D108BD9-81ED-4DB2-BD59-A6C34878D82A}">
                    <a16:rowId xmlns:a16="http://schemas.microsoft.com/office/drawing/2014/main" val="113422149"/>
                  </a:ext>
                </a:extLst>
              </a:tr>
              <a:tr h="161996">
                <a:tc>
                  <a:txBody>
                    <a:bodyPr/>
                    <a:lstStyle/>
                    <a:p>
                      <a:pPr marL="0" marR="0">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(962.2)</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(1,147)</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(1,204)</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(2,717)</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(5,012)</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extLst>
                  <a:ext uri="{0D108BD9-81ED-4DB2-BD59-A6C34878D82A}">
                    <a16:rowId xmlns:a16="http://schemas.microsoft.com/office/drawing/2014/main" val="3626674311"/>
                  </a:ext>
                </a:extLst>
              </a:tr>
              <a:tr h="161996">
                <a:tc>
                  <a:txBody>
                    <a:bodyPr/>
                    <a:lstStyle/>
                    <a:p>
                      <a:pPr marL="0" marR="0">
                        <a:lnSpc>
                          <a:spcPct val="107000"/>
                        </a:lnSpc>
                        <a:spcBef>
                          <a:spcPts val="0"/>
                        </a:spcBef>
                        <a:spcAft>
                          <a:spcPts val="0"/>
                        </a:spcAft>
                      </a:pPr>
                      <a:r>
                        <a:rPr lang="en-US" sz="1000">
                          <a:effectLst/>
                        </a:rPr>
                        <a:t>avgindex</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4.932e+06***</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extLst>
                  <a:ext uri="{0D108BD9-81ED-4DB2-BD59-A6C34878D82A}">
                    <a16:rowId xmlns:a16="http://schemas.microsoft.com/office/drawing/2014/main" val="4193231335"/>
                  </a:ext>
                </a:extLst>
              </a:tr>
              <a:tr h="161996">
                <a:tc>
                  <a:txBody>
                    <a:bodyPr/>
                    <a:lstStyle/>
                    <a:p>
                      <a:pPr marL="0" marR="0">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(1.367e+06)</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extLst>
                  <a:ext uri="{0D108BD9-81ED-4DB2-BD59-A6C34878D82A}">
                    <a16:rowId xmlns:a16="http://schemas.microsoft.com/office/drawing/2014/main" val="1588238799"/>
                  </a:ext>
                </a:extLst>
              </a:tr>
              <a:tr h="161996">
                <a:tc>
                  <a:txBody>
                    <a:bodyPr/>
                    <a:lstStyle/>
                    <a:p>
                      <a:pPr marL="0" marR="0">
                        <a:lnSpc>
                          <a:spcPct val="107000"/>
                        </a:lnSpc>
                        <a:spcBef>
                          <a:spcPts val="0"/>
                        </a:spcBef>
                        <a:spcAft>
                          <a:spcPts val="0"/>
                        </a:spcAft>
                      </a:pPr>
                      <a:r>
                        <a:rPr lang="en-US" sz="1000">
                          <a:effectLst/>
                        </a:rPr>
                        <a:t>avgjctc</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-125,157**</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extLst>
                  <a:ext uri="{0D108BD9-81ED-4DB2-BD59-A6C34878D82A}">
                    <a16:rowId xmlns:a16="http://schemas.microsoft.com/office/drawing/2014/main" val="1127603886"/>
                  </a:ext>
                </a:extLst>
              </a:tr>
              <a:tr h="161996">
                <a:tc>
                  <a:txBody>
                    <a:bodyPr/>
                    <a:lstStyle/>
                    <a:p>
                      <a:pPr marL="0" marR="0">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(50,606)</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extLst>
                  <a:ext uri="{0D108BD9-81ED-4DB2-BD59-A6C34878D82A}">
                    <a16:rowId xmlns:a16="http://schemas.microsoft.com/office/drawing/2014/main" val="500176591"/>
                  </a:ext>
                </a:extLst>
              </a:tr>
              <a:tr h="161996">
                <a:tc>
                  <a:txBody>
                    <a:bodyPr/>
                    <a:lstStyle/>
                    <a:p>
                      <a:pPr marL="0" marR="0">
                        <a:lnSpc>
                          <a:spcPct val="107000"/>
                        </a:lnSpc>
                        <a:spcBef>
                          <a:spcPts val="0"/>
                        </a:spcBef>
                        <a:spcAft>
                          <a:spcPts val="0"/>
                        </a:spcAft>
                      </a:pPr>
                      <a:r>
                        <a:rPr lang="en-US" sz="1000">
                          <a:effectLst/>
                        </a:rPr>
                        <a:t>avgitc</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dirty="0">
                          <a:effectLst/>
                        </a:rPr>
                        <a:t> </a:t>
                      </a:r>
                      <a:endParaRPr lang="en-US" sz="1000" dirty="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-101,508</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extLst>
                  <a:ext uri="{0D108BD9-81ED-4DB2-BD59-A6C34878D82A}">
                    <a16:rowId xmlns:a16="http://schemas.microsoft.com/office/drawing/2014/main" val="962163037"/>
                  </a:ext>
                </a:extLst>
              </a:tr>
              <a:tr h="161996">
                <a:tc>
                  <a:txBody>
                    <a:bodyPr/>
                    <a:lstStyle/>
                    <a:p>
                      <a:pPr marL="0" marR="0">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(142,935)</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extLst>
                  <a:ext uri="{0D108BD9-81ED-4DB2-BD59-A6C34878D82A}">
                    <a16:rowId xmlns:a16="http://schemas.microsoft.com/office/drawing/2014/main" val="414460432"/>
                  </a:ext>
                </a:extLst>
              </a:tr>
              <a:tr h="161996">
                <a:tc>
                  <a:txBody>
                    <a:bodyPr/>
                    <a:lstStyle/>
                    <a:p>
                      <a:pPr marL="0" marR="0">
                        <a:lnSpc>
                          <a:spcPct val="107000"/>
                        </a:lnSpc>
                        <a:spcBef>
                          <a:spcPts val="0"/>
                        </a:spcBef>
                        <a:spcAft>
                          <a:spcPts val="0"/>
                        </a:spcAft>
                      </a:pPr>
                      <a:r>
                        <a:rPr lang="en-US" sz="1000">
                          <a:effectLst/>
                        </a:rPr>
                        <a:t>avgrdc</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789,377**</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extLst>
                  <a:ext uri="{0D108BD9-81ED-4DB2-BD59-A6C34878D82A}">
                    <a16:rowId xmlns:a16="http://schemas.microsoft.com/office/drawing/2014/main" val="4055809169"/>
                  </a:ext>
                </a:extLst>
              </a:tr>
              <a:tr h="161996">
                <a:tc>
                  <a:txBody>
                    <a:bodyPr/>
                    <a:lstStyle/>
                    <a:p>
                      <a:pPr marL="0" marR="0">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(379,449)</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extLst>
                  <a:ext uri="{0D108BD9-81ED-4DB2-BD59-A6C34878D82A}">
                    <a16:rowId xmlns:a16="http://schemas.microsoft.com/office/drawing/2014/main" val="3839727773"/>
                  </a:ext>
                </a:extLst>
              </a:tr>
              <a:tr h="161996">
                <a:tc>
                  <a:txBody>
                    <a:bodyPr/>
                    <a:lstStyle/>
                    <a:p>
                      <a:pPr marL="0" marR="0">
                        <a:lnSpc>
                          <a:spcPct val="107000"/>
                        </a:lnSpc>
                        <a:spcBef>
                          <a:spcPts val="0"/>
                        </a:spcBef>
                        <a:spcAft>
                          <a:spcPts val="0"/>
                        </a:spcAft>
                      </a:pPr>
                      <a:r>
                        <a:rPr lang="en-US" sz="1000">
                          <a:effectLst/>
                        </a:rPr>
                        <a:t>avgpta</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200,555**</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extLst>
                  <a:ext uri="{0D108BD9-81ED-4DB2-BD59-A6C34878D82A}">
                    <a16:rowId xmlns:a16="http://schemas.microsoft.com/office/drawing/2014/main" val="477416880"/>
                  </a:ext>
                </a:extLst>
              </a:tr>
              <a:tr h="161996">
                <a:tc>
                  <a:txBody>
                    <a:bodyPr/>
                    <a:lstStyle/>
                    <a:p>
                      <a:pPr marL="0" marR="0">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(79,155)</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extLst>
                  <a:ext uri="{0D108BD9-81ED-4DB2-BD59-A6C34878D82A}">
                    <a16:rowId xmlns:a16="http://schemas.microsoft.com/office/drawing/2014/main" val="273452218"/>
                  </a:ext>
                </a:extLst>
              </a:tr>
              <a:tr h="161996">
                <a:tc>
                  <a:txBody>
                    <a:bodyPr/>
                    <a:lstStyle/>
                    <a:p>
                      <a:pPr marL="0" marR="0">
                        <a:lnSpc>
                          <a:spcPct val="107000"/>
                        </a:lnSpc>
                        <a:spcBef>
                          <a:spcPts val="0"/>
                        </a:spcBef>
                        <a:spcAft>
                          <a:spcPts val="0"/>
                        </a:spcAft>
                      </a:pPr>
                      <a:r>
                        <a:rPr lang="en-US" sz="1000">
                          <a:effectLst/>
                        </a:rPr>
                        <a:t>avgcjts</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-103,936</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extLst>
                  <a:ext uri="{0D108BD9-81ED-4DB2-BD59-A6C34878D82A}">
                    <a16:rowId xmlns:a16="http://schemas.microsoft.com/office/drawing/2014/main" val="1413784035"/>
                  </a:ext>
                </a:extLst>
              </a:tr>
              <a:tr h="161996">
                <a:tc>
                  <a:txBody>
                    <a:bodyPr/>
                    <a:lstStyle/>
                    <a:p>
                      <a:pPr marL="0" marR="0">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(252,250)</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extLst>
                  <a:ext uri="{0D108BD9-81ED-4DB2-BD59-A6C34878D82A}">
                    <a16:rowId xmlns:a16="http://schemas.microsoft.com/office/drawing/2014/main" val="3637670846"/>
                  </a:ext>
                </a:extLst>
              </a:tr>
              <a:tr h="161996">
                <a:tc>
                  <a:txBody>
                    <a:bodyPr/>
                    <a:lstStyle/>
                    <a:p>
                      <a:pPr marL="0" marR="0">
                        <a:lnSpc>
                          <a:spcPct val="107000"/>
                        </a:lnSpc>
                        <a:spcBef>
                          <a:spcPts val="0"/>
                        </a:spcBef>
                        <a:spcAft>
                          <a:spcPts val="0"/>
                        </a:spcAft>
                      </a:pPr>
                      <a:r>
                        <a:rPr lang="en-US" sz="1000">
                          <a:effectLst/>
                        </a:rPr>
                        <a:t>Observations</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19,008</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19,008</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19,008</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19,008</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807</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806</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807</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806</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806</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1,056</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1,056</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extLst>
                  <a:ext uri="{0D108BD9-81ED-4DB2-BD59-A6C34878D82A}">
                    <a16:rowId xmlns:a16="http://schemas.microsoft.com/office/drawing/2014/main" val="3107650077"/>
                  </a:ext>
                </a:extLst>
              </a:tr>
              <a:tr h="161996">
                <a:tc>
                  <a:txBody>
                    <a:bodyPr/>
                    <a:lstStyle/>
                    <a:p>
                      <a:pPr marL="0" marR="0">
                        <a:lnSpc>
                          <a:spcPct val="107000"/>
                        </a:lnSpc>
                        <a:spcBef>
                          <a:spcPts val="0"/>
                        </a:spcBef>
                        <a:spcAft>
                          <a:spcPts val="0"/>
                        </a:spcAft>
                      </a:pPr>
                      <a:r>
                        <a:rPr lang="en-US" sz="1000">
                          <a:effectLst/>
                        </a:rPr>
                        <a:t>R-squared</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0.489</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0.383</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0.331</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0.345</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0.351</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0.476</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0.389</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0.387</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0.429</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0.498</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0.398</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extLst>
                  <a:ext uri="{0D108BD9-81ED-4DB2-BD59-A6C34878D82A}">
                    <a16:rowId xmlns:a16="http://schemas.microsoft.com/office/drawing/2014/main" val="30631066"/>
                  </a:ext>
                </a:extLst>
              </a:tr>
              <a:tr h="500875">
                <a:tc>
                  <a:txBody>
                    <a:bodyPr/>
                    <a:lstStyle/>
                    <a:p>
                      <a:pPr marL="0" marR="0">
                        <a:lnSpc>
                          <a:spcPct val="107000"/>
                        </a:lnSpc>
                        <a:spcBef>
                          <a:spcPts val="0"/>
                        </a:spcBef>
                        <a:spcAft>
                          <a:spcPts val="0"/>
                        </a:spcAft>
                      </a:pPr>
                      <a:r>
                        <a:rPr lang="en-US" sz="1000">
                          <a:effectLst/>
                        </a:rPr>
                        <a:t>Robust Standard Errors</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YES</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YES</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YES</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YES</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YES</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YES</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YES</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YES</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YES</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YES</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YES</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extLst>
                  <a:ext uri="{0D108BD9-81ED-4DB2-BD59-A6C34878D82A}">
                    <a16:rowId xmlns:a16="http://schemas.microsoft.com/office/drawing/2014/main" val="3060872935"/>
                  </a:ext>
                </a:extLst>
              </a:tr>
              <a:tr h="331436">
                <a:tc>
                  <a:txBody>
                    <a:bodyPr/>
                    <a:lstStyle/>
                    <a:p>
                      <a:pPr marL="0" marR="0">
                        <a:lnSpc>
                          <a:spcPct val="107000"/>
                        </a:lnSpc>
                        <a:spcBef>
                          <a:spcPts val="0"/>
                        </a:spcBef>
                        <a:spcAft>
                          <a:spcPts val="0"/>
                        </a:spcAft>
                      </a:pPr>
                      <a:r>
                        <a:rPr lang="en-US" sz="1000">
                          <a:effectLst/>
                        </a:rPr>
                        <a:t>Long-Term Effects</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YES</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YES</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extLst>
                  <a:ext uri="{0D108BD9-81ED-4DB2-BD59-A6C34878D82A}">
                    <a16:rowId xmlns:a16="http://schemas.microsoft.com/office/drawing/2014/main" val="3613368856"/>
                  </a:ext>
                </a:extLst>
              </a:tr>
              <a:tr h="331436">
                <a:tc>
                  <a:txBody>
                    <a:bodyPr/>
                    <a:lstStyle/>
                    <a:p>
                      <a:pPr marL="0" marR="0">
                        <a:lnSpc>
                          <a:spcPct val="107000"/>
                        </a:lnSpc>
                        <a:spcBef>
                          <a:spcPts val="0"/>
                        </a:spcBef>
                        <a:spcAft>
                          <a:spcPts val="0"/>
                        </a:spcAft>
                      </a:pPr>
                      <a:r>
                        <a:rPr lang="en-US" sz="1000">
                          <a:effectLst/>
                        </a:rPr>
                        <a:t>Number of State_num_id</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32</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32</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29</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31</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32</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28</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20</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extLst>
                  <a:ext uri="{0D108BD9-81ED-4DB2-BD59-A6C34878D82A}">
                    <a16:rowId xmlns:a16="http://schemas.microsoft.com/office/drawing/2014/main" val="1258591897"/>
                  </a:ext>
                </a:extLst>
              </a:tr>
              <a:tr h="331436">
                <a:tc>
                  <a:txBody>
                    <a:bodyPr/>
                    <a:lstStyle/>
                    <a:p>
                      <a:pPr marL="0" marR="0">
                        <a:lnSpc>
                          <a:spcPct val="107000"/>
                        </a:lnSpc>
                        <a:spcBef>
                          <a:spcPts val="0"/>
                        </a:spcBef>
                        <a:spcAft>
                          <a:spcPts val="0"/>
                        </a:spcAft>
                      </a:pPr>
                      <a:r>
                        <a:rPr lang="en-US" sz="1000">
                          <a:effectLst/>
                        </a:rPr>
                        <a:t>State-Industry FE</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YES</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YES</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YES</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YES</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YES</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YES</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YES</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extLst>
                  <a:ext uri="{0D108BD9-81ED-4DB2-BD59-A6C34878D82A}">
                    <a16:rowId xmlns:a16="http://schemas.microsoft.com/office/drawing/2014/main" val="3626229089"/>
                  </a:ext>
                </a:extLst>
              </a:tr>
              <a:tr h="161996">
                <a:tc>
                  <a:txBody>
                    <a:bodyPr/>
                    <a:lstStyle/>
                    <a:p>
                      <a:pPr marL="0" marR="0">
                        <a:lnSpc>
                          <a:spcPct val="107000"/>
                        </a:lnSpc>
                        <a:spcBef>
                          <a:spcPts val="0"/>
                        </a:spcBef>
                        <a:spcAft>
                          <a:spcPts val="0"/>
                        </a:spcAft>
                      </a:pPr>
                      <a:r>
                        <a:rPr lang="en-US" sz="1000">
                          <a:effectLst/>
                        </a:rPr>
                        <a:t>Year FE</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YES</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YES</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YES</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YES</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YES</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YES</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YES</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dirty="0">
                          <a:effectLst/>
                        </a:rPr>
                        <a:t> </a:t>
                      </a:r>
                      <a:endParaRPr lang="en-US" sz="1000" dirty="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extLst>
                  <a:ext uri="{0D108BD9-81ED-4DB2-BD59-A6C34878D82A}">
                    <a16:rowId xmlns:a16="http://schemas.microsoft.com/office/drawing/2014/main" val="4166588183"/>
                  </a:ext>
                </a:extLst>
              </a:tr>
            </a:tbl>
          </a:graphicData>
        </a:graphic>
      </p:graphicFrame>
      <p:sp>
        <p:nvSpPr>
          <p:cNvPr id="6" name="TextBox 5"/>
          <p:cNvSpPr txBox="1"/>
          <p:nvPr/>
        </p:nvSpPr>
        <p:spPr>
          <a:xfrm>
            <a:off x="11344939" y="3242929"/>
            <a:ext cx="793898" cy="2103120"/>
          </a:xfrm>
          <a:prstGeom prst="rect">
            <a:avLst/>
          </a:prstGeom>
          <a:noFill/>
          <a:ln w="25400">
            <a:solidFill>
              <a:srgbClr val="FF0000"/>
            </a:solidFill>
          </a:ln>
        </p:spPr>
        <p:txBody>
          <a:bodyPr wrap="square" rtlCol="0">
            <a:spAutoFit/>
          </a:bodyPr>
          <a:lstStyle/>
          <a:p>
            <a:endParaRPr lang="en-US" dirty="0"/>
          </a:p>
        </p:txBody>
      </p:sp>
      <p:sp>
        <p:nvSpPr>
          <p:cNvPr id="7" name="TextBox 6"/>
          <p:cNvSpPr txBox="1"/>
          <p:nvPr/>
        </p:nvSpPr>
        <p:spPr>
          <a:xfrm>
            <a:off x="10104470" y="2877169"/>
            <a:ext cx="1187302" cy="365760"/>
          </a:xfrm>
          <a:prstGeom prst="rect">
            <a:avLst/>
          </a:prstGeom>
          <a:noFill/>
          <a:ln w="25400">
            <a:solidFill>
              <a:srgbClr val="FF0000"/>
            </a:solidFill>
          </a:ln>
        </p:spPr>
        <p:txBody>
          <a:bodyPr wrap="square" rtlCol="0">
            <a:spAutoFit/>
          </a:bodyPr>
          <a:lstStyle/>
          <a:p>
            <a:endParaRPr lang="en-US" dirty="0"/>
          </a:p>
        </p:txBody>
      </p:sp>
      <p:sp>
        <p:nvSpPr>
          <p:cNvPr id="8" name="TextBox 7"/>
          <p:cNvSpPr txBox="1"/>
          <p:nvPr/>
        </p:nvSpPr>
        <p:spPr>
          <a:xfrm>
            <a:off x="5089451" y="2293088"/>
            <a:ext cx="5089451" cy="365760"/>
          </a:xfrm>
          <a:prstGeom prst="rect">
            <a:avLst/>
          </a:prstGeom>
          <a:noFill/>
          <a:ln w="25400">
            <a:solidFill>
              <a:srgbClr val="FF0000"/>
            </a:solidFill>
          </a:ln>
        </p:spPr>
        <p:txBody>
          <a:bodyPr wrap="square" rtlCol="0">
            <a:spAutoFit/>
          </a:bodyPr>
          <a:lstStyle/>
          <a:p>
            <a:endParaRPr lang="en-US" dirty="0"/>
          </a:p>
        </p:txBody>
      </p:sp>
      <p:sp>
        <p:nvSpPr>
          <p:cNvPr id="9" name="TextBox 8"/>
          <p:cNvSpPr txBox="1"/>
          <p:nvPr/>
        </p:nvSpPr>
        <p:spPr>
          <a:xfrm>
            <a:off x="4051004" y="645041"/>
            <a:ext cx="1006549" cy="1648047"/>
          </a:xfrm>
          <a:prstGeom prst="rect">
            <a:avLst/>
          </a:prstGeom>
          <a:noFill/>
          <a:ln w="25400">
            <a:solidFill>
              <a:srgbClr val="FF0000"/>
            </a:solidFill>
          </a:ln>
        </p:spPr>
        <p:txBody>
          <a:bodyPr wrap="square" rtlCol="0">
            <a:spAutoFit/>
          </a:bodyPr>
          <a:lstStyle/>
          <a:p>
            <a:endParaRPr lang="en-US" dirty="0"/>
          </a:p>
        </p:txBody>
      </p:sp>
      <p:sp>
        <p:nvSpPr>
          <p:cNvPr id="10" name="TextBox 9"/>
          <p:cNvSpPr txBox="1"/>
          <p:nvPr/>
        </p:nvSpPr>
        <p:spPr>
          <a:xfrm>
            <a:off x="3044455" y="2240646"/>
            <a:ext cx="974651" cy="365760"/>
          </a:xfrm>
          <a:prstGeom prst="rect">
            <a:avLst/>
          </a:prstGeom>
          <a:noFill/>
          <a:ln w="25400">
            <a:solidFill>
              <a:srgbClr val="FF0000"/>
            </a:solidFill>
          </a:ln>
        </p:spPr>
        <p:txBody>
          <a:bodyPr wrap="square" rtlCol="0">
            <a:spAutoFit/>
          </a:bodyPr>
          <a:lstStyle/>
          <a:p>
            <a:endParaRPr lang="en-US" dirty="0"/>
          </a:p>
        </p:txBody>
      </p:sp>
    </p:spTree>
    <p:extLst>
      <p:ext uri="{BB962C8B-B14F-4D97-AF65-F5344CB8AC3E}">
        <p14:creationId xmlns:p14="http://schemas.microsoft.com/office/powerpoint/2010/main" val="29141627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latin typeface="Times New Roman" panose="02020603050405020304" pitchFamily="18" charset="0"/>
                <a:cs typeface="Times New Roman" panose="02020603050405020304" pitchFamily="18" charset="0"/>
              </a:rPr>
              <a:t>State </a:t>
            </a:r>
            <a:r>
              <a:rPr lang="en-US" sz="4800" dirty="0">
                <a:latin typeface="Times New Roman" panose="02020603050405020304" pitchFamily="18" charset="0"/>
                <a:cs typeface="Times New Roman" panose="02020603050405020304" pitchFamily="18" charset="0"/>
              </a:rPr>
              <a:t>GDP Dependent Variable </a:t>
            </a:r>
            <a:r>
              <a:rPr lang="en-US" sz="4800" dirty="0" smtClean="0">
                <a:latin typeface="Times New Roman" panose="02020603050405020304" pitchFamily="18" charset="0"/>
                <a:cs typeface="Times New Roman" panose="02020603050405020304" pitchFamily="18" charset="0"/>
              </a:rPr>
              <a:t>with Government Financing Controls</a:t>
            </a:r>
            <a:endParaRPr lang="en-US" sz="4800"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p:txBody>
          <a:bodyPr/>
          <a:lstStyle/>
          <a:p>
            <a:r>
              <a:rPr lang="en-US" dirty="0" smtClean="0">
                <a:latin typeface="Times New Roman" panose="02020603050405020304" pitchFamily="18" charset="0"/>
                <a:cs typeface="Times New Roman" panose="02020603050405020304" pitchFamily="18" charset="0"/>
              </a:rPr>
              <a:t>Reduced Sample: State </a:t>
            </a:r>
            <a:r>
              <a:rPr lang="en-US" dirty="0">
                <a:latin typeface="Times New Roman" panose="02020603050405020304" pitchFamily="18" charset="0"/>
                <a:cs typeface="Times New Roman" panose="02020603050405020304" pitchFamily="18" charset="0"/>
              </a:rPr>
              <a:t>financing </a:t>
            </a:r>
            <a:r>
              <a:rPr lang="en-US" dirty="0" smtClean="0">
                <a:latin typeface="Times New Roman" panose="02020603050405020304" pitchFamily="18" charset="0"/>
                <a:cs typeface="Times New Roman" panose="02020603050405020304" pitchFamily="18" charset="0"/>
              </a:rPr>
              <a:t>variables </a:t>
            </a:r>
            <a:r>
              <a:rPr lang="en-US" dirty="0">
                <a:latin typeface="Times New Roman" panose="02020603050405020304" pitchFamily="18" charset="0"/>
                <a:cs typeface="Times New Roman" panose="02020603050405020304" pitchFamily="18" charset="0"/>
              </a:rPr>
              <a:t>knock out </a:t>
            </a:r>
            <a:r>
              <a:rPr lang="en-US" dirty="0" smtClean="0">
                <a:latin typeface="Times New Roman" panose="02020603050405020304" pitchFamily="18" charset="0"/>
                <a:cs typeface="Times New Roman" panose="02020603050405020304" pitchFamily="18" charset="0"/>
              </a:rPr>
              <a:t>DC</a:t>
            </a:r>
            <a:endParaRPr lang="en-US" dirty="0"/>
          </a:p>
        </p:txBody>
      </p:sp>
    </p:spTree>
    <p:extLst>
      <p:ext uri="{BB962C8B-B14F-4D97-AF65-F5344CB8AC3E}">
        <p14:creationId xmlns:p14="http://schemas.microsoft.com/office/powerpoint/2010/main" val="35288350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1579039583"/>
              </p:ext>
            </p:extLst>
          </p:nvPr>
        </p:nvGraphicFramePr>
        <p:xfrm>
          <a:off x="0" y="0"/>
          <a:ext cx="12192000" cy="7003043"/>
        </p:xfrm>
        <a:graphic>
          <a:graphicData uri="http://schemas.openxmlformats.org/drawingml/2006/table">
            <a:tbl>
              <a:tblPr>
                <a:tableStyleId>{073A0DAA-6AF3-43AB-8588-CEC1D06C72B9}</a:tableStyleId>
              </a:tblPr>
              <a:tblGrid>
                <a:gridCol w="1016000">
                  <a:extLst>
                    <a:ext uri="{9D8B030D-6E8A-4147-A177-3AD203B41FA5}">
                      <a16:colId xmlns:a16="http://schemas.microsoft.com/office/drawing/2014/main" val="3370024215"/>
                    </a:ext>
                  </a:extLst>
                </a:gridCol>
                <a:gridCol w="1016000">
                  <a:extLst>
                    <a:ext uri="{9D8B030D-6E8A-4147-A177-3AD203B41FA5}">
                      <a16:colId xmlns:a16="http://schemas.microsoft.com/office/drawing/2014/main" val="3045714247"/>
                    </a:ext>
                  </a:extLst>
                </a:gridCol>
                <a:gridCol w="1016000">
                  <a:extLst>
                    <a:ext uri="{9D8B030D-6E8A-4147-A177-3AD203B41FA5}">
                      <a16:colId xmlns:a16="http://schemas.microsoft.com/office/drawing/2014/main" val="3186901058"/>
                    </a:ext>
                  </a:extLst>
                </a:gridCol>
                <a:gridCol w="1016000">
                  <a:extLst>
                    <a:ext uri="{9D8B030D-6E8A-4147-A177-3AD203B41FA5}">
                      <a16:colId xmlns:a16="http://schemas.microsoft.com/office/drawing/2014/main" val="912593957"/>
                    </a:ext>
                  </a:extLst>
                </a:gridCol>
                <a:gridCol w="1016000">
                  <a:extLst>
                    <a:ext uri="{9D8B030D-6E8A-4147-A177-3AD203B41FA5}">
                      <a16:colId xmlns:a16="http://schemas.microsoft.com/office/drawing/2014/main" val="3731768290"/>
                    </a:ext>
                  </a:extLst>
                </a:gridCol>
                <a:gridCol w="1016000">
                  <a:extLst>
                    <a:ext uri="{9D8B030D-6E8A-4147-A177-3AD203B41FA5}">
                      <a16:colId xmlns:a16="http://schemas.microsoft.com/office/drawing/2014/main" val="1551282371"/>
                    </a:ext>
                  </a:extLst>
                </a:gridCol>
                <a:gridCol w="1016000">
                  <a:extLst>
                    <a:ext uri="{9D8B030D-6E8A-4147-A177-3AD203B41FA5}">
                      <a16:colId xmlns:a16="http://schemas.microsoft.com/office/drawing/2014/main" val="151936836"/>
                    </a:ext>
                  </a:extLst>
                </a:gridCol>
                <a:gridCol w="1016000">
                  <a:extLst>
                    <a:ext uri="{9D8B030D-6E8A-4147-A177-3AD203B41FA5}">
                      <a16:colId xmlns:a16="http://schemas.microsoft.com/office/drawing/2014/main" val="2713457184"/>
                    </a:ext>
                  </a:extLst>
                </a:gridCol>
                <a:gridCol w="1016000">
                  <a:extLst>
                    <a:ext uri="{9D8B030D-6E8A-4147-A177-3AD203B41FA5}">
                      <a16:colId xmlns:a16="http://schemas.microsoft.com/office/drawing/2014/main" val="890195580"/>
                    </a:ext>
                  </a:extLst>
                </a:gridCol>
                <a:gridCol w="1016000">
                  <a:extLst>
                    <a:ext uri="{9D8B030D-6E8A-4147-A177-3AD203B41FA5}">
                      <a16:colId xmlns:a16="http://schemas.microsoft.com/office/drawing/2014/main" val="2183840583"/>
                    </a:ext>
                  </a:extLst>
                </a:gridCol>
                <a:gridCol w="1016000">
                  <a:extLst>
                    <a:ext uri="{9D8B030D-6E8A-4147-A177-3AD203B41FA5}">
                      <a16:colId xmlns:a16="http://schemas.microsoft.com/office/drawing/2014/main" val="599460899"/>
                    </a:ext>
                  </a:extLst>
                </a:gridCol>
                <a:gridCol w="1016000">
                  <a:extLst>
                    <a:ext uri="{9D8B030D-6E8A-4147-A177-3AD203B41FA5}">
                      <a16:colId xmlns:a16="http://schemas.microsoft.com/office/drawing/2014/main" val="1130900146"/>
                    </a:ext>
                  </a:extLst>
                </a:gridCol>
              </a:tblGrid>
              <a:tr h="134470">
                <a:tc>
                  <a:txBody>
                    <a:bodyPr/>
                    <a:lstStyle/>
                    <a:p>
                      <a:pPr marL="0" marR="0">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(1)</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(2)</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(3)</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(4)</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(5)</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(6)</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(7)</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(8)</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(9)</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(10)</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(11)</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extLst>
                  <a:ext uri="{0D108BD9-81ED-4DB2-BD59-A6C34878D82A}">
                    <a16:rowId xmlns:a16="http://schemas.microsoft.com/office/drawing/2014/main" val="2216150414"/>
                  </a:ext>
                </a:extLst>
              </a:tr>
              <a:tr h="537883">
                <a:tc>
                  <a:txBody>
                    <a:bodyPr/>
                    <a:lstStyle/>
                    <a:p>
                      <a:pPr marL="0" marR="0">
                        <a:lnSpc>
                          <a:spcPct val="107000"/>
                        </a:lnSpc>
                        <a:spcBef>
                          <a:spcPts val="0"/>
                        </a:spcBef>
                        <a:spcAft>
                          <a:spcPts val="0"/>
                        </a:spcAft>
                      </a:pPr>
                      <a:r>
                        <a:rPr lang="en-US" sz="900">
                          <a:effectLst/>
                        </a:rPr>
                        <a:t>VARIABLES</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Base Model - Index</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Base Model - Each Incentive</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FE - Index</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FE - Each Incentive</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PSM-Backed FE - Index - Strata 1</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PSM-Backed FE - Index – Strata 2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PSM-Backed FE - Index - Strata 3</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PSM-Backed FE - Index – Strata 4</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PSM-Backed FE - Index - Strata 5</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Exposure Model - Index</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Exposure Model - Each Incentive</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extLst>
                  <a:ext uri="{0D108BD9-81ED-4DB2-BD59-A6C34878D82A}">
                    <a16:rowId xmlns:a16="http://schemas.microsoft.com/office/drawing/2014/main" val="2450023123"/>
                  </a:ext>
                </a:extLst>
              </a:tr>
              <a:tr h="134470">
                <a:tc>
                  <a:txBody>
                    <a:bodyPr/>
                    <a:lstStyle/>
                    <a:p>
                      <a:pPr marL="0" marR="0">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extLst>
                  <a:ext uri="{0D108BD9-81ED-4DB2-BD59-A6C34878D82A}">
                    <a16:rowId xmlns:a16="http://schemas.microsoft.com/office/drawing/2014/main" val="1075061752"/>
                  </a:ext>
                </a:extLst>
              </a:tr>
              <a:tr h="268942">
                <a:tc>
                  <a:txBody>
                    <a:bodyPr/>
                    <a:lstStyle/>
                    <a:p>
                      <a:pPr marL="0" marR="0">
                        <a:lnSpc>
                          <a:spcPct val="107000"/>
                        </a:lnSpc>
                        <a:spcBef>
                          <a:spcPts val="0"/>
                        </a:spcBef>
                        <a:spcAft>
                          <a:spcPts val="0"/>
                        </a:spcAft>
                      </a:pPr>
                      <a:r>
                        <a:rPr lang="en-US" sz="900">
                          <a:effectLst/>
                        </a:rPr>
                        <a:t>jctc</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1.187e+06***</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87,222</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extLst>
                  <a:ext uri="{0D108BD9-81ED-4DB2-BD59-A6C34878D82A}">
                    <a16:rowId xmlns:a16="http://schemas.microsoft.com/office/drawing/2014/main" val="4214802105"/>
                  </a:ext>
                </a:extLst>
              </a:tr>
              <a:tr h="134470">
                <a:tc>
                  <a:txBody>
                    <a:bodyPr/>
                    <a:lstStyle/>
                    <a:p>
                      <a:pPr marL="0" marR="0">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(49,367)</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(158,741)</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extLst>
                  <a:ext uri="{0D108BD9-81ED-4DB2-BD59-A6C34878D82A}">
                    <a16:rowId xmlns:a16="http://schemas.microsoft.com/office/drawing/2014/main" val="1320122500"/>
                  </a:ext>
                </a:extLst>
              </a:tr>
              <a:tr h="268942">
                <a:tc>
                  <a:txBody>
                    <a:bodyPr/>
                    <a:lstStyle/>
                    <a:p>
                      <a:pPr marL="0" marR="0">
                        <a:lnSpc>
                          <a:spcPct val="107000"/>
                        </a:lnSpc>
                        <a:spcBef>
                          <a:spcPts val="0"/>
                        </a:spcBef>
                        <a:spcAft>
                          <a:spcPts val="0"/>
                        </a:spcAft>
                      </a:pPr>
                      <a:r>
                        <a:rPr lang="en-US" sz="900">
                          <a:effectLst/>
                        </a:rPr>
                        <a:t>itc</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-682,445***</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-133,289</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extLst>
                  <a:ext uri="{0D108BD9-81ED-4DB2-BD59-A6C34878D82A}">
                    <a16:rowId xmlns:a16="http://schemas.microsoft.com/office/drawing/2014/main" val="1419757771"/>
                  </a:ext>
                </a:extLst>
              </a:tr>
              <a:tr h="134470">
                <a:tc>
                  <a:txBody>
                    <a:bodyPr/>
                    <a:lstStyle/>
                    <a:p>
                      <a:pPr marL="0" marR="0">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(45,874)</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(125,918)</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extLst>
                  <a:ext uri="{0D108BD9-81ED-4DB2-BD59-A6C34878D82A}">
                    <a16:rowId xmlns:a16="http://schemas.microsoft.com/office/drawing/2014/main" val="2293015277"/>
                  </a:ext>
                </a:extLst>
              </a:tr>
              <a:tr h="134470">
                <a:tc>
                  <a:txBody>
                    <a:bodyPr/>
                    <a:lstStyle/>
                    <a:p>
                      <a:pPr marL="0" marR="0">
                        <a:lnSpc>
                          <a:spcPct val="107000"/>
                        </a:lnSpc>
                        <a:spcBef>
                          <a:spcPts val="0"/>
                        </a:spcBef>
                        <a:spcAft>
                          <a:spcPts val="0"/>
                        </a:spcAft>
                      </a:pPr>
                      <a:r>
                        <a:rPr lang="en-US" sz="900">
                          <a:effectLst/>
                        </a:rPr>
                        <a:t>rdc</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395,075**</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61,056</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extLst>
                  <a:ext uri="{0D108BD9-81ED-4DB2-BD59-A6C34878D82A}">
                    <a16:rowId xmlns:a16="http://schemas.microsoft.com/office/drawing/2014/main" val="2734382931"/>
                  </a:ext>
                </a:extLst>
              </a:tr>
              <a:tr h="134470">
                <a:tc>
                  <a:txBody>
                    <a:bodyPr/>
                    <a:lstStyle/>
                    <a:p>
                      <a:pPr marL="0" marR="0">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(177,519)</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(133,100)</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extLst>
                  <a:ext uri="{0D108BD9-81ED-4DB2-BD59-A6C34878D82A}">
                    <a16:rowId xmlns:a16="http://schemas.microsoft.com/office/drawing/2014/main" val="486558295"/>
                  </a:ext>
                </a:extLst>
              </a:tr>
              <a:tr h="134470">
                <a:tc>
                  <a:txBody>
                    <a:bodyPr/>
                    <a:lstStyle/>
                    <a:p>
                      <a:pPr marL="0" marR="0">
                        <a:lnSpc>
                          <a:spcPct val="107000"/>
                        </a:lnSpc>
                        <a:spcBef>
                          <a:spcPts val="0"/>
                        </a:spcBef>
                        <a:spcAft>
                          <a:spcPts val="0"/>
                        </a:spcAft>
                      </a:pPr>
                      <a:r>
                        <a:rPr lang="en-US" sz="900">
                          <a:effectLst/>
                        </a:rPr>
                        <a:t>pta</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82,349***</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-133,551</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extLst>
                  <a:ext uri="{0D108BD9-81ED-4DB2-BD59-A6C34878D82A}">
                    <a16:rowId xmlns:a16="http://schemas.microsoft.com/office/drawing/2014/main" val="3249943857"/>
                  </a:ext>
                </a:extLst>
              </a:tr>
              <a:tr h="134470">
                <a:tc>
                  <a:txBody>
                    <a:bodyPr/>
                    <a:lstStyle/>
                    <a:p>
                      <a:pPr marL="0" marR="0">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(31,348)</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(90,198)</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extLst>
                  <a:ext uri="{0D108BD9-81ED-4DB2-BD59-A6C34878D82A}">
                    <a16:rowId xmlns:a16="http://schemas.microsoft.com/office/drawing/2014/main" val="4169290297"/>
                  </a:ext>
                </a:extLst>
              </a:tr>
              <a:tr h="268942">
                <a:tc>
                  <a:txBody>
                    <a:bodyPr/>
                    <a:lstStyle/>
                    <a:p>
                      <a:pPr marL="0" marR="0">
                        <a:lnSpc>
                          <a:spcPct val="107000"/>
                        </a:lnSpc>
                        <a:spcBef>
                          <a:spcPts val="0"/>
                        </a:spcBef>
                        <a:spcAft>
                          <a:spcPts val="0"/>
                        </a:spcAft>
                      </a:pPr>
                      <a:r>
                        <a:rPr lang="en-US" sz="900">
                          <a:effectLst/>
                        </a:rPr>
                        <a:t>cjts</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-704,521***</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276,289</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extLst>
                  <a:ext uri="{0D108BD9-81ED-4DB2-BD59-A6C34878D82A}">
                    <a16:rowId xmlns:a16="http://schemas.microsoft.com/office/drawing/2014/main" val="619349711"/>
                  </a:ext>
                </a:extLst>
              </a:tr>
              <a:tr h="134470">
                <a:tc>
                  <a:txBody>
                    <a:bodyPr/>
                    <a:lstStyle/>
                    <a:p>
                      <a:pPr marL="0" marR="0">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(115,120)</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(291,182)</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extLst>
                  <a:ext uri="{0D108BD9-81ED-4DB2-BD59-A6C34878D82A}">
                    <a16:rowId xmlns:a16="http://schemas.microsoft.com/office/drawing/2014/main" val="362805094"/>
                  </a:ext>
                </a:extLst>
              </a:tr>
              <a:tr h="268942">
                <a:tc>
                  <a:txBody>
                    <a:bodyPr/>
                    <a:lstStyle/>
                    <a:p>
                      <a:pPr marL="0" marR="0">
                        <a:lnSpc>
                          <a:spcPct val="107000"/>
                        </a:lnSpc>
                        <a:spcBef>
                          <a:spcPts val="0"/>
                        </a:spcBef>
                        <a:spcAft>
                          <a:spcPts val="0"/>
                        </a:spcAft>
                      </a:pPr>
                      <a:r>
                        <a:rPr lang="en-US" sz="900">
                          <a:effectLst/>
                        </a:rPr>
                        <a:t>matchindex</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636,021***</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93,805</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-1.030e+06</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390,944</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-125,854</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501,491</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-1.955e+06*</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extLst>
                  <a:ext uri="{0D108BD9-81ED-4DB2-BD59-A6C34878D82A}">
                    <a16:rowId xmlns:a16="http://schemas.microsoft.com/office/drawing/2014/main" val="4181851757"/>
                  </a:ext>
                </a:extLst>
              </a:tr>
              <a:tr h="134470">
                <a:tc>
                  <a:txBody>
                    <a:bodyPr/>
                    <a:lstStyle/>
                    <a:p>
                      <a:pPr marL="0" marR="0">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(199,036)</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(97,310)</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(3.000e+06)</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(575,260)</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(323,114)</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(517,050)</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(969,515)</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extLst>
                  <a:ext uri="{0D108BD9-81ED-4DB2-BD59-A6C34878D82A}">
                    <a16:rowId xmlns:a16="http://schemas.microsoft.com/office/drawing/2014/main" val="2456067078"/>
                  </a:ext>
                </a:extLst>
              </a:tr>
              <a:tr h="268942">
                <a:tc>
                  <a:txBody>
                    <a:bodyPr/>
                    <a:lstStyle/>
                    <a:p>
                      <a:pPr marL="0" marR="0">
                        <a:lnSpc>
                          <a:spcPct val="107000"/>
                        </a:lnSpc>
                        <a:spcBef>
                          <a:spcPts val="0"/>
                        </a:spcBef>
                        <a:spcAft>
                          <a:spcPts val="0"/>
                        </a:spcAft>
                      </a:pPr>
                      <a:r>
                        <a:rPr lang="en-US" sz="900">
                          <a:effectLst/>
                        </a:rPr>
                        <a:t>IncentivesTab</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4,371</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-4,023**</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-3,111*</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3,356</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-2,013</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extLst>
                  <a:ext uri="{0D108BD9-81ED-4DB2-BD59-A6C34878D82A}">
                    <a16:rowId xmlns:a16="http://schemas.microsoft.com/office/drawing/2014/main" val="2269342201"/>
                  </a:ext>
                </a:extLst>
              </a:tr>
              <a:tr h="134470">
                <a:tc>
                  <a:txBody>
                    <a:bodyPr/>
                    <a:lstStyle/>
                    <a:p>
                      <a:pPr marL="0" marR="0">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(4,509)</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(1,956)</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(1,537)</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(5,671)</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(1,714)</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extLst>
                  <a:ext uri="{0D108BD9-81ED-4DB2-BD59-A6C34878D82A}">
                    <a16:rowId xmlns:a16="http://schemas.microsoft.com/office/drawing/2014/main" val="4218303871"/>
                  </a:ext>
                </a:extLst>
              </a:tr>
              <a:tr h="134470">
                <a:tc>
                  <a:txBody>
                    <a:bodyPr/>
                    <a:lstStyle/>
                    <a:p>
                      <a:pPr marL="0" marR="0">
                        <a:lnSpc>
                          <a:spcPct val="107000"/>
                        </a:lnSpc>
                        <a:spcBef>
                          <a:spcPts val="0"/>
                        </a:spcBef>
                        <a:spcAft>
                          <a:spcPts val="0"/>
                        </a:spcAft>
                      </a:pPr>
                      <a:r>
                        <a:rPr lang="en-US" sz="900">
                          <a:effectLst/>
                        </a:rPr>
                        <a:t>avgindex</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174,515</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extLst>
                  <a:ext uri="{0D108BD9-81ED-4DB2-BD59-A6C34878D82A}">
                    <a16:rowId xmlns:a16="http://schemas.microsoft.com/office/drawing/2014/main" val="3860917588"/>
                  </a:ext>
                </a:extLst>
              </a:tr>
              <a:tr h="134470">
                <a:tc>
                  <a:txBody>
                    <a:bodyPr/>
                    <a:lstStyle/>
                    <a:p>
                      <a:pPr marL="0" marR="0">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(890,562)</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extLst>
                  <a:ext uri="{0D108BD9-81ED-4DB2-BD59-A6C34878D82A}">
                    <a16:rowId xmlns:a16="http://schemas.microsoft.com/office/drawing/2014/main" val="1230290024"/>
                  </a:ext>
                </a:extLst>
              </a:tr>
              <a:tr h="134470">
                <a:tc>
                  <a:txBody>
                    <a:bodyPr/>
                    <a:lstStyle/>
                    <a:p>
                      <a:pPr marL="0" marR="0">
                        <a:lnSpc>
                          <a:spcPct val="107000"/>
                        </a:lnSpc>
                        <a:spcBef>
                          <a:spcPts val="0"/>
                        </a:spcBef>
                        <a:spcAft>
                          <a:spcPts val="0"/>
                        </a:spcAft>
                      </a:pPr>
                      <a:r>
                        <a:rPr lang="en-US" sz="900">
                          <a:effectLst/>
                        </a:rPr>
                        <a:t>avgjctc</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515,012</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extLst>
                  <a:ext uri="{0D108BD9-81ED-4DB2-BD59-A6C34878D82A}">
                    <a16:rowId xmlns:a16="http://schemas.microsoft.com/office/drawing/2014/main" val="2839792026"/>
                  </a:ext>
                </a:extLst>
              </a:tr>
              <a:tr h="134470">
                <a:tc>
                  <a:txBody>
                    <a:bodyPr/>
                    <a:lstStyle/>
                    <a:p>
                      <a:pPr marL="0" marR="0">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(572,474)</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extLst>
                  <a:ext uri="{0D108BD9-81ED-4DB2-BD59-A6C34878D82A}">
                    <a16:rowId xmlns:a16="http://schemas.microsoft.com/office/drawing/2014/main" val="3793706253"/>
                  </a:ext>
                </a:extLst>
              </a:tr>
              <a:tr h="134470">
                <a:tc>
                  <a:txBody>
                    <a:bodyPr/>
                    <a:lstStyle/>
                    <a:p>
                      <a:pPr marL="0" marR="0">
                        <a:lnSpc>
                          <a:spcPct val="107000"/>
                        </a:lnSpc>
                        <a:spcBef>
                          <a:spcPts val="0"/>
                        </a:spcBef>
                        <a:spcAft>
                          <a:spcPts val="0"/>
                        </a:spcAft>
                      </a:pPr>
                      <a:r>
                        <a:rPr lang="en-US" sz="900">
                          <a:effectLst/>
                        </a:rPr>
                        <a:t>avgitc</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855,146</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extLst>
                  <a:ext uri="{0D108BD9-81ED-4DB2-BD59-A6C34878D82A}">
                    <a16:rowId xmlns:a16="http://schemas.microsoft.com/office/drawing/2014/main" val="689829940"/>
                  </a:ext>
                </a:extLst>
              </a:tr>
              <a:tr h="134470">
                <a:tc>
                  <a:txBody>
                    <a:bodyPr/>
                    <a:lstStyle/>
                    <a:p>
                      <a:pPr marL="0" marR="0">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(522,191)</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extLst>
                  <a:ext uri="{0D108BD9-81ED-4DB2-BD59-A6C34878D82A}">
                    <a16:rowId xmlns:a16="http://schemas.microsoft.com/office/drawing/2014/main" val="802124158"/>
                  </a:ext>
                </a:extLst>
              </a:tr>
              <a:tr h="134470">
                <a:tc>
                  <a:txBody>
                    <a:bodyPr/>
                    <a:lstStyle/>
                    <a:p>
                      <a:pPr marL="0" marR="0">
                        <a:lnSpc>
                          <a:spcPct val="107000"/>
                        </a:lnSpc>
                        <a:spcBef>
                          <a:spcPts val="0"/>
                        </a:spcBef>
                        <a:spcAft>
                          <a:spcPts val="0"/>
                        </a:spcAft>
                      </a:pPr>
                      <a:r>
                        <a:rPr lang="en-US" sz="900">
                          <a:effectLst/>
                        </a:rPr>
                        <a:t>avgrdc</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1.321e+06</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extLst>
                  <a:ext uri="{0D108BD9-81ED-4DB2-BD59-A6C34878D82A}">
                    <a16:rowId xmlns:a16="http://schemas.microsoft.com/office/drawing/2014/main" val="351549616"/>
                  </a:ext>
                </a:extLst>
              </a:tr>
              <a:tr h="134470">
                <a:tc>
                  <a:txBody>
                    <a:bodyPr/>
                    <a:lstStyle/>
                    <a:p>
                      <a:pPr marL="0" marR="0">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(1.006e+06)</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extLst>
                  <a:ext uri="{0D108BD9-81ED-4DB2-BD59-A6C34878D82A}">
                    <a16:rowId xmlns:a16="http://schemas.microsoft.com/office/drawing/2014/main" val="122047658"/>
                  </a:ext>
                </a:extLst>
              </a:tr>
              <a:tr h="134470">
                <a:tc>
                  <a:txBody>
                    <a:bodyPr/>
                    <a:lstStyle/>
                    <a:p>
                      <a:pPr marL="0" marR="0">
                        <a:lnSpc>
                          <a:spcPct val="107000"/>
                        </a:lnSpc>
                        <a:spcBef>
                          <a:spcPts val="0"/>
                        </a:spcBef>
                        <a:spcAft>
                          <a:spcPts val="0"/>
                        </a:spcAft>
                      </a:pPr>
                      <a:r>
                        <a:rPr lang="en-US" sz="900">
                          <a:effectLst/>
                        </a:rPr>
                        <a:t>avgpta</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135,745</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extLst>
                  <a:ext uri="{0D108BD9-81ED-4DB2-BD59-A6C34878D82A}">
                    <a16:rowId xmlns:a16="http://schemas.microsoft.com/office/drawing/2014/main" val="2143327526"/>
                  </a:ext>
                </a:extLst>
              </a:tr>
              <a:tr h="134470">
                <a:tc>
                  <a:txBody>
                    <a:bodyPr/>
                    <a:lstStyle/>
                    <a:p>
                      <a:pPr marL="0" marR="0">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(296,809)</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extLst>
                  <a:ext uri="{0D108BD9-81ED-4DB2-BD59-A6C34878D82A}">
                    <a16:rowId xmlns:a16="http://schemas.microsoft.com/office/drawing/2014/main" val="2635394565"/>
                  </a:ext>
                </a:extLst>
              </a:tr>
              <a:tr h="134470">
                <a:tc>
                  <a:txBody>
                    <a:bodyPr/>
                    <a:lstStyle/>
                    <a:p>
                      <a:pPr marL="0" marR="0">
                        <a:lnSpc>
                          <a:spcPct val="107000"/>
                        </a:lnSpc>
                        <a:spcBef>
                          <a:spcPts val="0"/>
                        </a:spcBef>
                        <a:spcAft>
                          <a:spcPts val="0"/>
                        </a:spcAft>
                      </a:pPr>
                      <a:r>
                        <a:rPr lang="en-US" sz="900">
                          <a:effectLst/>
                        </a:rPr>
                        <a:t>avgcjts</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-1.740e+06</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extLst>
                  <a:ext uri="{0D108BD9-81ED-4DB2-BD59-A6C34878D82A}">
                    <a16:rowId xmlns:a16="http://schemas.microsoft.com/office/drawing/2014/main" val="2034597198"/>
                  </a:ext>
                </a:extLst>
              </a:tr>
              <a:tr h="134470">
                <a:tc>
                  <a:txBody>
                    <a:bodyPr/>
                    <a:lstStyle/>
                    <a:p>
                      <a:pPr marL="0" marR="0">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(1.253e+06)</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extLst>
                  <a:ext uri="{0D108BD9-81ED-4DB2-BD59-A6C34878D82A}">
                    <a16:rowId xmlns:a16="http://schemas.microsoft.com/office/drawing/2014/main" val="293335501"/>
                  </a:ext>
                </a:extLst>
              </a:tr>
              <a:tr h="268942">
                <a:tc>
                  <a:txBody>
                    <a:bodyPr/>
                    <a:lstStyle/>
                    <a:p>
                      <a:pPr marL="0" marR="0">
                        <a:lnSpc>
                          <a:spcPct val="107000"/>
                        </a:lnSpc>
                        <a:spcBef>
                          <a:spcPts val="0"/>
                        </a:spcBef>
                        <a:spcAft>
                          <a:spcPts val="0"/>
                        </a:spcAft>
                      </a:pPr>
                      <a:r>
                        <a:rPr lang="en-US" sz="900">
                          <a:effectLst/>
                        </a:rPr>
                        <a:t>Observations</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19,008</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19,008</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19,008</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19,008</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807</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806</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807</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806</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806</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1,056</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1,056</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extLst>
                  <a:ext uri="{0D108BD9-81ED-4DB2-BD59-A6C34878D82A}">
                    <a16:rowId xmlns:a16="http://schemas.microsoft.com/office/drawing/2014/main" val="2403152562"/>
                  </a:ext>
                </a:extLst>
              </a:tr>
              <a:tr h="134470">
                <a:tc>
                  <a:txBody>
                    <a:bodyPr/>
                    <a:lstStyle/>
                    <a:p>
                      <a:pPr marL="0" marR="0">
                        <a:lnSpc>
                          <a:spcPct val="107000"/>
                        </a:lnSpc>
                        <a:spcBef>
                          <a:spcPts val="0"/>
                        </a:spcBef>
                        <a:spcAft>
                          <a:spcPts val="0"/>
                        </a:spcAft>
                      </a:pPr>
                      <a:r>
                        <a:rPr lang="en-US" sz="900">
                          <a:effectLst/>
                        </a:rPr>
                        <a:t>R-squared</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0.991</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0.991</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0.972</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0.972</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0.986</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0.973</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0.992</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0.989</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0.992</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0.998</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0.998</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extLst>
                  <a:ext uri="{0D108BD9-81ED-4DB2-BD59-A6C34878D82A}">
                    <a16:rowId xmlns:a16="http://schemas.microsoft.com/office/drawing/2014/main" val="782144175"/>
                  </a:ext>
                </a:extLst>
              </a:tr>
              <a:tr h="403412">
                <a:tc>
                  <a:txBody>
                    <a:bodyPr/>
                    <a:lstStyle/>
                    <a:p>
                      <a:pPr marL="0" marR="0">
                        <a:lnSpc>
                          <a:spcPct val="107000"/>
                        </a:lnSpc>
                        <a:spcBef>
                          <a:spcPts val="0"/>
                        </a:spcBef>
                        <a:spcAft>
                          <a:spcPts val="0"/>
                        </a:spcAft>
                      </a:pPr>
                      <a:r>
                        <a:rPr lang="en-US" sz="900">
                          <a:effectLst/>
                        </a:rPr>
                        <a:t>Robust Standard Errors</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YES</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YES</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YES</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YES</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YES</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YES</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YES</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YES</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YES</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YES</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YES</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extLst>
                  <a:ext uri="{0D108BD9-81ED-4DB2-BD59-A6C34878D82A}">
                    <a16:rowId xmlns:a16="http://schemas.microsoft.com/office/drawing/2014/main" val="1256103772"/>
                  </a:ext>
                </a:extLst>
              </a:tr>
              <a:tr h="268942">
                <a:tc>
                  <a:txBody>
                    <a:bodyPr/>
                    <a:lstStyle/>
                    <a:p>
                      <a:pPr marL="0" marR="0">
                        <a:lnSpc>
                          <a:spcPct val="107000"/>
                        </a:lnSpc>
                        <a:spcBef>
                          <a:spcPts val="0"/>
                        </a:spcBef>
                        <a:spcAft>
                          <a:spcPts val="0"/>
                        </a:spcAft>
                      </a:pPr>
                      <a:r>
                        <a:rPr lang="en-US" sz="900">
                          <a:effectLst/>
                        </a:rPr>
                        <a:t>Long-Term Effects</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YES</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YES</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extLst>
                  <a:ext uri="{0D108BD9-81ED-4DB2-BD59-A6C34878D82A}">
                    <a16:rowId xmlns:a16="http://schemas.microsoft.com/office/drawing/2014/main" val="2331712038"/>
                  </a:ext>
                </a:extLst>
              </a:tr>
              <a:tr h="403412">
                <a:tc>
                  <a:txBody>
                    <a:bodyPr/>
                    <a:lstStyle/>
                    <a:p>
                      <a:pPr marL="0" marR="0">
                        <a:lnSpc>
                          <a:spcPct val="107000"/>
                        </a:lnSpc>
                        <a:spcBef>
                          <a:spcPts val="0"/>
                        </a:spcBef>
                        <a:spcAft>
                          <a:spcPts val="0"/>
                        </a:spcAft>
                      </a:pPr>
                      <a:r>
                        <a:rPr lang="en-US" sz="900">
                          <a:effectLst/>
                        </a:rPr>
                        <a:t>Number of State_num_id</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32</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32</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29</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31</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32</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28</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20</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extLst>
                  <a:ext uri="{0D108BD9-81ED-4DB2-BD59-A6C34878D82A}">
                    <a16:rowId xmlns:a16="http://schemas.microsoft.com/office/drawing/2014/main" val="1394384786"/>
                  </a:ext>
                </a:extLst>
              </a:tr>
              <a:tr h="268942">
                <a:tc>
                  <a:txBody>
                    <a:bodyPr/>
                    <a:lstStyle/>
                    <a:p>
                      <a:pPr marL="0" marR="0">
                        <a:lnSpc>
                          <a:spcPct val="107000"/>
                        </a:lnSpc>
                        <a:spcBef>
                          <a:spcPts val="0"/>
                        </a:spcBef>
                        <a:spcAft>
                          <a:spcPts val="0"/>
                        </a:spcAft>
                      </a:pPr>
                      <a:r>
                        <a:rPr lang="en-US" sz="900">
                          <a:effectLst/>
                        </a:rPr>
                        <a:t>State-Industry FE</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YES</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YES</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YES</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YES</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YES</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YES</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YES</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extLst>
                  <a:ext uri="{0D108BD9-81ED-4DB2-BD59-A6C34878D82A}">
                    <a16:rowId xmlns:a16="http://schemas.microsoft.com/office/drawing/2014/main" val="4292830478"/>
                  </a:ext>
                </a:extLst>
              </a:tr>
              <a:tr h="134470">
                <a:tc>
                  <a:txBody>
                    <a:bodyPr/>
                    <a:lstStyle/>
                    <a:p>
                      <a:pPr marL="0" marR="0">
                        <a:lnSpc>
                          <a:spcPct val="107000"/>
                        </a:lnSpc>
                        <a:spcBef>
                          <a:spcPts val="0"/>
                        </a:spcBef>
                        <a:spcAft>
                          <a:spcPts val="0"/>
                        </a:spcAft>
                      </a:pPr>
                      <a:r>
                        <a:rPr lang="en-US" sz="900">
                          <a:effectLst/>
                        </a:rPr>
                        <a:t>Year FE</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YES</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YES</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YES</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YES</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YES</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YES</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YES</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dirty="0">
                          <a:effectLst/>
                        </a:rPr>
                        <a:t> </a:t>
                      </a:r>
                      <a:endParaRPr lang="en-US" sz="900" dirty="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extLst>
                  <a:ext uri="{0D108BD9-81ED-4DB2-BD59-A6C34878D82A}">
                    <a16:rowId xmlns:a16="http://schemas.microsoft.com/office/drawing/2014/main" val="3253037168"/>
                  </a:ext>
                </a:extLst>
              </a:tr>
            </a:tbl>
          </a:graphicData>
        </a:graphic>
      </p:graphicFrame>
      <p:sp>
        <p:nvSpPr>
          <p:cNvPr id="4" name="TextBox 3"/>
          <p:cNvSpPr txBox="1"/>
          <p:nvPr/>
        </p:nvSpPr>
        <p:spPr>
          <a:xfrm>
            <a:off x="11185451" y="3682410"/>
            <a:ext cx="1006549" cy="1648047"/>
          </a:xfrm>
          <a:prstGeom prst="rect">
            <a:avLst/>
          </a:prstGeom>
          <a:noFill/>
          <a:ln w="25400">
            <a:solidFill>
              <a:srgbClr val="FF0000"/>
            </a:solidFill>
          </a:ln>
        </p:spPr>
        <p:txBody>
          <a:bodyPr wrap="square" rtlCol="0">
            <a:spAutoFit/>
          </a:bodyPr>
          <a:lstStyle/>
          <a:p>
            <a:endParaRPr lang="en-US" dirty="0"/>
          </a:p>
        </p:txBody>
      </p:sp>
      <p:sp>
        <p:nvSpPr>
          <p:cNvPr id="5" name="TextBox 4"/>
          <p:cNvSpPr txBox="1"/>
          <p:nvPr/>
        </p:nvSpPr>
        <p:spPr>
          <a:xfrm>
            <a:off x="10178902" y="3280718"/>
            <a:ext cx="1006549" cy="457200"/>
          </a:xfrm>
          <a:prstGeom prst="rect">
            <a:avLst/>
          </a:prstGeom>
          <a:noFill/>
          <a:ln w="25400">
            <a:solidFill>
              <a:srgbClr val="FF0000"/>
            </a:solidFill>
          </a:ln>
        </p:spPr>
        <p:txBody>
          <a:bodyPr wrap="square" rtlCol="0">
            <a:spAutoFit/>
          </a:bodyPr>
          <a:lstStyle/>
          <a:p>
            <a:endParaRPr lang="en-US" dirty="0"/>
          </a:p>
        </p:txBody>
      </p:sp>
      <p:sp>
        <p:nvSpPr>
          <p:cNvPr id="6" name="TextBox 5"/>
          <p:cNvSpPr txBox="1"/>
          <p:nvPr/>
        </p:nvSpPr>
        <p:spPr>
          <a:xfrm>
            <a:off x="5089451" y="2560320"/>
            <a:ext cx="5089451" cy="457200"/>
          </a:xfrm>
          <a:prstGeom prst="rect">
            <a:avLst/>
          </a:prstGeom>
          <a:noFill/>
          <a:ln w="25400">
            <a:solidFill>
              <a:srgbClr val="FF0000"/>
            </a:solidFill>
          </a:ln>
        </p:spPr>
        <p:txBody>
          <a:bodyPr wrap="square" rtlCol="0">
            <a:spAutoFit/>
          </a:bodyPr>
          <a:lstStyle/>
          <a:p>
            <a:endParaRPr lang="en-US" dirty="0"/>
          </a:p>
        </p:txBody>
      </p:sp>
      <p:sp>
        <p:nvSpPr>
          <p:cNvPr id="7" name="TextBox 6"/>
          <p:cNvSpPr txBox="1"/>
          <p:nvPr/>
        </p:nvSpPr>
        <p:spPr>
          <a:xfrm>
            <a:off x="4051004" y="797440"/>
            <a:ext cx="1006549" cy="1828800"/>
          </a:xfrm>
          <a:prstGeom prst="rect">
            <a:avLst/>
          </a:prstGeom>
          <a:noFill/>
          <a:ln w="25400">
            <a:solidFill>
              <a:srgbClr val="FF0000"/>
            </a:solidFill>
          </a:ln>
        </p:spPr>
        <p:txBody>
          <a:bodyPr wrap="square" rtlCol="0">
            <a:spAutoFit/>
          </a:bodyPr>
          <a:lstStyle/>
          <a:p>
            <a:endParaRPr lang="en-US" dirty="0"/>
          </a:p>
        </p:txBody>
      </p:sp>
      <p:sp>
        <p:nvSpPr>
          <p:cNvPr id="8" name="TextBox 7"/>
          <p:cNvSpPr txBox="1"/>
          <p:nvPr/>
        </p:nvSpPr>
        <p:spPr>
          <a:xfrm>
            <a:off x="3076353" y="2560320"/>
            <a:ext cx="974651" cy="548640"/>
          </a:xfrm>
          <a:prstGeom prst="rect">
            <a:avLst/>
          </a:prstGeom>
          <a:noFill/>
          <a:ln w="25400">
            <a:solidFill>
              <a:srgbClr val="FF0000"/>
            </a:solidFill>
          </a:ln>
        </p:spPr>
        <p:txBody>
          <a:bodyPr wrap="square" rtlCol="0">
            <a:spAutoFit/>
          </a:bodyPr>
          <a:lstStyle/>
          <a:p>
            <a:endParaRPr lang="en-US" dirty="0"/>
          </a:p>
        </p:txBody>
      </p:sp>
    </p:spTree>
    <p:extLst>
      <p:ext uri="{BB962C8B-B14F-4D97-AF65-F5344CB8AC3E}">
        <p14:creationId xmlns:p14="http://schemas.microsoft.com/office/powerpoint/2010/main" val="12670083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latin typeface="Times New Roman" panose="02020603050405020304" pitchFamily="18" charset="0"/>
                <a:cs typeface="Times New Roman" panose="02020603050405020304" pitchFamily="18" charset="0"/>
              </a:rPr>
              <a:t>Industry Added Value Dependent </a:t>
            </a:r>
            <a:r>
              <a:rPr lang="en-US" sz="4800" dirty="0">
                <a:latin typeface="Times New Roman" panose="02020603050405020304" pitchFamily="18" charset="0"/>
                <a:cs typeface="Times New Roman" panose="02020603050405020304" pitchFamily="18" charset="0"/>
              </a:rPr>
              <a:t>Variable </a:t>
            </a:r>
            <a:r>
              <a:rPr lang="en-US" sz="4800" dirty="0" smtClean="0">
                <a:latin typeface="Times New Roman" panose="02020603050405020304" pitchFamily="18" charset="0"/>
                <a:cs typeface="Times New Roman" panose="02020603050405020304" pitchFamily="18" charset="0"/>
              </a:rPr>
              <a:t>with Government Financing Controls</a:t>
            </a:r>
            <a:endParaRPr lang="en-US" sz="4800"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p:txBody>
          <a:bodyPr/>
          <a:lstStyle/>
          <a:p>
            <a:r>
              <a:rPr lang="en-US" dirty="0" smtClean="0">
                <a:latin typeface="Times New Roman" panose="02020603050405020304" pitchFamily="18" charset="0"/>
                <a:cs typeface="Times New Roman" panose="02020603050405020304" pitchFamily="18" charset="0"/>
              </a:rPr>
              <a:t>Reduced Sample: State </a:t>
            </a:r>
            <a:r>
              <a:rPr lang="en-US" dirty="0">
                <a:latin typeface="Times New Roman" panose="02020603050405020304" pitchFamily="18" charset="0"/>
                <a:cs typeface="Times New Roman" panose="02020603050405020304" pitchFamily="18" charset="0"/>
              </a:rPr>
              <a:t>financing </a:t>
            </a:r>
            <a:r>
              <a:rPr lang="en-US" dirty="0" smtClean="0">
                <a:latin typeface="Times New Roman" panose="02020603050405020304" pitchFamily="18" charset="0"/>
                <a:cs typeface="Times New Roman" panose="02020603050405020304" pitchFamily="18" charset="0"/>
              </a:rPr>
              <a:t>variables </a:t>
            </a:r>
            <a:r>
              <a:rPr lang="en-US" dirty="0">
                <a:latin typeface="Times New Roman" panose="02020603050405020304" pitchFamily="18" charset="0"/>
                <a:cs typeface="Times New Roman" panose="02020603050405020304" pitchFamily="18" charset="0"/>
              </a:rPr>
              <a:t>knock out </a:t>
            </a:r>
            <a:r>
              <a:rPr lang="en-US" dirty="0" smtClean="0">
                <a:latin typeface="Times New Roman" panose="02020603050405020304" pitchFamily="18" charset="0"/>
                <a:cs typeface="Times New Roman" panose="02020603050405020304" pitchFamily="18" charset="0"/>
              </a:rPr>
              <a:t>DC</a:t>
            </a:r>
            <a:endParaRPr lang="en-US" dirty="0"/>
          </a:p>
        </p:txBody>
      </p:sp>
    </p:spTree>
    <p:extLst>
      <p:ext uri="{BB962C8B-B14F-4D97-AF65-F5344CB8AC3E}">
        <p14:creationId xmlns:p14="http://schemas.microsoft.com/office/powerpoint/2010/main" val="27306332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916855018"/>
              </p:ext>
            </p:extLst>
          </p:nvPr>
        </p:nvGraphicFramePr>
        <p:xfrm>
          <a:off x="0" y="6"/>
          <a:ext cx="12192000" cy="6858001"/>
        </p:xfrm>
        <a:graphic>
          <a:graphicData uri="http://schemas.openxmlformats.org/drawingml/2006/table">
            <a:tbl>
              <a:tblPr>
                <a:tableStyleId>{073A0DAA-6AF3-43AB-8588-CEC1D06C72B9}</a:tableStyleId>
              </a:tblPr>
              <a:tblGrid>
                <a:gridCol w="1016000">
                  <a:extLst>
                    <a:ext uri="{9D8B030D-6E8A-4147-A177-3AD203B41FA5}">
                      <a16:colId xmlns:a16="http://schemas.microsoft.com/office/drawing/2014/main" val="347768761"/>
                    </a:ext>
                  </a:extLst>
                </a:gridCol>
                <a:gridCol w="1016000">
                  <a:extLst>
                    <a:ext uri="{9D8B030D-6E8A-4147-A177-3AD203B41FA5}">
                      <a16:colId xmlns:a16="http://schemas.microsoft.com/office/drawing/2014/main" val="2249503133"/>
                    </a:ext>
                  </a:extLst>
                </a:gridCol>
                <a:gridCol w="1016000">
                  <a:extLst>
                    <a:ext uri="{9D8B030D-6E8A-4147-A177-3AD203B41FA5}">
                      <a16:colId xmlns:a16="http://schemas.microsoft.com/office/drawing/2014/main" val="2409829358"/>
                    </a:ext>
                  </a:extLst>
                </a:gridCol>
                <a:gridCol w="1016000">
                  <a:extLst>
                    <a:ext uri="{9D8B030D-6E8A-4147-A177-3AD203B41FA5}">
                      <a16:colId xmlns:a16="http://schemas.microsoft.com/office/drawing/2014/main" val="2917574252"/>
                    </a:ext>
                  </a:extLst>
                </a:gridCol>
                <a:gridCol w="1016000">
                  <a:extLst>
                    <a:ext uri="{9D8B030D-6E8A-4147-A177-3AD203B41FA5}">
                      <a16:colId xmlns:a16="http://schemas.microsoft.com/office/drawing/2014/main" val="3137710023"/>
                    </a:ext>
                  </a:extLst>
                </a:gridCol>
                <a:gridCol w="1016000">
                  <a:extLst>
                    <a:ext uri="{9D8B030D-6E8A-4147-A177-3AD203B41FA5}">
                      <a16:colId xmlns:a16="http://schemas.microsoft.com/office/drawing/2014/main" val="2011182714"/>
                    </a:ext>
                  </a:extLst>
                </a:gridCol>
                <a:gridCol w="1016000">
                  <a:extLst>
                    <a:ext uri="{9D8B030D-6E8A-4147-A177-3AD203B41FA5}">
                      <a16:colId xmlns:a16="http://schemas.microsoft.com/office/drawing/2014/main" val="3688295954"/>
                    </a:ext>
                  </a:extLst>
                </a:gridCol>
                <a:gridCol w="1016000">
                  <a:extLst>
                    <a:ext uri="{9D8B030D-6E8A-4147-A177-3AD203B41FA5}">
                      <a16:colId xmlns:a16="http://schemas.microsoft.com/office/drawing/2014/main" val="3291475040"/>
                    </a:ext>
                  </a:extLst>
                </a:gridCol>
                <a:gridCol w="1016000">
                  <a:extLst>
                    <a:ext uri="{9D8B030D-6E8A-4147-A177-3AD203B41FA5}">
                      <a16:colId xmlns:a16="http://schemas.microsoft.com/office/drawing/2014/main" val="2219805685"/>
                    </a:ext>
                  </a:extLst>
                </a:gridCol>
                <a:gridCol w="1016000">
                  <a:extLst>
                    <a:ext uri="{9D8B030D-6E8A-4147-A177-3AD203B41FA5}">
                      <a16:colId xmlns:a16="http://schemas.microsoft.com/office/drawing/2014/main" val="3058610874"/>
                    </a:ext>
                  </a:extLst>
                </a:gridCol>
                <a:gridCol w="1016000">
                  <a:extLst>
                    <a:ext uri="{9D8B030D-6E8A-4147-A177-3AD203B41FA5}">
                      <a16:colId xmlns:a16="http://schemas.microsoft.com/office/drawing/2014/main" val="3768514863"/>
                    </a:ext>
                  </a:extLst>
                </a:gridCol>
                <a:gridCol w="1016000">
                  <a:extLst>
                    <a:ext uri="{9D8B030D-6E8A-4147-A177-3AD203B41FA5}">
                      <a16:colId xmlns:a16="http://schemas.microsoft.com/office/drawing/2014/main" val="600633596"/>
                    </a:ext>
                  </a:extLst>
                </a:gridCol>
              </a:tblGrid>
              <a:tr h="176349">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1100">
                          <a:effectLst/>
                        </a:rPr>
                        <a:t>(1)</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1100">
                          <a:effectLst/>
                        </a:rPr>
                        <a:t>(2)</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1100">
                          <a:effectLst/>
                        </a:rPr>
                        <a:t>(3)</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1100">
                          <a:effectLst/>
                        </a:rPr>
                        <a:t>(4)</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1100">
                          <a:effectLst/>
                        </a:rPr>
                        <a:t>(5)</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1100">
                          <a:effectLst/>
                        </a:rPr>
                        <a:t>(6)</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1100">
                          <a:effectLst/>
                        </a:rPr>
                        <a:t>(7)</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1100">
                          <a:effectLst/>
                        </a:rPr>
                        <a:t>(8)</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1100">
                          <a:effectLst/>
                        </a:rPr>
                        <a:t>(9)</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1100">
                          <a:effectLst/>
                        </a:rPr>
                        <a:t>(10)</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1100">
                          <a:effectLst/>
                        </a:rPr>
                        <a:t>(11)</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extLst>
                  <a:ext uri="{0D108BD9-81ED-4DB2-BD59-A6C34878D82A}">
                    <a16:rowId xmlns:a16="http://schemas.microsoft.com/office/drawing/2014/main" val="513581120"/>
                  </a:ext>
                </a:extLst>
              </a:tr>
              <a:tr h="545375">
                <a:tc>
                  <a:txBody>
                    <a:bodyPr/>
                    <a:lstStyle/>
                    <a:p>
                      <a:pPr marL="0" marR="0">
                        <a:lnSpc>
                          <a:spcPct val="107000"/>
                        </a:lnSpc>
                        <a:spcBef>
                          <a:spcPts val="0"/>
                        </a:spcBef>
                        <a:spcAft>
                          <a:spcPts val="0"/>
                        </a:spcAft>
                      </a:pPr>
                      <a:r>
                        <a:rPr lang="en-US" sz="1100">
                          <a:effectLst/>
                        </a:rPr>
                        <a:t>VARIABLES</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1100">
                          <a:effectLst/>
                        </a:rPr>
                        <a:t>Base Model - Index</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1100">
                          <a:effectLst/>
                        </a:rPr>
                        <a:t>Base Model - Each Incentive</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1100">
                          <a:effectLst/>
                        </a:rPr>
                        <a:t>FE - Index</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1100">
                          <a:effectLst/>
                        </a:rPr>
                        <a:t>FE - Each Incentive</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1100">
                          <a:effectLst/>
                        </a:rPr>
                        <a:t>PSM-Backed FE - Index - Strata 1</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1100">
                          <a:effectLst/>
                        </a:rPr>
                        <a:t>PSM-Backed FE - Index – Strata 2</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1100">
                          <a:effectLst/>
                        </a:rPr>
                        <a:t>PSM-Backed FE - Index – Strata 3</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1100">
                          <a:effectLst/>
                        </a:rPr>
                        <a:t>PSM-Backed FE - Index - Strata 4</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1100">
                          <a:effectLst/>
                        </a:rPr>
                        <a:t>PSM-Backed FE - Index - Strata 5</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1100">
                          <a:effectLst/>
                        </a:rPr>
                        <a:t>Exposure Model - Index</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1100">
                          <a:effectLst/>
                        </a:rPr>
                        <a:t>Exposure Model - Each Incentive</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extLst>
                  <a:ext uri="{0D108BD9-81ED-4DB2-BD59-A6C34878D82A}">
                    <a16:rowId xmlns:a16="http://schemas.microsoft.com/office/drawing/2014/main" val="4169312500"/>
                  </a:ext>
                </a:extLst>
              </a:tr>
              <a:tr h="356504">
                <a:tc>
                  <a:txBody>
                    <a:bodyPr/>
                    <a:lstStyle/>
                    <a:p>
                      <a:pPr marL="0" marR="0">
                        <a:lnSpc>
                          <a:spcPct val="107000"/>
                        </a:lnSpc>
                        <a:spcBef>
                          <a:spcPts val="0"/>
                        </a:spcBef>
                        <a:spcAft>
                          <a:spcPts val="0"/>
                        </a:spcAft>
                      </a:pPr>
                      <a:r>
                        <a:rPr lang="en-US" sz="1100">
                          <a:effectLst/>
                        </a:rPr>
                        <a:t>jctc</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1100">
                          <a:effectLst/>
                        </a:rPr>
                        <a:t> </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1100">
                          <a:effectLst/>
                        </a:rPr>
                        <a:t>-2.104e+08</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1100">
                          <a:effectLst/>
                        </a:rPr>
                        <a:t> </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1100">
                          <a:effectLst/>
                        </a:rPr>
                        <a:t>-2.300e+09***</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1100">
                          <a:effectLst/>
                        </a:rPr>
                        <a:t> </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1100">
                          <a:effectLst/>
                        </a:rPr>
                        <a:t> </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1100">
                          <a:effectLst/>
                        </a:rPr>
                        <a:t> </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1100">
                          <a:effectLst/>
                        </a:rPr>
                        <a:t> </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1100">
                          <a:effectLst/>
                        </a:rPr>
                        <a:t> </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1100">
                          <a:effectLst/>
                        </a:rPr>
                        <a:t> </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1100">
                          <a:effectLst/>
                        </a:rPr>
                        <a:t> </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extLst>
                  <a:ext uri="{0D108BD9-81ED-4DB2-BD59-A6C34878D82A}">
                    <a16:rowId xmlns:a16="http://schemas.microsoft.com/office/drawing/2014/main" val="1255838982"/>
                  </a:ext>
                </a:extLst>
              </a:tr>
              <a:tr h="176349">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1100">
                          <a:effectLst/>
                        </a:rPr>
                        <a:t> </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1100">
                          <a:effectLst/>
                        </a:rPr>
                        <a:t>(1.657e+08)</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1100">
                          <a:effectLst/>
                        </a:rPr>
                        <a:t> </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1100">
                          <a:effectLst/>
                        </a:rPr>
                        <a:t>(6.500e+08)</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1100">
                          <a:effectLst/>
                        </a:rPr>
                        <a:t> </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1100">
                          <a:effectLst/>
                        </a:rPr>
                        <a:t> </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1100">
                          <a:effectLst/>
                        </a:rPr>
                        <a:t> </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1100">
                          <a:effectLst/>
                        </a:rPr>
                        <a:t> </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1100">
                          <a:effectLst/>
                        </a:rPr>
                        <a:t> </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1100">
                          <a:effectLst/>
                        </a:rPr>
                        <a:t> </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1100">
                          <a:effectLst/>
                        </a:rPr>
                        <a:t> </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extLst>
                  <a:ext uri="{0D108BD9-81ED-4DB2-BD59-A6C34878D82A}">
                    <a16:rowId xmlns:a16="http://schemas.microsoft.com/office/drawing/2014/main" val="4235111978"/>
                  </a:ext>
                </a:extLst>
              </a:tr>
              <a:tr h="176349">
                <a:tc>
                  <a:txBody>
                    <a:bodyPr/>
                    <a:lstStyle/>
                    <a:p>
                      <a:pPr marL="0" marR="0">
                        <a:lnSpc>
                          <a:spcPct val="107000"/>
                        </a:lnSpc>
                        <a:spcBef>
                          <a:spcPts val="0"/>
                        </a:spcBef>
                        <a:spcAft>
                          <a:spcPts val="0"/>
                        </a:spcAft>
                      </a:pPr>
                      <a:r>
                        <a:rPr lang="en-US" sz="1100">
                          <a:effectLst/>
                        </a:rPr>
                        <a:t>itc</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1100">
                          <a:effectLst/>
                        </a:rPr>
                        <a:t> </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1100">
                          <a:effectLst/>
                        </a:rPr>
                        <a:t>-3.519e+08*</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1100">
                          <a:effectLst/>
                        </a:rPr>
                        <a:t> </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1100">
                          <a:effectLst/>
                        </a:rPr>
                        <a:t>-6.529e+08</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1100">
                          <a:effectLst/>
                        </a:rPr>
                        <a:t> </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1100">
                          <a:effectLst/>
                        </a:rPr>
                        <a:t> </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1100">
                          <a:effectLst/>
                        </a:rPr>
                        <a:t> </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1100">
                          <a:effectLst/>
                        </a:rPr>
                        <a:t> </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1100">
                          <a:effectLst/>
                        </a:rPr>
                        <a:t> </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1100">
                          <a:effectLst/>
                        </a:rPr>
                        <a:t> </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1100">
                          <a:effectLst/>
                        </a:rPr>
                        <a:t> </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extLst>
                  <a:ext uri="{0D108BD9-81ED-4DB2-BD59-A6C34878D82A}">
                    <a16:rowId xmlns:a16="http://schemas.microsoft.com/office/drawing/2014/main" val="2148117114"/>
                  </a:ext>
                </a:extLst>
              </a:tr>
              <a:tr h="176349">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1100">
                          <a:effectLst/>
                        </a:rPr>
                        <a:t> </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1100">
                          <a:effectLst/>
                        </a:rPr>
                        <a:t>(1.874e+08)</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1100">
                          <a:effectLst/>
                        </a:rPr>
                        <a:t> </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1100">
                          <a:effectLst/>
                        </a:rPr>
                        <a:t>(6.942e+08)</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1100">
                          <a:effectLst/>
                        </a:rPr>
                        <a:t> </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1100">
                          <a:effectLst/>
                        </a:rPr>
                        <a:t> </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1100">
                          <a:effectLst/>
                        </a:rPr>
                        <a:t> </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1100">
                          <a:effectLst/>
                        </a:rPr>
                        <a:t> </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1100">
                          <a:effectLst/>
                        </a:rPr>
                        <a:t> </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1100">
                          <a:effectLst/>
                        </a:rPr>
                        <a:t> </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1100">
                          <a:effectLst/>
                        </a:rPr>
                        <a:t> </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extLst>
                  <a:ext uri="{0D108BD9-81ED-4DB2-BD59-A6C34878D82A}">
                    <a16:rowId xmlns:a16="http://schemas.microsoft.com/office/drawing/2014/main" val="373453917"/>
                  </a:ext>
                </a:extLst>
              </a:tr>
              <a:tr h="356504">
                <a:tc>
                  <a:txBody>
                    <a:bodyPr/>
                    <a:lstStyle/>
                    <a:p>
                      <a:pPr marL="0" marR="0">
                        <a:lnSpc>
                          <a:spcPct val="107000"/>
                        </a:lnSpc>
                        <a:spcBef>
                          <a:spcPts val="0"/>
                        </a:spcBef>
                        <a:spcAft>
                          <a:spcPts val="0"/>
                        </a:spcAft>
                      </a:pPr>
                      <a:r>
                        <a:rPr lang="en-US" sz="1100">
                          <a:effectLst/>
                        </a:rPr>
                        <a:t>rdc</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1100">
                          <a:effectLst/>
                        </a:rPr>
                        <a:t> </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1100">
                          <a:effectLst/>
                        </a:rPr>
                        <a:t>4.226e+09***</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1100">
                          <a:effectLst/>
                        </a:rPr>
                        <a:t> </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1100">
                          <a:effectLst/>
                        </a:rPr>
                        <a:t>-7.535e+09***</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1100">
                          <a:effectLst/>
                        </a:rPr>
                        <a:t> </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1100">
                          <a:effectLst/>
                        </a:rPr>
                        <a:t> </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1100">
                          <a:effectLst/>
                        </a:rPr>
                        <a:t> </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1100" dirty="0">
                          <a:effectLst/>
                        </a:rPr>
                        <a:t> </a:t>
                      </a:r>
                      <a:endParaRPr lang="en-US"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1100">
                          <a:effectLst/>
                        </a:rPr>
                        <a:t> </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1100">
                          <a:effectLst/>
                        </a:rPr>
                        <a:t> </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1100">
                          <a:effectLst/>
                        </a:rPr>
                        <a:t> </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extLst>
                  <a:ext uri="{0D108BD9-81ED-4DB2-BD59-A6C34878D82A}">
                    <a16:rowId xmlns:a16="http://schemas.microsoft.com/office/drawing/2014/main" val="2220956900"/>
                  </a:ext>
                </a:extLst>
              </a:tr>
              <a:tr h="176349">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1100">
                          <a:effectLst/>
                        </a:rPr>
                        <a:t> </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1100">
                          <a:effectLst/>
                        </a:rPr>
                        <a:t>(5.008e+08)</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1100">
                          <a:effectLst/>
                        </a:rPr>
                        <a:t> </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1100">
                          <a:effectLst/>
                        </a:rPr>
                        <a:t>(1.739e+09)</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1100">
                          <a:effectLst/>
                        </a:rPr>
                        <a:t> </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1100">
                          <a:effectLst/>
                        </a:rPr>
                        <a:t> </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1100">
                          <a:effectLst/>
                        </a:rPr>
                        <a:t> </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1100">
                          <a:effectLst/>
                        </a:rPr>
                        <a:t> </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1100">
                          <a:effectLst/>
                        </a:rPr>
                        <a:t> </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1100">
                          <a:effectLst/>
                        </a:rPr>
                        <a:t> </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1100">
                          <a:effectLst/>
                        </a:rPr>
                        <a:t> </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extLst>
                  <a:ext uri="{0D108BD9-81ED-4DB2-BD59-A6C34878D82A}">
                    <a16:rowId xmlns:a16="http://schemas.microsoft.com/office/drawing/2014/main" val="184378104"/>
                  </a:ext>
                </a:extLst>
              </a:tr>
              <a:tr h="235895">
                <a:tc>
                  <a:txBody>
                    <a:bodyPr/>
                    <a:lstStyle/>
                    <a:p>
                      <a:pPr marL="0" marR="0">
                        <a:lnSpc>
                          <a:spcPct val="107000"/>
                        </a:lnSpc>
                        <a:spcBef>
                          <a:spcPts val="0"/>
                        </a:spcBef>
                        <a:spcAft>
                          <a:spcPts val="0"/>
                        </a:spcAft>
                      </a:pPr>
                      <a:r>
                        <a:rPr lang="en-US" sz="1100">
                          <a:effectLst/>
                        </a:rPr>
                        <a:t>pta</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1100">
                          <a:effectLst/>
                        </a:rPr>
                        <a:t> </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1100" dirty="0">
                          <a:effectLst/>
                        </a:rPr>
                        <a:t>2.157e+09***</a:t>
                      </a:r>
                      <a:endParaRPr lang="en-US"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1100">
                          <a:effectLst/>
                        </a:rPr>
                        <a:t> </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1100">
                          <a:effectLst/>
                        </a:rPr>
                        <a:t>1.465e+09***</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1100">
                          <a:effectLst/>
                        </a:rPr>
                        <a:t> </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1100">
                          <a:effectLst/>
                        </a:rPr>
                        <a:t> </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1100">
                          <a:effectLst/>
                        </a:rPr>
                        <a:t> </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1100">
                          <a:effectLst/>
                        </a:rPr>
                        <a:t> </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1100">
                          <a:effectLst/>
                        </a:rPr>
                        <a:t> </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1100">
                          <a:effectLst/>
                        </a:rPr>
                        <a:t> </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1100">
                          <a:effectLst/>
                        </a:rPr>
                        <a:t> </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extLst>
                  <a:ext uri="{0D108BD9-81ED-4DB2-BD59-A6C34878D82A}">
                    <a16:rowId xmlns:a16="http://schemas.microsoft.com/office/drawing/2014/main" val="876449333"/>
                  </a:ext>
                </a:extLst>
              </a:tr>
              <a:tr h="176349">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1100">
                          <a:effectLst/>
                        </a:rPr>
                        <a:t> </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1100">
                          <a:effectLst/>
                        </a:rPr>
                        <a:t>(1.469e+08)</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1100">
                          <a:effectLst/>
                        </a:rPr>
                        <a:t> </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1100">
                          <a:effectLst/>
                        </a:rPr>
                        <a:t>(4.458e+08)</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1100">
                          <a:effectLst/>
                        </a:rPr>
                        <a:t> </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1100">
                          <a:effectLst/>
                        </a:rPr>
                        <a:t> </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1100">
                          <a:effectLst/>
                        </a:rPr>
                        <a:t> </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1100">
                          <a:effectLst/>
                        </a:rPr>
                        <a:t> </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1100">
                          <a:effectLst/>
                        </a:rPr>
                        <a:t> </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1100">
                          <a:effectLst/>
                        </a:rPr>
                        <a:t> </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1100">
                          <a:effectLst/>
                        </a:rPr>
                        <a:t> </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extLst>
                  <a:ext uri="{0D108BD9-81ED-4DB2-BD59-A6C34878D82A}">
                    <a16:rowId xmlns:a16="http://schemas.microsoft.com/office/drawing/2014/main" val="261906438"/>
                  </a:ext>
                </a:extLst>
              </a:tr>
              <a:tr h="356504">
                <a:tc>
                  <a:txBody>
                    <a:bodyPr/>
                    <a:lstStyle/>
                    <a:p>
                      <a:pPr marL="0" marR="0">
                        <a:lnSpc>
                          <a:spcPct val="107000"/>
                        </a:lnSpc>
                        <a:spcBef>
                          <a:spcPts val="0"/>
                        </a:spcBef>
                        <a:spcAft>
                          <a:spcPts val="0"/>
                        </a:spcAft>
                      </a:pPr>
                      <a:r>
                        <a:rPr lang="en-US" sz="1100">
                          <a:effectLst/>
                        </a:rPr>
                        <a:t>cjts</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1100" dirty="0">
                          <a:effectLst/>
                        </a:rPr>
                        <a:t> </a:t>
                      </a:r>
                      <a:endParaRPr lang="en-US"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1100">
                          <a:effectLst/>
                        </a:rPr>
                        <a:t>-2.922e+09***</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1100">
                          <a:effectLst/>
                        </a:rPr>
                        <a:t> </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1100">
                          <a:effectLst/>
                        </a:rPr>
                        <a:t>-1.765e+10***</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1100">
                          <a:effectLst/>
                        </a:rPr>
                        <a:t> </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1100">
                          <a:effectLst/>
                        </a:rPr>
                        <a:t> </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1100">
                          <a:effectLst/>
                        </a:rPr>
                        <a:t> </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1100">
                          <a:effectLst/>
                        </a:rPr>
                        <a:t> </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1100">
                          <a:effectLst/>
                        </a:rPr>
                        <a:t> </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1100" dirty="0">
                          <a:effectLst/>
                        </a:rPr>
                        <a:t> </a:t>
                      </a:r>
                      <a:endParaRPr lang="en-US"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1100">
                          <a:effectLst/>
                        </a:rPr>
                        <a:t> </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extLst>
                  <a:ext uri="{0D108BD9-81ED-4DB2-BD59-A6C34878D82A}">
                    <a16:rowId xmlns:a16="http://schemas.microsoft.com/office/drawing/2014/main" val="1169481046"/>
                  </a:ext>
                </a:extLst>
              </a:tr>
              <a:tr h="176349">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1100">
                          <a:effectLst/>
                        </a:rPr>
                        <a:t> </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1100">
                          <a:effectLst/>
                        </a:rPr>
                        <a:t>(5.973e+08)</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1100">
                          <a:effectLst/>
                        </a:rPr>
                        <a:t> </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1100">
                          <a:effectLst/>
                        </a:rPr>
                        <a:t>(3.957e+09)</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1100">
                          <a:effectLst/>
                        </a:rPr>
                        <a:t> </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1100">
                          <a:effectLst/>
                        </a:rPr>
                        <a:t> </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1100">
                          <a:effectLst/>
                        </a:rPr>
                        <a:t> </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1100">
                          <a:effectLst/>
                        </a:rPr>
                        <a:t> </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1100">
                          <a:effectLst/>
                        </a:rPr>
                        <a:t> </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1100">
                          <a:effectLst/>
                        </a:rPr>
                        <a:t> </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1100">
                          <a:effectLst/>
                        </a:rPr>
                        <a:t> </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extLst>
                  <a:ext uri="{0D108BD9-81ED-4DB2-BD59-A6C34878D82A}">
                    <a16:rowId xmlns:a16="http://schemas.microsoft.com/office/drawing/2014/main" val="1292812881"/>
                  </a:ext>
                </a:extLst>
              </a:tr>
              <a:tr h="235895">
                <a:tc>
                  <a:txBody>
                    <a:bodyPr/>
                    <a:lstStyle/>
                    <a:p>
                      <a:pPr marL="0" marR="0">
                        <a:lnSpc>
                          <a:spcPct val="107000"/>
                        </a:lnSpc>
                        <a:spcBef>
                          <a:spcPts val="0"/>
                        </a:spcBef>
                        <a:spcAft>
                          <a:spcPts val="0"/>
                        </a:spcAft>
                      </a:pPr>
                      <a:r>
                        <a:rPr lang="en-US" sz="1100">
                          <a:effectLst/>
                        </a:rPr>
                        <a:t>matchindex</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1100">
                          <a:effectLst/>
                        </a:rPr>
                        <a:t>3.256e+10***</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1100">
                          <a:effectLst/>
                        </a:rPr>
                        <a:t> </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1100" dirty="0">
                          <a:effectLst/>
                        </a:rPr>
                        <a:t>3.190e+10***</a:t>
                      </a:r>
                      <a:endParaRPr lang="en-US"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1100">
                          <a:effectLst/>
                        </a:rPr>
                        <a:t> </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1100">
                          <a:effectLst/>
                        </a:rPr>
                        <a:t>-3.378e+10</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1100">
                          <a:effectLst/>
                        </a:rPr>
                        <a:t>5.600e+10***</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1100">
                          <a:effectLst/>
                        </a:rPr>
                        <a:t>6.766e+10***</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1100">
                          <a:effectLst/>
                        </a:rPr>
                        <a:t>1.012e+11**</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1100">
                          <a:effectLst/>
                        </a:rPr>
                        <a:t>1.337e+11**</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1100">
                          <a:effectLst/>
                        </a:rPr>
                        <a:t> </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1100">
                          <a:effectLst/>
                        </a:rPr>
                        <a:t> </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extLst>
                  <a:ext uri="{0D108BD9-81ED-4DB2-BD59-A6C34878D82A}">
                    <a16:rowId xmlns:a16="http://schemas.microsoft.com/office/drawing/2014/main" val="3983441855"/>
                  </a:ext>
                </a:extLst>
              </a:tr>
              <a:tr h="176349">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1100">
                          <a:effectLst/>
                        </a:rPr>
                        <a:t>(1.491e+09)</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1100">
                          <a:effectLst/>
                        </a:rPr>
                        <a:t> </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1100">
                          <a:effectLst/>
                        </a:rPr>
                        <a:t>(4.284e+09)</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1100">
                          <a:effectLst/>
                        </a:rPr>
                        <a:t> </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1100">
                          <a:effectLst/>
                        </a:rPr>
                        <a:t>(3.127e+10)</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1100">
                          <a:effectLst/>
                        </a:rPr>
                        <a:t>(1.229e+10)</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1100">
                          <a:effectLst/>
                        </a:rPr>
                        <a:t>(2.188e+10)</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1100">
                          <a:effectLst/>
                        </a:rPr>
                        <a:t>(4.337e+10)</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1100">
                          <a:effectLst/>
                        </a:rPr>
                        <a:t>(4.933e+10)</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1100">
                          <a:effectLst/>
                        </a:rPr>
                        <a:t> </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1100">
                          <a:effectLst/>
                        </a:rPr>
                        <a:t> </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extLst>
                  <a:ext uri="{0D108BD9-81ED-4DB2-BD59-A6C34878D82A}">
                    <a16:rowId xmlns:a16="http://schemas.microsoft.com/office/drawing/2014/main" val="1169027397"/>
                  </a:ext>
                </a:extLst>
              </a:tr>
              <a:tr h="356504">
                <a:tc>
                  <a:txBody>
                    <a:bodyPr/>
                    <a:lstStyle/>
                    <a:p>
                      <a:pPr marL="0" marR="0">
                        <a:lnSpc>
                          <a:spcPct val="107000"/>
                        </a:lnSpc>
                        <a:spcBef>
                          <a:spcPts val="0"/>
                        </a:spcBef>
                        <a:spcAft>
                          <a:spcPts val="0"/>
                        </a:spcAft>
                      </a:pPr>
                      <a:r>
                        <a:rPr lang="en-US" sz="1100">
                          <a:effectLst/>
                        </a:rPr>
                        <a:t>IncentivesTab</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1100">
                          <a:effectLst/>
                        </a:rPr>
                        <a:t> </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1100">
                          <a:effectLst/>
                        </a:rPr>
                        <a:t> </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1100" dirty="0">
                          <a:effectLst/>
                        </a:rPr>
                        <a:t> </a:t>
                      </a:r>
                      <a:endParaRPr lang="en-US"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1100">
                          <a:effectLst/>
                        </a:rPr>
                        <a:t> </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1100">
                          <a:effectLst/>
                        </a:rPr>
                        <a:t>-8.716e+07***</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1100">
                          <a:effectLst/>
                        </a:rPr>
                        <a:t>-1.223e+08***</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1100">
                          <a:effectLst/>
                        </a:rPr>
                        <a:t>-1.356e+08***</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1100">
                          <a:effectLst/>
                        </a:rPr>
                        <a:t>-1.668e+08***</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1100">
                          <a:effectLst/>
                        </a:rPr>
                        <a:t>-1.849e+08***</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1100">
                          <a:effectLst/>
                        </a:rPr>
                        <a:t> </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1100">
                          <a:effectLst/>
                        </a:rPr>
                        <a:t> </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extLst>
                  <a:ext uri="{0D108BD9-81ED-4DB2-BD59-A6C34878D82A}">
                    <a16:rowId xmlns:a16="http://schemas.microsoft.com/office/drawing/2014/main" val="2636522631"/>
                  </a:ext>
                </a:extLst>
              </a:tr>
              <a:tr h="176349">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1100">
                          <a:effectLst/>
                        </a:rPr>
                        <a:t> </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1100">
                          <a:effectLst/>
                        </a:rPr>
                        <a:t> </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1100">
                          <a:effectLst/>
                        </a:rPr>
                        <a:t> </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1100">
                          <a:effectLst/>
                        </a:rPr>
                        <a:t> </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1100">
                          <a:effectLst/>
                        </a:rPr>
                        <a:t>(2.459e+07)</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1100">
                          <a:effectLst/>
                        </a:rPr>
                        <a:t>(3.030e+07)</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1100">
                          <a:effectLst/>
                        </a:rPr>
                        <a:t>(4.655e+07)</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1100">
                          <a:effectLst/>
                        </a:rPr>
                        <a:t>(3.033e+07)</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1100">
                          <a:effectLst/>
                        </a:rPr>
                        <a:t>(4.072e+07)</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1100">
                          <a:effectLst/>
                        </a:rPr>
                        <a:t> </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1100">
                          <a:effectLst/>
                        </a:rPr>
                        <a:t> </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extLst>
                  <a:ext uri="{0D108BD9-81ED-4DB2-BD59-A6C34878D82A}">
                    <a16:rowId xmlns:a16="http://schemas.microsoft.com/office/drawing/2014/main" val="2887035217"/>
                  </a:ext>
                </a:extLst>
              </a:tr>
              <a:tr h="235895">
                <a:tc>
                  <a:txBody>
                    <a:bodyPr/>
                    <a:lstStyle/>
                    <a:p>
                      <a:pPr marL="0" marR="0">
                        <a:lnSpc>
                          <a:spcPct val="107000"/>
                        </a:lnSpc>
                        <a:spcBef>
                          <a:spcPts val="0"/>
                        </a:spcBef>
                        <a:spcAft>
                          <a:spcPts val="0"/>
                        </a:spcAft>
                      </a:pPr>
                      <a:r>
                        <a:rPr lang="en-US" sz="1100">
                          <a:effectLst/>
                        </a:rPr>
                        <a:t>avgindex</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1100">
                          <a:effectLst/>
                        </a:rPr>
                        <a:t> </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1100">
                          <a:effectLst/>
                        </a:rPr>
                        <a:t> </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1100">
                          <a:effectLst/>
                        </a:rPr>
                        <a:t> </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1100">
                          <a:effectLst/>
                        </a:rPr>
                        <a:t> </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1100">
                          <a:effectLst/>
                        </a:rPr>
                        <a:t> </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1100">
                          <a:effectLst/>
                        </a:rPr>
                        <a:t> </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1100">
                          <a:effectLst/>
                        </a:rPr>
                        <a:t> </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1100">
                          <a:effectLst/>
                        </a:rPr>
                        <a:t> </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1100">
                          <a:effectLst/>
                        </a:rPr>
                        <a:t> </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1100">
                          <a:effectLst/>
                        </a:rPr>
                        <a:t>3.739e+10***</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1100">
                          <a:effectLst/>
                        </a:rPr>
                        <a:t> </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extLst>
                  <a:ext uri="{0D108BD9-81ED-4DB2-BD59-A6C34878D82A}">
                    <a16:rowId xmlns:a16="http://schemas.microsoft.com/office/drawing/2014/main" val="591472105"/>
                  </a:ext>
                </a:extLst>
              </a:tr>
              <a:tr h="176349">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1100">
                          <a:effectLst/>
                        </a:rPr>
                        <a:t> </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1100">
                          <a:effectLst/>
                        </a:rPr>
                        <a:t> </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1100">
                          <a:effectLst/>
                        </a:rPr>
                        <a:t> </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1100">
                          <a:effectLst/>
                        </a:rPr>
                        <a:t> </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1100">
                          <a:effectLst/>
                        </a:rPr>
                        <a:t> </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1100">
                          <a:effectLst/>
                        </a:rPr>
                        <a:t> </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1100">
                          <a:effectLst/>
                        </a:rPr>
                        <a:t> </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1100">
                          <a:effectLst/>
                        </a:rPr>
                        <a:t> </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1100">
                          <a:effectLst/>
                        </a:rPr>
                        <a:t> </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1100">
                          <a:effectLst/>
                        </a:rPr>
                        <a:t>(4.473e+09)</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1100">
                          <a:effectLst/>
                        </a:rPr>
                        <a:t> </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extLst>
                  <a:ext uri="{0D108BD9-81ED-4DB2-BD59-A6C34878D82A}">
                    <a16:rowId xmlns:a16="http://schemas.microsoft.com/office/drawing/2014/main" val="2036951712"/>
                  </a:ext>
                </a:extLst>
              </a:tr>
              <a:tr h="176349">
                <a:tc>
                  <a:txBody>
                    <a:bodyPr/>
                    <a:lstStyle/>
                    <a:p>
                      <a:pPr marL="0" marR="0">
                        <a:lnSpc>
                          <a:spcPct val="107000"/>
                        </a:lnSpc>
                        <a:spcBef>
                          <a:spcPts val="0"/>
                        </a:spcBef>
                        <a:spcAft>
                          <a:spcPts val="0"/>
                        </a:spcAft>
                      </a:pPr>
                      <a:r>
                        <a:rPr lang="en-US" sz="1100">
                          <a:effectLst/>
                        </a:rPr>
                        <a:t>avgjctc</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1100">
                          <a:effectLst/>
                        </a:rPr>
                        <a:t> </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1100">
                          <a:effectLst/>
                        </a:rPr>
                        <a:t> </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1100">
                          <a:effectLst/>
                        </a:rPr>
                        <a:t> </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1100">
                          <a:effectLst/>
                        </a:rPr>
                        <a:t> </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1100">
                          <a:effectLst/>
                        </a:rPr>
                        <a:t> </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1100">
                          <a:effectLst/>
                        </a:rPr>
                        <a:t> </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1100">
                          <a:effectLst/>
                        </a:rPr>
                        <a:t> </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1100">
                          <a:effectLst/>
                        </a:rPr>
                        <a:t> </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1100">
                          <a:effectLst/>
                        </a:rPr>
                        <a:t> </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1100">
                          <a:effectLst/>
                        </a:rPr>
                        <a:t> </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1100">
                          <a:effectLst/>
                        </a:rPr>
                        <a:t>-1.196e+09</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extLst>
                  <a:ext uri="{0D108BD9-81ED-4DB2-BD59-A6C34878D82A}">
                    <a16:rowId xmlns:a16="http://schemas.microsoft.com/office/drawing/2014/main" val="145946130"/>
                  </a:ext>
                </a:extLst>
              </a:tr>
              <a:tr h="176349">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1100">
                          <a:effectLst/>
                        </a:rPr>
                        <a:t> </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1100">
                          <a:effectLst/>
                        </a:rPr>
                        <a:t> </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1100">
                          <a:effectLst/>
                        </a:rPr>
                        <a:t> </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1100">
                          <a:effectLst/>
                        </a:rPr>
                        <a:t> </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1100">
                          <a:effectLst/>
                        </a:rPr>
                        <a:t> </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1100">
                          <a:effectLst/>
                        </a:rPr>
                        <a:t> </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1100">
                          <a:effectLst/>
                        </a:rPr>
                        <a:t> </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1100">
                          <a:effectLst/>
                        </a:rPr>
                        <a:t> </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1100">
                          <a:effectLst/>
                        </a:rPr>
                        <a:t> </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1100">
                          <a:effectLst/>
                        </a:rPr>
                        <a:t> </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1100">
                          <a:effectLst/>
                        </a:rPr>
                        <a:t>(7.245e+08)</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extLst>
                  <a:ext uri="{0D108BD9-81ED-4DB2-BD59-A6C34878D82A}">
                    <a16:rowId xmlns:a16="http://schemas.microsoft.com/office/drawing/2014/main" val="803608092"/>
                  </a:ext>
                </a:extLst>
              </a:tr>
              <a:tr h="176349">
                <a:tc>
                  <a:txBody>
                    <a:bodyPr/>
                    <a:lstStyle/>
                    <a:p>
                      <a:pPr marL="0" marR="0">
                        <a:lnSpc>
                          <a:spcPct val="107000"/>
                        </a:lnSpc>
                        <a:spcBef>
                          <a:spcPts val="0"/>
                        </a:spcBef>
                        <a:spcAft>
                          <a:spcPts val="0"/>
                        </a:spcAft>
                      </a:pPr>
                      <a:r>
                        <a:rPr lang="en-US" sz="1100">
                          <a:effectLst/>
                        </a:rPr>
                        <a:t>avgitc</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1100">
                          <a:effectLst/>
                        </a:rPr>
                        <a:t> </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1100">
                          <a:effectLst/>
                        </a:rPr>
                        <a:t> </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1100">
                          <a:effectLst/>
                        </a:rPr>
                        <a:t> </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1100">
                          <a:effectLst/>
                        </a:rPr>
                        <a:t> </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1100">
                          <a:effectLst/>
                        </a:rPr>
                        <a:t> </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1100">
                          <a:effectLst/>
                        </a:rPr>
                        <a:t> </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1100">
                          <a:effectLst/>
                        </a:rPr>
                        <a:t> </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1100">
                          <a:effectLst/>
                        </a:rPr>
                        <a:t> </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1100">
                          <a:effectLst/>
                        </a:rPr>
                        <a:t> </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1100">
                          <a:effectLst/>
                        </a:rPr>
                        <a:t> </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1100">
                          <a:effectLst/>
                        </a:rPr>
                        <a:t>-1.013e+09</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extLst>
                  <a:ext uri="{0D108BD9-81ED-4DB2-BD59-A6C34878D82A}">
                    <a16:rowId xmlns:a16="http://schemas.microsoft.com/office/drawing/2014/main" val="102861631"/>
                  </a:ext>
                </a:extLst>
              </a:tr>
              <a:tr h="176349">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1100">
                          <a:effectLst/>
                        </a:rPr>
                        <a:t> </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1100">
                          <a:effectLst/>
                        </a:rPr>
                        <a:t> </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1100">
                          <a:effectLst/>
                        </a:rPr>
                        <a:t> </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1100">
                          <a:effectLst/>
                        </a:rPr>
                        <a:t> </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1100">
                          <a:effectLst/>
                        </a:rPr>
                        <a:t> </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1100">
                          <a:effectLst/>
                        </a:rPr>
                        <a:t> </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1100">
                          <a:effectLst/>
                        </a:rPr>
                        <a:t> </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1100">
                          <a:effectLst/>
                        </a:rPr>
                        <a:t> </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1100">
                          <a:effectLst/>
                        </a:rPr>
                        <a:t> </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1100">
                          <a:effectLst/>
                        </a:rPr>
                        <a:t> </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1100">
                          <a:effectLst/>
                        </a:rPr>
                        <a:t>(8.417e+08)</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extLst>
                  <a:ext uri="{0D108BD9-81ED-4DB2-BD59-A6C34878D82A}">
                    <a16:rowId xmlns:a16="http://schemas.microsoft.com/office/drawing/2014/main" val="2510092874"/>
                  </a:ext>
                </a:extLst>
              </a:tr>
              <a:tr h="235895">
                <a:tc>
                  <a:txBody>
                    <a:bodyPr/>
                    <a:lstStyle/>
                    <a:p>
                      <a:pPr marL="0" marR="0">
                        <a:lnSpc>
                          <a:spcPct val="107000"/>
                        </a:lnSpc>
                        <a:spcBef>
                          <a:spcPts val="0"/>
                        </a:spcBef>
                        <a:spcAft>
                          <a:spcPts val="0"/>
                        </a:spcAft>
                      </a:pPr>
                      <a:r>
                        <a:rPr lang="en-US" sz="1100">
                          <a:effectLst/>
                        </a:rPr>
                        <a:t>avgrdc</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1100">
                          <a:effectLst/>
                        </a:rPr>
                        <a:t> </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1100">
                          <a:effectLst/>
                        </a:rPr>
                        <a:t> </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1100">
                          <a:effectLst/>
                        </a:rPr>
                        <a:t> </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1100">
                          <a:effectLst/>
                        </a:rPr>
                        <a:t> </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1100">
                          <a:effectLst/>
                        </a:rPr>
                        <a:t> </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1100">
                          <a:effectLst/>
                        </a:rPr>
                        <a:t> </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1100">
                          <a:effectLst/>
                        </a:rPr>
                        <a:t> </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1100">
                          <a:effectLst/>
                        </a:rPr>
                        <a:t> </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1100">
                          <a:effectLst/>
                        </a:rPr>
                        <a:t> </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1100">
                          <a:effectLst/>
                        </a:rPr>
                        <a:t> </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1100">
                          <a:effectLst/>
                        </a:rPr>
                        <a:t>5.527e+09***</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extLst>
                  <a:ext uri="{0D108BD9-81ED-4DB2-BD59-A6C34878D82A}">
                    <a16:rowId xmlns:a16="http://schemas.microsoft.com/office/drawing/2014/main" val="380150643"/>
                  </a:ext>
                </a:extLst>
              </a:tr>
              <a:tr h="176349">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1100">
                          <a:effectLst/>
                        </a:rPr>
                        <a:t> </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1100">
                          <a:effectLst/>
                        </a:rPr>
                        <a:t> </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1100">
                          <a:effectLst/>
                        </a:rPr>
                        <a:t> </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1100">
                          <a:effectLst/>
                        </a:rPr>
                        <a:t> </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1100">
                          <a:effectLst/>
                        </a:rPr>
                        <a:t> </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1100">
                          <a:effectLst/>
                        </a:rPr>
                        <a:t> </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1100">
                          <a:effectLst/>
                        </a:rPr>
                        <a:t> </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1100">
                          <a:effectLst/>
                        </a:rPr>
                        <a:t> </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1100">
                          <a:effectLst/>
                        </a:rPr>
                        <a:t> </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1100">
                          <a:effectLst/>
                        </a:rPr>
                        <a:t> </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1100">
                          <a:effectLst/>
                        </a:rPr>
                        <a:t>(1.826e+09)</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extLst>
                  <a:ext uri="{0D108BD9-81ED-4DB2-BD59-A6C34878D82A}">
                    <a16:rowId xmlns:a16="http://schemas.microsoft.com/office/drawing/2014/main" val="4132149290"/>
                  </a:ext>
                </a:extLst>
              </a:tr>
              <a:tr h="235895">
                <a:tc>
                  <a:txBody>
                    <a:bodyPr/>
                    <a:lstStyle/>
                    <a:p>
                      <a:pPr marL="0" marR="0">
                        <a:lnSpc>
                          <a:spcPct val="107000"/>
                        </a:lnSpc>
                        <a:spcBef>
                          <a:spcPts val="0"/>
                        </a:spcBef>
                        <a:spcAft>
                          <a:spcPts val="0"/>
                        </a:spcAft>
                      </a:pPr>
                      <a:r>
                        <a:rPr lang="en-US" sz="1100">
                          <a:effectLst/>
                        </a:rPr>
                        <a:t>avgpta</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1100">
                          <a:effectLst/>
                        </a:rPr>
                        <a:t> </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1100">
                          <a:effectLst/>
                        </a:rPr>
                        <a:t> </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1100">
                          <a:effectLst/>
                        </a:rPr>
                        <a:t> </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1100">
                          <a:effectLst/>
                        </a:rPr>
                        <a:t> </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1100">
                          <a:effectLst/>
                        </a:rPr>
                        <a:t> </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1100">
                          <a:effectLst/>
                        </a:rPr>
                        <a:t> </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1100">
                          <a:effectLst/>
                        </a:rPr>
                        <a:t> </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1100">
                          <a:effectLst/>
                        </a:rPr>
                        <a:t> </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1100">
                          <a:effectLst/>
                        </a:rPr>
                        <a:t> </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1100">
                          <a:effectLst/>
                        </a:rPr>
                        <a:t> </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1100">
                          <a:effectLst/>
                        </a:rPr>
                        <a:t>3.402e+09***</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extLst>
                  <a:ext uri="{0D108BD9-81ED-4DB2-BD59-A6C34878D82A}">
                    <a16:rowId xmlns:a16="http://schemas.microsoft.com/office/drawing/2014/main" val="1516610360"/>
                  </a:ext>
                </a:extLst>
              </a:tr>
              <a:tr h="176349">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1100">
                          <a:effectLst/>
                        </a:rPr>
                        <a:t> </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1100">
                          <a:effectLst/>
                        </a:rPr>
                        <a:t> </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1100">
                          <a:effectLst/>
                        </a:rPr>
                        <a:t> </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1100">
                          <a:effectLst/>
                        </a:rPr>
                        <a:t> </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1100">
                          <a:effectLst/>
                        </a:rPr>
                        <a:t> </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1100">
                          <a:effectLst/>
                        </a:rPr>
                        <a:t> </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1100">
                          <a:effectLst/>
                        </a:rPr>
                        <a:t> </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1100">
                          <a:effectLst/>
                        </a:rPr>
                        <a:t> </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1100">
                          <a:effectLst/>
                        </a:rPr>
                        <a:t> </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1100">
                          <a:effectLst/>
                        </a:rPr>
                        <a:t> </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1100">
                          <a:effectLst/>
                        </a:rPr>
                        <a:t>(5.287e+08)</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extLst>
                  <a:ext uri="{0D108BD9-81ED-4DB2-BD59-A6C34878D82A}">
                    <a16:rowId xmlns:a16="http://schemas.microsoft.com/office/drawing/2014/main" val="108747140"/>
                  </a:ext>
                </a:extLst>
              </a:tr>
              <a:tr h="356504">
                <a:tc>
                  <a:txBody>
                    <a:bodyPr/>
                    <a:lstStyle/>
                    <a:p>
                      <a:pPr marL="0" marR="0">
                        <a:lnSpc>
                          <a:spcPct val="107000"/>
                        </a:lnSpc>
                        <a:spcBef>
                          <a:spcPts val="0"/>
                        </a:spcBef>
                        <a:spcAft>
                          <a:spcPts val="0"/>
                        </a:spcAft>
                      </a:pPr>
                      <a:r>
                        <a:rPr lang="en-US" sz="1100">
                          <a:effectLst/>
                        </a:rPr>
                        <a:t>avgcjts</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1100">
                          <a:effectLst/>
                        </a:rPr>
                        <a:t> </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1100">
                          <a:effectLst/>
                        </a:rPr>
                        <a:t> </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1100">
                          <a:effectLst/>
                        </a:rPr>
                        <a:t> </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1100">
                          <a:effectLst/>
                        </a:rPr>
                        <a:t> </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1100">
                          <a:effectLst/>
                        </a:rPr>
                        <a:t> </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1100">
                          <a:effectLst/>
                        </a:rPr>
                        <a:t> </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1100">
                          <a:effectLst/>
                        </a:rPr>
                        <a:t> </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1100">
                          <a:effectLst/>
                        </a:rPr>
                        <a:t> </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1100">
                          <a:effectLst/>
                        </a:rPr>
                        <a:t> </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1100">
                          <a:effectLst/>
                        </a:rPr>
                        <a:t> </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1100">
                          <a:effectLst/>
                        </a:rPr>
                        <a:t>-9.577e+09***</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extLst>
                  <a:ext uri="{0D108BD9-81ED-4DB2-BD59-A6C34878D82A}">
                    <a16:rowId xmlns:a16="http://schemas.microsoft.com/office/drawing/2014/main" val="4231503805"/>
                  </a:ext>
                </a:extLst>
              </a:tr>
              <a:tr h="176349">
                <a:tc>
                  <a:txBody>
                    <a:bodyPr/>
                    <a:lstStyle/>
                    <a:p>
                      <a:pPr marL="0" marR="0">
                        <a:lnSpc>
                          <a:spcPct val="107000"/>
                        </a:lnSpc>
                        <a:spcBef>
                          <a:spcPts val="0"/>
                        </a:spcBef>
                        <a:spcAft>
                          <a:spcPts val="0"/>
                        </a:spcAft>
                      </a:pPr>
                      <a:r>
                        <a:rPr lang="en-US" sz="1100" dirty="0">
                          <a:effectLst/>
                        </a:rPr>
                        <a:t> </a:t>
                      </a:r>
                      <a:endParaRPr lang="en-US"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1100" dirty="0">
                          <a:effectLst/>
                        </a:rPr>
                        <a:t> </a:t>
                      </a:r>
                      <a:endParaRPr lang="en-US"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1100">
                          <a:effectLst/>
                        </a:rPr>
                        <a:t> </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1100">
                          <a:effectLst/>
                        </a:rPr>
                        <a:t> </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1100">
                          <a:effectLst/>
                        </a:rPr>
                        <a:t> </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1100">
                          <a:effectLst/>
                        </a:rPr>
                        <a:t> </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1100">
                          <a:effectLst/>
                        </a:rPr>
                        <a:t> </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1100">
                          <a:effectLst/>
                        </a:rPr>
                        <a:t> </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1100">
                          <a:effectLst/>
                        </a:rPr>
                        <a:t> </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1100">
                          <a:effectLst/>
                        </a:rPr>
                        <a:t> </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1100">
                          <a:effectLst/>
                        </a:rPr>
                        <a:t> </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1100">
                          <a:effectLst/>
                        </a:rPr>
                        <a:t>(2.437e+09)</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extLst>
                  <a:ext uri="{0D108BD9-81ED-4DB2-BD59-A6C34878D82A}">
                    <a16:rowId xmlns:a16="http://schemas.microsoft.com/office/drawing/2014/main" val="4183648163"/>
                  </a:ext>
                </a:extLst>
              </a:tr>
              <a:tr h="176349">
                <a:tc>
                  <a:txBody>
                    <a:bodyPr/>
                    <a:lstStyle/>
                    <a:p>
                      <a:pPr marL="0" marR="0">
                        <a:lnSpc>
                          <a:spcPct val="107000"/>
                        </a:lnSpc>
                        <a:spcBef>
                          <a:spcPts val="0"/>
                        </a:spcBef>
                        <a:spcAft>
                          <a:spcPts val="0"/>
                        </a:spcAft>
                      </a:pPr>
                      <a:r>
                        <a:rPr lang="en-US" sz="1100">
                          <a:effectLst/>
                        </a:rPr>
                        <a:t>Observations</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1100">
                          <a:effectLst/>
                        </a:rPr>
                        <a:t>19,008</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1100">
                          <a:effectLst/>
                        </a:rPr>
                        <a:t>19,008</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1100">
                          <a:effectLst/>
                        </a:rPr>
                        <a:t>19,008</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1100">
                          <a:effectLst/>
                        </a:rPr>
                        <a:t>19,008</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1100">
                          <a:effectLst/>
                        </a:rPr>
                        <a:t>807</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1100">
                          <a:effectLst/>
                        </a:rPr>
                        <a:t>806</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1100">
                          <a:effectLst/>
                        </a:rPr>
                        <a:t>807</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1100">
                          <a:effectLst/>
                        </a:rPr>
                        <a:t>806</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1100">
                          <a:effectLst/>
                        </a:rPr>
                        <a:t>806</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1100">
                          <a:effectLst/>
                        </a:rPr>
                        <a:t>1,056</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1100">
                          <a:effectLst/>
                        </a:rPr>
                        <a:t>1,056</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extLst>
                  <a:ext uri="{0D108BD9-81ED-4DB2-BD59-A6C34878D82A}">
                    <a16:rowId xmlns:a16="http://schemas.microsoft.com/office/drawing/2014/main" val="2585916530"/>
                  </a:ext>
                </a:extLst>
              </a:tr>
              <a:tr h="176349">
                <a:tc>
                  <a:txBody>
                    <a:bodyPr/>
                    <a:lstStyle/>
                    <a:p>
                      <a:pPr marL="0" marR="0">
                        <a:lnSpc>
                          <a:spcPct val="107000"/>
                        </a:lnSpc>
                        <a:spcBef>
                          <a:spcPts val="0"/>
                        </a:spcBef>
                        <a:spcAft>
                          <a:spcPts val="0"/>
                        </a:spcAft>
                      </a:pPr>
                      <a:r>
                        <a:rPr lang="en-US" sz="1100">
                          <a:effectLst/>
                        </a:rPr>
                        <a:t>R-squared</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1100">
                          <a:effectLst/>
                        </a:rPr>
                        <a:t>0.460</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1100">
                          <a:effectLst/>
                        </a:rPr>
                        <a:t>0.436</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1100">
                          <a:effectLst/>
                        </a:rPr>
                        <a:t>0.496</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1100">
                          <a:effectLst/>
                        </a:rPr>
                        <a:t>0.513</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1100">
                          <a:effectLst/>
                        </a:rPr>
                        <a:t>0.650</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1100">
                          <a:effectLst/>
                        </a:rPr>
                        <a:t>0.658</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1100">
                          <a:effectLst/>
                        </a:rPr>
                        <a:t>0.622</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1100">
                          <a:effectLst/>
                        </a:rPr>
                        <a:t>0.658</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1100">
                          <a:effectLst/>
                        </a:rPr>
                        <a:t>0.705</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1100">
                          <a:effectLst/>
                        </a:rPr>
                        <a:t>0.482</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1100" dirty="0">
                          <a:effectLst/>
                        </a:rPr>
                        <a:t>0.461</a:t>
                      </a:r>
                      <a:endParaRPr lang="en-US"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extLst>
                  <a:ext uri="{0D108BD9-81ED-4DB2-BD59-A6C34878D82A}">
                    <a16:rowId xmlns:a16="http://schemas.microsoft.com/office/drawing/2014/main" val="824107910"/>
                  </a:ext>
                </a:extLst>
              </a:tr>
            </a:tbl>
          </a:graphicData>
        </a:graphic>
      </p:graphicFrame>
      <p:sp>
        <p:nvSpPr>
          <p:cNvPr id="3" name="TextBox 2"/>
          <p:cNvSpPr txBox="1"/>
          <p:nvPr/>
        </p:nvSpPr>
        <p:spPr>
          <a:xfrm>
            <a:off x="11193425" y="4442637"/>
            <a:ext cx="1006549" cy="1737360"/>
          </a:xfrm>
          <a:prstGeom prst="rect">
            <a:avLst/>
          </a:prstGeom>
          <a:noFill/>
          <a:ln w="25400">
            <a:solidFill>
              <a:srgbClr val="FF0000"/>
            </a:solidFill>
          </a:ln>
        </p:spPr>
        <p:txBody>
          <a:bodyPr wrap="square" rtlCol="0">
            <a:spAutoFit/>
          </a:bodyPr>
          <a:lstStyle/>
          <a:p>
            <a:endParaRPr lang="en-US" dirty="0"/>
          </a:p>
        </p:txBody>
      </p:sp>
      <p:sp>
        <p:nvSpPr>
          <p:cNvPr id="4" name="TextBox 3"/>
          <p:cNvSpPr txBox="1"/>
          <p:nvPr/>
        </p:nvSpPr>
        <p:spPr>
          <a:xfrm>
            <a:off x="10178902" y="3985437"/>
            <a:ext cx="1006549" cy="457200"/>
          </a:xfrm>
          <a:prstGeom prst="rect">
            <a:avLst/>
          </a:prstGeom>
          <a:noFill/>
          <a:ln w="25400">
            <a:solidFill>
              <a:srgbClr val="FF0000"/>
            </a:solidFill>
          </a:ln>
        </p:spPr>
        <p:txBody>
          <a:bodyPr wrap="square" rtlCol="0">
            <a:spAutoFit/>
          </a:bodyPr>
          <a:lstStyle/>
          <a:p>
            <a:endParaRPr lang="en-US" dirty="0"/>
          </a:p>
        </p:txBody>
      </p:sp>
      <p:sp>
        <p:nvSpPr>
          <p:cNvPr id="5" name="TextBox 4"/>
          <p:cNvSpPr txBox="1"/>
          <p:nvPr/>
        </p:nvSpPr>
        <p:spPr>
          <a:xfrm>
            <a:off x="5116031" y="3082031"/>
            <a:ext cx="5089451" cy="457200"/>
          </a:xfrm>
          <a:prstGeom prst="rect">
            <a:avLst/>
          </a:prstGeom>
          <a:noFill/>
          <a:ln w="25400">
            <a:solidFill>
              <a:srgbClr val="FF0000"/>
            </a:solidFill>
          </a:ln>
        </p:spPr>
        <p:txBody>
          <a:bodyPr wrap="square" rtlCol="0">
            <a:spAutoFit/>
          </a:bodyPr>
          <a:lstStyle/>
          <a:p>
            <a:endParaRPr lang="en-US" dirty="0"/>
          </a:p>
        </p:txBody>
      </p:sp>
      <p:sp>
        <p:nvSpPr>
          <p:cNvPr id="6" name="TextBox 5"/>
          <p:cNvSpPr txBox="1"/>
          <p:nvPr/>
        </p:nvSpPr>
        <p:spPr>
          <a:xfrm>
            <a:off x="4051004" y="672340"/>
            <a:ext cx="1006549" cy="2468880"/>
          </a:xfrm>
          <a:prstGeom prst="rect">
            <a:avLst/>
          </a:prstGeom>
          <a:noFill/>
          <a:ln w="25400">
            <a:solidFill>
              <a:srgbClr val="FF0000"/>
            </a:solidFill>
          </a:ln>
        </p:spPr>
        <p:txBody>
          <a:bodyPr wrap="square" rtlCol="0">
            <a:spAutoFit/>
          </a:bodyPr>
          <a:lstStyle/>
          <a:p>
            <a:endParaRPr lang="en-US" dirty="0"/>
          </a:p>
        </p:txBody>
      </p:sp>
      <p:sp>
        <p:nvSpPr>
          <p:cNvPr id="7" name="TextBox 6"/>
          <p:cNvSpPr txBox="1"/>
          <p:nvPr/>
        </p:nvSpPr>
        <p:spPr>
          <a:xfrm>
            <a:off x="3076353" y="3062191"/>
            <a:ext cx="974651" cy="457200"/>
          </a:xfrm>
          <a:prstGeom prst="rect">
            <a:avLst/>
          </a:prstGeom>
          <a:noFill/>
          <a:ln w="25400">
            <a:solidFill>
              <a:srgbClr val="FF0000"/>
            </a:solidFill>
          </a:ln>
        </p:spPr>
        <p:txBody>
          <a:bodyPr wrap="square" rtlCol="0">
            <a:spAutoFit/>
          </a:bodyPr>
          <a:lstStyle/>
          <a:p>
            <a:endParaRPr lang="en-US" dirty="0"/>
          </a:p>
        </p:txBody>
      </p:sp>
    </p:spTree>
    <p:extLst>
      <p:ext uri="{BB962C8B-B14F-4D97-AF65-F5344CB8AC3E}">
        <p14:creationId xmlns:p14="http://schemas.microsoft.com/office/powerpoint/2010/main" val="160176797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D078B-969A-8B4C-875F-F8EE4E8CE2C6}"/>
              </a:ext>
            </a:extLst>
          </p:cNvPr>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Conclusions</a:t>
            </a:r>
            <a:endParaRPr lang="en-US" dirty="0">
              <a:latin typeface="Times New Roman" panose="02020603050405020304" pitchFamily="18" charset="0"/>
              <a:cs typeface="Times New Roman" panose="02020603050405020304" pitchFamily="18" charset="0"/>
            </a:endParaRPr>
          </a:p>
        </p:txBody>
      </p:sp>
      <p:sp>
        <p:nvSpPr>
          <p:cNvPr id="7" name="Content Placeholder 6"/>
          <p:cNvSpPr>
            <a:spLocks noGrp="1"/>
          </p:cNvSpPr>
          <p:nvPr>
            <p:ph sz="quarter" idx="4"/>
          </p:nvPr>
        </p:nvSpPr>
        <p:spPr>
          <a:xfrm>
            <a:off x="839788" y="1690688"/>
            <a:ext cx="10515600" cy="4963499"/>
          </a:xfrm>
        </p:spPr>
        <p:txBody>
          <a:bodyPr>
            <a:normAutofit/>
          </a:bodyPr>
          <a:lstStyle/>
          <a:p>
            <a:r>
              <a:rPr lang="en-US" dirty="0" smtClean="0">
                <a:latin typeface="Times New Roman" panose="02020603050405020304" pitchFamily="18" charset="0"/>
                <a:cs typeface="Times New Roman" panose="02020603050405020304" pitchFamily="18" charset="0"/>
              </a:rPr>
              <a:t>Economic incentives in the aggregate appear to have a positive impact on the growth of a state-industry over time</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The story is different for individual economic incentives</a:t>
            </a:r>
          </a:p>
          <a:p>
            <a:pPr lvl="1"/>
            <a:r>
              <a:rPr lang="en-US" dirty="0" smtClean="0">
                <a:latin typeface="Times New Roman" panose="02020603050405020304" pitchFamily="18" charset="0"/>
                <a:cs typeface="Times New Roman" panose="02020603050405020304" pitchFamily="18" charset="0"/>
              </a:rPr>
              <a:t>JCTC appear to produce a negative outcome</a:t>
            </a:r>
          </a:p>
          <a:p>
            <a:pPr lvl="1"/>
            <a:r>
              <a:rPr lang="en-US" dirty="0" smtClean="0">
                <a:latin typeface="Times New Roman" panose="02020603050405020304" pitchFamily="18" charset="0"/>
                <a:cs typeface="Times New Roman" panose="02020603050405020304" pitchFamily="18" charset="0"/>
              </a:rPr>
              <a:t>RDTC and PTA appear to produce positive outcomes</a:t>
            </a:r>
          </a:p>
          <a:p>
            <a:pPr lvl="1"/>
            <a:r>
              <a:rPr lang="en-US" dirty="0" smtClean="0">
                <a:latin typeface="Times New Roman" panose="02020603050405020304" pitchFamily="18" charset="0"/>
                <a:cs typeface="Times New Roman" panose="02020603050405020304" pitchFamily="18" charset="0"/>
              </a:rPr>
              <a:t>CJTS appears negative in terms of impact on industry added value</a:t>
            </a:r>
          </a:p>
          <a:p>
            <a:pPr lvl="1"/>
            <a:r>
              <a:rPr lang="en-US" b="1" u="sng" dirty="0" smtClean="0">
                <a:latin typeface="Times New Roman" panose="02020603050405020304" pitchFamily="18" charset="0"/>
                <a:cs typeface="Times New Roman" panose="02020603050405020304" pitchFamily="18" charset="0"/>
              </a:rPr>
              <a:t>ITC inconclusive across the board </a:t>
            </a:r>
            <a:endParaRPr lang="en-US" b="1" u="sng"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Findings on the impact of economic incentives on state-wide GDP growth are inconclusive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Government financing on amenities dilutes the effect of economic incentives in the aggregate</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8379669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D078B-969A-8B4C-875F-F8EE4E8CE2C6}"/>
              </a:ext>
            </a:extLst>
          </p:cNvPr>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Considerations and Limitations</a:t>
            </a:r>
            <a:endParaRPr lang="en-US"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1"/>
          </p:nvPr>
        </p:nvSpPr>
        <p:spPr/>
        <p:txBody>
          <a:bodyPr/>
          <a:lstStyle/>
          <a:p>
            <a:r>
              <a:rPr lang="en-US" dirty="0" smtClean="0">
                <a:latin typeface="Times New Roman" panose="02020603050405020304" pitchFamily="18" charset="0"/>
                <a:cs typeface="Times New Roman" panose="02020603050405020304" pitchFamily="18" charset="0"/>
              </a:rPr>
              <a:t>Considerations	</a:t>
            </a:r>
            <a:endParaRPr lang="en-US" dirty="0">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sz="half" idx="2"/>
          </p:nvPr>
        </p:nvSpPr>
        <p:spPr/>
        <p:txBody>
          <a:bodyPr/>
          <a:lstStyle/>
          <a:p>
            <a:r>
              <a:rPr lang="en-US" dirty="0" smtClean="0">
                <a:latin typeface="Times New Roman" panose="02020603050405020304" pitchFamily="18" charset="0"/>
                <a:cs typeface="Times New Roman" panose="02020603050405020304" pitchFamily="18" charset="0"/>
              </a:rPr>
              <a:t>Two separate unit-level fixed effects (state and industry) or one (state-industry)</a:t>
            </a:r>
          </a:p>
          <a:p>
            <a:r>
              <a:rPr lang="en-US" dirty="0" smtClean="0">
                <a:latin typeface="Times New Roman" panose="02020603050405020304" pitchFamily="18" charset="0"/>
                <a:cs typeface="Times New Roman" panose="02020603050405020304" pitchFamily="18" charset="0"/>
              </a:rPr>
              <a:t>Triple Diff: Interacting fixed effects or controlling for observables</a:t>
            </a:r>
          </a:p>
          <a:p>
            <a:r>
              <a:rPr lang="en-US" dirty="0" smtClean="0">
                <a:latin typeface="Times New Roman" panose="02020603050405020304" pitchFamily="18" charset="0"/>
                <a:cs typeface="Times New Roman" panose="02020603050405020304" pitchFamily="18" charset="0"/>
              </a:rPr>
              <a:t>Removal of incentives in treatment groups</a:t>
            </a:r>
          </a:p>
          <a:p>
            <a:endParaRPr lang="en-US" dirty="0">
              <a:latin typeface="Times New Roman" panose="02020603050405020304" pitchFamily="18" charset="0"/>
              <a:cs typeface="Times New Roman" panose="02020603050405020304" pitchFamily="18" charset="0"/>
            </a:endParaRPr>
          </a:p>
        </p:txBody>
      </p:sp>
      <p:sp>
        <p:nvSpPr>
          <p:cNvPr id="6" name="Text Placeholder 5"/>
          <p:cNvSpPr>
            <a:spLocks noGrp="1"/>
          </p:cNvSpPr>
          <p:nvPr>
            <p:ph type="body" sz="quarter" idx="3"/>
          </p:nvPr>
        </p:nvSpPr>
        <p:spPr/>
        <p:txBody>
          <a:bodyPr/>
          <a:lstStyle/>
          <a:p>
            <a:r>
              <a:rPr lang="en-US" dirty="0" smtClean="0">
                <a:latin typeface="Times New Roman" panose="02020603050405020304" pitchFamily="18" charset="0"/>
                <a:cs typeface="Times New Roman" panose="02020603050405020304" pitchFamily="18" charset="0"/>
              </a:rPr>
              <a:t>Limitations	</a:t>
            </a:r>
            <a:endParaRPr lang="en-US" dirty="0">
              <a:latin typeface="Times New Roman" panose="02020603050405020304" pitchFamily="18" charset="0"/>
              <a:cs typeface="Times New Roman" panose="02020603050405020304" pitchFamily="18" charset="0"/>
            </a:endParaRPr>
          </a:p>
        </p:txBody>
      </p:sp>
      <p:sp>
        <p:nvSpPr>
          <p:cNvPr id="7" name="Content Placeholder 6"/>
          <p:cNvSpPr>
            <a:spLocks noGrp="1"/>
          </p:cNvSpPr>
          <p:nvPr>
            <p:ph sz="quarter" idx="4"/>
          </p:nvPr>
        </p:nvSpPr>
        <p:spPr>
          <a:xfrm>
            <a:off x="6172200" y="2505074"/>
            <a:ext cx="5183188" cy="4149113"/>
          </a:xfrm>
        </p:spPr>
        <p:txBody>
          <a:bodyPr>
            <a:normAutofit/>
          </a:bodyPr>
          <a:lstStyle/>
          <a:p>
            <a:r>
              <a:rPr lang="en-US" dirty="0" smtClean="0">
                <a:latin typeface="Times New Roman" panose="02020603050405020304" pitchFamily="18" charset="0"/>
                <a:cs typeface="Times New Roman" panose="02020603050405020304" pitchFamily="18" charset="0"/>
              </a:rPr>
              <a:t>May </a:t>
            </a:r>
            <a:r>
              <a:rPr lang="en-US" dirty="0" smtClean="0">
                <a:latin typeface="Times New Roman" panose="02020603050405020304" pitchFamily="18" charset="0"/>
                <a:cs typeface="Times New Roman" panose="02020603050405020304" pitchFamily="18" charset="0"/>
              </a:rPr>
              <a:t>be too many ad hoc parts of incentive programs</a:t>
            </a:r>
          </a:p>
          <a:p>
            <a:r>
              <a:rPr lang="en-US" dirty="0" smtClean="0">
                <a:latin typeface="Times New Roman" panose="02020603050405020304" pitchFamily="18" charset="0"/>
                <a:cs typeface="Times New Roman" panose="02020603050405020304" pitchFamily="18" charset="0"/>
              </a:rPr>
              <a:t>Financial crisis effect</a:t>
            </a:r>
          </a:p>
          <a:p>
            <a:r>
              <a:rPr lang="en-US" dirty="0" smtClean="0">
                <a:latin typeface="Times New Roman" panose="02020603050405020304" pitchFamily="18" charset="0"/>
                <a:cs typeface="Times New Roman" panose="02020603050405020304" pitchFamily="18" charset="0"/>
              </a:rPr>
              <a:t>How long does it take for economic incentives to make a difference? </a:t>
            </a:r>
          </a:p>
          <a:p>
            <a:r>
              <a:rPr lang="en-US" dirty="0" smtClean="0">
                <a:latin typeface="Times New Roman" panose="02020603050405020304" pitchFamily="18" charset="0"/>
                <a:cs typeface="Times New Roman" panose="02020603050405020304" pitchFamily="18" charset="0"/>
              </a:rPr>
              <a:t>Can’t get at “They Sometimes Work” outside of fixed effects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20282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7D941-6B35-9E4F-A1DF-C37269FF4683}"/>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Motivation</a:t>
            </a:r>
          </a:p>
        </p:txBody>
      </p:sp>
      <p:sp>
        <p:nvSpPr>
          <p:cNvPr id="3" name="Content Placeholder 2">
            <a:extLst>
              <a:ext uri="{FF2B5EF4-FFF2-40B4-BE49-F238E27FC236}">
                <a16:creationId xmlns:a16="http://schemas.microsoft.com/office/drawing/2014/main" id="{812E616C-C4E3-6D4E-A571-DF78943EA864}"/>
              </a:ext>
            </a:extLst>
          </p:cNvPr>
          <p:cNvSpPr>
            <a:spLocks noGrp="1"/>
          </p:cNvSpPr>
          <p:nvPr>
            <p:ph idx="1"/>
          </p:nvPr>
        </p:nvSpPr>
        <p:spPr>
          <a:xfrm>
            <a:off x="363558" y="1509312"/>
            <a:ext cx="6056908" cy="5100808"/>
          </a:xfrm>
        </p:spPr>
        <p:txBody>
          <a:bodyPr>
            <a:normAutofit/>
          </a:bodyPr>
          <a:lstStyle/>
          <a:p>
            <a:r>
              <a:rPr lang="en-US" dirty="0" smtClean="0">
                <a:latin typeface="Times New Roman" panose="02020603050405020304" pitchFamily="18" charset="0"/>
                <a:cs typeface="Times New Roman" panose="02020603050405020304" pitchFamily="18" charset="0"/>
              </a:rPr>
              <a:t>State and local governments use incentives to attract and retain businesses</a:t>
            </a:r>
          </a:p>
          <a:p>
            <a:r>
              <a:rPr lang="en-US" dirty="0">
                <a:latin typeface="Times New Roman" panose="02020603050405020304" pitchFamily="18" charset="0"/>
                <a:cs typeface="Times New Roman" panose="02020603050405020304" pitchFamily="18" charset="0"/>
              </a:rPr>
              <a:t>M</a:t>
            </a:r>
            <a:r>
              <a:rPr lang="en-US" dirty="0" smtClean="0">
                <a:latin typeface="Times New Roman" panose="02020603050405020304" pitchFamily="18" charset="0"/>
                <a:cs typeface="Times New Roman" panose="02020603050405020304" pitchFamily="18" charset="0"/>
              </a:rPr>
              <a:t>any factors influence company’s decision to locate </a:t>
            </a:r>
          </a:p>
          <a:p>
            <a:r>
              <a:rPr lang="en-US" dirty="0" smtClean="0">
                <a:latin typeface="Times New Roman" panose="02020603050405020304" pitchFamily="18" charset="0"/>
                <a:cs typeface="Times New Roman" panose="02020603050405020304" pitchFamily="18" charset="0"/>
              </a:rPr>
              <a:t>Do incentives programs net out positively in the long run or do they give away the farm? </a:t>
            </a:r>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Politicians may only offer economic incentives to enhance reelection</a:t>
            </a:r>
            <a:endParaRPr lang="en-US" dirty="0">
              <a:latin typeface="Times New Roman" panose="02020603050405020304" pitchFamily="18" charset="0"/>
              <a:cs typeface="Times New Roman" panose="02020603050405020304" pitchFamily="18" charset="0"/>
            </a:endParaRPr>
          </a:p>
        </p:txBody>
      </p:sp>
      <p:pic>
        <p:nvPicPr>
          <p:cNvPr id="1026" name="Picture 2" descr="amazon protest hq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31306" y="1509312"/>
            <a:ext cx="4897648" cy="246777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31306" y="4142343"/>
            <a:ext cx="4897649" cy="2467777"/>
          </a:xfrm>
          <a:prstGeom prst="rect">
            <a:avLst/>
          </a:prstGeom>
        </p:spPr>
      </p:pic>
    </p:spTree>
    <p:extLst>
      <p:ext uri="{BB962C8B-B14F-4D97-AF65-F5344CB8AC3E}">
        <p14:creationId xmlns:p14="http://schemas.microsoft.com/office/powerpoint/2010/main" val="7757027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7D941-6B35-9E4F-A1DF-C37269FF4683}"/>
              </a:ext>
            </a:extLst>
          </p:cNvPr>
          <p:cNvSpPr>
            <a:spLocks noGrp="1"/>
          </p:cNvSpPr>
          <p:nvPr>
            <p:ph type="title"/>
          </p:nvPr>
        </p:nvSpPr>
        <p:spPr>
          <a:xfrm>
            <a:off x="838200" y="365126"/>
            <a:ext cx="10515600" cy="1060552"/>
          </a:xfrm>
        </p:spPr>
        <p:txBody>
          <a:bodyPr/>
          <a:lstStyle/>
          <a:p>
            <a:r>
              <a:rPr lang="en-US" dirty="0">
                <a:latin typeface="Times New Roman" panose="02020603050405020304" pitchFamily="18" charset="0"/>
                <a:cs typeface="Times New Roman" panose="02020603050405020304" pitchFamily="18" charset="0"/>
              </a:rPr>
              <a:t>Question</a:t>
            </a:r>
          </a:p>
        </p:txBody>
      </p:sp>
      <p:sp>
        <p:nvSpPr>
          <p:cNvPr id="3" name="Content Placeholder 2">
            <a:extLst>
              <a:ext uri="{FF2B5EF4-FFF2-40B4-BE49-F238E27FC236}">
                <a16:creationId xmlns:a16="http://schemas.microsoft.com/office/drawing/2014/main" id="{812E616C-C4E3-6D4E-A571-DF78943EA864}"/>
              </a:ext>
            </a:extLst>
          </p:cNvPr>
          <p:cNvSpPr>
            <a:spLocks noGrp="1"/>
          </p:cNvSpPr>
          <p:nvPr>
            <p:ph idx="1"/>
          </p:nvPr>
        </p:nvSpPr>
        <p:spPr>
          <a:xfrm>
            <a:off x="838200" y="1425678"/>
            <a:ext cx="10515600" cy="4751285"/>
          </a:xfrm>
        </p:spPr>
        <p:txBody>
          <a:bodyPr>
            <a:normAutofit/>
          </a:bodyPr>
          <a:lstStyle/>
          <a:p>
            <a:pPr marL="0" indent="0" algn="ctr">
              <a:buNone/>
            </a:pPr>
            <a:endParaRPr lang="en-US" sz="3200" dirty="0" smtClean="0">
              <a:latin typeface="Times New Roman" panose="02020603050405020304" pitchFamily="18" charset="0"/>
              <a:cs typeface="Times New Roman" panose="02020603050405020304" pitchFamily="18" charset="0"/>
            </a:endParaRPr>
          </a:p>
          <a:p>
            <a:pPr marL="0" indent="0" algn="ctr">
              <a:buNone/>
            </a:pPr>
            <a:endParaRPr lang="en-US" sz="3200" dirty="0">
              <a:latin typeface="Times New Roman" panose="02020603050405020304" pitchFamily="18" charset="0"/>
              <a:cs typeface="Times New Roman" panose="02020603050405020304" pitchFamily="18" charset="0"/>
            </a:endParaRPr>
          </a:p>
          <a:p>
            <a:pPr marL="0" indent="0" algn="ctr">
              <a:buNone/>
            </a:pPr>
            <a:r>
              <a:rPr lang="en-US" sz="3200" dirty="0" smtClean="0">
                <a:latin typeface="Times New Roman" panose="02020603050405020304" pitchFamily="18" charset="0"/>
                <a:cs typeface="Times New Roman" panose="02020603050405020304" pitchFamily="18" charset="0"/>
              </a:rPr>
              <a:t>Do </a:t>
            </a:r>
            <a:r>
              <a:rPr lang="en-US" sz="3200" dirty="0">
                <a:latin typeface="Times New Roman" panose="02020603050405020304" pitchFamily="18" charset="0"/>
                <a:cs typeface="Times New Roman" panose="02020603050405020304" pitchFamily="18" charset="0"/>
              </a:rPr>
              <a:t>incentives offered by state and local governments to attract businesses actually result in increased business activity and positive GDP growth? </a:t>
            </a:r>
          </a:p>
          <a:p>
            <a:pPr marL="0" indent="0">
              <a:buNone/>
            </a:pP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076353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FC57C-5693-C149-84DE-D1769070F1C5}"/>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Background &amp; Literature Review</a:t>
            </a:r>
          </a:p>
        </p:txBody>
      </p:sp>
      <p:sp>
        <p:nvSpPr>
          <p:cNvPr id="4" name="Text Placeholder 3"/>
          <p:cNvSpPr>
            <a:spLocks noGrp="1"/>
          </p:cNvSpPr>
          <p:nvPr>
            <p:ph type="body" idx="1"/>
          </p:nvPr>
        </p:nvSpPr>
        <p:spPr>
          <a:xfrm>
            <a:off x="575384" y="1690688"/>
            <a:ext cx="3555942" cy="823912"/>
          </a:xfrm>
          <a:ln>
            <a:solidFill>
              <a:schemeClr val="tx1"/>
            </a:solidFill>
          </a:ln>
        </p:spPr>
        <p:txBody>
          <a:bodyPr/>
          <a:lstStyle/>
          <a:p>
            <a:pPr algn="ctr"/>
            <a:r>
              <a:rPr lang="en-US" dirty="0" smtClean="0">
                <a:latin typeface="Times New Roman" panose="02020603050405020304" pitchFamily="18" charset="0"/>
                <a:cs typeface="Times New Roman" panose="02020603050405020304" pitchFamily="18" charset="0"/>
              </a:rPr>
              <a:t>They Work</a:t>
            </a:r>
            <a:endParaRPr lang="en-US" dirty="0">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sz="half" idx="2"/>
          </p:nvPr>
        </p:nvSpPr>
        <p:spPr>
          <a:xfrm>
            <a:off x="575384" y="2514599"/>
            <a:ext cx="3555942" cy="4029419"/>
          </a:xfrm>
          <a:ln>
            <a:solidFill>
              <a:schemeClr val="tx1"/>
            </a:solidFill>
          </a:ln>
        </p:spPr>
        <p:txBody>
          <a:bodyPr/>
          <a:lstStyle/>
          <a:p>
            <a:r>
              <a:rPr lang="en-US" dirty="0" smtClean="0">
                <a:latin typeface="Times New Roman" panose="02020603050405020304" pitchFamily="18" charset="0"/>
                <a:cs typeface="Times New Roman" panose="02020603050405020304" pitchFamily="18" charset="0"/>
              </a:rPr>
              <a:t>Companies do locate because of incentives</a:t>
            </a:r>
          </a:p>
          <a:p>
            <a:r>
              <a:rPr lang="en-US" dirty="0">
                <a:latin typeface="Times New Roman" panose="02020603050405020304" pitchFamily="18" charset="0"/>
                <a:cs typeface="Times New Roman" panose="02020603050405020304" pitchFamily="18" charset="0"/>
              </a:rPr>
              <a:t>B</a:t>
            </a:r>
            <a:r>
              <a:rPr lang="en-US" dirty="0" smtClean="0">
                <a:latin typeface="Times New Roman" panose="02020603050405020304" pitchFamily="18" charset="0"/>
                <a:cs typeface="Times New Roman" panose="02020603050405020304" pitchFamily="18" charset="0"/>
              </a:rPr>
              <a:t>enefits in jobs, wages, and economic growth more than offset short-term loss in tax revenue</a:t>
            </a:r>
            <a:endParaRPr lang="en-US" dirty="0">
              <a:latin typeface="Times New Roman" panose="02020603050405020304" pitchFamily="18" charset="0"/>
              <a:cs typeface="Times New Roman" panose="02020603050405020304" pitchFamily="18" charset="0"/>
            </a:endParaRPr>
          </a:p>
        </p:txBody>
      </p:sp>
      <p:sp>
        <p:nvSpPr>
          <p:cNvPr id="8" name="Text Placeholder 3"/>
          <p:cNvSpPr>
            <a:spLocks noGrp="1"/>
          </p:cNvSpPr>
          <p:nvPr>
            <p:ph type="body" idx="1"/>
          </p:nvPr>
        </p:nvSpPr>
        <p:spPr>
          <a:xfrm>
            <a:off x="4283726" y="1690688"/>
            <a:ext cx="3555941" cy="823911"/>
          </a:xfrm>
          <a:ln>
            <a:solidFill>
              <a:schemeClr val="tx1"/>
            </a:solidFill>
          </a:ln>
        </p:spPr>
        <p:txBody>
          <a:bodyPr/>
          <a:lstStyle/>
          <a:p>
            <a:pPr algn="ctr"/>
            <a:r>
              <a:rPr lang="en-US" dirty="0" smtClean="0">
                <a:latin typeface="Times New Roman" panose="02020603050405020304" pitchFamily="18" charset="0"/>
                <a:cs typeface="Times New Roman" panose="02020603050405020304" pitchFamily="18" charset="0"/>
              </a:rPr>
              <a:t>They Sometimes Work</a:t>
            </a:r>
            <a:endParaRPr lang="en-US" dirty="0">
              <a:latin typeface="Times New Roman" panose="02020603050405020304" pitchFamily="18" charset="0"/>
              <a:cs typeface="Times New Roman" panose="02020603050405020304" pitchFamily="18" charset="0"/>
            </a:endParaRPr>
          </a:p>
        </p:txBody>
      </p:sp>
      <p:sp>
        <p:nvSpPr>
          <p:cNvPr id="9" name="Content Placeholder 4"/>
          <p:cNvSpPr>
            <a:spLocks noGrp="1"/>
          </p:cNvSpPr>
          <p:nvPr>
            <p:ph sz="half" idx="2"/>
          </p:nvPr>
        </p:nvSpPr>
        <p:spPr>
          <a:xfrm>
            <a:off x="4283726" y="2524124"/>
            <a:ext cx="3555942" cy="4019893"/>
          </a:xfrm>
          <a:ln>
            <a:solidFill>
              <a:schemeClr val="tx1"/>
            </a:solidFill>
          </a:ln>
        </p:spPr>
        <p:txBody>
          <a:bodyPr>
            <a:normAutofit fontScale="92500" lnSpcReduction="10000"/>
          </a:bodyPr>
          <a:lstStyle/>
          <a:p>
            <a:r>
              <a:rPr lang="en-US" dirty="0" smtClean="0">
                <a:latin typeface="Times New Roman" panose="02020603050405020304" pitchFamily="18" charset="0"/>
                <a:cs typeface="Times New Roman" panose="02020603050405020304" pitchFamily="18" charset="0"/>
              </a:rPr>
              <a:t>Bureaucrats can be dumb</a:t>
            </a:r>
          </a:p>
          <a:p>
            <a:r>
              <a:rPr lang="en-US" dirty="0" smtClean="0">
                <a:latin typeface="Times New Roman" panose="02020603050405020304" pitchFamily="18" charset="0"/>
                <a:cs typeface="Times New Roman" panose="02020603050405020304" pitchFamily="18" charset="0"/>
              </a:rPr>
              <a:t>Mismatch between state and city goals</a:t>
            </a:r>
          </a:p>
          <a:p>
            <a:r>
              <a:rPr lang="en-US" dirty="0" smtClean="0">
                <a:latin typeface="Times New Roman" panose="02020603050405020304" pitchFamily="18" charset="0"/>
                <a:cs typeface="Times New Roman" panose="02020603050405020304" pitchFamily="18" charset="0"/>
              </a:rPr>
              <a:t>Front-loading tax breaks is more effective</a:t>
            </a:r>
          </a:p>
          <a:p>
            <a:r>
              <a:rPr lang="en-US" dirty="0" err="1" smtClean="0">
                <a:latin typeface="Times New Roman" panose="02020603050405020304" pitchFamily="18" charset="0"/>
                <a:cs typeface="Times New Roman" panose="02020603050405020304" pitchFamily="18" charset="0"/>
              </a:rPr>
              <a:t>Clawbacks</a:t>
            </a:r>
            <a:r>
              <a:rPr lang="en-US" dirty="0" smtClean="0">
                <a:latin typeface="Times New Roman" panose="02020603050405020304" pitchFamily="18" charset="0"/>
                <a:cs typeface="Times New Roman" panose="02020603050405020304" pitchFamily="18" charset="0"/>
              </a:rPr>
              <a:t> and performance requirements</a:t>
            </a:r>
            <a:endParaRPr lang="en-US" dirty="0">
              <a:latin typeface="Times New Roman" panose="02020603050405020304" pitchFamily="18" charset="0"/>
              <a:cs typeface="Times New Roman" panose="02020603050405020304" pitchFamily="18" charset="0"/>
            </a:endParaRPr>
          </a:p>
        </p:txBody>
      </p:sp>
      <p:sp>
        <p:nvSpPr>
          <p:cNvPr id="10" name="Text Placeholder 3"/>
          <p:cNvSpPr>
            <a:spLocks noGrp="1"/>
          </p:cNvSpPr>
          <p:nvPr>
            <p:ph type="body" idx="1"/>
          </p:nvPr>
        </p:nvSpPr>
        <p:spPr>
          <a:xfrm>
            <a:off x="7996906" y="1700213"/>
            <a:ext cx="3555941" cy="823912"/>
          </a:xfrm>
          <a:ln>
            <a:solidFill>
              <a:schemeClr val="tx1"/>
            </a:solidFill>
          </a:ln>
        </p:spPr>
        <p:txBody>
          <a:bodyPr/>
          <a:lstStyle/>
          <a:p>
            <a:pPr algn="ctr"/>
            <a:r>
              <a:rPr lang="en-US" dirty="0" smtClean="0">
                <a:latin typeface="Times New Roman" panose="02020603050405020304" pitchFamily="18" charset="0"/>
                <a:cs typeface="Times New Roman" panose="02020603050405020304" pitchFamily="18" charset="0"/>
              </a:rPr>
              <a:t>They Never Work</a:t>
            </a:r>
            <a:endParaRPr lang="en-US" dirty="0">
              <a:latin typeface="Times New Roman" panose="02020603050405020304" pitchFamily="18" charset="0"/>
              <a:cs typeface="Times New Roman" panose="02020603050405020304" pitchFamily="18" charset="0"/>
            </a:endParaRPr>
          </a:p>
        </p:txBody>
      </p:sp>
      <p:sp>
        <p:nvSpPr>
          <p:cNvPr id="11" name="Content Placeholder 4"/>
          <p:cNvSpPr>
            <a:spLocks noGrp="1"/>
          </p:cNvSpPr>
          <p:nvPr>
            <p:ph sz="half" idx="2"/>
          </p:nvPr>
        </p:nvSpPr>
        <p:spPr>
          <a:xfrm>
            <a:off x="7996905" y="2524125"/>
            <a:ext cx="3555942" cy="4019892"/>
          </a:xfrm>
          <a:ln>
            <a:solidFill>
              <a:schemeClr val="tx1"/>
            </a:solidFill>
          </a:ln>
        </p:spPr>
        <p:txBody>
          <a:bodyPr>
            <a:normAutofit/>
          </a:bodyPr>
          <a:lstStyle/>
          <a:p>
            <a:r>
              <a:rPr lang="en-US" dirty="0" smtClean="0">
                <a:latin typeface="Times New Roman" panose="02020603050405020304" pitchFamily="18" charset="0"/>
                <a:cs typeface="Times New Roman" panose="02020603050405020304" pitchFamily="18" charset="0"/>
              </a:rPr>
              <a:t>Incentives are not a factor in location decisions</a:t>
            </a:r>
          </a:p>
          <a:p>
            <a:r>
              <a:rPr lang="en-US" dirty="0" smtClean="0">
                <a:latin typeface="Times New Roman" panose="02020603050405020304" pitchFamily="18" charset="0"/>
                <a:cs typeface="Times New Roman" panose="02020603050405020304" pitchFamily="18" charset="0"/>
              </a:rPr>
              <a:t>Economic benefits do not outweigh upfront costs</a:t>
            </a:r>
          </a:p>
          <a:p>
            <a:r>
              <a:rPr lang="en-US" dirty="0" smtClean="0">
                <a:latin typeface="Times New Roman" panose="02020603050405020304" pitchFamily="18" charset="0"/>
                <a:cs typeface="Times New Roman" panose="02020603050405020304" pitchFamily="18" charset="0"/>
              </a:rPr>
              <a:t>Incentives crowd out investment and create bad capital allocation</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85687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B1325-31CB-7840-BEA9-40420E5F7359}"/>
              </a:ext>
            </a:extLst>
          </p:cNvPr>
          <p:cNvSpPr>
            <a:spLocks noGrp="1"/>
          </p:cNvSpPr>
          <p:nvPr>
            <p:ph type="title"/>
          </p:nvPr>
        </p:nvSpPr>
        <p:spPr>
          <a:xfrm>
            <a:off x="838200" y="365126"/>
            <a:ext cx="10515600" cy="962229"/>
          </a:xfrm>
        </p:spPr>
        <p:txBody>
          <a:bodyPr>
            <a:normAutofit/>
          </a:bodyPr>
          <a:lstStyle/>
          <a:p>
            <a:r>
              <a:rPr lang="en-US" dirty="0">
                <a:latin typeface="Times New Roman" panose="02020603050405020304" pitchFamily="18" charset="0"/>
                <a:cs typeface="Times New Roman" panose="02020603050405020304" pitchFamily="18" charset="0"/>
              </a:rPr>
              <a:t>Conceptual Framework</a:t>
            </a:r>
          </a:p>
        </p:txBody>
      </p:sp>
      <p:sp>
        <p:nvSpPr>
          <p:cNvPr id="4" name="Content Placeholder 3"/>
          <p:cNvSpPr>
            <a:spLocks noGrp="1"/>
          </p:cNvSpPr>
          <p:nvPr>
            <p:ph idx="1"/>
          </p:nvPr>
        </p:nvSpPr>
        <p:spPr>
          <a:xfrm>
            <a:off x="1217366" y="2649242"/>
            <a:ext cx="1964675" cy="752322"/>
          </a:xfrm>
          <a:ln>
            <a:solidFill>
              <a:schemeClr val="tx1"/>
            </a:solidFill>
          </a:ln>
        </p:spPr>
        <p:txBody>
          <a:bodyPr>
            <a:normAutofit fontScale="77500" lnSpcReduction="20000"/>
          </a:bodyPr>
          <a:lstStyle/>
          <a:p>
            <a:pPr marL="0" indent="0" algn="ctr">
              <a:buNone/>
            </a:pPr>
            <a:r>
              <a:rPr lang="en-US" dirty="0" smtClean="0">
                <a:latin typeface="Times New Roman" panose="02020603050405020304" pitchFamily="18" charset="0"/>
                <a:cs typeface="Times New Roman" panose="02020603050405020304" pitchFamily="18" charset="0"/>
              </a:rPr>
              <a:t>Investment Tax Credit (ITC)</a:t>
            </a:r>
            <a:endParaRPr lang="en-US" dirty="0">
              <a:latin typeface="Times New Roman" panose="02020603050405020304" pitchFamily="18" charset="0"/>
              <a:cs typeface="Times New Roman" panose="02020603050405020304" pitchFamily="18" charset="0"/>
            </a:endParaRPr>
          </a:p>
        </p:txBody>
      </p:sp>
      <p:sp>
        <p:nvSpPr>
          <p:cNvPr id="8" name="Content Placeholder 3"/>
          <p:cNvSpPr txBox="1">
            <a:spLocks/>
          </p:cNvSpPr>
          <p:nvPr/>
        </p:nvSpPr>
        <p:spPr>
          <a:xfrm>
            <a:off x="3191221" y="2651078"/>
            <a:ext cx="1964675" cy="752322"/>
          </a:xfrm>
          <a:prstGeom prst="rect">
            <a:avLst/>
          </a:prstGeom>
          <a:ln>
            <a:solidFill>
              <a:schemeClr val="tx1"/>
            </a:solidFill>
          </a:ln>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MU Sans Serif Medium" panose="02000603000000000000" pitchFamily="2" charset="0"/>
                <a:ea typeface="CMU Sans Serif Medium" panose="02000603000000000000" pitchFamily="2" charset="0"/>
                <a:cs typeface="CMU Sans Serif Medium" panose="02000603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MU Sans Serif Medium" panose="02000603000000000000" pitchFamily="2" charset="0"/>
                <a:ea typeface="CMU Sans Serif Medium" panose="02000603000000000000" pitchFamily="2" charset="0"/>
                <a:cs typeface="CMU Sans Serif Medium" panose="02000603000000000000" pitchFamily="2"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MU Sans Serif Medium" panose="02000603000000000000" pitchFamily="2" charset="0"/>
                <a:ea typeface="CMU Sans Serif Medium" panose="02000603000000000000" pitchFamily="2" charset="0"/>
                <a:cs typeface="CMU Sans Serif Medium" panose="02000603000000000000"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MU Sans Serif Medium" panose="02000603000000000000" pitchFamily="2" charset="0"/>
                <a:ea typeface="CMU Sans Serif Medium" panose="02000603000000000000" pitchFamily="2" charset="0"/>
                <a:cs typeface="CMU Sans Serif Medium" panose="02000603000000000000" pitchFamily="2"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MU Sans Serif Medium" panose="02000603000000000000" pitchFamily="2" charset="0"/>
                <a:ea typeface="CMU Sans Serif Medium" panose="02000603000000000000" pitchFamily="2" charset="0"/>
                <a:cs typeface="CMU Sans Serif Medium" panose="02000603000000000000"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dirty="0" smtClean="0">
                <a:latin typeface="Times New Roman" panose="02020603050405020304" pitchFamily="18" charset="0"/>
                <a:cs typeface="Times New Roman" panose="02020603050405020304" pitchFamily="18" charset="0"/>
              </a:rPr>
              <a:t>Job Creation Tax Credit (JCTC)</a:t>
            </a:r>
            <a:endParaRPr lang="en-US" dirty="0">
              <a:latin typeface="Times New Roman" panose="02020603050405020304" pitchFamily="18" charset="0"/>
              <a:cs typeface="Times New Roman" panose="02020603050405020304" pitchFamily="18" charset="0"/>
            </a:endParaRPr>
          </a:p>
        </p:txBody>
      </p:sp>
      <p:sp>
        <p:nvSpPr>
          <p:cNvPr id="9" name="Content Placeholder 3"/>
          <p:cNvSpPr txBox="1">
            <a:spLocks/>
          </p:cNvSpPr>
          <p:nvPr/>
        </p:nvSpPr>
        <p:spPr>
          <a:xfrm>
            <a:off x="5155896" y="2651078"/>
            <a:ext cx="1964675" cy="752322"/>
          </a:xfrm>
          <a:prstGeom prst="rect">
            <a:avLst/>
          </a:prstGeom>
          <a:ln>
            <a:solidFill>
              <a:schemeClr val="tx1"/>
            </a:solidFill>
          </a:ln>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MU Sans Serif Medium" panose="02000603000000000000" pitchFamily="2" charset="0"/>
                <a:ea typeface="CMU Sans Serif Medium" panose="02000603000000000000" pitchFamily="2" charset="0"/>
                <a:cs typeface="CMU Sans Serif Medium" panose="02000603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MU Sans Serif Medium" panose="02000603000000000000" pitchFamily="2" charset="0"/>
                <a:ea typeface="CMU Sans Serif Medium" panose="02000603000000000000" pitchFamily="2" charset="0"/>
                <a:cs typeface="CMU Sans Serif Medium" panose="02000603000000000000" pitchFamily="2"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MU Sans Serif Medium" panose="02000603000000000000" pitchFamily="2" charset="0"/>
                <a:ea typeface="CMU Sans Serif Medium" panose="02000603000000000000" pitchFamily="2" charset="0"/>
                <a:cs typeface="CMU Sans Serif Medium" panose="02000603000000000000"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MU Sans Serif Medium" panose="02000603000000000000" pitchFamily="2" charset="0"/>
                <a:ea typeface="CMU Sans Serif Medium" panose="02000603000000000000" pitchFamily="2" charset="0"/>
                <a:cs typeface="CMU Sans Serif Medium" panose="02000603000000000000" pitchFamily="2"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MU Sans Serif Medium" panose="02000603000000000000" pitchFamily="2" charset="0"/>
                <a:ea typeface="CMU Sans Serif Medium" panose="02000603000000000000" pitchFamily="2" charset="0"/>
                <a:cs typeface="CMU Sans Serif Medium" panose="02000603000000000000"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dirty="0" smtClean="0">
                <a:latin typeface="Times New Roman" panose="02020603050405020304" pitchFamily="18" charset="0"/>
                <a:cs typeface="Times New Roman" panose="02020603050405020304" pitchFamily="18" charset="0"/>
              </a:rPr>
              <a:t>Research and Development Tax Credit (RDC)</a:t>
            </a:r>
            <a:endParaRPr lang="en-US" dirty="0">
              <a:latin typeface="Times New Roman" panose="02020603050405020304" pitchFamily="18" charset="0"/>
              <a:cs typeface="Times New Roman" panose="02020603050405020304" pitchFamily="18" charset="0"/>
            </a:endParaRPr>
          </a:p>
        </p:txBody>
      </p:sp>
      <p:sp>
        <p:nvSpPr>
          <p:cNvPr id="10" name="Content Placeholder 3"/>
          <p:cNvSpPr txBox="1">
            <a:spLocks/>
          </p:cNvSpPr>
          <p:nvPr/>
        </p:nvSpPr>
        <p:spPr>
          <a:xfrm>
            <a:off x="7138931" y="2649242"/>
            <a:ext cx="1964675" cy="752322"/>
          </a:xfrm>
          <a:prstGeom prst="rect">
            <a:avLst/>
          </a:prstGeom>
          <a:ln>
            <a:solidFill>
              <a:schemeClr val="tx1"/>
            </a:solidFill>
          </a:ln>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MU Sans Serif Medium" panose="02000603000000000000" pitchFamily="2" charset="0"/>
                <a:ea typeface="CMU Sans Serif Medium" panose="02000603000000000000" pitchFamily="2" charset="0"/>
                <a:cs typeface="CMU Sans Serif Medium" panose="02000603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MU Sans Serif Medium" panose="02000603000000000000" pitchFamily="2" charset="0"/>
                <a:ea typeface="CMU Sans Serif Medium" panose="02000603000000000000" pitchFamily="2" charset="0"/>
                <a:cs typeface="CMU Sans Serif Medium" panose="02000603000000000000" pitchFamily="2"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MU Sans Serif Medium" panose="02000603000000000000" pitchFamily="2" charset="0"/>
                <a:ea typeface="CMU Sans Serif Medium" panose="02000603000000000000" pitchFamily="2" charset="0"/>
                <a:cs typeface="CMU Sans Serif Medium" panose="02000603000000000000"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MU Sans Serif Medium" panose="02000603000000000000" pitchFamily="2" charset="0"/>
                <a:ea typeface="CMU Sans Serif Medium" panose="02000603000000000000" pitchFamily="2" charset="0"/>
                <a:cs typeface="CMU Sans Serif Medium" panose="02000603000000000000" pitchFamily="2"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MU Sans Serif Medium" panose="02000603000000000000" pitchFamily="2" charset="0"/>
                <a:ea typeface="CMU Sans Serif Medium" panose="02000603000000000000" pitchFamily="2" charset="0"/>
                <a:cs typeface="CMU Sans Serif Medium" panose="02000603000000000000"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dirty="0" smtClean="0">
                <a:latin typeface="Times New Roman" panose="02020603050405020304" pitchFamily="18" charset="0"/>
                <a:cs typeface="Times New Roman" panose="02020603050405020304" pitchFamily="18" charset="0"/>
              </a:rPr>
              <a:t>Property Tax Abatement (PTA)</a:t>
            </a:r>
            <a:endParaRPr lang="en-US" dirty="0">
              <a:latin typeface="Times New Roman" panose="02020603050405020304" pitchFamily="18" charset="0"/>
              <a:cs typeface="Times New Roman" panose="02020603050405020304" pitchFamily="18" charset="0"/>
            </a:endParaRPr>
          </a:p>
        </p:txBody>
      </p:sp>
      <p:sp>
        <p:nvSpPr>
          <p:cNvPr id="11" name="Content Placeholder 3"/>
          <p:cNvSpPr txBox="1">
            <a:spLocks/>
          </p:cNvSpPr>
          <p:nvPr/>
        </p:nvSpPr>
        <p:spPr>
          <a:xfrm>
            <a:off x="9103606" y="2649242"/>
            <a:ext cx="1964675" cy="752322"/>
          </a:xfrm>
          <a:prstGeom prst="rect">
            <a:avLst/>
          </a:prstGeom>
          <a:ln>
            <a:solidFill>
              <a:schemeClr val="tx1"/>
            </a:solidFill>
          </a:ln>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MU Sans Serif Medium" panose="02000603000000000000" pitchFamily="2" charset="0"/>
                <a:ea typeface="CMU Sans Serif Medium" panose="02000603000000000000" pitchFamily="2" charset="0"/>
                <a:cs typeface="CMU Sans Serif Medium" panose="02000603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MU Sans Serif Medium" panose="02000603000000000000" pitchFamily="2" charset="0"/>
                <a:ea typeface="CMU Sans Serif Medium" panose="02000603000000000000" pitchFamily="2" charset="0"/>
                <a:cs typeface="CMU Sans Serif Medium" panose="02000603000000000000" pitchFamily="2"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MU Sans Serif Medium" panose="02000603000000000000" pitchFamily="2" charset="0"/>
                <a:ea typeface="CMU Sans Serif Medium" panose="02000603000000000000" pitchFamily="2" charset="0"/>
                <a:cs typeface="CMU Sans Serif Medium" panose="02000603000000000000"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MU Sans Serif Medium" panose="02000603000000000000" pitchFamily="2" charset="0"/>
                <a:ea typeface="CMU Sans Serif Medium" panose="02000603000000000000" pitchFamily="2" charset="0"/>
                <a:cs typeface="CMU Sans Serif Medium" panose="02000603000000000000" pitchFamily="2"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MU Sans Serif Medium" panose="02000603000000000000" pitchFamily="2" charset="0"/>
                <a:ea typeface="CMU Sans Serif Medium" panose="02000603000000000000" pitchFamily="2" charset="0"/>
                <a:cs typeface="CMU Sans Serif Medium" panose="02000603000000000000"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dirty="0" smtClean="0">
                <a:latin typeface="Times New Roman" panose="02020603050405020304" pitchFamily="18" charset="0"/>
                <a:cs typeface="Times New Roman" panose="02020603050405020304" pitchFamily="18" charset="0"/>
              </a:rPr>
              <a:t>Custom Job Training Subsidy (CJTS)</a:t>
            </a:r>
            <a:endParaRPr lang="en-US" dirty="0">
              <a:latin typeface="Times New Roman" panose="02020603050405020304" pitchFamily="18" charset="0"/>
              <a:cs typeface="Times New Roman" panose="02020603050405020304" pitchFamily="18" charset="0"/>
            </a:endParaRPr>
          </a:p>
        </p:txBody>
      </p:sp>
      <p:sp>
        <p:nvSpPr>
          <p:cNvPr id="12" name="Content Placeholder 3"/>
          <p:cNvSpPr txBox="1">
            <a:spLocks/>
          </p:cNvSpPr>
          <p:nvPr/>
        </p:nvSpPr>
        <p:spPr>
          <a:xfrm>
            <a:off x="5155896" y="3812856"/>
            <a:ext cx="2339246" cy="752322"/>
          </a:xfrm>
          <a:prstGeom prst="rect">
            <a:avLst/>
          </a:prstGeom>
          <a:ln>
            <a:solidFill>
              <a:schemeClr val="tx1"/>
            </a:solidFill>
          </a:ln>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MU Sans Serif Medium" panose="02000603000000000000" pitchFamily="2" charset="0"/>
                <a:ea typeface="CMU Sans Serif Medium" panose="02000603000000000000" pitchFamily="2" charset="0"/>
                <a:cs typeface="CMU Sans Serif Medium" panose="02000603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MU Sans Serif Medium" panose="02000603000000000000" pitchFamily="2" charset="0"/>
                <a:ea typeface="CMU Sans Serif Medium" panose="02000603000000000000" pitchFamily="2" charset="0"/>
                <a:cs typeface="CMU Sans Serif Medium" panose="02000603000000000000" pitchFamily="2"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MU Sans Serif Medium" panose="02000603000000000000" pitchFamily="2" charset="0"/>
                <a:ea typeface="CMU Sans Serif Medium" panose="02000603000000000000" pitchFamily="2" charset="0"/>
                <a:cs typeface="CMU Sans Serif Medium" panose="02000603000000000000"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MU Sans Serif Medium" panose="02000603000000000000" pitchFamily="2" charset="0"/>
                <a:ea typeface="CMU Sans Serif Medium" panose="02000603000000000000" pitchFamily="2" charset="0"/>
                <a:cs typeface="CMU Sans Serif Medium" panose="02000603000000000000" pitchFamily="2"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MU Sans Serif Medium" panose="02000603000000000000" pitchFamily="2" charset="0"/>
                <a:ea typeface="CMU Sans Serif Medium" panose="02000603000000000000" pitchFamily="2" charset="0"/>
                <a:cs typeface="CMU Sans Serif Medium" panose="02000603000000000000"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dirty="0" smtClean="0">
                <a:latin typeface="Times New Roman" panose="02020603050405020304" pitchFamily="18" charset="0"/>
                <a:cs typeface="Times New Roman" panose="02020603050405020304" pitchFamily="18" charset="0"/>
              </a:rPr>
              <a:t>Nudge a Company to Choose the Location</a:t>
            </a:r>
            <a:endParaRPr lang="en-US" dirty="0">
              <a:latin typeface="Times New Roman" panose="02020603050405020304" pitchFamily="18" charset="0"/>
              <a:cs typeface="Times New Roman" panose="02020603050405020304" pitchFamily="18" charset="0"/>
            </a:endParaRPr>
          </a:p>
        </p:txBody>
      </p:sp>
      <p:sp>
        <p:nvSpPr>
          <p:cNvPr id="13" name="Content Placeholder 3"/>
          <p:cNvSpPr txBox="1">
            <a:spLocks/>
          </p:cNvSpPr>
          <p:nvPr/>
        </p:nvSpPr>
        <p:spPr>
          <a:xfrm>
            <a:off x="5155896" y="1353426"/>
            <a:ext cx="2339246" cy="752322"/>
          </a:xfrm>
          <a:prstGeom prst="rect">
            <a:avLst/>
          </a:prstGeom>
          <a:ln>
            <a:solidFill>
              <a:schemeClr val="tx1"/>
            </a:solidFill>
          </a:ln>
        </p:spPr>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MU Sans Serif Medium" panose="02000603000000000000" pitchFamily="2" charset="0"/>
                <a:ea typeface="CMU Sans Serif Medium" panose="02000603000000000000" pitchFamily="2" charset="0"/>
                <a:cs typeface="CMU Sans Serif Medium" panose="02000603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MU Sans Serif Medium" panose="02000603000000000000" pitchFamily="2" charset="0"/>
                <a:ea typeface="CMU Sans Serif Medium" panose="02000603000000000000" pitchFamily="2" charset="0"/>
                <a:cs typeface="CMU Sans Serif Medium" panose="02000603000000000000" pitchFamily="2"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MU Sans Serif Medium" panose="02000603000000000000" pitchFamily="2" charset="0"/>
                <a:ea typeface="CMU Sans Serif Medium" panose="02000603000000000000" pitchFamily="2" charset="0"/>
                <a:cs typeface="CMU Sans Serif Medium" panose="02000603000000000000"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MU Sans Serif Medium" panose="02000603000000000000" pitchFamily="2" charset="0"/>
                <a:ea typeface="CMU Sans Serif Medium" panose="02000603000000000000" pitchFamily="2" charset="0"/>
                <a:cs typeface="CMU Sans Serif Medium" panose="02000603000000000000" pitchFamily="2"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MU Sans Serif Medium" panose="02000603000000000000" pitchFamily="2" charset="0"/>
                <a:ea typeface="CMU Sans Serif Medium" panose="02000603000000000000" pitchFamily="2" charset="0"/>
                <a:cs typeface="CMU Sans Serif Medium" panose="02000603000000000000"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dirty="0" smtClean="0">
                <a:latin typeface="Times New Roman" panose="02020603050405020304" pitchFamily="18" charset="0"/>
                <a:cs typeface="Times New Roman" panose="02020603050405020304" pitchFamily="18" charset="0"/>
              </a:rPr>
              <a:t>Large company with jobs and economic growth prospects relocating</a:t>
            </a:r>
            <a:endParaRPr lang="en-US" dirty="0">
              <a:latin typeface="Times New Roman" panose="02020603050405020304" pitchFamily="18" charset="0"/>
              <a:cs typeface="Times New Roman" panose="02020603050405020304" pitchFamily="18" charset="0"/>
            </a:endParaRPr>
          </a:p>
        </p:txBody>
      </p:sp>
      <p:sp>
        <p:nvSpPr>
          <p:cNvPr id="14" name="Content Placeholder 3"/>
          <p:cNvSpPr txBox="1">
            <a:spLocks/>
          </p:cNvSpPr>
          <p:nvPr/>
        </p:nvSpPr>
        <p:spPr>
          <a:xfrm>
            <a:off x="5155896" y="4898009"/>
            <a:ext cx="2339246" cy="752322"/>
          </a:xfrm>
          <a:prstGeom prst="rect">
            <a:avLst/>
          </a:prstGeom>
          <a:ln>
            <a:solidFill>
              <a:schemeClr val="tx1"/>
            </a:solidFill>
          </a:ln>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MU Sans Serif Medium" panose="02000603000000000000" pitchFamily="2" charset="0"/>
                <a:ea typeface="CMU Sans Serif Medium" panose="02000603000000000000" pitchFamily="2" charset="0"/>
                <a:cs typeface="CMU Sans Serif Medium" panose="02000603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MU Sans Serif Medium" panose="02000603000000000000" pitchFamily="2" charset="0"/>
                <a:ea typeface="CMU Sans Serif Medium" panose="02000603000000000000" pitchFamily="2" charset="0"/>
                <a:cs typeface="CMU Sans Serif Medium" panose="02000603000000000000" pitchFamily="2"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MU Sans Serif Medium" panose="02000603000000000000" pitchFamily="2" charset="0"/>
                <a:ea typeface="CMU Sans Serif Medium" panose="02000603000000000000" pitchFamily="2" charset="0"/>
                <a:cs typeface="CMU Sans Serif Medium" panose="02000603000000000000"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MU Sans Serif Medium" panose="02000603000000000000" pitchFamily="2" charset="0"/>
                <a:ea typeface="CMU Sans Serif Medium" panose="02000603000000000000" pitchFamily="2" charset="0"/>
                <a:cs typeface="CMU Sans Serif Medium" panose="02000603000000000000" pitchFamily="2"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MU Sans Serif Medium" panose="02000603000000000000" pitchFamily="2" charset="0"/>
                <a:ea typeface="CMU Sans Serif Medium" panose="02000603000000000000" pitchFamily="2" charset="0"/>
                <a:cs typeface="CMU Sans Serif Medium" panose="02000603000000000000"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dirty="0" smtClean="0">
                <a:latin typeface="Times New Roman" panose="02020603050405020304" pitchFamily="18" charset="0"/>
                <a:cs typeface="Times New Roman" panose="02020603050405020304" pitchFamily="18" charset="0"/>
              </a:rPr>
              <a:t>Increased Jobs, Tax Revenue, and Wage Increases</a:t>
            </a:r>
            <a:endParaRPr lang="en-US" dirty="0">
              <a:latin typeface="Times New Roman" panose="02020603050405020304" pitchFamily="18" charset="0"/>
              <a:cs typeface="Times New Roman" panose="02020603050405020304" pitchFamily="18" charset="0"/>
            </a:endParaRPr>
          </a:p>
        </p:txBody>
      </p:sp>
      <p:sp>
        <p:nvSpPr>
          <p:cNvPr id="15" name="Content Placeholder 3"/>
          <p:cNvSpPr txBox="1">
            <a:spLocks/>
          </p:cNvSpPr>
          <p:nvPr/>
        </p:nvSpPr>
        <p:spPr>
          <a:xfrm>
            <a:off x="5115501" y="5933198"/>
            <a:ext cx="2339246" cy="752322"/>
          </a:xfrm>
          <a:prstGeom prst="rect">
            <a:avLst/>
          </a:prstGeom>
          <a:ln>
            <a:solidFill>
              <a:schemeClr val="tx1"/>
            </a:solidFill>
          </a:ln>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MU Sans Serif Medium" panose="02000603000000000000" pitchFamily="2" charset="0"/>
                <a:ea typeface="CMU Sans Serif Medium" panose="02000603000000000000" pitchFamily="2" charset="0"/>
                <a:cs typeface="CMU Sans Serif Medium" panose="02000603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MU Sans Serif Medium" panose="02000603000000000000" pitchFamily="2" charset="0"/>
                <a:ea typeface="CMU Sans Serif Medium" panose="02000603000000000000" pitchFamily="2" charset="0"/>
                <a:cs typeface="CMU Sans Serif Medium" panose="02000603000000000000" pitchFamily="2"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MU Sans Serif Medium" panose="02000603000000000000" pitchFamily="2" charset="0"/>
                <a:ea typeface="CMU Sans Serif Medium" panose="02000603000000000000" pitchFamily="2" charset="0"/>
                <a:cs typeface="CMU Sans Serif Medium" panose="02000603000000000000"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MU Sans Serif Medium" panose="02000603000000000000" pitchFamily="2" charset="0"/>
                <a:ea typeface="CMU Sans Serif Medium" panose="02000603000000000000" pitchFamily="2" charset="0"/>
                <a:cs typeface="CMU Sans Serif Medium" panose="02000603000000000000" pitchFamily="2"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MU Sans Serif Medium" panose="02000603000000000000" pitchFamily="2" charset="0"/>
                <a:ea typeface="CMU Sans Serif Medium" panose="02000603000000000000" pitchFamily="2" charset="0"/>
                <a:cs typeface="CMU Sans Serif Medium" panose="02000603000000000000"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dirty="0" smtClean="0">
                <a:latin typeface="Times New Roman" panose="02020603050405020304" pitchFamily="18" charset="0"/>
                <a:cs typeface="Times New Roman" panose="02020603050405020304" pitchFamily="18" charset="0"/>
              </a:rPr>
              <a:t>Better public services and amenities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080332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B1325-31CB-7840-BEA9-40420E5F7359}"/>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Empirical Framework</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F0F10AC-A0E3-E048-B578-76599EAD5D93}"/>
                  </a:ext>
                </a:extLst>
              </p:cNvPr>
              <p:cNvSpPr>
                <a:spLocks noGrp="1"/>
              </p:cNvSpPr>
              <p:nvPr>
                <p:ph idx="1"/>
              </p:nvPr>
            </p:nvSpPr>
            <p:spPr>
              <a:xfrm>
                <a:off x="838200" y="1690688"/>
                <a:ext cx="10718494" cy="4486275"/>
              </a:xfrm>
            </p:spPr>
            <p:txBody>
              <a:bodyPr>
                <a:normAutofit lnSpcReduction="10000"/>
              </a:bodyPr>
              <a:lstStyle/>
              <a:p>
                <a:pPr marL="0" indent="0">
                  <a:buNone/>
                </a:pPr>
                <a:r>
                  <a:rPr lang="en-US" dirty="0" smtClean="0">
                    <a:latin typeface="Times New Roman" panose="02020603050405020304" pitchFamily="18" charset="0"/>
                    <a:cs typeface="Times New Roman" panose="02020603050405020304" pitchFamily="18" charset="0"/>
                  </a:rPr>
                  <a:t>Specification 1: Panel Analysis with Two-way Fixed Effects </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sz="2600" i="1">
                              <a:latin typeface="Cambria Math" panose="02040503050406030204" pitchFamily="18" charset="0"/>
                            </a:rPr>
                          </m:ctrlPr>
                        </m:sSubPr>
                        <m:e>
                          <m:r>
                            <a:rPr lang="en-US" sz="2600" i="1">
                              <a:latin typeface="Cambria Math" panose="02040503050406030204" pitchFamily="18" charset="0"/>
                            </a:rPr>
                            <m:t>𝐺𝐷𝑃</m:t>
                          </m:r>
                        </m:e>
                        <m:sub>
                          <m:r>
                            <a:rPr lang="en-US" sz="2600" i="1">
                              <a:latin typeface="Cambria Math" panose="02040503050406030204" pitchFamily="18" charset="0"/>
                            </a:rPr>
                            <m:t>𝑠𝑖𝑡</m:t>
                          </m:r>
                        </m:sub>
                      </m:sSub>
                      <m:r>
                        <a:rPr lang="en-US" sz="2600" i="1">
                          <a:latin typeface="Cambria Math" panose="02040503050406030204" pitchFamily="18" charset="0"/>
                        </a:rPr>
                        <m:t>= </m:t>
                      </m:r>
                      <m:r>
                        <a:rPr lang="en-US" sz="2600" i="1">
                          <a:latin typeface="Cambria Math" panose="02040503050406030204" pitchFamily="18" charset="0"/>
                        </a:rPr>
                        <m:t>𝛼</m:t>
                      </m:r>
                      <m:r>
                        <a:rPr lang="en-US" sz="2600" i="1">
                          <a:latin typeface="Cambria Math" panose="02040503050406030204" pitchFamily="18" charset="0"/>
                        </a:rPr>
                        <m:t>+ </m:t>
                      </m:r>
                      <m:sSub>
                        <m:sSubPr>
                          <m:ctrlPr>
                            <a:rPr lang="en-US" sz="2600" i="1">
                              <a:latin typeface="Cambria Math" panose="02040503050406030204" pitchFamily="18" charset="0"/>
                            </a:rPr>
                          </m:ctrlPr>
                        </m:sSubPr>
                        <m:e>
                          <m:r>
                            <a:rPr lang="en-US" sz="2600" i="1">
                              <a:latin typeface="Cambria Math" panose="02040503050406030204" pitchFamily="18" charset="0"/>
                            </a:rPr>
                            <m:t>𝛽</m:t>
                          </m:r>
                        </m:e>
                        <m:sub>
                          <m:r>
                            <a:rPr lang="en-US" sz="2600" i="1">
                              <a:latin typeface="Cambria Math" panose="02040503050406030204" pitchFamily="18" charset="0"/>
                            </a:rPr>
                            <m:t>1</m:t>
                          </m:r>
                        </m:sub>
                      </m:sSub>
                      <m:sSub>
                        <m:sSubPr>
                          <m:ctrlPr>
                            <a:rPr lang="en-US" sz="2600" i="1">
                              <a:latin typeface="Cambria Math" panose="02040503050406030204" pitchFamily="18" charset="0"/>
                            </a:rPr>
                          </m:ctrlPr>
                        </m:sSubPr>
                        <m:e>
                          <m:r>
                            <a:rPr lang="en-US" sz="2600" i="1">
                              <a:latin typeface="Cambria Math" panose="02040503050406030204" pitchFamily="18" charset="0"/>
                            </a:rPr>
                            <m:t>𝑋</m:t>
                          </m:r>
                        </m:e>
                        <m:sub>
                          <m:r>
                            <a:rPr lang="en-US" sz="2600" i="1">
                              <a:latin typeface="Cambria Math" panose="02040503050406030204" pitchFamily="18" charset="0"/>
                            </a:rPr>
                            <m:t>𝑠𝑖𝑡</m:t>
                          </m:r>
                        </m:sub>
                      </m:sSub>
                      <m:r>
                        <a:rPr lang="en-US" sz="2600" i="1">
                          <a:latin typeface="Cambria Math" panose="02040503050406030204" pitchFamily="18" charset="0"/>
                        </a:rPr>
                        <m:t>+ </m:t>
                      </m:r>
                      <m:r>
                        <a:rPr lang="en-US" sz="2600" i="1">
                          <a:latin typeface="Cambria Math" panose="02040503050406030204" pitchFamily="18" charset="0"/>
                        </a:rPr>
                        <m:t>𝛾</m:t>
                      </m:r>
                      <m:sSub>
                        <m:sSubPr>
                          <m:ctrlPr>
                            <a:rPr lang="en-US" sz="2600" i="1">
                              <a:latin typeface="Cambria Math" panose="02040503050406030204" pitchFamily="18" charset="0"/>
                            </a:rPr>
                          </m:ctrlPr>
                        </m:sSubPr>
                        <m:e>
                          <m:r>
                            <a:rPr lang="en-US" sz="2600" i="1">
                              <a:latin typeface="Cambria Math" panose="02040503050406030204" pitchFamily="18" charset="0"/>
                            </a:rPr>
                            <m:t>𝐼</m:t>
                          </m:r>
                        </m:e>
                        <m:sub>
                          <m:r>
                            <a:rPr lang="en-US" sz="2600" i="1">
                              <a:latin typeface="Cambria Math" panose="02040503050406030204" pitchFamily="18" charset="0"/>
                            </a:rPr>
                            <m:t>1</m:t>
                          </m:r>
                          <m:r>
                            <a:rPr lang="en-US" sz="2600" i="1">
                              <a:latin typeface="Cambria Math" panose="02040503050406030204" pitchFamily="18" charset="0"/>
                            </a:rPr>
                            <m:t>𝑠𝑖𝑡</m:t>
                          </m:r>
                        </m:sub>
                      </m:sSub>
                      <m:r>
                        <a:rPr lang="en-US" sz="2600" i="1">
                          <a:latin typeface="Cambria Math" panose="02040503050406030204" pitchFamily="18" charset="0"/>
                        </a:rPr>
                        <m:t>+ </m:t>
                      </m:r>
                      <m:r>
                        <a:rPr lang="en-US" sz="2600" i="1">
                          <a:latin typeface="Cambria Math" panose="02040503050406030204" pitchFamily="18" charset="0"/>
                        </a:rPr>
                        <m:t>𝛾</m:t>
                      </m:r>
                      <m:sSub>
                        <m:sSubPr>
                          <m:ctrlPr>
                            <a:rPr lang="en-US" sz="2600" i="1">
                              <a:latin typeface="Cambria Math" panose="02040503050406030204" pitchFamily="18" charset="0"/>
                            </a:rPr>
                          </m:ctrlPr>
                        </m:sSubPr>
                        <m:e>
                          <m:r>
                            <a:rPr lang="en-US" sz="2600" i="1">
                              <a:latin typeface="Cambria Math" panose="02040503050406030204" pitchFamily="18" charset="0"/>
                            </a:rPr>
                            <m:t>𝐼</m:t>
                          </m:r>
                        </m:e>
                        <m:sub>
                          <m:r>
                            <a:rPr lang="en-US" sz="2600" i="1">
                              <a:latin typeface="Cambria Math" panose="02040503050406030204" pitchFamily="18" charset="0"/>
                            </a:rPr>
                            <m:t>2</m:t>
                          </m:r>
                          <m:r>
                            <a:rPr lang="en-US" sz="2600" i="1">
                              <a:latin typeface="Cambria Math" panose="02040503050406030204" pitchFamily="18" charset="0"/>
                            </a:rPr>
                            <m:t>𝑠𝑖𝑡</m:t>
                          </m:r>
                        </m:sub>
                      </m:sSub>
                      <m:r>
                        <a:rPr lang="en-US" sz="2600" i="1">
                          <a:latin typeface="Cambria Math" panose="02040503050406030204" pitchFamily="18" charset="0"/>
                        </a:rPr>
                        <m:t>+ </m:t>
                      </m:r>
                      <m:r>
                        <a:rPr lang="en-US" sz="2600" i="1">
                          <a:latin typeface="Cambria Math" panose="02040503050406030204" pitchFamily="18" charset="0"/>
                        </a:rPr>
                        <m:t>𝛾</m:t>
                      </m:r>
                      <m:sSub>
                        <m:sSubPr>
                          <m:ctrlPr>
                            <a:rPr lang="en-US" sz="2600" i="1">
                              <a:latin typeface="Cambria Math" panose="02040503050406030204" pitchFamily="18" charset="0"/>
                            </a:rPr>
                          </m:ctrlPr>
                        </m:sSubPr>
                        <m:e>
                          <m:r>
                            <a:rPr lang="en-US" sz="2600" i="1">
                              <a:latin typeface="Cambria Math" panose="02040503050406030204" pitchFamily="18" charset="0"/>
                            </a:rPr>
                            <m:t>𝐼</m:t>
                          </m:r>
                        </m:e>
                        <m:sub>
                          <m:r>
                            <a:rPr lang="en-US" sz="2600" i="1">
                              <a:latin typeface="Cambria Math" panose="02040503050406030204" pitchFamily="18" charset="0"/>
                            </a:rPr>
                            <m:t>3</m:t>
                          </m:r>
                          <m:r>
                            <a:rPr lang="en-US" sz="2600" i="1">
                              <a:latin typeface="Cambria Math" panose="02040503050406030204" pitchFamily="18" charset="0"/>
                            </a:rPr>
                            <m:t>𝑠𝑖𝑡</m:t>
                          </m:r>
                        </m:sub>
                      </m:sSub>
                      <m:r>
                        <a:rPr lang="en-US" sz="2600" i="1">
                          <a:latin typeface="Cambria Math" panose="02040503050406030204" pitchFamily="18" charset="0"/>
                        </a:rPr>
                        <m:t>+ </m:t>
                      </m:r>
                      <m:r>
                        <a:rPr lang="en-US" sz="2600" i="1">
                          <a:latin typeface="Cambria Math" panose="02040503050406030204" pitchFamily="18" charset="0"/>
                        </a:rPr>
                        <m:t>𝛾</m:t>
                      </m:r>
                      <m:sSub>
                        <m:sSubPr>
                          <m:ctrlPr>
                            <a:rPr lang="en-US" sz="2600" i="1">
                              <a:latin typeface="Cambria Math" panose="02040503050406030204" pitchFamily="18" charset="0"/>
                            </a:rPr>
                          </m:ctrlPr>
                        </m:sSubPr>
                        <m:e>
                          <m:r>
                            <a:rPr lang="en-US" sz="2600" i="1">
                              <a:latin typeface="Cambria Math" panose="02040503050406030204" pitchFamily="18" charset="0"/>
                            </a:rPr>
                            <m:t>𝐼</m:t>
                          </m:r>
                        </m:e>
                        <m:sub>
                          <m:r>
                            <a:rPr lang="en-US" sz="2600" i="1">
                              <a:latin typeface="Cambria Math" panose="02040503050406030204" pitchFamily="18" charset="0"/>
                            </a:rPr>
                            <m:t>4</m:t>
                          </m:r>
                          <m:r>
                            <a:rPr lang="en-US" sz="2600" i="1">
                              <a:latin typeface="Cambria Math" panose="02040503050406030204" pitchFamily="18" charset="0"/>
                            </a:rPr>
                            <m:t>𝑠𝑖𝑡</m:t>
                          </m:r>
                        </m:sub>
                      </m:sSub>
                      <m:r>
                        <a:rPr lang="en-US" sz="2600" i="1">
                          <a:latin typeface="Cambria Math" panose="02040503050406030204" pitchFamily="18" charset="0"/>
                        </a:rPr>
                        <m:t>+ </m:t>
                      </m:r>
                      <m:r>
                        <a:rPr lang="en-US" sz="2600" i="1">
                          <a:latin typeface="Cambria Math" panose="02040503050406030204" pitchFamily="18" charset="0"/>
                        </a:rPr>
                        <m:t>𝛾</m:t>
                      </m:r>
                      <m:sSub>
                        <m:sSubPr>
                          <m:ctrlPr>
                            <a:rPr lang="en-US" sz="2600" i="1">
                              <a:latin typeface="Cambria Math" panose="02040503050406030204" pitchFamily="18" charset="0"/>
                            </a:rPr>
                          </m:ctrlPr>
                        </m:sSubPr>
                        <m:e>
                          <m:r>
                            <a:rPr lang="en-US" sz="2600" i="1">
                              <a:latin typeface="Cambria Math" panose="02040503050406030204" pitchFamily="18" charset="0"/>
                            </a:rPr>
                            <m:t>𝐼</m:t>
                          </m:r>
                        </m:e>
                        <m:sub>
                          <m:r>
                            <a:rPr lang="en-US" sz="2600" i="1">
                              <a:latin typeface="Cambria Math" panose="02040503050406030204" pitchFamily="18" charset="0"/>
                            </a:rPr>
                            <m:t>5</m:t>
                          </m:r>
                          <m:r>
                            <a:rPr lang="en-US" sz="2600" i="1">
                              <a:latin typeface="Cambria Math" panose="02040503050406030204" pitchFamily="18" charset="0"/>
                            </a:rPr>
                            <m:t>𝑠𝑖𝑡</m:t>
                          </m:r>
                        </m:sub>
                      </m:sSub>
                      <m:r>
                        <a:rPr lang="en-US" sz="2600" i="1">
                          <a:latin typeface="Cambria Math" panose="02040503050406030204" pitchFamily="18" charset="0"/>
                        </a:rPr>
                        <m:t> + </m:t>
                      </m:r>
                      <m:sSub>
                        <m:sSubPr>
                          <m:ctrlPr>
                            <a:rPr lang="en-US" sz="2600" i="1">
                              <a:latin typeface="Cambria Math" panose="02040503050406030204" pitchFamily="18" charset="0"/>
                            </a:rPr>
                          </m:ctrlPr>
                        </m:sSubPr>
                        <m:e>
                          <m:r>
                            <a:rPr lang="en-US" sz="2600" i="1">
                              <a:latin typeface="Cambria Math" panose="02040503050406030204" pitchFamily="18" charset="0"/>
                            </a:rPr>
                            <m:t>𝜀</m:t>
                          </m:r>
                        </m:e>
                        <m:sub>
                          <m:r>
                            <a:rPr lang="en-US" sz="2600" i="1">
                              <a:latin typeface="Cambria Math" panose="02040503050406030204" pitchFamily="18" charset="0"/>
                            </a:rPr>
                            <m:t>𝑠𝑖𝑡</m:t>
                          </m:r>
                        </m:sub>
                      </m:sSub>
                    </m:oMath>
                  </m:oMathPara>
                </a14:m>
                <a:endParaRPr lang="en-US" sz="2600" dirty="0" smtClean="0">
                  <a:latin typeface="Times New Roman" panose="02020603050405020304" pitchFamily="18" charset="0"/>
                  <a:cs typeface="Times New Roman" panose="02020603050405020304" pitchFamily="18" charset="0"/>
                </a:endParaRPr>
              </a:p>
              <a:p>
                <a:pPr marL="0" indent="0">
                  <a:buNone/>
                </a:pPr>
                <a:endParaRPr lang="en-US" sz="2600" dirty="0">
                  <a:latin typeface="Times New Roman" panose="02020603050405020304" pitchFamily="18" charset="0"/>
                  <a:cs typeface="Times New Roman" panose="02020603050405020304" pitchFamily="18" charset="0"/>
                </a:endParaRPr>
              </a:p>
              <a:p>
                <a:r>
                  <a:rPr lang="en-US" sz="2600" dirty="0" smtClean="0">
                    <a:latin typeface="Times New Roman" panose="02020603050405020304" pitchFamily="18" charset="0"/>
                    <a:cs typeface="Times New Roman" panose="02020603050405020304" pitchFamily="18" charset="0"/>
                  </a:rPr>
                  <a:t>Covariate of Interest: Tax abatement at state-industry level for each incentive</a:t>
                </a:r>
              </a:p>
              <a:p>
                <a:r>
                  <a:rPr lang="en-US" sz="2600" dirty="0" smtClean="0">
                    <a:latin typeface="Times New Roman" panose="02020603050405020304" pitchFamily="18" charset="0"/>
                    <a:cs typeface="Times New Roman" panose="02020603050405020304" pitchFamily="18" charset="0"/>
                  </a:rPr>
                  <a:t>Dependent Variable: Annual GDP at state-industry level</a:t>
                </a:r>
              </a:p>
              <a:p>
                <a:r>
                  <a:rPr lang="en-US" sz="2600" dirty="0" smtClean="0">
                    <a:latin typeface="Times New Roman" panose="02020603050405020304" pitchFamily="18" charset="0"/>
                    <a:cs typeface="Times New Roman" panose="02020603050405020304" pitchFamily="18" charset="0"/>
                  </a:rPr>
                  <a:t>Controls: The other four economic incentives </a:t>
                </a:r>
              </a:p>
              <a:p>
                <a:r>
                  <a:rPr lang="en-US" sz="2600" dirty="0" smtClean="0">
                    <a:latin typeface="Times New Roman" panose="02020603050405020304" pitchFamily="18" charset="0"/>
                    <a:cs typeface="Times New Roman" panose="02020603050405020304" pitchFamily="18" charset="0"/>
                  </a:rPr>
                  <a:t>State, Industry, and Time Level Fixed Effects</a:t>
                </a:r>
              </a:p>
              <a:p>
                <a14:m>
                  <m:oMath xmlns:m="http://schemas.openxmlformats.org/officeDocument/2006/math">
                    <m:sSub>
                      <m:sSubPr>
                        <m:ctrlPr>
                          <a:rPr lang="en-US" sz="2600" i="1">
                            <a:latin typeface="Cambria Math" panose="02040503050406030204" pitchFamily="18" charset="0"/>
                          </a:rPr>
                        </m:ctrlPr>
                      </m:sSubPr>
                      <m:e>
                        <m:r>
                          <a:rPr lang="en-US" sz="2600" i="1">
                            <a:latin typeface="Cambria Math" panose="02040503050406030204" pitchFamily="18" charset="0"/>
                          </a:rPr>
                          <m:t>𝛽</m:t>
                        </m:r>
                      </m:e>
                      <m:sub>
                        <m:r>
                          <a:rPr lang="en-US" sz="2600" i="1">
                            <a:latin typeface="Cambria Math" panose="02040503050406030204" pitchFamily="18" charset="0"/>
                          </a:rPr>
                          <m:t>1</m:t>
                        </m:r>
                      </m:sub>
                    </m:sSub>
                    <m:sSub>
                      <m:sSubPr>
                        <m:ctrlPr>
                          <a:rPr lang="en-US" sz="2600" i="1">
                            <a:latin typeface="Cambria Math" panose="02040503050406030204" pitchFamily="18" charset="0"/>
                          </a:rPr>
                        </m:ctrlPr>
                      </m:sSubPr>
                      <m:e>
                        <m:r>
                          <a:rPr lang="en-US" sz="2600" i="1">
                            <a:latin typeface="Cambria Math" panose="02040503050406030204" pitchFamily="18" charset="0"/>
                          </a:rPr>
                          <m:t>𝑋</m:t>
                        </m:r>
                      </m:e>
                      <m:sub>
                        <m:r>
                          <a:rPr lang="en-US" sz="2600" i="1">
                            <a:latin typeface="Cambria Math" panose="02040503050406030204" pitchFamily="18" charset="0"/>
                          </a:rPr>
                          <m:t>𝑠𝑖𝑡</m:t>
                        </m:r>
                      </m:sub>
                    </m:sSub>
                  </m:oMath>
                </a14:m>
                <a:r>
                  <a:rPr lang="en-US" sz="2600" dirty="0" smtClean="0">
                    <a:latin typeface="Times New Roman" panose="02020603050405020304" pitchFamily="18" charset="0"/>
                    <a:cs typeface="Times New Roman" panose="02020603050405020304" pitchFamily="18" charset="0"/>
                  </a:rPr>
                  <a:t> represents </a:t>
                </a:r>
                <a:r>
                  <a:rPr lang="en-US" sz="2600" dirty="0">
                    <a:latin typeface="Times New Roman" panose="02020603050405020304" pitchFamily="18" charset="0"/>
                    <a:cs typeface="Times New Roman" panose="02020603050405020304" pitchFamily="18" charset="0"/>
                  </a:rPr>
                  <a:t>any characteristics of state-industries that differ over time not controlled for by </a:t>
                </a:r>
                <a:r>
                  <a:rPr lang="en-US" sz="2600" dirty="0" smtClean="0">
                    <a:latin typeface="Times New Roman" panose="02020603050405020304" pitchFamily="18" charset="0"/>
                    <a:cs typeface="Times New Roman" panose="02020603050405020304" pitchFamily="18" charset="0"/>
                  </a:rPr>
                  <a:t>state or industry </a:t>
                </a:r>
                <a:r>
                  <a:rPr lang="en-US" sz="2600" dirty="0">
                    <a:latin typeface="Times New Roman" panose="02020603050405020304" pitchFamily="18" charset="0"/>
                    <a:cs typeface="Times New Roman" panose="02020603050405020304" pitchFamily="18" charset="0"/>
                  </a:rPr>
                  <a:t>fixed effects.</a:t>
                </a:r>
                <a:endParaRPr lang="en-US" sz="2600" dirty="0" smtClean="0">
                  <a:latin typeface="Times New Roman" panose="02020603050405020304" pitchFamily="18" charset="0"/>
                  <a:cs typeface="Times New Roman" panose="02020603050405020304" pitchFamily="18" charset="0"/>
                </a:endParaRPr>
              </a:p>
              <a:p>
                <a:endParaRPr lang="en-US" sz="2600" dirty="0">
                  <a:latin typeface="Times New Roman" panose="02020603050405020304" pitchFamily="18" charset="0"/>
                  <a:cs typeface="Times New Roman" panose="02020603050405020304" pitchFamily="18" charset="0"/>
                </a:endParaRPr>
              </a:p>
              <a:p>
                <a:pPr marL="0" indent="0">
                  <a:buNone/>
                </a:pPr>
                <a:endParaRPr lang="en-US" dirty="0" smtClean="0">
                  <a:latin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1F0F10AC-A0E3-E048-B578-76599EAD5D93}"/>
                  </a:ext>
                </a:extLst>
              </p:cNvPr>
              <p:cNvSpPr>
                <a:spLocks noGrp="1" noRot="1" noChangeAspect="1" noMove="1" noResize="1" noEditPoints="1" noAdjustHandles="1" noChangeArrowheads="1" noChangeShapeType="1" noTextEdit="1"/>
              </p:cNvSpPr>
              <p:nvPr>
                <p:ph idx="1"/>
              </p:nvPr>
            </p:nvSpPr>
            <p:spPr>
              <a:xfrm>
                <a:off x="838200" y="1690688"/>
                <a:ext cx="10718494" cy="4486275"/>
              </a:xfrm>
              <a:blipFill>
                <a:blip r:embed="rId3"/>
                <a:stretch>
                  <a:fillRect l="-1195" t="-3261"/>
                </a:stretch>
              </a:blipFill>
            </p:spPr>
            <p:txBody>
              <a:bodyPr/>
              <a:lstStyle/>
              <a:p>
                <a:r>
                  <a:rPr lang="en-US">
                    <a:noFill/>
                  </a:rPr>
                  <a:t> </a:t>
                </a:r>
              </a:p>
            </p:txBody>
          </p:sp>
        </mc:Fallback>
      </mc:AlternateContent>
    </p:spTree>
    <p:extLst>
      <p:ext uri="{BB962C8B-B14F-4D97-AF65-F5344CB8AC3E}">
        <p14:creationId xmlns:p14="http://schemas.microsoft.com/office/powerpoint/2010/main" val="3003954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B1325-31CB-7840-BEA9-40420E5F7359}"/>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Empirical Framework</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F0F10AC-A0E3-E048-B578-76599EAD5D93}"/>
                  </a:ext>
                </a:extLst>
              </p:cNvPr>
              <p:cNvSpPr>
                <a:spLocks noGrp="1"/>
              </p:cNvSpPr>
              <p:nvPr>
                <p:ph idx="1"/>
              </p:nvPr>
            </p:nvSpPr>
            <p:spPr>
              <a:xfrm>
                <a:off x="838200" y="1690688"/>
                <a:ext cx="10718494" cy="4486275"/>
              </a:xfrm>
            </p:spPr>
            <p:txBody>
              <a:bodyPr>
                <a:normAutofit fontScale="92500"/>
              </a:bodyPr>
              <a:lstStyle/>
              <a:p>
                <a:pPr marL="0" indent="0">
                  <a:buNone/>
                </a:pPr>
                <a:r>
                  <a:rPr lang="en-US" dirty="0" smtClean="0">
                    <a:latin typeface="Times New Roman" panose="02020603050405020304" pitchFamily="18" charset="0"/>
                    <a:cs typeface="Times New Roman" panose="02020603050405020304" pitchFamily="18" charset="0"/>
                  </a:rPr>
                  <a:t>Specification 2: Propensity-Score Matched Stratified Panel </a:t>
                </a:r>
                <a:r>
                  <a:rPr lang="en-US" dirty="0">
                    <a:latin typeface="Times New Roman" panose="02020603050405020304" pitchFamily="18" charset="0"/>
                    <a:cs typeface="Times New Roman" panose="02020603050405020304" pitchFamily="18" charset="0"/>
                  </a:rPr>
                  <a:t>Analysis with Two-way Fixed Effects </a:t>
                </a:r>
                <a:endParaRPr lang="en-US" dirty="0">
                  <a:latin typeface="Times New Roman" panose="02020603050405020304" pitchFamily="18" charset="0"/>
                  <a:cs typeface="Times New Roman" panose="02020603050405020304" pitchFamily="18" charset="0"/>
                </a:endParaRPr>
              </a:p>
              <a:p>
                <a:pPr marL="0" indent="0" algn="ctr">
                  <a:buNone/>
                </a:pPr>
                <a:r>
                  <a:rPr lang="en-US" sz="2400" dirty="0" smtClean="0">
                    <a:latin typeface="Times New Roman" panose="02020603050405020304" pitchFamily="18" charset="0"/>
                    <a:cs typeface="Times New Roman" panose="02020603050405020304" pitchFamily="18" charset="0"/>
                  </a:rPr>
                  <a:t>Stage 1: </a:t>
                </a:r>
                <a14:m>
                  <m:oMath xmlns:m="http://schemas.openxmlformats.org/officeDocument/2006/math">
                    <m:r>
                      <a:rPr lang="en-US" sz="2600" b="0" i="1" smtClean="0">
                        <a:latin typeface="Cambria Math" panose="02040503050406030204" pitchFamily="18" charset="0"/>
                      </a:rPr>
                      <m:t>𝑃</m:t>
                    </m:r>
                    <m:r>
                      <a:rPr lang="en-US" sz="2600" b="0" i="1" smtClean="0">
                        <a:latin typeface="Cambria Math" panose="02040503050406030204" pitchFamily="18" charset="0"/>
                      </a:rPr>
                      <m:t>(</m:t>
                    </m:r>
                    <m:r>
                      <a:rPr lang="en-US" sz="2600" b="0" i="1" smtClean="0">
                        <a:latin typeface="Cambria Math" panose="02040503050406030204" pitchFamily="18" charset="0"/>
                      </a:rPr>
                      <m:t>𝐷</m:t>
                    </m:r>
                    <m:r>
                      <a:rPr lang="en-US" sz="2600" b="0" i="1" smtClean="0">
                        <a:latin typeface="Cambria Math" panose="02040503050406030204" pitchFamily="18" charset="0"/>
                      </a:rPr>
                      <m:t>=1)=</m:t>
                    </m:r>
                    <m:r>
                      <m:rPr>
                        <m:sty m:val="p"/>
                      </m:rPr>
                      <a:rPr lang="en-US" sz="2600" i="1">
                        <a:latin typeface="Cambria Math" panose="02040503050406030204" pitchFamily="18" charset="0"/>
                        <a:ea typeface="Cambria Math" panose="02040503050406030204" pitchFamily="18" charset="0"/>
                      </a:rPr>
                      <m:t>ϕ</m:t>
                    </m:r>
                    <m:r>
                      <a:rPr lang="en-US" sz="2600" b="0" i="1" smtClean="0">
                        <a:latin typeface="Cambria Math" panose="02040503050406030204" pitchFamily="18" charset="0"/>
                        <a:ea typeface="Cambria Math" panose="02040503050406030204" pitchFamily="18" charset="0"/>
                      </a:rPr>
                      <m:t>(</m:t>
                    </m:r>
                    <m:r>
                      <a:rPr lang="en-US" sz="2600" i="1">
                        <a:latin typeface="Cambria Math" panose="02040503050406030204" pitchFamily="18" charset="0"/>
                      </a:rPr>
                      <m:t>𝛽</m:t>
                    </m:r>
                  </m:oMath>
                </a14:m>
                <a:r>
                  <a:rPr lang="en-US" sz="2600" dirty="0" smtClean="0">
                    <a:latin typeface="Times New Roman" panose="02020603050405020304" pitchFamily="18" charset="0"/>
                    <a:cs typeface="Times New Roman" panose="02020603050405020304" pitchFamily="18" charset="0"/>
                  </a:rPr>
                  <a:t>X)</a:t>
                </a:r>
              </a:p>
              <a:p>
                <a:pPr marL="0" indent="0" algn="ctr">
                  <a:buNone/>
                </a:pPr>
                <a:r>
                  <a:rPr lang="en-US" sz="2600" dirty="0" smtClean="0">
                    <a:latin typeface="Times New Roman" panose="02020603050405020304" pitchFamily="18" charset="0"/>
                    <a:cs typeface="Times New Roman" panose="02020603050405020304" pitchFamily="18" charset="0"/>
                  </a:rPr>
                  <a:t>Stage 2: </a:t>
                </a:r>
                <a14:m>
                  <m:oMath xmlns:m="http://schemas.openxmlformats.org/officeDocument/2006/math">
                    <m:sSub>
                      <m:sSubPr>
                        <m:ctrlPr>
                          <a:rPr lang="en-US" sz="2600" i="1">
                            <a:latin typeface="Cambria Math" panose="02040503050406030204" pitchFamily="18" charset="0"/>
                          </a:rPr>
                        </m:ctrlPr>
                      </m:sSubPr>
                      <m:e>
                        <m:r>
                          <a:rPr lang="en-US" sz="2600" i="1">
                            <a:latin typeface="Cambria Math" panose="02040503050406030204" pitchFamily="18" charset="0"/>
                          </a:rPr>
                          <m:t>𝐺𝐷𝑃</m:t>
                        </m:r>
                      </m:e>
                      <m:sub>
                        <m:r>
                          <a:rPr lang="en-US" sz="2600" i="1">
                            <a:latin typeface="Cambria Math" panose="02040503050406030204" pitchFamily="18" charset="0"/>
                          </a:rPr>
                          <m:t>𝑠𝑖𝑡</m:t>
                        </m:r>
                      </m:sub>
                    </m:sSub>
                    <m:r>
                      <a:rPr lang="en-US" sz="2600" i="1">
                        <a:latin typeface="Cambria Math" panose="02040503050406030204" pitchFamily="18" charset="0"/>
                      </a:rPr>
                      <m:t>= </m:t>
                    </m:r>
                    <m:r>
                      <a:rPr lang="en-US" sz="2600" i="1">
                        <a:latin typeface="Cambria Math" panose="02040503050406030204" pitchFamily="18" charset="0"/>
                      </a:rPr>
                      <m:t>𝛼</m:t>
                    </m:r>
                    <m:r>
                      <a:rPr lang="en-US" sz="2600" i="1">
                        <a:latin typeface="Cambria Math" panose="02040503050406030204" pitchFamily="18" charset="0"/>
                      </a:rPr>
                      <m:t>+ </m:t>
                    </m:r>
                    <m:sSub>
                      <m:sSubPr>
                        <m:ctrlPr>
                          <a:rPr lang="en-US" sz="2600" i="1">
                            <a:latin typeface="Cambria Math" panose="02040503050406030204" pitchFamily="18" charset="0"/>
                          </a:rPr>
                        </m:ctrlPr>
                      </m:sSubPr>
                      <m:e>
                        <m:r>
                          <a:rPr lang="en-US" sz="2600" i="1">
                            <a:latin typeface="Cambria Math" panose="02040503050406030204" pitchFamily="18" charset="0"/>
                          </a:rPr>
                          <m:t>𝛽</m:t>
                        </m:r>
                      </m:e>
                      <m:sub>
                        <m:r>
                          <a:rPr lang="en-US" sz="2600" i="1">
                            <a:latin typeface="Cambria Math" panose="02040503050406030204" pitchFamily="18" charset="0"/>
                          </a:rPr>
                          <m:t>1</m:t>
                        </m:r>
                      </m:sub>
                    </m:sSub>
                    <m:sSub>
                      <m:sSubPr>
                        <m:ctrlPr>
                          <a:rPr lang="en-US" sz="2600" i="1">
                            <a:latin typeface="Cambria Math" panose="02040503050406030204" pitchFamily="18" charset="0"/>
                          </a:rPr>
                        </m:ctrlPr>
                      </m:sSubPr>
                      <m:e>
                        <m:r>
                          <a:rPr lang="en-US" sz="2600" i="1">
                            <a:latin typeface="Cambria Math" panose="02040503050406030204" pitchFamily="18" charset="0"/>
                          </a:rPr>
                          <m:t>𝑋</m:t>
                        </m:r>
                      </m:e>
                      <m:sub>
                        <m:r>
                          <a:rPr lang="en-US" sz="2600" i="1">
                            <a:latin typeface="Cambria Math" panose="02040503050406030204" pitchFamily="18" charset="0"/>
                          </a:rPr>
                          <m:t>𝑠𝑖𝑡</m:t>
                        </m:r>
                      </m:sub>
                    </m:sSub>
                    <m:r>
                      <a:rPr lang="en-US" sz="2600" i="1">
                        <a:latin typeface="Cambria Math" panose="02040503050406030204" pitchFamily="18" charset="0"/>
                      </a:rPr>
                      <m:t>+ </m:t>
                    </m:r>
                    <m:r>
                      <a:rPr lang="en-US" sz="2600" i="1">
                        <a:latin typeface="Cambria Math" panose="02040503050406030204" pitchFamily="18" charset="0"/>
                      </a:rPr>
                      <m:t>𝛾</m:t>
                    </m:r>
                    <m:sSub>
                      <m:sSubPr>
                        <m:ctrlPr>
                          <a:rPr lang="en-US" sz="2600" i="1">
                            <a:latin typeface="Cambria Math" panose="02040503050406030204" pitchFamily="18" charset="0"/>
                          </a:rPr>
                        </m:ctrlPr>
                      </m:sSubPr>
                      <m:e>
                        <m:r>
                          <a:rPr lang="en-US" sz="2600" i="1">
                            <a:latin typeface="Cambria Math" panose="02040503050406030204" pitchFamily="18" charset="0"/>
                          </a:rPr>
                          <m:t>𝐼</m:t>
                        </m:r>
                      </m:e>
                      <m:sub>
                        <m:r>
                          <a:rPr lang="en-US" sz="2600" i="1">
                            <a:latin typeface="Cambria Math" panose="02040503050406030204" pitchFamily="18" charset="0"/>
                          </a:rPr>
                          <m:t>1</m:t>
                        </m:r>
                        <m:r>
                          <a:rPr lang="en-US" sz="2600" i="1">
                            <a:latin typeface="Cambria Math" panose="02040503050406030204" pitchFamily="18" charset="0"/>
                          </a:rPr>
                          <m:t>𝑠𝑖𝑡</m:t>
                        </m:r>
                      </m:sub>
                    </m:sSub>
                    <m:r>
                      <a:rPr lang="en-US" sz="2600" i="1">
                        <a:latin typeface="Cambria Math" panose="02040503050406030204" pitchFamily="18" charset="0"/>
                      </a:rPr>
                      <m:t>+ </m:t>
                    </m:r>
                    <m:r>
                      <a:rPr lang="en-US" sz="2600" i="1">
                        <a:latin typeface="Cambria Math" panose="02040503050406030204" pitchFamily="18" charset="0"/>
                      </a:rPr>
                      <m:t>𝛾</m:t>
                    </m:r>
                    <m:sSub>
                      <m:sSubPr>
                        <m:ctrlPr>
                          <a:rPr lang="en-US" sz="2600" i="1">
                            <a:latin typeface="Cambria Math" panose="02040503050406030204" pitchFamily="18" charset="0"/>
                          </a:rPr>
                        </m:ctrlPr>
                      </m:sSubPr>
                      <m:e>
                        <m:r>
                          <a:rPr lang="en-US" sz="2600" i="1">
                            <a:latin typeface="Cambria Math" panose="02040503050406030204" pitchFamily="18" charset="0"/>
                          </a:rPr>
                          <m:t>𝐼</m:t>
                        </m:r>
                      </m:e>
                      <m:sub>
                        <m:r>
                          <a:rPr lang="en-US" sz="2600" i="1">
                            <a:latin typeface="Cambria Math" panose="02040503050406030204" pitchFamily="18" charset="0"/>
                          </a:rPr>
                          <m:t>2</m:t>
                        </m:r>
                        <m:r>
                          <a:rPr lang="en-US" sz="2600" i="1">
                            <a:latin typeface="Cambria Math" panose="02040503050406030204" pitchFamily="18" charset="0"/>
                          </a:rPr>
                          <m:t>𝑠𝑖𝑡</m:t>
                        </m:r>
                      </m:sub>
                    </m:sSub>
                    <m:r>
                      <a:rPr lang="en-US" sz="2600" i="1">
                        <a:latin typeface="Cambria Math" panose="02040503050406030204" pitchFamily="18" charset="0"/>
                      </a:rPr>
                      <m:t>+ </m:t>
                    </m:r>
                    <m:r>
                      <a:rPr lang="en-US" sz="2600" i="1">
                        <a:latin typeface="Cambria Math" panose="02040503050406030204" pitchFamily="18" charset="0"/>
                      </a:rPr>
                      <m:t>𝛾</m:t>
                    </m:r>
                    <m:sSub>
                      <m:sSubPr>
                        <m:ctrlPr>
                          <a:rPr lang="en-US" sz="2600" i="1">
                            <a:latin typeface="Cambria Math" panose="02040503050406030204" pitchFamily="18" charset="0"/>
                          </a:rPr>
                        </m:ctrlPr>
                      </m:sSubPr>
                      <m:e>
                        <m:r>
                          <a:rPr lang="en-US" sz="2600" i="1">
                            <a:latin typeface="Cambria Math" panose="02040503050406030204" pitchFamily="18" charset="0"/>
                          </a:rPr>
                          <m:t>𝐼</m:t>
                        </m:r>
                      </m:e>
                      <m:sub>
                        <m:r>
                          <a:rPr lang="en-US" sz="2600" i="1">
                            <a:latin typeface="Cambria Math" panose="02040503050406030204" pitchFamily="18" charset="0"/>
                          </a:rPr>
                          <m:t>3</m:t>
                        </m:r>
                        <m:r>
                          <a:rPr lang="en-US" sz="2600" i="1">
                            <a:latin typeface="Cambria Math" panose="02040503050406030204" pitchFamily="18" charset="0"/>
                          </a:rPr>
                          <m:t>𝑠𝑖𝑡</m:t>
                        </m:r>
                      </m:sub>
                    </m:sSub>
                    <m:r>
                      <a:rPr lang="en-US" sz="2600" i="1">
                        <a:latin typeface="Cambria Math" panose="02040503050406030204" pitchFamily="18" charset="0"/>
                      </a:rPr>
                      <m:t>+ </m:t>
                    </m:r>
                    <m:r>
                      <a:rPr lang="en-US" sz="2600" i="1">
                        <a:latin typeface="Cambria Math" panose="02040503050406030204" pitchFamily="18" charset="0"/>
                      </a:rPr>
                      <m:t>𝛾</m:t>
                    </m:r>
                    <m:sSub>
                      <m:sSubPr>
                        <m:ctrlPr>
                          <a:rPr lang="en-US" sz="2600" i="1">
                            <a:latin typeface="Cambria Math" panose="02040503050406030204" pitchFamily="18" charset="0"/>
                          </a:rPr>
                        </m:ctrlPr>
                      </m:sSubPr>
                      <m:e>
                        <m:r>
                          <a:rPr lang="en-US" sz="2600" i="1">
                            <a:latin typeface="Cambria Math" panose="02040503050406030204" pitchFamily="18" charset="0"/>
                          </a:rPr>
                          <m:t>𝐼</m:t>
                        </m:r>
                      </m:e>
                      <m:sub>
                        <m:r>
                          <a:rPr lang="en-US" sz="2600" i="1">
                            <a:latin typeface="Cambria Math" panose="02040503050406030204" pitchFamily="18" charset="0"/>
                          </a:rPr>
                          <m:t>4</m:t>
                        </m:r>
                        <m:r>
                          <a:rPr lang="en-US" sz="2600" i="1">
                            <a:latin typeface="Cambria Math" panose="02040503050406030204" pitchFamily="18" charset="0"/>
                          </a:rPr>
                          <m:t>𝑠𝑖𝑡</m:t>
                        </m:r>
                      </m:sub>
                    </m:sSub>
                    <m:r>
                      <a:rPr lang="en-US" sz="2600" i="1">
                        <a:latin typeface="Cambria Math" panose="02040503050406030204" pitchFamily="18" charset="0"/>
                      </a:rPr>
                      <m:t>+ </m:t>
                    </m:r>
                    <m:r>
                      <a:rPr lang="en-US" sz="2600" i="1">
                        <a:latin typeface="Cambria Math" panose="02040503050406030204" pitchFamily="18" charset="0"/>
                      </a:rPr>
                      <m:t>𝛾</m:t>
                    </m:r>
                    <m:sSub>
                      <m:sSubPr>
                        <m:ctrlPr>
                          <a:rPr lang="en-US" sz="2600" i="1">
                            <a:latin typeface="Cambria Math" panose="02040503050406030204" pitchFamily="18" charset="0"/>
                          </a:rPr>
                        </m:ctrlPr>
                      </m:sSubPr>
                      <m:e>
                        <m:r>
                          <a:rPr lang="en-US" sz="2600" i="1">
                            <a:latin typeface="Cambria Math" panose="02040503050406030204" pitchFamily="18" charset="0"/>
                          </a:rPr>
                          <m:t>𝐼</m:t>
                        </m:r>
                      </m:e>
                      <m:sub>
                        <m:r>
                          <a:rPr lang="en-US" sz="2600" i="1">
                            <a:latin typeface="Cambria Math" panose="02040503050406030204" pitchFamily="18" charset="0"/>
                          </a:rPr>
                          <m:t>5</m:t>
                        </m:r>
                        <m:r>
                          <a:rPr lang="en-US" sz="2600" i="1">
                            <a:latin typeface="Cambria Math" panose="02040503050406030204" pitchFamily="18" charset="0"/>
                          </a:rPr>
                          <m:t>𝑠𝑖𝑡</m:t>
                        </m:r>
                      </m:sub>
                    </m:sSub>
                    <m:r>
                      <a:rPr lang="en-US" sz="2600" i="1">
                        <a:latin typeface="Cambria Math" panose="02040503050406030204" pitchFamily="18" charset="0"/>
                      </a:rPr>
                      <m:t> + </m:t>
                    </m:r>
                    <m:sSub>
                      <m:sSubPr>
                        <m:ctrlPr>
                          <a:rPr lang="en-US" sz="2600" i="1">
                            <a:latin typeface="Cambria Math" panose="02040503050406030204" pitchFamily="18" charset="0"/>
                          </a:rPr>
                        </m:ctrlPr>
                      </m:sSubPr>
                      <m:e>
                        <m:r>
                          <a:rPr lang="en-US" sz="2600" i="1">
                            <a:latin typeface="Cambria Math" panose="02040503050406030204" pitchFamily="18" charset="0"/>
                          </a:rPr>
                          <m:t>𝜀</m:t>
                        </m:r>
                      </m:e>
                      <m:sub>
                        <m:r>
                          <a:rPr lang="en-US" sz="2600" i="1">
                            <a:latin typeface="Cambria Math" panose="02040503050406030204" pitchFamily="18" charset="0"/>
                          </a:rPr>
                          <m:t>𝑠𝑖𝑡</m:t>
                        </m:r>
                      </m:sub>
                    </m:sSub>
                  </m:oMath>
                </a14:m>
                <a:endParaRPr lang="en-US" sz="2600" dirty="0" smtClean="0">
                  <a:latin typeface="Times New Roman" panose="02020603050405020304" pitchFamily="18" charset="0"/>
                  <a:cs typeface="Times New Roman" panose="02020603050405020304" pitchFamily="18" charset="0"/>
                </a:endParaRPr>
              </a:p>
              <a:p>
                <a:pPr marL="0" indent="0">
                  <a:buNone/>
                </a:pPr>
                <a:endParaRPr lang="en-US" sz="2600" dirty="0">
                  <a:latin typeface="Times New Roman" panose="02020603050405020304" pitchFamily="18" charset="0"/>
                  <a:cs typeface="Times New Roman" panose="02020603050405020304" pitchFamily="18" charset="0"/>
                </a:endParaRPr>
              </a:p>
              <a:p>
                <a:r>
                  <a:rPr lang="en-US" sz="2600" dirty="0" smtClean="0">
                    <a:latin typeface="Times New Roman" panose="02020603050405020304" pitchFamily="18" charset="0"/>
                    <a:cs typeface="Times New Roman" panose="02020603050405020304" pitchFamily="18" charset="0"/>
                  </a:rPr>
                  <a:t>Match based on the probability that a state-industry receives an incentive at any point in time given state characteristics</a:t>
                </a:r>
                <a:endParaRPr lang="en-US" sz="2600" dirty="0" smtClean="0">
                  <a:latin typeface="Times New Roman" panose="02020603050405020304" pitchFamily="18" charset="0"/>
                  <a:cs typeface="Times New Roman" panose="02020603050405020304" pitchFamily="18" charset="0"/>
                </a:endParaRPr>
              </a:p>
              <a:p>
                <a:r>
                  <a:rPr lang="en-US" sz="2600" dirty="0" smtClean="0">
                    <a:latin typeface="Times New Roman" panose="02020603050405020304" pitchFamily="18" charset="0"/>
                    <a:cs typeface="Times New Roman" panose="02020603050405020304" pitchFamily="18" charset="0"/>
                  </a:rPr>
                  <a:t>State-level characteristics are covariates in Stage 1 and controls in Stage 2</a:t>
                </a:r>
                <a:endParaRPr lang="en-US" sz="2600" dirty="0" smtClean="0">
                  <a:latin typeface="Times New Roman" panose="02020603050405020304" pitchFamily="18" charset="0"/>
                  <a:cs typeface="Times New Roman" panose="02020603050405020304" pitchFamily="18" charset="0"/>
                </a:endParaRPr>
              </a:p>
              <a:p>
                <a:r>
                  <a:rPr lang="en-US" sz="2600" dirty="0" smtClean="0">
                    <a:latin typeface="Times New Roman" panose="02020603050405020304" pitchFamily="18" charset="0"/>
                    <a:cs typeface="Times New Roman" panose="02020603050405020304" pitchFamily="18" charset="0"/>
                  </a:rPr>
                  <a:t>Predicted </a:t>
                </a:r>
                <a14:m>
                  <m:oMath xmlns:m="http://schemas.openxmlformats.org/officeDocument/2006/math">
                    <m:acc>
                      <m:accPr>
                        <m:chr m:val="̂"/>
                        <m:ctrlPr>
                          <a:rPr lang="en-US" sz="2600" i="1" smtClean="0">
                            <a:latin typeface="Cambria Math" panose="02040503050406030204" pitchFamily="18" charset="0"/>
                            <a:cs typeface="Times New Roman" panose="02020603050405020304" pitchFamily="18" charset="0"/>
                          </a:rPr>
                        </m:ctrlPr>
                      </m:accPr>
                      <m:e>
                        <m:r>
                          <a:rPr lang="en-US" sz="2600" b="0" i="1" smtClean="0">
                            <a:latin typeface="Cambria Math" panose="02040503050406030204" pitchFamily="18" charset="0"/>
                            <a:cs typeface="Times New Roman" panose="02020603050405020304" pitchFamily="18" charset="0"/>
                          </a:rPr>
                          <m:t>𝑝</m:t>
                        </m:r>
                      </m:e>
                    </m:acc>
                    <m:r>
                      <a:rPr lang="en-US" sz="2600" b="0" i="1" smtClean="0">
                        <a:latin typeface="Cambria Math" panose="02040503050406030204" pitchFamily="18" charset="0"/>
                        <a:cs typeface="Times New Roman" panose="02020603050405020304" pitchFamily="18" charset="0"/>
                      </a:rPr>
                      <m:t> </m:t>
                    </m:r>
                  </m:oMath>
                </a14:m>
                <a:r>
                  <a:rPr lang="en-US" sz="2600" dirty="0" smtClean="0">
                    <a:latin typeface="Times New Roman" panose="02020603050405020304" pitchFamily="18" charset="0"/>
                    <a:cs typeface="Times New Roman" panose="02020603050405020304" pitchFamily="18" charset="0"/>
                  </a:rPr>
                  <a:t> propensity scores stratified according to five quintiles</a:t>
                </a:r>
                <a:endParaRPr lang="en-US" sz="2600" dirty="0">
                  <a:latin typeface="Times New Roman" panose="02020603050405020304" pitchFamily="18" charset="0"/>
                  <a:cs typeface="Times New Roman" panose="02020603050405020304" pitchFamily="18" charset="0"/>
                </a:endParaRPr>
              </a:p>
              <a:p>
                <a:r>
                  <a:rPr lang="en-US" sz="2600" dirty="0" smtClean="0">
                    <a:latin typeface="Times New Roman" panose="02020603050405020304" pitchFamily="18" charset="0"/>
                    <a:cs typeface="Times New Roman" panose="02020603050405020304" pitchFamily="18" charset="0"/>
                  </a:rPr>
                  <a:t>Fixed effects r</a:t>
                </a:r>
                <a:r>
                  <a:rPr lang="en-US" sz="2600" dirty="0" smtClean="0">
                    <a:latin typeface="Times New Roman" panose="02020603050405020304" pitchFamily="18" charset="0"/>
                    <a:cs typeface="Times New Roman" panose="02020603050405020304" pitchFamily="18" charset="0"/>
                  </a:rPr>
                  <a:t>egressions run across each of five propensity score stratum</a:t>
                </a:r>
                <a:endParaRPr lang="en-US" sz="2600" dirty="0">
                  <a:latin typeface="Times New Roman" panose="02020603050405020304" pitchFamily="18" charset="0"/>
                  <a:cs typeface="Times New Roman" panose="02020603050405020304" pitchFamily="18" charset="0"/>
                </a:endParaRPr>
              </a:p>
              <a:p>
                <a:pPr marL="0" indent="0">
                  <a:buNone/>
                </a:pPr>
                <a:endParaRPr lang="en-US" dirty="0" smtClean="0">
                  <a:latin typeface="Times New Roman" panose="02020603050405020304" pitchFamily="18" charset="0"/>
                  <a:cs typeface="Times New Roman" panose="02020603050405020304" pitchFamily="18" charset="0"/>
                </a:endParaRPr>
              </a:p>
            </p:txBody>
          </p:sp>
        </mc:Choice>
        <mc:Fallback>
          <p:sp>
            <p:nvSpPr>
              <p:cNvPr id="3" name="Content Placeholder 2">
                <a:extLst>
                  <a:ext uri="{FF2B5EF4-FFF2-40B4-BE49-F238E27FC236}">
                    <a16:creationId xmlns:a16="http://schemas.microsoft.com/office/drawing/2014/main" id="{1F0F10AC-A0E3-E048-B578-76599EAD5D93}"/>
                  </a:ext>
                </a:extLst>
              </p:cNvPr>
              <p:cNvSpPr>
                <a:spLocks noGrp="1" noRot="1" noChangeAspect="1" noMove="1" noResize="1" noEditPoints="1" noAdjustHandles="1" noChangeArrowheads="1" noChangeShapeType="1" noTextEdit="1"/>
              </p:cNvSpPr>
              <p:nvPr>
                <p:ph idx="1"/>
              </p:nvPr>
            </p:nvSpPr>
            <p:spPr>
              <a:xfrm>
                <a:off x="838200" y="1690688"/>
                <a:ext cx="10718494" cy="4486275"/>
              </a:xfrm>
              <a:blipFill>
                <a:blip r:embed="rId3"/>
                <a:stretch>
                  <a:fillRect l="-1024" t="-2038" r="-228"/>
                </a:stretch>
              </a:blipFill>
            </p:spPr>
            <p:txBody>
              <a:bodyPr/>
              <a:lstStyle/>
              <a:p>
                <a:r>
                  <a:rPr lang="en-US">
                    <a:noFill/>
                  </a:rPr>
                  <a:t> </a:t>
                </a:r>
              </a:p>
            </p:txBody>
          </p:sp>
        </mc:Fallback>
      </mc:AlternateContent>
    </p:spTree>
    <p:extLst>
      <p:ext uri="{BB962C8B-B14F-4D97-AF65-F5344CB8AC3E}">
        <p14:creationId xmlns:p14="http://schemas.microsoft.com/office/powerpoint/2010/main" val="5960779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B1325-31CB-7840-BEA9-40420E5F7359}"/>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Empirical Framework</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F0F10AC-A0E3-E048-B578-76599EAD5D93}"/>
                  </a:ext>
                </a:extLst>
              </p:cNvPr>
              <p:cNvSpPr>
                <a:spLocks noGrp="1"/>
              </p:cNvSpPr>
              <p:nvPr>
                <p:ph idx="1"/>
              </p:nvPr>
            </p:nvSpPr>
            <p:spPr>
              <a:xfrm>
                <a:off x="838200" y="1690688"/>
                <a:ext cx="10718494" cy="4486275"/>
              </a:xfrm>
            </p:spPr>
            <p:txBody>
              <a:bodyPr>
                <a:normAutofit lnSpcReduction="10000"/>
              </a:bodyPr>
              <a:lstStyle/>
              <a:p>
                <a:pPr marL="0" indent="0">
                  <a:buNone/>
                </a:pPr>
                <a:r>
                  <a:rPr lang="en-US" dirty="0" smtClean="0">
                    <a:latin typeface="Times New Roman" panose="02020603050405020304" pitchFamily="18" charset="0"/>
                    <a:cs typeface="Times New Roman" panose="02020603050405020304" pitchFamily="18" charset="0"/>
                  </a:rPr>
                  <a:t>Specification </a:t>
                </a:r>
                <a:r>
                  <a:rPr lang="en-US" dirty="0">
                    <a:latin typeface="Times New Roman" panose="02020603050405020304" pitchFamily="18" charset="0"/>
                    <a:cs typeface="Times New Roman" panose="02020603050405020304" pitchFamily="18" charset="0"/>
                  </a:rPr>
                  <a:t>3: Exposure Variable to Determine </a:t>
                </a:r>
                <a:r>
                  <a:rPr lang="en-US" dirty="0" smtClean="0">
                    <a:latin typeface="Times New Roman" panose="02020603050405020304" pitchFamily="18" charset="0"/>
                    <a:cs typeface="Times New Roman" panose="02020603050405020304" pitchFamily="18" charset="0"/>
                  </a:rPr>
                  <a:t>Long-Run </a:t>
                </a:r>
                <a:r>
                  <a:rPr lang="en-US" dirty="0">
                    <a:latin typeface="Times New Roman" panose="02020603050405020304" pitchFamily="18" charset="0"/>
                    <a:cs typeface="Times New Roman" panose="02020603050405020304" pitchFamily="18" charset="0"/>
                  </a:rPr>
                  <a:t>Effects</a:t>
                </a:r>
              </a:p>
              <a:p>
                <a:pPr marL="0" indent="0">
                  <a:buNone/>
                </a:pP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sz="2600" i="1">
                              <a:latin typeface="Cambria Math" panose="02040503050406030204" pitchFamily="18" charset="0"/>
                            </a:rPr>
                          </m:ctrlPr>
                        </m:sSubPr>
                        <m:e>
                          <m:r>
                            <a:rPr lang="en-US" sz="2600" i="1">
                              <a:latin typeface="Cambria Math" panose="02040503050406030204" pitchFamily="18" charset="0"/>
                            </a:rPr>
                            <m:t>𝐺𝐷𝑃</m:t>
                          </m:r>
                        </m:e>
                        <m:sub>
                          <m:r>
                            <a:rPr lang="en-US" sz="2600" i="1">
                              <a:latin typeface="Cambria Math" panose="02040503050406030204" pitchFamily="18" charset="0"/>
                            </a:rPr>
                            <m:t>𝑠𝑖</m:t>
                          </m:r>
                        </m:sub>
                      </m:sSub>
                      <m:r>
                        <a:rPr lang="en-US" sz="2600" b="0" i="1" smtClean="0">
                          <a:latin typeface="Cambria Math" panose="02040503050406030204" pitchFamily="18" charset="0"/>
                        </a:rPr>
                        <m:t>(2015)</m:t>
                      </m:r>
                      <m:r>
                        <a:rPr lang="en-US" sz="2600" i="1">
                          <a:latin typeface="Cambria Math" panose="02040503050406030204" pitchFamily="18" charset="0"/>
                        </a:rPr>
                        <m:t>= </m:t>
                      </m:r>
                      <m:r>
                        <a:rPr lang="en-US" sz="2600" i="1">
                          <a:latin typeface="Cambria Math" panose="02040503050406030204" pitchFamily="18" charset="0"/>
                        </a:rPr>
                        <m:t>𝛼</m:t>
                      </m:r>
                      <m:r>
                        <a:rPr lang="en-US" sz="2600" i="1">
                          <a:latin typeface="Cambria Math" panose="02040503050406030204" pitchFamily="18" charset="0"/>
                        </a:rPr>
                        <m:t>+ </m:t>
                      </m:r>
                      <m:sSub>
                        <m:sSubPr>
                          <m:ctrlPr>
                            <a:rPr lang="en-US" sz="2600" i="1">
                              <a:latin typeface="Cambria Math" panose="02040503050406030204" pitchFamily="18" charset="0"/>
                            </a:rPr>
                          </m:ctrlPr>
                        </m:sSubPr>
                        <m:e>
                          <m:r>
                            <a:rPr lang="en-US" sz="2600" i="1">
                              <a:latin typeface="Cambria Math" panose="02040503050406030204" pitchFamily="18" charset="0"/>
                            </a:rPr>
                            <m:t>𝛽</m:t>
                          </m:r>
                        </m:e>
                        <m:sub>
                          <m:r>
                            <a:rPr lang="en-US" sz="2600" i="1">
                              <a:latin typeface="Cambria Math" panose="02040503050406030204" pitchFamily="18" charset="0"/>
                            </a:rPr>
                            <m:t>1</m:t>
                          </m:r>
                        </m:sub>
                      </m:sSub>
                      <m:sSub>
                        <m:sSubPr>
                          <m:ctrlPr>
                            <a:rPr lang="en-US" sz="2600" i="1">
                              <a:latin typeface="Cambria Math" panose="02040503050406030204" pitchFamily="18" charset="0"/>
                            </a:rPr>
                          </m:ctrlPr>
                        </m:sSubPr>
                        <m:e>
                          <m:r>
                            <a:rPr lang="en-US" sz="2600" i="1">
                              <a:latin typeface="Cambria Math" panose="02040503050406030204" pitchFamily="18" charset="0"/>
                            </a:rPr>
                            <m:t>𝑋</m:t>
                          </m:r>
                        </m:e>
                        <m:sub>
                          <m:r>
                            <a:rPr lang="en-US" sz="2600" i="1">
                              <a:latin typeface="Cambria Math" panose="02040503050406030204" pitchFamily="18" charset="0"/>
                            </a:rPr>
                            <m:t>𝑠𝑖</m:t>
                          </m:r>
                        </m:sub>
                      </m:sSub>
                      <m:r>
                        <a:rPr lang="en-US" sz="2600" b="0" i="1" smtClean="0">
                          <a:latin typeface="Cambria Math" panose="02040503050406030204" pitchFamily="18" charset="0"/>
                        </a:rPr>
                        <m:t>(1998)</m:t>
                      </m:r>
                      <m:r>
                        <a:rPr lang="en-US" sz="2600" i="1">
                          <a:latin typeface="Cambria Math" panose="02040503050406030204" pitchFamily="18" charset="0"/>
                        </a:rPr>
                        <m:t>+ </m:t>
                      </m:r>
                      <m:r>
                        <a:rPr lang="en-US" sz="2600" i="1">
                          <a:latin typeface="Cambria Math" panose="02040503050406030204" pitchFamily="18" charset="0"/>
                        </a:rPr>
                        <m:t>𝛾</m:t>
                      </m:r>
                      <m:sSub>
                        <m:sSubPr>
                          <m:ctrlPr>
                            <a:rPr lang="en-US" sz="2600" i="1">
                              <a:latin typeface="Cambria Math" panose="02040503050406030204" pitchFamily="18" charset="0"/>
                            </a:rPr>
                          </m:ctrlPr>
                        </m:sSubPr>
                        <m:e>
                          <m:r>
                            <a:rPr lang="en-US" sz="2600" i="1">
                              <a:latin typeface="Cambria Math" panose="02040503050406030204" pitchFamily="18" charset="0"/>
                            </a:rPr>
                            <m:t>𝐼</m:t>
                          </m:r>
                        </m:e>
                        <m:sub>
                          <m:r>
                            <a:rPr lang="en-US" sz="2600" i="1">
                              <a:latin typeface="Cambria Math" panose="02040503050406030204" pitchFamily="18" charset="0"/>
                            </a:rPr>
                            <m:t>1</m:t>
                          </m:r>
                          <m:r>
                            <a:rPr lang="en-US" sz="2600" i="1">
                              <a:latin typeface="Cambria Math" panose="02040503050406030204" pitchFamily="18" charset="0"/>
                            </a:rPr>
                            <m:t>𝑠𝑖</m:t>
                          </m:r>
                        </m:sub>
                      </m:sSub>
                      <m:r>
                        <a:rPr lang="en-US" sz="2600" i="1">
                          <a:latin typeface="Cambria Math" panose="02040503050406030204" pitchFamily="18" charset="0"/>
                        </a:rPr>
                        <m:t>+ </m:t>
                      </m:r>
                      <m:r>
                        <a:rPr lang="en-US" sz="2600" i="1">
                          <a:latin typeface="Cambria Math" panose="02040503050406030204" pitchFamily="18" charset="0"/>
                        </a:rPr>
                        <m:t>𝛾</m:t>
                      </m:r>
                      <m:sSub>
                        <m:sSubPr>
                          <m:ctrlPr>
                            <a:rPr lang="en-US" sz="2600" i="1">
                              <a:latin typeface="Cambria Math" panose="02040503050406030204" pitchFamily="18" charset="0"/>
                            </a:rPr>
                          </m:ctrlPr>
                        </m:sSubPr>
                        <m:e>
                          <m:r>
                            <a:rPr lang="en-US" sz="2600" i="1">
                              <a:latin typeface="Cambria Math" panose="02040503050406030204" pitchFamily="18" charset="0"/>
                            </a:rPr>
                            <m:t>𝐼</m:t>
                          </m:r>
                        </m:e>
                        <m:sub>
                          <m:r>
                            <a:rPr lang="en-US" sz="2600" i="1">
                              <a:latin typeface="Cambria Math" panose="02040503050406030204" pitchFamily="18" charset="0"/>
                            </a:rPr>
                            <m:t>2</m:t>
                          </m:r>
                          <m:r>
                            <a:rPr lang="en-US" sz="2600" i="1">
                              <a:latin typeface="Cambria Math" panose="02040503050406030204" pitchFamily="18" charset="0"/>
                            </a:rPr>
                            <m:t>𝑠𝑖</m:t>
                          </m:r>
                        </m:sub>
                      </m:sSub>
                      <m:r>
                        <a:rPr lang="en-US" sz="2600" i="1">
                          <a:latin typeface="Cambria Math" panose="02040503050406030204" pitchFamily="18" charset="0"/>
                        </a:rPr>
                        <m:t>+ </m:t>
                      </m:r>
                      <m:r>
                        <a:rPr lang="en-US" sz="2600" i="1">
                          <a:latin typeface="Cambria Math" panose="02040503050406030204" pitchFamily="18" charset="0"/>
                        </a:rPr>
                        <m:t>𝛾</m:t>
                      </m:r>
                      <m:sSub>
                        <m:sSubPr>
                          <m:ctrlPr>
                            <a:rPr lang="en-US" sz="2600" i="1">
                              <a:latin typeface="Cambria Math" panose="02040503050406030204" pitchFamily="18" charset="0"/>
                            </a:rPr>
                          </m:ctrlPr>
                        </m:sSubPr>
                        <m:e>
                          <m:r>
                            <a:rPr lang="en-US" sz="2600" i="1">
                              <a:latin typeface="Cambria Math" panose="02040503050406030204" pitchFamily="18" charset="0"/>
                            </a:rPr>
                            <m:t>𝐼</m:t>
                          </m:r>
                        </m:e>
                        <m:sub>
                          <m:r>
                            <a:rPr lang="en-US" sz="2600" i="1">
                              <a:latin typeface="Cambria Math" panose="02040503050406030204" pitchFamily="18" charset="0"/>
                            </a:rPr>
                            <m:t>3</m:t>
                          </m:r>
                          <m:r>
                            <a:rPr lang="en-US" sz="2600" i="1">
                              <a:latin typeface="Cambria Math" panose="02040503050406030204" pitchFamily="18" charset="0"/>
                            </a:rPr>
                            <m:t>𝑠𝑖</m:t>
                          </m:r>
                        </m:sub>
                      </m:sSub>
                      <m:r>
                        <a:rPr lang="en-US" sz="2600" i="1">
                          <a:latin typeface="Cambria Math" panose="02040503050406030204" pitchFamily="18" charset="0"/>
                        </a:rPr>
                        <m:t>+ </m:t>
                      </m:r>
                      <m:r>
                        <a:rPr lang="en-US" sz="2600" i="1">
                          <a:latin typeface="Cambria Math" panose="02040503050406030204" pitchFamily="18" charset="0"/>
                        </a:rPr>
                        <m:t>𝛾</m:t>
                      </m:r>
                      <m:sSub>
                        <m:sSubPr>
                          <m:ctrlPr>
                            <a:rPr lang="en-US" sz="2600" i="1">
                              <a:latin typeface="Cambria Math" panose="02040503050406030204" pitchFamily="18" charset="0"/>
                            </a:rPr>
                          </m:ctrlPr>
                        </m:sSubPr>
                        <m:e>
                          <m:r>
                            <a:rPr lang="en-US" sz="2600" i="1">
                              <a:latin typeface="Cambria Math" panose="02040503050406030204" pitchFamily="18" charset="0"/>
                            </a:rPr>
                            <m:t>𝐼</m:t>
                          </m:r>
                        </m:e>
                        <m:sub>
                          <m:r>
                            <a:rPr lang="en-US" sz="2600" i="1">
                              <a:latin typeface="Cambria Math" panose="02040503050406030204" pitchFamily="18" charset="0"/>
                            </a:rPr>
                            <m:t>4</m:t>
                          </m:r>
                          <m:r>
                            <a:rPr lang="en-US" sz="2600" i="1">
                              <a:latin typeface="Cambria Math" panose="02040503050406030204" pitchFamily="18" charset="0"/>
                            </a:rPr>
                            <m:t>𝑠𝑖</m:t>
                          </m:r>
                        </m:sub>
                      </m:sSub>
                      <m:r>
                        <a:rPr lang="en-US" sz="2600" i="1">
                          <a:latin typeface="Cambria Math" panose="02040503050406030204" pitchFamily="18" charset="0"/>
                        </a:rPr>
                        <m:t>+ </m:t>
                      </m:r>
                      <m:r>
                        <a:rPr lang="en-US" sz="2600" i="1">
                          <a:latin typeface="Cambria Math" panose="02040503050406030204" pitchFamily="18" charset="0"/>
                        </a:rPr>
                        <m:t>𝛾</m:t>
                      </m:r>
                      <m:sSub>
                        <m:sSubPr>
                          <m:ctrlPr>
                            <a:rPr lang="en-US" sz="2600" i="1">
                              <a:latin typeface="Cambria Math" panose="02040503050406030204" pitchFamily="18" charset="0"/>
                            </a:rPr>
                          </m:ctrlPr>
                        </m:sSubPr>
                        <m:e>
                          <m:r>
                            <a:rPr lang="en-US" sz="2600" i="1">
                              <a:latin typeface="Cambria Math" panose="02040503050406030204" pitchFamily="18" charset="0"/>
                            </a:rPr>
                            <m:t>𝐼</m:t>
                          </m:r>
                        </m:e>
                        <m:sub>
                          <m:r>
                            <a:rPr lang="en-US" sz="2600" i="1">
                              <a:latin typeface="Cambria Math" panose="02040503050406030204" pitchFamily="18" charset="0"/>
                            </a:rPr>
                            <m:t>5</m:t>
                          </m:r>
                          <m:r>
                            <a:rPr lang="en-US" sz="2600" i="1">
                              <a:latin typeface="Cambria Math" panose="02040503050406030204" pitchFamily="18" charset="0"/>
                            </a:rPr>
                            <m:t>𝑠𝑖</m:t>
                          </m:r>
                        </m:sub>
                      </m:sSub>
                      <m:r>
                        <a:rPr lang="en-US" sz="2600" i="1">
                          <a:latin typeface="Cambria Math" panose="02040503050406030204" pitchFamily="18" charset="0"/>
                        </a:rPr>
                        <m:t> + </m:t>
                      </m:r>
                      <m:sSub>
                        <m:sSubPr>
                          <m:ctrlPr>
                            <a:rPr lang="en-US" sz="2600" i="1">
                              <a:latin typeface="Cambria Math" panose="02040503050406030204" pitchFamily="18" charset="0"/>
                            </a:rPr>
                          </m:ctrlPr>
                        </m:sSubPr>
                        <m:e>
                          <m:r>
                            <a:rPr lang="en-US" sz="2600" i="1">
                              <a:latin typeface="Cambria Math" panose="02040503050406030204" pitchFamily="18" charset="0"/>
                            </a:rPr>
                            <m:t>𝜀</m:t>
                          </m:r>
                        </m:e>
                        <m:sub>
                          <m:r>
                            <a:rPr lang="en-US" sz="2600" i="1">
                              <a:latin typeface="Cambria Math" panose="02040503050406030204" pitchFamily="18" charset="0"/>
                            </a:rPr>
                            <m:t>𝑠𝑖𝑡</m:t>
                          </m:r>
                        </m:sub>
                      </m:sSub>
                    </m:oMath>
                  </m:oMathPara>
                </a14:m>
                <a:endParaRPr lang="en-US" sz="2600" dirty="0" smtClean="0">
                  <a:latin typeface="Times New Roman" panose="02020603050405020304" pitchFamily="18" charset="0"/>
                  <a:cs typeface="Times New Roman" panose="02020603050405020304" pitchFamily="18" charset="0"/>
                </a:endParaRPr>
              </a:p>
              <a:p>
                <a:pPr marL="0" indent="0">
                  <a:buNone/>
                </a:pPr>
                <a:endParaRPr lang="en-US" sz="2600" dirty="0" smtClean="0">
                  <a:latin typeface="Times New Roman" panose="02020603050405020304" pitchFamily="18" charset="0"/>
                  <a:cs typeface="Times New Roman" panose="02020603050405020304" pitchFamily="18" charset="0"/>
                </a:endParaRPr>
              </a:p>
              <a:p>
                <a:r>
                  <a:rPr lang="en-US" sz="2600" dirty="0" smtClean="0">
                    <a:latin typeface="Times New Roman" panose="02020603050405020304" pitchFamily="18" charset="0"/>
                    <a:cs typeface="Times New Roman" panose="02020603050405020304" pitchFamily="18" charset="0"/>
                  </a:rPr>
                  <a:t>Tax incentive variable is collapsed and averaged </a:t>
                </a:r>
              </a:p>
              <a:p>
                <a:r>
                  <a:rPr lang="en-US" sz="2600" dirty="0" smtClean="0">
                    <a:latin typeface="Times New Roman" panose="02020603050405020304" pitchFamily="18" charset="0"/>
                    <a:cs typeface="Times New Roman" panose="02020603050405020304" pitchFamily="18" charset="0"/>
                  </a:rPr>
                  <a:t>Dependent variable is for </a:t>
                </a:r>
                <a:r>
                  <a:rPr lang="en-US" sz="2600" dirty="0" err="1" smtClean="0">
                    <a:latin typeface="Times New Roman" panose="02020603050405020304" pitchFamily="18" charset="0"/>
                    <a:cs typeface="Times New Roman" panose="02020603050405020304" pitchFamily="18" charset="0"/>
                  </a:rPr>
                  <a:t>endline</a:t>
                </a:r>
                <a:r>
                  <a:rPr lang="en-US" sz="2600" dirty="0" smtClean="0">
                    <a:latin typeface="Times New Roman" panose="02020603050405020304" pitchFamily="18" charset="0"/>
                    <a:cs typeface="Times New Roman" panose="02020603050405020304" pitchFamily="18" charset="0"/>
                  </a:rPr>
                  <a:t> (2015) and controls at baseline (1998)</a:t>
                </a:r>
                <a:endParaRPr lang="en-US" sz="2600" dirty="0" smtClean="0">
                  <a:latin typeface="Times New Roman" panose="02020603050405020304" pitchFamily="18" charset="0"/>
                  <a:cs typeface="Times New Roman" panose="02020603050405020304" pitchFamily="18" charset="0"/>
                </a:endParaRPr>
              </a:p>
              <a:p>
                <a:r>
                  <a:rPr lang="en-US" sz="2600" dirty="0" smtClean="0">
                    <a:latin typeface="Times New Roman" panose="02020603050405020304" pitchFamily="18" charset="0"/>
                    <a:cs typeface="Times New Roman" panose="02020603050405020304" pitchFamily="18" charset="0"/>
                  </a:rPr>
                  <a:t>No fixed effects because this is a cross-section where state differences are the source of variatio</a:t>
                </a:r>
                <a:r>
                  <a:rPr lang="en-US" sz="2600" dirty="0">
                    <a:latin typeface="Times New Roman" panose="02020603050405020304" pitchFamily="18" charset="0"/>
                    <a:cs typeface="Times New Roman" panose="02020603050405020304" pitchFamily="18" charset="0"/>
                  </a:rPr>
                  <a:t>n</a:t>
                </a:r>
                <a:endParaRPr lang="en-US" sz="2600" dirty="0" smtClean="0">
                  <a:latin typeface="Times New Roman" panose="02020603050405020304" pitchFamily="18" charset="0"/>
                  <a:cs typeface="Times New Roman" panose="02020603050405020304" pitchFamily="18" charset="0"/>
                </a:endParaRPr>
              </a:p>
              <a:p>
                <a:endParaRPr lang="en-US" sz="2600" dirty="0">
                  <a:latin typeface="Times New Roman" panose="02020603050405020304" pitchFamily="18" charset="0"/>
                  <a:cs typeface="Times New Roman" panose="02020603050405020304" pitchFamily="18" charset="0"/>
                </a:endParaRPr>
              </a:p>
              <a:p>
                <a:pPr marL="0" indent="0">
                  <a:buNone/>
                </a:pPr>
                <a:endParaRPr lang="en-US" dirty="0" smtClean="0">
                  <a:latin typeface="Times New Roman" panose="02020603050405020304" pitchFamily="18" charset="0"/>
                  <a:cs typeface="Times New Roman" panose="02020603050405020304" pitchFamily="18" charset="0"/>
                </a:endParaRPr>
              </a:p>
            </p:txBody>
          </p:sp>
        </mc:Choice>
        <mc:Fallback>
          <p:sp>
            <p:nvSpPr>
              <p:cNvPr id="3" name="Content Placeholder 2">
                <a:extLst>
                  <a:ext uri="{FF2B5EF4-FFF2-40B4-BE49-F238E27FC236}">
                    <a16:creationId xmlns:a16="http://schemas.microsoft.com/office/drawing/2014/main" id="{1F0F10AC-A0E3-E048-B578-76599EAD5D93}"/>
                  </a:ext>
                </a:extLst>
              </p:cNvPr>
              <p:cNvSpPr>
                <a:spLocks noGrp="1" noRot="1" noChangeAspect="1" noMove="1" noResize="1" noEditPoints="1" noAdjustHandles="1" noChangeArrowheads="1" noChangeShapeType="1" noTextEdit="1"/>
              </p:cNvSpPr>
              <p:nvPr>
                <p:ph idx="1"/>
              </p:nvPr>
            </p:nvSpPr>
            <p:spPr>
              <a:xfrm>
                <a:off x="838200" y="1690688"/>
                <a:ext cx="10718494" cy="4486275"/>
              </a:xfrm>
              <a:blipFill>
                <a:blip r:embed="rId3"/>
                <a:stretch>
                  <a:fillRect l="-1195" t="-3261" r="-1024"/>
                </a:stretch>
              </a:blipFill>
            </p:spPr>
            <p:txBody>
              <a:bodyPr/>
              <a:lstStyle/>
              <a:p>
                <a:r>
                  <a:rPr lang="en-US">
                    <a:noFill/>
                  </a:rPr>
                  <a:t> </a:t>
                </a:r>
              </a:p>
            </p:txBody>
          </p:sp>
        </mc:Fallback>
      </mc:AlternateContent>
    </p:spTree>
    <p:extLst>
      <p:ext uri="{BB962C8B-B14F-4D97-AF65-F5344CB8AC3E}">
        <p14:creationId xmlns:p14="http://schemas.microsoft.com/office/powerpoint/2010/main" val="28619743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1191</TotalTime>
  <Words>4008</Words>
  <Application>Microsoft Office PowerPoint</Application>
  <PresentationFormat>Widescreen</PresentationFormat>
  <Paragraphs>2580</Paragraphs>
  <Slides>27</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CMU Sans Serif Medium</vt:lpstr>
      <vt:lpstr>DengXian</vt:lpstr>
      <vt:lpstr>Arial</vt:lpstr>
      <vt:lpstr>Calibri</vt:lpstr>
      <vt:lpstr>Cambria Math</vt:lpstr>
      <vt:lpstr>Times New Roman</vt:lpstr>
      <vt:lpstr>Office Theme</vt:lpstr>
      <vt:lpstr>Do Incentives Work? Assessing the Impact of Economic Incentives on Industry Growth</vt:lpstr>
      <vt:lpstr>Outline</vt:lpstr>
      <vt:lpstr>Motivation</vt:lpstr>
      <vt:lpstr>Question</vt:lpstr>
      <vt:lpstr>Background &amp; Literature Review</vt:lpstr>
      <vt:lpstr>Conceptual Framework</vt:lpstr>
      <vt:lpstr>Empirical Framework</vt:lpstr>
      <vt:lpstr>Empirical Framework</vt:lpstr>
      <vt:lpstr>Empirical Framework</vt:lpstr>
      <vt:lpstr>Data</vt:lpstr>
      <vt:lpstr>Data</vt:lpstr>
      <vt:lpstr>Data - Update</vt:lpstr>
      <vt:lpstr>Empirical Results</vt:lpstr>
      <vt:lpstr>State-Industry GDP Dependent Variable</vt:lpstr>
      <vt:lpstr>PowerPoint Presentation</vt:lpstr>
      <vt:lpstr>State GDP Dependent Variable</vt:lpstr>
      <vt:lpstr>PowerPoint Presentation</vt:lpstr>
      <vt:lpstr>Industry Value Added GDP Dependent Variable</vt:lpstr>
      <vt:lpstr>PowerPoint Presentation</vt:lpstr>
      <vt:lpstr>State-Industry GDP Dependent Variable with Government Financing Controls</vt:lpstr>
      <vt:lpstr>PowerPoint Presentation</vt:lpstr>
      <vt:lpstr>State GDP Dependent Variable with Government Financing Controls</vt:lpstr>
      <vt:lpstr>PowerPoint Presentation</vt:lpstr>
      <vt:lpstr>Industry Added Value Dependent Variable with Government Financing Controls</vt:lpstr>
      <vt:lpstr>PowerPoint Presentation</vt:lpstr>
      <vt:lpstr>Conclusions</vt:lpstr>
      <vt:lpstr>Considerations and Limitations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Proposal</dc:title>
  <dc:creator>Nada Eissa</dc:creator>
  <cp:lastModifiedBy>Christian Conroy</cp:lastModifiedBy>
  <cp:revision>72</cp:revision>
  <dcterms:created xsi:type="dcterms:W3CDTF">2018-11-27T03:43:11Z</dcterms:created>
  <dcterms:modified xsi:type="dcterms:W3CDTF">2019-02-27T00:37:12Z</dcterms:modified>
</cp:coreProperties>
</file>