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73" r:id="rId2"/>
    <p:sldId id="271" r:id="rId3"/>
    <p:sldId id="272" r:id="rId4"/>
    <p:sldId id="285" r:id="rId5"/>
    <p:sldId id="274" r:id="rId6"/>
    <p:sldId id="282" r:id="rId7"/>
    <p:sldId id="292" r:id="rId8"/>
    <p:sldId id="288" r:id="rId9"/>
    <p:sldId id="275" r:id="rId10"/>
    <p:sldId id="293"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as Payne" initials="" lastIdx="4" clrIdx="0"/>
  <p:cmAuthor id="2" name="Muriel Van De Bilt"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9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730" autoAdjust="0"/>
  </p:normalViewPr>
  <p:slideViewPr>
    <p:cSldViewPr snapToGrid="0" snapToObjects="1">
      <p:cViewPr varScale="1">
        <p:scale>
          <a:sx n="53" d="100"/>
          <a:sy n="53" d="100"/>
        </p:scale>
        <p:origin x="11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B39B-9B0F-DC49-9FFD-C5F77F9568F1}"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7C6F4-E012-A74C-B9AE-B27E6E8ACAB8}" type="slidenum">
              <a:rPr lang="en-US" smtClean="0"/>
              <a:t>‹#›</a:t>
            </a:fld>
            <a:endParaRPr lang="en-US"/>
          </a:p>
        </p:txBody>
      </p:sp>
    </p:spTree>
    <p:extLst>
      <p:ext uri="{BB962C8B-B14F-4D97-AF65-F5344CB8AC3E}">
        <p14:creationId xmlns:p14="http://schemas.microsoft.com/office/powerpoint/2010/main" val="68963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Hello,</a:t>
            </a:r>
            <a:r>
              <a:rPr lang="en-US" sz="1200" kern="1200" baseline="0" dirty="0">
                <a:solidFill>
                  <a:schemeClr val="tx1"/>
                </a:solidFill>
                <a:effectLst/>
                <a:latin typeface="+mn-lt"/>
                <a:ea typeface="+mn-ea"/>
                <a:cs typeface="+mn-cs"/>
              </a:rPr>
              <a:t> My name is Christian Conroy and I am the founder of </a:t>
            </a:r>
            <a:r>
              <a:rPr lang="en-US" sz="1200" kern="1200" baseline="0" dirty="0" err="1">
                <a:solidFill>
                  <a:schemeClr val="tx1"/>
                </a:solidFill>
                <a:effectLst/>
                <a:latin typeface="+mn-lt"/>
                <a:ea typeface="+mn-ea"/>
                <a:cs typeface="+mn-cs"/>
              </a:rPr>
              <a:t>Civitas</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cities generate close to 85% of global GDP, there is no data source that exists that quantifies city metric and policies across the global across time. While large cities like Toronto, San Francisco, and New York have established robust data collection and analysis capabilities, most cities do not have the manpower or budget necessary to collect or analyze data, let alone prepare it in a standardized way that can be benchmarked against other cities. </a:t>
            </a:r>
          </a:p>
          <a:p>
            <a:endParaRPr lang="en-US" sz="12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40637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r>
              <a:rPr lang="en-US" sz="1200" kern="1200" dirty="0">
                <a:solidFill>
                  <a:schemeClr val="tx1"/>
                </a:solidFill>
                <a:effectLst/>
                <a:latin typeface="+mn-lt"/>
                <a:ea typeface="+mn-ea"/>
                <a:cs typeface="+mn-cs"/>
              </a:rPr>
              <a:t>ISO 37120 - the first international standard on indicators for sustainable cities – was published</a:t>
            </a:r>
            <a:r>
              <a:rPr lang="en-US" sz="1200" kern="1200" baseline="0" dirty="0">
                <a:solidFill>
                  <a:schemeClr val="tx1"/>
                </a:solidFill>
                <a:effectLst/>
                <a:latin typeface="+mn-lt"/>
                <a:ea typeface="+mn-ea"/>
                <a:cs typeface="+mn-cs"/>
              </a:rPr>
              <a:t> in 2014</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Establishes a set of standardized indicators that provide a uniform approach to what is measured in the context of city indicators, and how that measurement is to be undertaken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ISO 37120 is formed of 17 themes dealing with city services and quality of life, ranging from Education to Water and Sanitation, which enable cities to measure progress on infrastructure projects over time, assess their performance, and draw lessons through comparison with other cities. </a:t>
            </a:r>
          </a:p>
          <a:p>
            <a:pPr lvl="0"/>
            <a:r>
              <a:rPr lang="en-US" sz="1200" kern="1200" dirty="0">
                <a:solidFill>
                  <a:schemeClr val="tx1"/>
                </a:solidFill>
                <a:effectLst/>
                <a:latin typeface="+mn-lt"/>
                <a:ea typeface="+mn-ea"/>
                <a:cs typeface="+mn-cs"/>
              </a:rPr>
              <a:t>Cities are getting certified against it for better more standardized consistent</a:t>
            </a:r>
            <a:r>
              <a:rPr lang="en-US" sz="1200" kern="1200" baseline="0" dirty="0">
                <a:solidFill>
                  <a:schemeClr val="tx1"/>
                </a:solidFill>
                <a:effectLst/>
                <a:latin typeface="+mn-lt"/>
                <a:ea typeface="+mn-ea"/>
                <a:cs typeface="+mn-cs"/>
              </a:rPr>
              <a:t> data collection, reporting, and organizing</a:t>
            </a:r>
          </a:p>
          <a:p>
            <a:pPr lvl="0"/>
            <a:r>
              <a:rPr lang="en-US" sz="1200" b="0" i="0" kern="1200" dirty="0">
                <a:solidFill>
                  <a:schemeClr val="tx1"/>
                </a:solidFill>
                <a:effectLst/>
                <a:latin typeface="+mn-lt"/>
                <a:ea typeface="+mn-ea"/>
                <a:cs typeface="+mn-cs"/>
              </a:rPr>
              <a:t>Without that standard the data normalization costs will be so substantial/a high hurdle to scale that investors will be concerned, but</a:t>
            </a:r>
            <a:r>
              <a:rPr lang="en-US" sz="1200" b="0" i="0" kern="1200" baseline="0" dirty="0">
                <a:solidFill>
                  <a:schemeClr val="tx1"/>
                </a:solidFill>
                <a:effectLst/>
                <a:latin typeface="+mn-lt"/>
                <a:ea typeface="+mn-ea"/>
                <a:cs typeface="+mn-cs"/>
              </a:rPr>
              <a:t> this decreases the costs over time</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8829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628650" marR="0" lvl="5"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4" indent="-171450" algn="l" defTabSz="914400" rtl="0" eaLnBrk="1" fontAlgn="auto" latinLnBrk="0" hangingPunct="1">
              <a:lnSpc>
                <a:spcPct val="100000"/>
              </a:lnSpc>
              <a:spcBef>
                <a:spcPts val="0"/>
              </a:spcBef>
              <a:spcAft>
                <a:spcPts val="0"/>
              </a:spcAft>
              <a:buClrTx/>
              <a:buSzTx/>
              <a:buFontTx/>
              <a:buChar char="-"/>
              <a:tabLst/>
              <a:defRPr/>
            </a:pPr>
            <a:r>
              <a:rPr lang="en-US" dirty="0"/>
              <a:t>For phase 3, it won’t necessarily</a:t>
            </a:r>
            <a:r>
              <a:rPr lang="en-US" baseline="0" dirty="0"/>
              <a:t> just be governments: For example, companies like </a:t>
            </a:r>
            <a:r>
              <a:rPr lang="en-US" sz="1200" kern="1200" dirty="0" err="1">
                <a:solidFill>
                  <a:schemeClr val="tx1"/>
                </a:solidFill>
                <a:effectLst/>
                <a:latin typeface="+mn-lt"/>
                <a:ea typeface="+mn-ea"/>
                <a:cs typeface="+mn-cs"/>
              </a:rPr>
              <a:t>Populus</a:t>
            </a:r>
            <a:r>
              <a:rPr lang="en-US" sz="1200" kern="1200" dirty="0">
                <a:solidFill>
                  <a:schemeClr val="tx1"/>
                </a:solidFill>
                <a:effectLst/>
                <a:latin typeface="+mn-lt"/>
                <a:ea typeface="+mn-ea"/>
                <a:cs typeface="+mn-cs"/>
              </a:rPr>
              <a:t> working with lime, who is launching a car sharing service! (</a:t>
            </a:r>
            <a:r>
              <a:rPr lang="en-US" sz="1200" kern="1200" dirty="0" err="1">
                <a:solidFill>
                  <a:schemeClr val="tx1"/>
                </a:solidFill>
                <a:effectLst/>
                <a:latin typeface="+mn-lt"/>
                <a:ea typeface="+mn-ea"/>
                <a:cs typeface="+mn-cs"/>
              </a:rPr>
              <a:t>Limepod</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Value</a:t>
            </a:r>
            <a:r>
              <a:rPr lang="en-US" sz="1200" kern="1200" baseline="0" dirty="0">
                <a:solidFill>
                  <a:schemeClr val="tx1"/>
                </a:solidFill>
                <a:effectLst/>
                <a:latin typeface="+mn-lt"/>
                <a:ea typeface="+mn-ea"/>
                <a:cs typeface="+mn-cs"/>
              </a:rPr>
              <a:t> proposition is also in s</a:t>
            </a:r>
            <a:r>
              <a:rPr lang="en-US" sz="1200" kern="1200" dirty="0">
                <a:solidFill>
                  <a:schemeClr val="tx1"/>
                </a:solidFill>
                <a:effectLst/>
                <a:latin typeface="+mn-lt"/>
                <a:ea typeface="+mn-ea"/>
                <a:cs typeface="+mn-cs"/>
              </a:rPr>
              <a:t>aving the governments time -&gt; There is a huge amount of effort involved with cleaning, processing, and harmonizing the data</a:t>
            </a:r>
          </a:p>
          <a:p>
            <a:pPr lvl="2"/>
            <a:r>
              <a:rPr lang="en-US" sz="1200" kern="1200" dirty="0">
                <a:solidFill>
                  <a:schemeClr val="tx1"/>
                </a:solidFill>
                <a:effectLst/>
                <a:latin typeface="+mn-lt"/>
                <a:ea typeface="+mn-ea"/>
                <a:cs typeface="+mn-cs"/>
              </a:rPr>
              <a:t>The cities don’t have the engineering and data science resources</a:t>
            </a:r>
          </a:p>
          <a:p>
            <a:pPr lvl="2"/>
            <a:r>
              <a:rPr lang="en-US" sz="1200" kern="1200" dirty="0">
                <a:solidFill>
                  <a:schemeClr val="tx1"/>
                </a:solidFill>
                <a:effectLst/>
                <a:latin typeface="+mn-lt"/>
                <a:ea typeface="+mn-ea"/>
                <a:cs typeface="+mn-cs"/>
              </a:rPr>
              <a:t>They can do it more efficiently and at a lower cost (Ideally we’ll be doing this the whole time, but it’s more of phase 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For Phase 3: F</a:t>
            </a:r>
            <a:r>
              <a:rPr lang="en-US" sz="1200" kern="1200" dirty="0">
                <a:solidFill>
                  <a:schemeClr val="tx1"/>
                </a:solidFill>
                <a:effectLst/>
                <a:latin typeface="+mn-lt"/>
                <a:ea typeface="+mn-ea"/>
                <a:cs typeface="+mn-cs"/>
              </a:rPr>
              <a:t>ive key steps that cities can replicate to develop their own analytics projects: (1) identify the problem; (2) assess data readiness; (3) scope the project; (4) pilot the project; and (5) implement and scale the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Example for energy as an issue area: For example, we have a company that focuses on automated washing machine services, and something that benchmarks energy indicators across urban environments might be useful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 Further examples of Use Cases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Investors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Think of how </a:t>
            </a:r>
            <a:r>
              <a:rPr lang="en-US" sz="1200" kern="1200" dirty="0">
                <a:solidFill>
                  <a:schemeClr val="tx1"/>
                </a:solidFill>
                <a:effectLst/>
                <a:latin typeface="+mn-lt"/>
                <a:ea typeface="+mn-ea"/>
                <a:cs typeface="+mn-cs"/>
              </a:rPr>
              <a:t>companies like Planet Labs that offer satellite photos on anything from how much parking spots are occupied at a retailer on any given day to where bottlenecks in the coal supply chain typically occur to land-related signs that a bad harvest is coming that will jack up crop prices in developing countries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City governments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Does easing up zoning laws and increasing the density of commercial offices and apartments lead to increased foreign direct investment and business activity?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Does investing in government provided entrepreneurial training programs increase organic growth and startup survivability?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Does affordable housing subsidization increase the amount of high-skilled young talent that moves to a city and can serve as a strong human capital pool?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Does increasing public greenspace increase livability and promote inclusive communities?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Does implementing congestion pricing incentivize people to move away from cars and towards transportation options like walking or biking that are much better for the environment?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Do subsidized urban farming programs increase public health outcomes and decrease local healthcare costs?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These are all questions that municipal governments want answers to but have no way of evaluating before spending money on such policy initiatives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Academic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When I began thinking about what I would write my thesis for the McCourt School of Public Policy at Georgetown, my original goal was to develop a model that would evaluate which city-level indicators were most useful in predicting foreign direct investment growth.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While such models have been developed to evaluate which macroeconomic indicators were most useful in predicting country-level GDP growth, no such study had been attempted using city-level data</a:t>
            </a:r>
          </a:p>
        </p:txBody>
      </p:sp>
    </p:spTree>
    <p:extLst>
      <p:ext uri="{BB962C8B-B14F-4D97-AF65-F5344CB8AC3E}">
        <p14:creationId xmlns:p14="http://schemas.microsoft.com/office/powerpoint/2010/main" val="300734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Let’s say you are the CEO of a shared mobility company like Bird or Skip and you are considering which urban market is best to launch your next fleet of electric scooters. What data source can you turn to analyze profitability, scale, and regulatory hurdles?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about if you are the Director of the Department of Transportation in Washington DC and you need to evaluate how shared bike and scooter services could reduce congestion in the District? Where can you look to see how such programs have causally impacted traffic congestion in other cities around the world?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if you are a Public Policy researcher at Georgia State University and you want to know how proximity to public bus stops influences poverty rates? Where can you find a large sample size of cities to analyze the correlations or causal impacts? </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Supplementary Questions</a:t>
            </a:r>
          </a:p>
          <a:p>
            <a:r>
              <a:rPr lang="en-US" sz="1200" kern="1200" dirty="0">
                <a:solidFill>
                  <a:schemeClr val="tx1"/>
                </a:solidFill>
                <a:effectLst/>
                <a:latin typeface="+mn-lt"/>
                <a:ea typeface="+mn-ea"/>
                <a:cs typeface="+mn-cs"/>
              </a:rPr>
              <a:t>Does implementing congestion pricing incentivize people to move away from cars and towards transportation options like walking or biking that are much better for the environment? </a:t>
            </a:r>
          </a:p>
          <a:p>
            <a:r>
              <a:rPr lang="en-US" sz="1200" kern="1200" dirty="0">
                <a:solidFill>
                  <a:schemeClr val="tx1"/>
                </a:solidFill>
                <a:effectLst/>
                <a:latin typeface="+mn-lt"/>
                <a:ea typeface="+mn-ea"/>
                <a:cs typeface="+mn-cs"/>
              </a:rPr>
              <a:t>Does easing up zoning laws and increasing the density of commercial offices and apartments lead to increased foreign direct investment and business activity? </a:t>
            </a:r>
          </a:p>
          <a:p>
            <a:r>
              <a:rPr lang="en-US" sz="1200" kern="1200" dirty="0">
                <a:solidFill>
                  <a:schemeClr val="tx1"/>
                </a:solidFill>
                <a:effectLst/>
                <a:latin typeface="+mn-lt"/>
                <a:ea typeface="+mn-ea"/>
                <a:cs typeface="+mn-cs"/>
              </a:rPr>
              <a:t>Does investing in government provided entrepreneurial training programs increase organic growth and startup survivability? </a:t>
            </a:r>
            <a:endParaRPr lang="en-US" sz="1200" u="sng"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89991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Let’s say you are the CEO of a shared mobility company like Bird or Skip and you are considering which urban market is best to launch your next fleet of electric scooters. What data source can you turn to analyze profitability, scale, and regulatory hurdles?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about if you are the Director of the Department of Transportation in Washington DC and you need to evaluate how shared bike and scooter services could reduce congestion in the District? Where can you look to see how such programs have causally impacted traffic congestion in other cities around the world?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if you are a Public Policy researcher at Georgia State University and you want to know how proximity to public bus stops influences poverty rates? Where can you find a large sample size of cities to analyze the correlations or causal impacts? </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Supplementary Questions</a:t>
            </a:r>
          </a:p>
          <a:p>
            <a:r>
              <a:rPr lang="en-US" sz="1200" kern="1200" dirty="0">
                <a:solidFill>
                  <a:schemeClr val="tx1"/>
                </a:solidFill>
                <a:effectLst/>
                <a:latin typeface="+mn-lt"/>
                <a:ea typeface="+mn-ea"/>
                <a:cs typeface="+mn-cs"/>
              </a:rPr>
              <a:t>Does implementing congestion pricing incentivize people to move away from cars and towards transportation options like walking or biking that are much better for the environment? </a:t>
            </a:r>
          </a:p>
          <a:p>
            <a:r>
              <a:rPr lang="en-US" sz="1200" kern="1200" dirty="0">
                <a:solidFill>
                  <a:schemeClr val="tx1"/>
                </a:solidFill>
                <a:effectLst/>
                <a:latin typeface="+mn-lt"/>
                <a:ea typeface="+mn-ea"/>
                <a:cs typeface="+mn-cs"/>
              </a:rPr>
              <a:t>Does easing up zoning laws and increasing the density of commercial offices and apartments lead to increased foreign direct investment and business activity? </a:t>
            </a:r>
          </a:p>
          <a:p>
            <a:r>
              <a:rPr lang="en-US" sz="1200" kern="1200" dirty="0">
                <a:solidFill>
                  <a:schemeClr val="tx1"/>
                </a:solidFill>
                <a:effectLst/>
                <a:latin typeface="+mn-lt"/>
                <a:ea typeface="+mn-ea"/>
                <a:cs typeface="+mn-cs"/>
              </a:rPr>
              <a:t>Does investing in government provided entrepreneurial training programs increase organic growth and startup survivability? </a:t>
            </a:r>
            <a:endParaRPr lang="en-US" sz="1200" u="sng" kern="1200" dirty="0">
              <a:solidFill>
                <a:schemeClr val="tx1"/>
              </a:solidFill>
              <a:effectLst/>
              <a:latin typeface="+mn-lt"/>
              <a:ea typeface="+mn-ea"/>
              <a:cs typeface="+mn-cs"/>
            </a:endParaRPr>
          </a:p>
          <a:p>
            <a:pPr lvl="0">
              <a:spcBef>
                <a:spcPts val="0"/>
              </a:spcBef>
              <a:buNone/>
            </a:pPr>
            <a:endParaRPr lang="en-US" dirty="0"/>
          </a:p>
        </p:txBody>
      </p:sp>
    </p:spTree>
    <p:extLst>
      <p:ext uri="{BB962C8B-B14F-4D97-AF65-F5344CB8AC3E}">
        <p14:creationId xmlns:p14="http://schemas.microsoft.com/office/powerpoint/2010/main" val="23076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Let’s say you are the CEO of a shared mobility company like Bird or Skip and you are considering which urban market is best to launch your next fleet of electric scooters. What data source can you turn to analyze profitability, scale, and regulatory hurdles?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about if you are the Director of the Department of Transportation in Washington DC and you need to evaluate how shared bike and scooter services could reduce congestion in the District? Where can you look to see how such programs have causally impacted traffic congestion in other cities around the world?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if you are a Public Policy researcher at Georgia State University and you want to know how proximity to public bus stops influences poverty rates? Where can you find a large sample size of cities to analyze the correlations or causal impacts? </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Supplementary Questions</a:t>
            </a:r>
          </a:p>
          <a:p>
            <a:r>
              <a:rPr lang="en-US" sz="1200" kern="1200" dirty="0">
                <a:solidFill>
                  <a:schemeClr val="tx1"/>
                </a:solidFill>
                <a:effectLst/>
                <a:latin typeface="+mn-lt"/>
                <a:ea typeface="+mn-ea"/>
                <a:cs typeface="+mn-cs"/>
              </a:rPr>
              <a:t>Does implementing congestion pricing incentivize people to move away from cars and towards transportation options like walking or biking that are much better for the environment? </a:t>
            </a:r>
          </a:p>
          <a:p>
            <a:r>
              <a:rPr lang="en-US" sz="1200" kern="1200" dirty="0">
                <a:solidFill>
                  <a:schemeClr val="tx1"/>
                </a:solidFill>
                <a:effectLst/>
                <a:latin typeface="+mn-lt"/>
                <a:ea typeface="+mn-ea"/>
                <a:cs typeface="+mn-cs"/>
              </a:rPr>
              <a:t>Does easing up zoning laws and increasing the density of commercial offices and apartments lead to increased foreign direct investment and business activity? </a:t>
            </a:r>
          </a:p>
          <a:p>
            <a:r>
              <a:rPr lang="en-US" sz="1200" kern="1200" dirty="0">
                <a:solidFill>
                  <a:schemeClr val="tx1"/>
                </a:solidFill>
                <a:effectLst/>
                <a:latin typeface="+mn-lt"/>
                <a:ea typeface="+mn-ea"/>
                <a:cs typeface="+mn-cs"/>
              </a:rPr>
              <a:t>Does investing in government provided entrepreneurial training programs increase organic growth and startup survivability? </a:t>
            </a:r>
            <a:endParaRPr lang="en-US" sz="1200" u="sng" kern="1200" dirty="0">
              <a:solidFill>
                <a:schemeClr val="tx1"/>
              </a:solidFill>
              <a:effectLst/>
              <a:latin typeface="+mn-lt"/>
              <a:ea typeface="+mn-ea"/>
              <a:cs typeface="+mn-cs"/>
            </a:endParaRPr>
          </a:p>
          <a:p>
            <a:pPr lvl="0">
              <a:spcBef>
                <a:spcPts val="0"/>
              </a:spcBef>
              <a:buNone/>
            </a:pPr>
            <a:endParaRPr lang="en-US" dirty="0"/>
          </a:p>
        </p:txBody>
      </p:sp>
    </p:spTree>
    <p:extLst>
      <p:ext uri="{BB962C8B-B14F-4D97-AF65-F5344CB8AC3E}">
        <p14:creationId xmlns:p14="http://schemas.microsoft.com/office/powerpoint/2010/main" val="321489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venture will help answer these questions by collecting information on hundreds of different indicators for cities over time. </a:t>
            </a:r>
            <a:endParaRPr dirty="0"/>
          </a:p>
        </p:txBody>
      </p:sp>
    </p:spTree>
    <p:extLst>
      <p:ext uri="{BB962C8B-B14F-4D97-AF65-F5344CB8AC3E}">
        <p14:creationId xmlns:p14="http://schemas.microsoft.com/office/powerpoint/2010/main" val="426954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The primary revenue generation for the product will come from the companies and investment firms that pay into various tiers of the subscription model in the same way that they currently do for products like Bloomberg Terminals. The tiered subscription model will take advantage of a value-based pricing model where large companies and investment firms basing significant investment decisions off of data access will pay higher prices compared to local governments, research institutions, or media outlets that would pay little or nothing at all for access. </a:t>
            </a:r>
          </a:p>
          <a:p>
            <a:r>
              <a:rPr lang="en-US" sz="1200" kern="1200" dirty="0">
                <a:solidFill>
                  <a:schemeClr val="tx1"/>
                </a:solidFill>
                <a:effectLst/>
                <a:latin typeface="+mn-lt"/>
                <a:ea typeface="+mn-ea"/>
                <a:cs typeface="+mn-cs"/>
              </a:rPr>
              <a:t>Subscriptions will be priced based on what type of data is being accessed, the associated data visualizations and analytics built on top of the data, customization and platform integration, and consulting and strategic advisory services offered.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secondary revenue generation for the product will come from the local governments that pay for </a:t>
            </a:r>
            <a:r>
              <a:rPr lang="en-US" sz="1200" kern="1200" dirty="0" err="1">
                <a:solidFill>
                  <a:schemeClr val="tx1"/>
                </a:solidFill>
                <a:effectLst/>
                <a:latin typeface="+mn-lt"/>
                <a:ea typeface="+mn-ea"/>
                <a:cs typeface="+mn-cs"/>
              </a:rPr>
              <a:t>Civitas</a:t>
            </a:r>
            <a:r>
              <a:rPr lang="en-US" sz="1200" kern="1200" dirty="0">
                <a:solidFill>
                  <a:schemeClr val="tx1"/>
                </a:solidFill>
                <a:effectLst/>
                <a:latin typeface="+mn-lt"/>
                <a:ea typeface="+mn-ea"/>
                <a:cs typeface="+mn-cs"/>
              </a:rPr>
              <a:t> to efficiently guide the data collection, processing, and analysis process at a cost far less than that needed to hire full time data scientists or engineers. The added benefit of this dual revenue structure is that it established a positive feedback loop whereby </a:t>
            </a:r>
            <a:r>
              <a:rPr lang="en-US" sz="1200" kern="1200" dirty="0" err="1">
                <a:solidFill>
                  <a:schemeClr val="tx1"/>
                </a:solidFill>
                <a:effectLst/>
                <a:latin typeface="+mn-lt"/>
                <a:ea typeface="+mn-ea"/>
                <a:cs typeface="+mn-cs"/>
              </a:rPr>
              <a:t>Civitas</a:t>
            </a:r>
            <a:r>
              <a:rPr lang="en-US" sz="1200" kern="1200" dirty="0">
                <a:solidFill>
                  <a:schemeClr val="tx1"/>
                </a:solidFill>
                <a:effectLst/>
                <a:latin typeface="+mn-lt"/>
                <a:ea typeface="+mn-ea"/>
                <a:cs typeface="+mn-cs"/>
              </a:rPr>
              <a:t> is contracted to provide data collection and analysis services and then the data is subsequently layered into the urban data platform offering that serves as the primary revenue driver. </a:t>
            </a:r>
          </a:p>
          <a:p>
            <a:endParaRPr lang="en-US" sz="1200" kern="1200" dirty="0">
              <a:solidFill>
                <a:schemeClr val="tx1"/>
              </a:solidFill>
              <a:effectLst/>
              <a:latin typeface="+mn-lt"/>
              <a:ea typeface="+mn-ea"/>
              <a:cs typeface="+mn-cs"/>
            </a:endParaRPr>
          </a:p>
          <a:p>
            <a:pPr marL="171450" indent="-171450" fontAlgn="t">
              <a:buFontTx/>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0661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r>
              <a:rPr lang="en" dirty="0"/>
              <a:t>We looked at 41 different actors in the DC innovation ecosystem </a:t>
            </a:r>
          </a:p>
          <a:p>
            <a:pPr lvl="0">
              <a:spcBef>
                <a:spcPts val="0"/>
              </a:spcBef>
              <a:buNone/>
            </a:pPr>
            <a:r>
              <a:rPr lang="en" dirty="0"/>
              <a:t>We conducted 11 total interviews with urban farmers, incubators, boot camps, entrepreneurial community members, and other actors</a:t>
            </a:r>
          </a:p>
          <a:p>
            <a:pPr lvl="0">
              <a:spcBef>
                <a:spcPts val="0"/>
              </a:spcBef>
              <a:buNone/>
            </a:pPr>
            <a:r>
              <a:rPr lang="en" dirty="0"/>
              <a:t>This is of course on top of the global research which spanned close to 100 actors across multiple continents</a:t>
            </a:r>
          </a:p>
          <a:p>
            <a:pPr lvl="0">
              <a:spcBef>
                <a:spcPts val="0"/>
              </a:spcBef>
              <a:buNone/>
            </a:pPr>
            <a:endParaRPr dirty="0"/>
          </a:p>
          <a:p>
            <a:pPr lvl="0" rtl="0">
              <a:spcBef>
                <a:spcPts val="0"/>
              </a:spcBef>
              <a:buNone/>
            </a:pPr>
            <a:r>
              <a:rPr lang="en" dirty="0"/>
              <a:t>Cities: 6 from the project + Barcelona, NY, Boston, Sweden </a:t>
            </a:r>
          </a:p>
          <a:p>
            <a:pPr lvl="0" rtl="0">
              <a:spcBef>
                <a:spcPts val="0"/>
              </a:spcBef>
              <a:buNone/>
            </a:pPr>
            <a:r>
              <a:rPr lang="en" dirty="0"/>
              <a:t>Number of startups ( Global startup research folder - 80 in there) </a:t>
            </a:r>
          </a:p>
          <a:p>
            <a:pPr lvl="0" rtl="0">
              <a:spcBef>
                <a:spcPts val="0"/>
              </a:spcBef>
              <a:buNone/>
            </a:pPr>
            <a:r>
              <a:rPr lang="en" dirty="0"/>
              <a:t>WHAT GOING TO DO </a:t>
            </a:r>
          </a:p>
          <a:p>
            <a:pPr lvl="0" rtl="0">
              <a:spcBef>
                <a:spcPts val="0"/>
              </a:spcBef>
              <a:buNone/>
            </a:pPr>
            <a:r>
              <a:rPr lang="en" dirty="0"/>
              <a:t>Different indicators </a:t>
            </a:r>
          </a:p>
          <a:p>
            <a:pPr marL="457200" lvl="0" indent="-228600" rtl="0">
              <a:spcBef>
                <a:spcPts val="0"/>
              </a:spcBef>
              <a:buChar char="-"/>
            </a:pPr>
            <a:r>
              <a:rPr lang="en" dirty="0"/>
              <a:t>Urban impact for various tech spaces - incubators/accelerators - what data to look out </a:t>
            </a:r>
          </a:p>
          <a:p>
            <a:pPr marL="457200" lvl="0" indent="-228600" rtl="0">
              <a:spcBef>
                <a:spcPts val="0"/>
              </a:spcBef>
              <a:buChar char="-"/>
            </a:pPr>
            <a:r>
              <a:rPr lang="en" dirty="0"/>
              <a:t>Policy </a:t>
            </a:r>
          </a:p>
          <a:p>
            <a:pPr marL="457200" lvl="0" indent="-228600" rtl="0">
              <a:spcBef>
                <a:spcPts val="0"/>
              </a:spcBef>
              <a:buChar char="-"/>
            </a:pPr>
            <a:r>
              <a:rPr lang="en" dirty="0"/>
              <a:t>Services: partnerships - </a:t>
            </a:r>
            <a:r>
              <a:rPr lang="en" dirty="0" err="1"/>
              <a:t>vcs</a:t>
            </a:r>
            <a:r>
              <a:rPr lang="en" dirty="0"/>
              <a:t> </a:t>
            </a:r>
          </a:p>
          <a:p>
            <a:pPr marL="457200" lvl="0" indent="-228600" rtl="0">
              <a:spcBef>
                <a:spcPts val="0"/>
              </a:spcBef>
              <a:buChar char="-"/>
            </a:pPr>
            <a:r>
              <a:rPr lang="en" dirty="0"/>
              <a:t>Specifically launched here in DC- what was adopted → examples of multipliers </a:t>
            </a:r>
          </a:p>
        </p:txBody>
      </p:sp>
    </p:spTree>
    <p:extLst>
      <p:ext uri="{BB962C8B-B14F-4D97-AF65-F5344CB8AC3E}">
        <p14:creationId xmlns:p14="http://schemas.microsoft.com/office/powerpoint/2010/main" val="17395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The primary revenue generation for the product will come from the companies and investment firms that pay into various tiers of the subscription model in the same way that they currently do for products like Bloomberg Terminals. The tiered subscription model will take advantage of a value-based pricing model where large companies and investment firms basing significant investment decisions off of data access will pay higher prices compared to local governments, research institutions, or media outlets that would pay little or nothing at all for access. </a:t>
            </a:r>
          </a:p>
          <a:p>
            <a:r>
              <a:rPr lang="en-US" sz="1200" kern="1200" dirty="0">
                <a:solidFill>
                  <a:schemeClr val="tx1"/>
                </a:solidFill>
                <a:effectLst/>
                <a:latin typeface="+mn-lt"/>
                <a:ea typeface="+mn-ea"/>
                <a:cs typeface="+mn-cs"/>
              </a:rPr>
              <a:t>Subscriptions will be priced based on what type of data is being accessed, the associated data visualizations and analytics built on top of the data, customization and platform integration, and consulting and strategic advisory services offered.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secondary revenue generation for the product will come from the local governments that pay for </a:t>
            </a:r>
            <a:r>
              <a:rPr lang="en-US" sz="1200" kern="1200" dirty="0" err="1">
                <a:solidFill>
                  <a:schemeClr val="tx1"/>
                </a:solidFill>
                <a:effectLst/>
                <a:latin typeface="+mn-lt"/>
                <a:ea typeface="+mn-ea"/>
                <a:cs typeface="+mn-cs"/>
              </a:rPr>
              <a:t>Civitas</a:t>
            </a:r>
            <a:r>
              <a:rPr lang="en-US" sz="1200" kern="1200" dirty="0">
                <a:solidFill>
                  <a:schemeClr val="tx1"/>
                </a:solidFill>
                <a:effectLst/>
                <a:latin typeface="+mn-lt"/>
                <a:ea typeface="+mn-ea"/>
                <a:cs typeface="+mn-cs"/>
              </a:rPr>
              <a:t> to efficiently guide the data collection, processing, and analysis process at a cost far less than that needed to hire full time data scientists or engineers. The added benefit of this dual revenue structure is that it established a positive feedback loop whereby </a:t>
            </a:r>
            <a:r>
              <a:rPr lang="en-US" sz="1200" kern="1200" dirty="0" err="1">
                <a:solidFill>
                  <a:schemeClr val="tx1"/>
                </a:solidFill>
                <a:effectLst/>
                <a:latin typeface="+mn-lt"/>
                <a:ea typeface="+mn-ea"/>
                <a:cs typeface="+mn-cs"/>
              </a:rPr>
              <a:t>Civitas</a:t>
            </a:r>
            <a:r>
              <a:rPr lang="en-US" sz="1200" kern="1200" dirty="0">
                <a:solidFill>
                  <a:schemeClr val="tx1"/>
                </a:solidFill>
                <a:effectLst/>
                <a:latin typeface="+mn-lt"/>
                <a:ea typeface="+mn-ea"/>
                <a:cs typeface="+mn-cs"/>
              </a:rPr>
              <a:t> is contracted to provide data collection and analysis services and then the data is subsequently layered into the urban data platform offering that serves as the primary revenue driver. </a:t>
            </a:r>
          </a:p>
          <a:p>
            <a:endParaRPr lang="en-US" sz="1200" kern="1200" dirty="0">
              <a:solidFill>
                <a:schemeClr val="tx1"/>
              </a:solidFill>
              <a:effectLst/>
              <a:latin typeface="+mn-lt"/>
              <a:ea typeface="+mn-ea"/>
              <a:cs typeface="+mn-cs"/>
            </a:endParaRPr>
          </a:p>
          <a:p>
            <a:pPr marL="171450" indent="-171450" fontAlgn="t">
              <a:buFontTx/>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3590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6388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896103D-730C-C94C-97E4-3283CF0B6F36}"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13003285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6103D-730C-C94C-97E4-3283CF0B6F36}"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3419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6103D-730C-C94C-97E4-3283CF0B6F36}"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211357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6103D-730C-C94C-97E4-3283CF0B6F36}"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182888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896103D-730C-C94C-97E4-3283CF0B6F36}"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11502347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896103D-730C-C94C-97E4-3283CF0B6F36}" type="datetimeFigureOut">
              <a:rPr lang="en-US" smtClean="0"/>
              <a:t>5/30/2019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34686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896103D-730C-C94C-97E4-3283CF0B6F36}"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73859-7A26-FE47-ABAF-F2862116FF9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627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6103D-730C-C94C-97E4-3283CF0B6F36}"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7735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6103D-730C-C94C-97E4-3283CF0B6F36}"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58815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96103D-730C-C94C-97E4-3283CF0B6F36}" type="datetimeFigureOut">
              <a:rPr lang="en-US" smtClean="0"/>
              <a:t>5/30/2019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19953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896103D-730C-C94C-97E4-3283CF0B6F36}" type="datetimeFigureOut">
              <a:rPr lang="en-US" smtClean="0"/>
              <a:t>5/30/2019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DB73859-7A26-FE47-ABAF-F2862116FF9B}" type="slidenum">
              <a:rPr lang="en-US" smtClean="0"/>
              <a:t>‹#›</a:t>
            </a:fld>
            <a:endParaRPr lang="en-US"/>
          </a:p>
        </p:txBody>
      </p:sp>
    </p:spTree>
    <p:extLst>
      <p:ext uri="{BB962C8B-B14F-4D97-AF65-F5344CB8AC3E}">
        <p14:creationId xmlns:p14="http://schemas.microsoft.com/office/powerpoint/2010/main" val="140705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896103D-730C-C94C-97E4-3283CF0B6F36}" type="datetimeFigureOut">
              <a:rPr lang="en-US" smtClean="0"/>
              <a:t>5/30/2019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DB73859-7A26-FE47-ABAF-F2862116FF9B}" type="slidenum">
              <a:rPr lang="en-US" smtClean="0"/>
              <a:t>‹#›</a:t>
            </a:fld>
            <a:endParaRPr lang="en-US"/>
          </a:p>
        </p:txBody>
      </p:sp>
    </p:spTree>
    <p:extLst>
      <p:ext uri="{BB962C8B-B14F-4D97-AF65-F5344CB8AC3E}">
        <p14:creationId xmlns:p14="http://schemas.microsoft.com/office/powerpoint/2010/main" val="5072090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074" name="Picture 2" descr="Image result for urban city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lstStyle/>
          <a:p>
            <a:r>
              <a:rPr lang="en-US" b="1" dirty="0" err="1"/>
              <a:t>Civitas</a:t>
            </a:r>
            <a:br>
              <a:rPr lang="en-US" b="1" dirty="0"/>
            </a:br>
            <a:r>
              <a:rPr lang="en-US" sz="3000" dirty="0"/>
              <a:t>Accessing The Power of cities</a:t>
            </a:r>
            <a:r>
              <a:rPr lang="en-US" dirty="0"/>
              <a:t> </a:t>
            </a:r>
          </a:p>
        </p:txBody>
      </p:sp>
    </p:spTree>
    <p:extLst>
      <p:ext uri="{BB962C8B-B14F-4D97-AF65-F5344CB8AC3E}">
        <p14:creationId xmlns:p14="http://schemas.microsoft.com/office/powerpoint/2010/main" val="391787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Moving Forward: Why Now? </a:t>
            </a:r>
            <a:endParaRPr lang="en" sz="2400" i="1"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897" y="1096159"/>
            <a:ext cx="3274205" cy="5413354"/>
          </a:xfrm>
          <a:prstGeom prst="rect">
            <a:avLst/>
          </a:prstGeom>
        </p:spPr>
      </p:pic>
    </p:spTree>
    <p:extLst>
      <p:ext uri="{BB962C8B-B14F-4D97-AF65-F5344CB8AC3E}">
        <p14:creationId xmlns:p14="http://schemas.microsoft.com/office/powerpoint/2010/main" val="402354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074" name="Picture 2" descr="Image result for urban city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lstStyle/>
          <a:p>
            <a:r>
              <a:rPr lang="en-US" b="1" dirty="0" err="1"/>
              <a:t>Civitas</a:t>
            </a:r>
            <a:br>
              <a:rPr lang="en-US" b="1" dirty="0"/>
            </a:br>
            <a:r>
              <a:rPr lang="en-US" sz="3000" dirty="0"/>
              <a:t>Accessing The Power of cities</a:t>
            </a:r>
            <a:r>
              <a:rPr lang="en-US" dirty="0"/>
              <a:t> </a:t>
            </a:r>
          </a:p>
        </p:txBody>
      </p:sp>
      <p:sp>
        <p:nvSpPr>
          <p:cNvPr id="4" name="Subtitle 6"/>
          <p:cNvSpPr>
            <a:spLocks noGrp="1"/>
          </p:cNvSpPr>
          <p:nvPr>
            <p:ph type="subTitle" idx="1"/>
          </p:nvPr>
        </p:nvSpPr>
        <p:spPr>
          <a:xfrm>
            <a:off x="2695194" y="4352544"/>
            <a:ext cx="6801612" cy="1424801"/>
          </a:xfrm>
        </p:spPr>
        <p:txBody>
          <a:bodyPr>
            <a:noAutofit/>
          </a:bodyPr>
          <a:lstStyle/>
          <a:p>
            <a:endParaRPr lang="en-US" sz="2600" b="1" dirty="0"/>
          </a:p>
          <a:p>
            <a:r>
              <a:rPr lang="en-US" sz="2600" b="1" dirty="0"/>
              <a:t>Christian Conroy </a:t>
            </a:r>
          </a:p>
          <a:p>
            <a:r>
              <a:rPr lang="en-US" sz="2600" b="1" dirty="0"/>
              <a:t>CEO &amp; Founder</a:t>
            </a:r>
          </a:p>
          <a:p>
            <a:r>
              <a:rPr lang="en-US" sz="2600" b="1" dirty="0"/>
              <a:t>cmc454@georgetown.edu</a:t>
            </a:r>
          </a:p>
        </p:txBody>
      </p:sp>
    </p:spTree>
    <p:extLst>
      <p:ext uri="{BB962C8B-B14F-4D97-AF65-F5344CB8AC3E}">
        <p14:creationId xmlns:p14="http://schemas.microsoft.com/office/powerpoint/2010/main" val="227672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Problem: The Data Does Not Exist  </a:t>
            </a:r>
            <a:endParaRPr lang="en" sz="2400" i="1" dirty="0">
              <a:solidFill>
                <a:srgbClr val="FFFFFF"/>
              </a:solidFill>
            </a:endParaRPr>
          </a:p>
        </p:txBody>
      </p:sp>
      <p:sp>
        <p:nvSpPr>
          <p:cNvPr id="105" name="Shape 105"/>
          <p:cNvSpPr/>
          <p:nvPr/>
        </p:nvSpPr>
        <p:spPr>
          <a:xfrm>
            <a:off x="508683" y="4613878"/>
            <a:ext cx="2860761" cy="981600"/>
          </a:xfrm>
          <a:prstGeom prst="rect">
            <a:avLst/>
          </a:prstGeom>
          <a:solidFill>
            <a:srgbClr val="FFFFFF"/>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pPr algn="ctr"/>
            <a:r>
              <a:rPr lang="en-US" sz="2400" b="1" dirty="0">
                <a:solidFill>
                  <a:srgbClr val="009FDA"/>
                </a:solidFill>
              </a:rPr>
              <a:t>Companies</a:t>
            </a:r>
            <a:endParaRPr lang="en" sz="2400" dirty="0">
              <a:solidFill>
                <a:srgbClr val="009FDA"/>
              </a:solidFill>
            </a:endParaRPr>
          </a:p>
        </p:txBody>
      </p:sp>
      <p:sp>
        <p:nvSpPr>
          <p:cNvPr id="104" name="Shape 104"/>
          <p:cNvSpPr/>
          <p:nvPr/>
        </p:nvSpPr>
        <p:spPr>
          <a:xfrm>
            <a:off x="4654949" y="4613878"/>
            <a:ext cx="2811962" cy="981600"/>
          </a:xfrm>
          <a:prstGeom prst="rect">
            <a:avLst/>
          </a:prstGeom>
          <a:solidFill>
            <a:srgbClr val="FFFFFF"/>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pPr algn="ctr"/>
            <a:endParaRPr lang="en-US" sz="2400" b="1" dirty="0">
              <a:solidFill>
                <a:srgbClr val="009FDA"/>
              </a:solidFill>
            </a:endParaRPr>
          </a:p>
          <a:p>
            <a:pPr algn="ctr"/>
            <a:r>
              <a:rPr lang="en-US" sz="2400" b="1" dirty="0">
                <a:solidFill>
                  <a:srgbClr val="009FDA"/>
                </a:solidFill>
              </a:rPr>
              <a:t>City Government	</a:t>
            </a:r>
            <a:endParaRPr lang="en" sz="2400" dirty="0">
              <a:solidFill>
                <a:srgbClr val="009FDA"/>
              </a:solidFill>
            </a:endParaRPr>
          </a:p>
        </p:txBody>
      </p:sp>
      <p:sp>
        <p:nvSpPr>
          <p:cNvPr id="106" name="Shape 106"/>
          <p:cNvSpPr/>
          <p:nvPr/>
        </p:nvSpPr>
        <p:spPr>
          <a:xfrm>
            <a:off x="8752415" y="4630913"/>
            <a:ext cx="2811962" cy="981600"/>
          </a:xfrm>
          <a:prstGeom prst="rect">
            <a:avLst/>
          </a:prstGeom>
          <a:solidFill>
            <a:srgbClr val="FFFFFF"/>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pPr algn="ctr">
              <a:buClr>
                <a:schemeClr val="dk1"/>
              </a:buClr>
              <a:buSzPct val="91666"/>
            </a:pPr>
            <a:r>
              <a:rPr lang="en-US" sz="2400" b="1" dirty="0">
                <a:solidFill>
                  <a:srgbClr val="009FDA"/>
                </a:solidFill>
              </a:rPr>
              <a:t>Academia</a:t>
            </a:r>
            <a:endParaRPr lang="en" sz="2400" dirty="0">
              <a:solidFill>
                <a:srgbClr val="009FDA"/>
              </a:solidFill>
            </a:endParaRPr>
          </a:p>
        </p:txBody>
      </p:sp>
      <p:pic>
        <p:nvPicPr>
          <p:cNvPr id="1026" name="Picture 2" descr="Image result for city gover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948" y="1839540"/>
            <a:ext cx="2811963" cy="27743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eorgetown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929" y="1839542"/>
            <a:ext cx="2819448" cy="27743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limebike limep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169" y="1839540"/>
            <a:ext cx="2860761" cy="277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35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Using Data for Urban Transportation and Mobility</a:t>
            </a:r>
            <a:endParaRPr lang="en" sz="2400" i="1" dirty="0">
              <a:solidFill>
                <a:srgbClr val="FFFFFF"/>
              </a:solidFill>
            </a:endParaRPr>
          </a:p>
        </p:txBody>
      </p:sp>
      <p:pic>
        <p:nvPicPr>
          <p:cNvPr id="2050" name="Picture 2" descr="Image result for bus subway scooter car w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145" y="1133832"/>
            <a:ext cx="6594764" cy="5530204"/>
          </a:xfrm>
          <a:prstGeom prst="rect">
            <a:avLst/>
          </a:prstGeom>
          <a:noFill/>
          <a:extLst>
            <a:ext uri="{909E8E84-426E-40DD-AFC4-6F175D3DCCD1}">
              <a14:hiddenFill xmlns:a14="http://schemas.microsoft.com/office/drawing/2010/main">
                <a:solidFill>
                  <a:srgbClr val="FFFFFF"/>
                </a:solidFill>
              </a14:hiddenFill>
            </a:ext>
          </a:extLst>
        </p:spPr>
      </p:pic>
      <p:pic>
        <p:nvPicPr>
          <p:cNvPr id="23" name="Shape 153"/>
          <p:cNvPicPr preferRelativeResize="0"/>
          <p:nvPr/>
        </p:nvPicPr>
        <p:blipFill>
          <a:blip r:embed="rId4">
            <a:extLst>
              <a:ext uri="{28A0092B-C50C-407E-A947-70E740481C1C}">
                <a14:useLocalDpi xmlns:a14="http://schemas.microsoft.com/office/drawing/2010/main" val="0"/>
              </a:ext>
            </a:extLst>
          </a:blip>
          <a:stretch>
            <a:fillRect/>
          </a:stretch>
        </p:blipFill>
        <p:spPr>
          <a:xfrm>
            <a:off x="335597" y="1557431"/>
            <a:ext cx="1182830" cy="1148520"/>
          </a:xfrm>
          <a:prstGeom prst="roundRect">
            <a:avLst/>
          </a:prstGeom>
          <a:noFill/>
          <a:ln>
            <a:noFill/>
          </a:ln>
        </p:spPr>
      </p:pic>
      <p:sp>
        <p:nvSpPr>
          <p:cNvPr id="38" name="Shape 156"/>
          <p:cNvSpPr/>
          <p:nvPr/>
        </p:nvSpPr>
        <p:spPr>
          <a:xfrm>
            <a:off x="215437" y="1133832"/>
            <a:ext cx="4572000" cy="422000"/>
          </a:xfrm>
          <a:prstGeom prst="rect">
            <a:avLst/>
          </a:prstGeom>
          <a:solidFill>
            <a:srgbClr val="FFFFFF"/>
          </a:solidFill>
          <a:ln w="19050" cap="flat" cmpd="sng">
            <a:solidFill>
              <a:srgbClr val="9FC5E8"/>
            </a:solidFill>
            <a:prstDash val="solid"/>
            <a:round/>
            <a:headEnd type="none" w="med" len="med"/>
            <a:tailEnd type="none" w="med" len="med"/>
          </a:ln>
        </p:spPr>
        <p:txBody>
          <a:bodyPr lIns="121900" tIns="121900" rIns="121900" bIns="121900" anchor="ctr" anchorCtr="0">
            <a:noAutofit/>
          </a:bodyPr>
          <a:lstStyle/>
          <a:p>
            <a:r>
              <a:rPr lang="en-US" sz="2400" b="1" dirty="0">
                <a:solidFill>
                  <a:schemeClr val="bg1"/>
                </a:solidFill>
              </a:rPr>
              <a:t>Companies</a:t>
            </a:r>
            <a:endParaRPr lang="en" sz="2400" b="1" dirty="0">
              <a:solidFill>
                <a:schemeClr val="bg1"/>
              </a:solidFill>
            </a:endParaRPr>
          </a:p>
        </p:txBody>
      </p:sp>
      <p:pic>
        <p:nvPicPr>
          <p:cNvPr id="42" name="Shape 153"/>
          <p:cNvPicPr preferRelativeResize="0"/>
          <p:nvPr/>
        </p:nvPicPr>
        <p:blipFill>
          <a:blip r:embed="rId5">
            <a:extLst>
              <a:ext uri="{28A0092B-C50C-407E-A947-70E740481C1C}">
                <a14:useLocalDpi xmlns:a14="http://schemas.microsoft.com/office/drawing/2010/main" val="0"/>
              </a:ext>
            </a:extLst>
          </a:blip>
          <a:stretch>
            <a:fillRect/>
          </a:stretch>
        </p:blipFill>
        <p:spPr>
          <a:xfrm>
            <a:off x="215438" y="3427795"/>
            <a:ext cx="1423150" cy="1148520"/>
          </a:xfrm>
          <a:prstGeom prst="roundRect">
            <a:avLst/>
          </a:prstGeom>
          <a:noFill/>
          <a:ln>
            <a:noFill/>
          </a:ln>
        </p:spPr>
      </p:pic>
      <p:sp>
        <p:nvSpPr>
          <p:cNvPr id="43" name="Shape 156"/>
          <p:cNvSpPr/>
          <p:nvPr/>
        </p:nvSpPr>
        <p:spPr>
          <a:xfrm>
            <a:off x="215437" y="3004196"/>
            <a:ext cx="4572000" cy="422000"/>
          </a:xfrm>
          <a:prstGeom prst="rect">
            <a:avLst/>
          </a:prstGeom>
          <a:solidFill>
            <a:srgbClr val="FFFFFF"/>
          </a:solidFill>
          <a:ln w="19050" cap="flat" cmpd="sng">
            <a:solidFill>
              <a:srgbClr val="9FC5E8"/>
            </a:solidFill>
            <a:prstDash val="solid"/>
            <a:round/>
            <a:headEnd type="none" w="med" len="med"/>
            <a:tailEnd type="none" w="med" len="med"/>
          </a:ln>
        </p:spPr>
        <p:txBody>
          <a:bodyPr lIns="121900" tIns="121900" rIns="121900" bIns="121900" anchor="ctr" anchorCtr="0">
            <a:noAutofit/>
          </a:bodyPr>
          <a:lstStyle/>
          <a:p>
            <a:r>
              <a:rPr lang="en-US" sz="2400" b="1" dirty="0">
                <a:solidFill>
                  <a:schemeClr val="bg1"/>
                </a:solidFill>
              </a:rPr>
              <a:t>City Government</a:t>
            </a:r>
            <a:endParaRPr lang="en" sz="2400" b="1" dirty="0">
              <a:solidFill>
                <a:schemeClr val="bg1"/>
              </a:solidFill>
            </a:endParaRPr>
          </a:p>
        </p:txBody>
      </p:sp>
      <p:pic>
        <p:nvPicPr>
          <p:cNvPr id="44" name="Shape 153"/>
          <p:cNvPicPr preferRelativeResize="0"/>
          <p:nvPr/>
        </p:nvPicPr>
        <p:blipFill>
          <a:blip r:embed="rId6">
            <a:extLst>
              <a:ext uri="{28A0092B-C50C-407E-A947-70E740481C1C}">
                <a14:useLocalDpi xmlns:a14="http://schemas.microsoft.com/office/drawing/2010/main" val="0"/>
              </a:ext>
            </a:extLst>
          </a:blip>
          <a:stretch>
            <a:fillRect/>
          </a:stretch>
        </p:blipFill>
        <p:spPr>
          <a:xfrm>
            <a:off x="215438" y="5152314"/>
            <a:ext cx="1424411" cy="1148520"/>
          </a:xfrm>
          <a:prstGeom prst="roundRect">
            <a:avLst/>
          </a:prstGeom>
          <a:noFill/>
          <a:ln>
            <a:noFill/>
          </a:ln>
        </p:spPr>
      </p:pic>
      <p:sp>
        <p:nvSpPr>
          <p:cNvPr id="45" name="Shape 156"/>
          <p:cNvSpPr/>
          <p:nvPr/>
        </p:nvSpPr>
        <p:spPr>
          <a:xfrm>
            <a:off x="215437" y="4728715"/>
            <a:ext cx="4572000" cy="422000"/>
          </a:xfrm>
          <a:prstGeom prst="rect">
            <a:avLst/>
          </a:prstGeom>
          <a:solidFill>
            <a:srgbClr val="FFFFFF"/>
          </a:solidFill>
          <a:ln w="19050" cap="flat" cmpd="sng">
            <a:solidFill>
              <a:srgbClr val="9FC5E8"/>
            </a:solidFill>
            <a:prstDash val="solid"/>
            <a:round/>
            <a:headEnd type="none" w="med" len="med"/>
            <a:tailEnd type="none" w="med" len="med"/>
          </a:ln>
        </p:spPr>
        <p:txBody>
          <a:bodyPr lIns="121900" tIns="121900" rIns="121900" bIns="121900" anchor="ctr" anchorCtr="0">
            <a:noAutofit/>
          </a:bodyPr>
          <a:lstStyle/>
          <a:p>
            <a:r>
              <a:rPr lang="en-US" sz="2400" b="1" dirty="0">
                <a:solidFill>
                  <a:schemeClr val="bg1"/>
                </a:solidFill>
              </a:rPr>
              <a:t>Academia</a:t>
            </a:r>
            <a:endParaRPr lang="en" sz="2400" b="1" dirty="0">
              <a:solidFill>
                <a:schemeClr val="bg1"/>
              </a:solidFill>
            </a:endParaRPr>
          </a:p>
        </p:txBody>
      </p:sp>
      <p:sp>
        <p:nvSpPr>
          <p:cNvPr id="48" name="Shape 154"/>
          <p:cNvSpPr txBox="1"/>
          <p:nvPr/>
        </p:nvSpPr>
        <p:spPr>
          <a:xfrm>
            <a:off x="1639849" y="1517904"/>
            <a:ext cx="3278515" cy="1464930"/>
          </a:xfrm>
          <a:prstGeom prst="rect">
            <a:avLst/>
          </a:prstGeom>
          <a:noFill/>
          <a:ln>
            <a:noFill/>
          </a:ln>
        </p:spPr>
        <p:txBody>
          <a:bodyPr lIns="121900" tIns="121900" rIns="121900" bIns="121900" anchor="t" anchorCtr="0">
            <a:noAutofit/>
          </a:bodyPr>
          <a:lstStyle/>
          <a:p>
            <a:r>
              <a:rPr lang="en-US" sz="2200" dirty="0"/>
              <a:t>Identify best market to launch next fleet of shared cars, bikes, or scooters</a:t>
            </a:r>
            <a:endParaRPr lang="en" sz="2200" dirty="0"/>
          </a:p>
        </p:txBody>
      </p:sp>
      <p:sp>
        <p:nvSpPr>
          <p:cNvPr id="49" name="Shape 154"/>
          <p:cNvSpPr txBox="1"/>
          <p:nvPr/>
        </p:nvSpPr>
        <p:spPr>
          <a:xfrm>
            <a:off x="1639848" y="3427795"/>
            <a:ext cx="3278515" cy="1300920"/>
          </a:xfrm>
          <a:prstGeom prst="rect">
            <a:avLst/>
          </a:prstGeom>
          <a:noFill/>
          <a:ln>
            <a:noFill/>
          </a:ln>
        </p:spPr>
        <p:txBody>
          <a:bodyPr lIns="121900" tIns="121900" rIns="121900" bIns="121900" anchor="t" anchorCtr="0">
            <a:noAutofit/>
          </a:bodyPr>
          <a:lstStyle/>
          <a:p>
            <a:r>
              <a:rPr lang="en-US" sz="2200" dirty="0"/>
              <a:t>Evaluate impact of shared bike systems on reducing emissions</a:t>
            </a:r>
            <a:endParaRPr lang="en" sz="2200" dirty="0"/>
          </a:p>
        </p:txBody>
      </p:sp>
      <p:sp>
        <p:nvSpPr>
          <p:cNvPr id="50" name="Shape 154"/>
          <p:cNvSpPr txBox="1"/>
          <p:nvPr/>
        </p:nvSpPr>
        <p:spPr>
          <a:xfrm>
            <a:off x="1639849" y="5176237"/>
            <a:ext cx="3278514" cy="1243133"/>
          </a:xfrm>
          <a:prstGeom prst="rect">
            <a:avLst/>
          </a:prstGeom>
          <a:noFill/>
          <a:ln>
            <a:noFill/>
          </a:ln>
        </p:spPr>
        <p:txBody>
          <a:bodyPr lIns="121900" tIns="121900" rIns="121900" bIns="121900" anchor="t" anchorCtr="0">
            <a:noAutofit/>
          </a:bodyPr>
          <a:lstStyle/>
          <a:p>
            <a:r>
              <a:rPr lang="en-US" sz="2200" dirty="0"/>
              <a:t>Study correlations between public transportation proximity and poverty rates</a:t>
            </a:r>
            <a:endParaRPr lang="en" sz="2200" dirty="0"/>
          </a:p>
        </p:txBody>
      </p:sp>
    </p:spTree>
    <p:extLst>
      <p:ext uri="{BB962C8B-B14F-4D97-AF65-F5344CB8AC3E}">
        <p14:creationId xmlns:p14="http://schemas.microsoft.com/office/powerpoint/2010/main" val="21467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Problem:  Cities Struggle to Collect and Use Data</a:t>
            </a:r>
            <a:endParaRPr lang="en" sz="2400" i="1" dirty="0">
              <a:solidFill>
                <a:srgbClr val="FFFFFF"/>
              </a:solidFill>
            </a:endParaRPr>
          </a:p>
        </p:txBody>
      </p:sp>
      <p:pic>
        <p:nvPicPr>
          <p:cNvPr id="3" name="Picture 2"/>
          <p:cNvPicPr>
            <a:picLocks noChangeAspect="1"/>
          </p:cNvPicPr>
          <p:nvPr/>
        </p:nvPicPr>
        <p:blipFill>
          <a:blip r:embed="rId3"/>
          <a:stretch>
            <a:fillRect/>
          </a:stretch>
        </p:blipFill>
        <p:spPr>
          <a:xfrm>
            <a:off x="1107605" y="2749575"/>
            <a:ext cx="9976790" cy="3292929"/>
          </a:xfrm>
          <a:prstGeom prst="rect">
            <a:avLst/>
          </a:prstGeom>
        </p:spPr>
      </p:pic>
      <p:sp>
        <p:nvSpPr>
          <p:cNvPr id="4" name="TextBox 3"/>
          <p:cNvSpPr txBox="1"/>
          <p:nvPr/>
        </p:nvSpPr>
        <p:spPr>
          <a:xfrm>
            <a:off x="5018314" y="1219256"/>
            <a:ext cx="3042525" cy="646331"/>
          </a:xfrm>
          <a:prstGeom prst="rect">
            <a:avLst/>
          </a:prstGeom>
          <a:solidFill>
            <a:schemeClr val="tx1"/>
          </a:solidFill>
        </p:spPr>
        <p:txBody>
          <a:bodyPr wrap="square" rtlCol="0">
            <a:spAutoFit/>
          </a:bodyPr>
          <a:lstStyle/>
          <a:p>
            <a:pPr algn="ctr"/>
            <a:r>
              <a:rPr lang="en-US" dirty="0">
                <a:solidFill>
                  <a:schemeClr val="bg1"/>
                </a:solidFill>
              </a:rPr>
              <a:t>Avg. Base Pay for Data Scientists in the US: $117,345</a:t>
            </a:r>
          </a:p>
        </p:txBody>
      </p:sp>
      <p:sp>
        <p:nvSpPr>
          <p:cNvPr id="16" name="TextBox 15"/>
          <p:cNvSpPr txBox="1"/>
          <p:nvPr/>
        </p:nvSpPr>
        <p:spPr>
          <a:xfrm>
            <a:off x="157875" y="1219256"/>
            <a:ext cx="3042525" cy="646331"/>
          </a:xfrm>
          <a:prstGeom prst="rect">
            <a:avLst/>
          </a:prstGeom>
          <a:solidFill>
            <a:schemeClr val="tx1"/>
          </a:solidFill>
        </p:spPr>
        <p:txBody>
          <a:bodyPr wrap="square" rtlCol="0">
            <a:spAutoFit/>
          </a:bodyPr>
          <a:lstStyle/>
          <a:p>
            <a:pPr algn="ctr"/>
            <a:r>
              <a:rPr lang="en-US" dirty="0">
                <a:solidFill>
                  <a:schemeClr val="bg1"/>
                </a:solidFill>
              </a:rPr>
              <a:t>Avg. local gov. payout for similar title: $78,000</a:t>
            </a:r>
          </a:p>
        </p:txBody>
      </p:sp>
      <p:cxnSp>
        <p:nvCxnSpPr>
          <p:cNvPr id="21" name="Straight Arrow Connector 20"/>
          <p:cNvCxnSpPr/>
          <p:nvPr/>
        </p:nvCxnSpPr>
        <p:spPr>
          <a:xfrm>
            <a:off x="6539576" y="1865587"/>
            <a:ext cx="0" cy="222744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508891" y="1865587"/>
            <a:ext cx="0" cy="222744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19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Solution: We’ll Make the Data Exist</a:t>
            </a:r>
            <a:endParaRPr lang="en" sz="2400" i="1" dirty="0">
              <a:solidFill>
                <a:srgbClr val="FFFFFF"/>
              </a:solidFill>
            </a:endParaRPr>
          </a:p>
        </p:txBody>
      </p:sp>
      <p:pic>
        <p:nvPicPr>
          <p:cNvPr id="4" name="Picture 3"/>
          <p:cNvPicPr>
            <a:picLocks noChangeAspect="1"/>
          </p:cNvPicPr>
          <p:nvPr/>
        </p:nvPicPr>
        <p:blipFill>
          <a:blip r:embed="rId3"/>
          <a:stretch>
            <a:fillRect/>
          </a:stretch>
        </p:blipFill>
        <p:spPr>
          <a:xfrm>
            <a:off x="1" y="981600"/>
            <a:ext cx="12192000" cy="5876400"/>
          </a:xfrm>
          <a:prstGeom prst="rect">
            <a:avLst/>
          </a:prstGeom>
        </p:spPr>
      </p:pic>
    </p:spTree>
    <p:extLst>
      <p:ext uri="{BB962C8B-B14F-4D97-AF65-F5344CB8AC3E}">
        <p14:creationId xmlns:p14="http://schemas.microsoft.com/office/powerpoint/2010/main" val="33334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Business Model – Subscription Pricing</a:t>
            </a:r>
            <a:endParaRPr lang="en" sz="2400" i="1"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04709898"/>
              </p:ext>
            </p:extLst>
          </p:nvPr>
        </p:nvGraphicFramePr>
        <p:xfrm>
          <a:off x="409903" y="1271749"/>
          <a:ext cx="11372192" cy="5387400"/>
        </p:xfrm>
        <a:graphic>
          <a:graphicData uri="http://schemas.openxmlformats.org/drawingml/2006/table">
            <a:tbl>
              <a:tblPr firstRow="1" bandRow="1">
                <a:tableStyleId>{21E4AEA4-8DFA-4A89-87EB-49C32662AFE0}</a:tableStyleId>
              </a:tblPr>
              <a:tblGrid>
                <a:gridCol w="5238612">
                  <a:extLst>
                    <a:ext uri="{9D8B030D-6E8A-4147-A177-3AD203B41FA5}">
                      <a16:colId xmlns:a16="http://schemas.microsoft.com/office/drawing/2014/main" val="2993862583"/>
                    </a:ext>
                  </a:extLst>
                </a:gridCol>
                <a:gridCol w="1533395">
                  <a:extLst>
                    <a:ext uri="{9D8B030D-6E8A-4147-A177-3AD203B41FA5}">
                      <a16:colId xmlns:a16="http://schemas.microsoft.com/office/drawing/2014/main" val="3080842134"/>
                    </a:ext>
                  </a:extLst>
                </a:gridCol>
                <a:gridCol w="1533395">
                  <a:extLst>
                    <a:ext uri="{9D8B030D-6E8A-4147-A177-3AD203B41FA5}">
                      <a16:colId xmlns:a16="http://schemas.microsoft.com/office/drawing/2014/main" val="2469575349"/>
                    </a:ext>
                  </a:extLst>
                </a:gridCol>
                <a:gridCol w="1533395">
                  <a:extLst>
                    <a:ext uri="{9D8B030D-6E8A-4147-A177-3AD203B41FA5}">
                      <a16:colId xmlns:a16="http://schemas.microsoft.com/office/drawing/2014/main" val="2769388990"/>
                    </a:ext>
                  </a:extLst>
                </a:gridCol>
                <a:gridCol w="1533395">
                  <a:extLst>
                    <a:ext uri="{9D8B030D-6E8A-4147-A177-3AD203B41FA5}">
                      <a16:colId xmlns:a16="http://schemas.microsoft.com/office/drawing/2014/main" val="159166353"/>
                    </a:ext>
                  </a:extLst>
                </a:gridCol>
              </a:tblGrid>
              <a:tr h="518362">
                <a:tc>
                  <a:txBody>
                    <a:bodyPr/>
                    <a:lstStyle/>
                    <a:p>
                      <a:endParaRPr lang="en-US" dirty="0"/>
                    </a:p>
                  </a:txBody>
                  <a:tcPr/>
                </a:tc>
                <a:tc>
                  <a:txBody>
                    <a:bodyPr/>
                    <a:lstStyle/>
                    <a:p>
                      <a:pPr algn="ctr"/>
                      <a:r>
                        <a:rPr lang="en-US" dirty="0"/>
                        <a:t>Basic Plan</a:t>
                      </a:r>
                    </a:p>
                  </a:txBody>
                  <a:tcPr/>
                </a:tc>
                <a:tc>
                  <a:txBody>
                    <a:bodyPr/>
                    <a:lstStyle/>
                    <a:p>
                      <a:pPr algn="ctr"/>
                      <a:r>
                        <a:rPr lang="en-US" dirty="0"/>
                        <a:t>Business Plan</a:t>
                      </a:r>
                    </a:p>
                  </a:txBody>
                  <a:tcPr/>
                </a:tc>
                <a:tc>
                  <a:txBody>
                    <a:bodyPr/>
                    <a:lstStyle/>
                    <a:p>
                      <a:pPr algn="ctr"/>
                      <a:r>
                        <a:rPr lang="en-US" dirty="0"/>
                        <a:t>Premium Plan</a:t>
                      </a:r>
                    </a:p>
                  </a:txBody>
                  <a:tcPr/>
                </a:tc>
                <a:tc>
                  <a:txBody>
                    <a:bodyPr/>
                    <a:lstStyle/>
                    <a:p>
                      <a:pPr algn="ctr"/>
                      <a:r>
                        <a:rPr lang="en-US" dirty="0"/>
                        <a:t>Enterprise Plan</a:t>
                      </a:r>
                    </a:p>
                  </a:txBody>
                  <a:tcPr/>
                </a:tc>
                <a:extLst>
                  <a:ext uri="{0D108BD9-81ED-4DB2-BD59-A6C34878D82A}">
                    <a16:rowId xmlns:a16="http://schemas.microsoft.com/office/drawing/2014/main" val="3584132893"/>
                  </a:ext>
                </a:extLst>
              </a:tr>
              <a:tr h="818574">
                <a:tc>
                  <a:txBody>
                    <a:bodyPr/>
                    <a:lstStyle/>
                    <a:p>
                      <a:r>
                        <a:rPr lang="en-US" dirty="0"/>
                        <a:t>Public Indicator Data Collected on Cities at National/Federal</a:t>
                      </a:r>
                      <a:r>
                        <a:rPr lang="en-US" baseline="0" dirty="0"/>
                        <a:t> Levels – Raw Data Access</a:t>
                      </a:r>
                      <a:endParaRPr lang="en-US" dirty="0"/>
                    </a:p>
                  </a:txBody>
                  <a:tcPr/>
                </a:tc>
                <a:tc>
                  <a:txBody>
                    <a:bodyPr/>
                    <a:lstStyle/>
                    <a:p>
                      <a:pPr algn="ct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83779563"/>
                  </a:ext>
                </a:extLst>
              </a:tr>
              <a:tr h="8185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Public Indicator Data Collected on Cities at National/Federal</a:t>
                      </a:r>
                      <a:r>
                        <a:rPr lang="en-US" baseline="0" dirty="0"/>
                        <a:t> Levels – Portal Access </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1469218"/>
                  </a:ext>
                </a:extLst>
              </a:tr>
              <a:tr h="518362">
                <a:tc>
                  <a:txBody>
                    <a:bodyPr/>
                    <a:lstStyle/>
                    <a:p>
                      <a:r>
                        <a:rPr lang="en-US" dirty="0"/>
                        <a:t>Basic Analytics and Data Visualizations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0897"/>
                  </a:ext>
                </a:extLst>
              </a:tr>
              <a:tr h="5183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Indicator Data for Cities – Continuous Variables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67480"/>
                  </a:ext>
                </a:extLst>
              </a:tr>
              <a:tr h="5183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Indicator Data for Cities</a:t>
                      </a:r>
                      <a:r>
                        <a:rPr lang="en-US" baseline="0" dirty="0"/>
                        <a:t> – Policy Variables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28818194"/>
                  </a:ext>
                </a:extLst>
              </a:tr>
              <a:tr h="518362">
                <a:tc>
                  <a:txBody>
                    <a:bodyPr/>
                    <a:lstStyle/>
                    <a:p>
                      <a:r>
                        <a:rPr lang="en-US"/>
                        <a:t>Advanced Analytics and Data Visualizations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68385201"/>
                  </a:ext>
                </a:extLst>
              </a:tr>
              <a:tr h="518362">
                <a:tc>
                  <a:txBody>
                    <a:bodyPr/>
                    <a:lstStyle/>
                    <a:p>
                      <a:r>
                        <a:rPr lang="en-US" dirty="0"/>
                        <a:t>Platform Customization</a:t>
                      </a:r>
                      <a:r>
                        <a:rPr lang="en-US" baseline="0" dirty="0"/>
                        <a:t> and Technology Integration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8297879"/>
                  </a:ext>
                </a:extLst>
              </a:tr>
              <a:tr h="518362">
                <a:tc>
                  <a:txBody>
                    <a:bodyPr/>
                    <a:lstStyle/>
                    <a:p>
                      <a:r>
                        <a:rPr lang="en-US" dirty="0"/>
                        <a:t>Consulting Services and Strategic Development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11609730"/>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087999"/>
            <a:ext cx="448492" cy="36224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742" y="2941902"/>
            <a:ext cx="448492" cy="362244"/>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742" y="3588388"/>
            <a:ext cx="448492" cy="36224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970" y="4095706"/>
            <a:ext cx="448492" cy="36224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970" y="2087999"/>
            <a:ext cx="448492" cy="36224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768" y="4623413"/>
            <a:ext cx="448492" cy="362244"/>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768" y="2941902"/>
            <a:ext cx="448492" cy="36224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768" y="3588388"/>
            <a:ext cx="448492" cy="362244"/>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996" y="4095706"/>
            <a:ext cx="448492" cy="362244"/>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996" y="2087999"/>
            <a:ext cx="448492" cy="362244"/>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768" y="5187698"/>
            <a:ext cx="448492" cy="362244"/>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935" y="4623413"/>
            <a:ext cx="448492" cy="362244"/>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935" y="2941902"/>
            <a:ext cx="448492" cy="362244"/>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935" y="3588388"/>
            <a:ext cx="448492" cy="362244"/>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163" y="4095706"/>
            <a:ext cx="448492" cy="362244"/>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163" y="2087999"/>
            <a:ext cx="448492" cy="362244"/>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935" y="5187698"/>
            <a:ext cx="448492" cy="362244"/>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163" y="5658969"/>
            <a:ext cx="448492" cy="362244"/>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163" y="6203179"/>
            <a:ext cx="448492" cy="362244"/>
          </a:xfrm>
          <a:prstGeom prst="rect">
            <a:avLst/>
          </a:prstGeom>
        </p:spPr>
      </p:pic>
    </p:spTree>
    <p:extLst>
      <p:ext uri="{BB962C8B-B14F-4D97-AF65-F5344CB8AC3E}">
        <p14:creationId xmlns:p14="http://schemas.microsoft.com/office/powerpoint/2010/main" val="310664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p:nvPr/>
        </p:nvSpPr>
        <p:spPr>
          <a:xfrm>
            <a:off x="0" y="67"/>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 sz="3200" dirty="0">
                <a:solidFill>
                  <a:schemeClr val="lt1"/>
                </a:solidFill>
              </a:rPr>
              <a:t>Pricing and Revenue Generation </a:t>
            </a:r>
            <a:endParaRPr lang="en" sz="2400" i="1" dirty="0">
              <a:solidFill>
                <a:schemeClr val="lt1"/>
              </a:solidFill>
            </a:endParaRPr>
          </a:p>
        </p:txBody>
      </p:sp>
      <p:sp>
        <p:nvSpPr>
          <p:cNvPr id="222" name="Shape 222"/>
          <p:cNvSpPr/>
          <p:nvPr/>
        </p:nvSpPr>
        <p:spPr>
          <a:xfrm>
            <a:off x="0" y="5128001"/>
            <a:ext cx="2125600" cy="346400"/>
          </a:xfrm>
          <a:prstGeom prst="homePlate">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rgbClr val="FFFFFF"/>
              </a:solidFill>
            </a:endParaRPr>
          </a:p>
        </p:txBody>
      </p:sp>
      <p:sp>
        <p:nvSpPr>
          <p:cNvPr id="223" name="Shape 223"/>
          <p:cNvSpPr/>
          <p:nvPr/>
        </p:nvSpPr>
        <p:spPr>
          <a:xfrm>
            <a:off x="1805439" y="5128001"/>
            <a:ext cx="2242800" cy="346400"/>
          </a:xfrm>
          <a:prstGeom prst="chevron">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rgbClr val="FFFFFF"/>
              </a:solidFill>
            </a:endParaRPr>
          </a:p>
        </p:txBody>
      </p:sp>
      <p:sp>
        <p:nvSpPr>
          <p:cNvPr id="224" name="Shape 224"/>
          <p:cNvSpPr/>
          <p:nvPr/>
        </p:nvSpPr>
        <p:spPr>
          <a:xfrm>
            <a:off x="5942937" y="5128001"/>
            <a:ext cx="2242800" cy="346400"/>
          </a:xfrm>
          <a:prstGeom prst="chevron">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chemeClr val="lt1"/>
              </a:solidFill>
            </a:endParaRPr>
          </a:p>
        </p:txBody>
      </p:sp>
      <p:sp>
        <p:nvSpPr>
          <p:cNvPr id="225" name="Shape 225"/>
          <p:cNvSpPr/>
          <p:nvPr/>
        </p:nvSpPr>
        <p:spPr>
          <a:xfrm>
            <a:off x="7996437" y="5128001"/>
            <a:ext cx="2242800" cy="346400"/>
          </a:xfrm>
          <a:prstGeom prst="chevron">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rgbClr val="FFFFFF"/>
              </a:solidFill>
            </a:endParaRPr>
          </a:p>
        </p:txBody>
      </p:sp>
      <p:sp>
        <p:nvSpPr>
          <p:cNvPr id="226" name="Shape 226"/>
          <p:cNvSpPr/>
          <p:nvPr/>
        </p:nvSpPr>
        <p:spPr>
          <a:xfrm>
            <a:off x="9977939" y="5128001"/>
            <a:ext cx="2242800" cy="346400"/>
          </a:xfrm>
          <a:prstGeom prst="chevron">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237" y="3934606"/>
            <a:ext cx="1845346" cy="3431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4467" y="3673698"/>
            <a:ext cx="692791" cy="6927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039" y="3795875"/>
            <a:ext cx="1546093" cy="77304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5411" y="3300967"/>
            <a:ext cx="1762865" cy="176286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922" y="3934606"/>
            <a:ext cx="1254255" cy="435384"/>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5261" y="3885967"/>
            <a:ext cx="1383323" cy="480522"/>
          </a:xfrm>
          <a:prstGeom prst="rect">
            <a:avLst/>
          </a:prstGeom>
        </p:spPr>
      </p:pic>
      <p:sp>
        <p:nvSpPr>
          <p:cNvPr id="27" name="Shape 224"/>
          <p:cNvSpPr/>
          <p:nvPr/>
        </p:nvSpPr>
        <p:spPr>
          <a:xfrm>
            <a:off x="3874188" y="5128001"/>
            <a:ext cx="2242800" cy="346400"/>
          </a:xfrm>
          <a:prstGeom prst="chevron">
            <a:avLst>
              <a:gd name="adj" fmla="val 50000"/>
            </a:avLst>
          </a:prstGeom>
          <a:solidFill>
            <a:srgbClr val="009FDA"/>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endParaRPr lang="en" sz="1600" dirty="0">
              <a:solidFill>
                <a:schemeClr val="lt1"/>
              </a:solidFill>
            </a:endParaRPr>
          </a:p>
        </p:txBody>
      </p:sp>
      <p:sp>
        <p:nvSpPr>
          <p:cNvPr id="9" name="TextBox 8"/>
          <p:cNvSpPr txBox="1"/>
          <p:nvPr/>
        </p:nvSpPr>
        <p:spPr>
          <a:xfrm>
            <a:off x="243922" y="4442303"/>
            <a:ext cx="1254255" cy="369332"/>
          </a:xfrm>
          <a:prstGeom prst="rect">
            <a:avLst/>
          </a:prstGeom>
          <a:noFill/>
          <a:ln>
            <a:solidFill>
              <a:schemeClr val="tx1"/>
            </a:solidFill>
          </a:ln>
        </p:spPr>
        <p:txBody>
          <a:bodyPr wrap="square" rtlCol="0">
            <a:spAutoFit/>
          </a:bodyPr>
          <a:lstStyle/>
          <a:p>
            <a:pPr algn="ctr"/>
            <a:r>
              <a:rPr lang="en-US" dirty="0"/>
              <a:t>$1,200</a:t>
            </a:r>
          </a:p>
        </p:txBody>
      </p:sp>
      <p:sp>
        <p:nvSpPr>
          <p:cNvPr id="29" name="TextBox 28"/>
          <p:cNvSpPr txBox="1"/>
          <p:nvPr/>
        </p:nvSpPr>
        <p:spPr>
          <a:xfrm>
            <a:off x="1735261" y="4442303"/>
            <a:ext cx="1254255" cy="369332"/>
          </a:xfrm>
          <a:prstGeom prst="rect">
            <a:avLst/>
          </a:prstGeom>
          <a:noFill/>
          <a:ln>
            <a:solidFill>
              <a:schemeClr val="tx1"/>
            </a:solidFill>
          </a:ln>
        </p:spPr>
        <p:txBody>
          <a:bodyPr wrap="square" rtlCol="0">
            <a:spAutoFit/>
          </a:bodyPr>
          <a:lstStyle/>
          <a:p>
            <a:pPr algn="ctr"/>
            <a:r>
              <a:rPr lang="en-US" dirty="0"/>
              <a:t>$5,700</a:t>
            </a:r>
          </a:p>
        </p:txBody>
      </p:sp>
      <p:sp>
        <p:nvSpPr>
          <p:cNvPr id="30" name="TextBox 29"/>
          <p:cNvSpPr txBox="1"/>
          <p:nvPr/>
        </p:nvSpPr>
        <p:spPr>
          <a:xfrm>
            <a:off x="4048239" y="4443235"/>
            <a:ext cx="1254255" cy="369332"/>
          </a:xfrm>
          <a:prstGeom prst="rect">
            <a:avLst/>
          </a:prstGeom>
          <a:noFill/>
          <a:ln>
            <a:solidFill>
              <a:schemeClr val="tx1"/>
            </a:solidFill>
          </a:ln>
        </p:spPr>
        <p:txBody>
          <a:bodyPr wrap="square" rtlCol="0">
            <a:spAutoFit/>
          </a:bodyPr>
          <a:lstStyle/>
          <a:p>
            <a:pPr algn="ctr"/>
            <a:r>
              <a:rPr lang="en-US" dirty="0"/>
              <a:t>$12,000</a:t>
            </a:r>
          </a:p>
        </p:txBody>
      </p:sp>
      <p:sp>
        <p:nvSpPr>
          <p:cNvPr id="31" name="TextBox 30"/>
          <p:cNvSpPr txBox="1"/>
          <p:nvPr/>
        </p:nvSpPr>
        <p:spPr>
          <a:xfrm>
            <a:off x="5925203" y="4443235"/>
            <a:ext cx="1254255" cy="369332"/>
          </a:xfrm>
          <a:prstGeom prst="rect">
            <a:avLst/>
          </a:prstGeom>
          <a:noFill/>
          <a:ln>
            <a:solidFill>
              <a:schemeClr val="tx1"/>
            </a:solidFill>
          </a:ln>
        </p:spPr>
        <p:txBody>
          <a:bodyPr wrap="square" rtlCol="0">
            <a:spAutoFit/>
          </a:bodyPr>
          <a:lstStyle/>
          <a:p>
            <a:pPr algn="ctr"/>
            <a:r>
              <a:rPr lang="en-US" dirty="0"/>
              <a:t>$13,000</a:t>
            </a:r>
          </a:p>
        </p:txBody>
      </p:sp>
      <p:sp>
        <p:nvSpPr>
          <p:cNvPr id="32" name="TextBox 31"/>
          <p:cNvSpPr txBox="1"/>
          <p:nvPr/>
        </p:nvSpPr>
        <p:spPr>
          <a:xfrm>
            <a:off x="8818039" y="4444167"/>
            <a:ext cx="1254255" cy="369332"/>
          </a:xfrm>
          <a:prstGeom prst="rect">
            <a:avLst/>
          </a:prstGeom>
          <a:noFill/>
          <a:ln>
            <a:solidFill>
              <a:schemeClr val="tx1"/>
            </a:solidFill>
          </a:ln>
        </p:spPr>
        <p:txBody>
          <a:bodyPr wrap="square" rtlCol="0">
            <a:spAutoFit/>
          </a:bodyPr>
          <a:lstStyle/>
          <a:p>
            <a:pPr algn="ctr"/>
            <a:r>
              <a:rPr lang="en-US" dirty="0"/>
              <a:t>$22,000</a:t>
            </a:r>
          </a:p>
        </p:txBody>
      </p:sp>
      <p:sp>
        <p:nvSpPr>
          <p:cNvPr id="33" name="TextBox 32"/>
          <p:cNvSpPr txBox="1"/>
          <p:nvPr/>
        </p:nvSpPr>
        <p:spPr>
          <a:xfrm>
            <a:off x="10534782" y="4443235"/>
            <a:ext cx="1254255" cy="369332"/>
          </a:xfrm>
          <a:prstGeom prst="rect">
            <a:avLst/>
          </a:prstGeom>
          <a:noFill/>
          <a:ln>
            <a:solidFill>
              <a:schemeClr val="tx1"/>
            </a:solidFill>
          </a:ln>
        </p:spPr>
        <p:txBody>
          <a:bodyPr wrap="square" rtlCol="0">
            <a:spAutoFit/>
          </a:bodyPr>
          <a:lstStyle/>
          <a:p>
            <a:pPr algn="ctr"/>
            <a:r>
              <a:rPr lang="en-US" dirty="0"/>
              <a:t>$25,000</a:t>
            </a:r>
          </a:p>
        </p:txBody>
      </p:sp>
      <p:cxnSp>
        <p:nvCxnSpPr>
          <p:cNvPr id="14" name="Straight Connector 13"/>
          <p:cNvCxnSpPr>
            <a:stCxn id="9" idx="2"/>
          </p:cNvCxnSpPr>
          <p:nvPr/>
        </p:nvCxnSpPr>
        <p:spPr>
          <a:xfrm>
            <a:off x="871050" y="4811635"/>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a:off x="2351507" y="4813499"/>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p:cNvCxnSpPr/>
          <p:nvPr/>
        </p:nvCxnSpPr>
        <p:spPr>
          <a:xfrm>
            <a:off x="4746364" y="4815512"/>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6531621" y="4815512"/>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a:off x="9416335" y="4815512"/>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a:off x="11190706" y="4815512"/>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TextBox 47"/>
          <p:cNvSpPr txBox="1"/>
          <p:nvPr/>
        </p:nvSpPr>
        <p:spPr>
          <a:xfrm>
            <a:off x="3027405" y="5816167"/>
            <a:ext cx="1254255" cy="369332"/>
          </a:xfrm>
          <a:prstGeom prst="rect">
            <a:avLst/>
          </a:prstGeom>
          <a:noFill/>
          <a:ln>
            <a:solidFill>
              <a:schemeClr val="tx1"/>
            </a:solidFill>
          </a:ln>
        </p:spPr>
        <p:txBody>
          <a:bodyPr wrap="square" rtlCol="0">
            <a:spAutoFit/>
          </a:bodyPr>
          <a:lstStyle/>
          <a:p>
            <a:pPr algn="ctr"/>
            <a:r>
              <a:rPr lang="en-US" dirty="0"/>
              <a:t>$10,000</a:t>
            </a:r>
          </a:p>
        </p:txBody>
      </p:sp>
      <p:cxnSp>
        <p:nvCxnSpPr>
          <p:cNvPr id="49" name="Straight Connector 48"/>
          <p:cNvCxnSpPr/>
          <p:nvPr/>
        </p:nvCxnSpPr>
        <p:spPr>
          <a:xfrm>
            <a:off x="3676497" y="5474401"/>
            <a:ext cx="0" cy="316366"/>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TextBox 49"/>
          <p:cNvSpPr txBox="1"/>
          <p:nvPr/>
        </p:nvSpPr>
        <p:spPr>
          <a:xfrm>
            <a:off x="3027405" y="6200984"/>
            <a:ext cx="1254255" cy="369332"/>
          </a:xfrm>
          <a:prstGeom prst="rect">
            <a:avLst/>
          </a:prstGeom>
          <a:noFill/>
          <a:ln>
            <a:noFill/>
          </a:ln>
        </p:spPr>
        <p:txBody>
          <a:bodyPr wrap="square" rtlCol="0">
            <a:spAutoFit/>
          </a:bodyPr>
          <a:lstStyle/>
          <a:p>
            <a:pPr algn="ctr"/>
            <a:r>
              <a:rPr lang="en-US" b="1" dirty="0" err="1"/>
              <a:t>Civitas</a:t>
            </a:r>
            <a:endParaRPr lang="en-US" b="1" dirty="0"/>
          </a:p>
        </p:txBody>
      </p:sp>
      <p:grpSp>
        <p:nvGrpSpPr>
          <p:cNvPr id="55" name="Group 54" descr="Column 1 Heading"/>
          <p:cNvGrpSpPr/>
          <p:nvPr/>
        </p:nvGrpSpPr>
        <p:grpSpPr>
          <a:xfrm>
            <a:off x="410370" y="1886819"/>
            <a:ext cx="3266127" cy="471428"/>
            <a:chOff x="935299" y="1724527"/>
            <a:chExt cx="3266127" cy="471428"/>
          </a:xfrm>
          <a:solidFill>
            <a:srgbClr val="00B0F0"/>
          </a:solidFill>
        </p:grpSpPr>
        <p:sp>
          <p:nvSpPr>
            <p:cNvPr id="56" name="Rectangle 55">
              <a:extLst>
                <a:ext uri="{C183D7F6-B498-43B3-948B-1728B52AA6E4}">
                  <adec:decorative xmlns:adec="http://schemas.microsoft.com/office/drawing/2017/decorative" val="1"/>
                </a:ext>
              </a:extLst>
            </p:cNvPr>
            <p:cNvSpPr/>
            <p:nvPr/>
          </p:nvSpPr>
          <p:spPr>
            <a:xfrm>
              <a:off x="935299" y="1724527"/>
              <a:ext cx="3266127" cy="471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7" name="TextBox 56"/>
            <p:cNvSpPr txBox="1"/>
            <p:nvPr/>
          </p:nvSpPr>
          <p:spPr>
            <a:xfrm>
              <a:off x="1040131" y="1775575"/>
              <a:ext cx="3056463" cy="369332"/>
            </a:xfrm>
            <a:prstGeom prst="rect">
              <a:avLst/>
            </a:prstGeom>
            <a:grpFill/>
          </p:spPr>
          <p:txBody>
            <a:bodyPr wrap="square" rtlCol="0">
              <a:spAutoFit/>
            </a:bodyPr>
            <a:lstStyle/>
            <a:p>
              <a:pPr algn="ctr"/>
              <a:r>
                <a:rPr lang="en-US" dirty="0">
                  <a:solidFill>
                    <a:schemeClr val="bg1"/>
                  </a:solidFill>
                  <a:latin typeface="+mj-lt"/>
                  <a:ea typeface="Lato Black" panose="020F0502020204030203" pitchFamily="34" charset="0"/>
                  <a:cs typeface="Lato Black" panose="020F0502020204030203" pitchFamily="34" charset="0"/>
                </a:rPr>
                <a:t>Academic Institutions</a:t>
              </a:r>
            </a:p>
          </p:txBody>
        </p:sp>
      </p:grpSp>
      <p:grpSp>
        <p:nvGrpSpPr>
          <p:cNvPr id="58" name="Group 57" descr="Column 1 Text"/>
          <p:cNvGrpSpPr/>
          <p:nvPr/>
        </p:nvGrpSpPr>
        <p:grpSpPr>
          <a:xfrm>
            <a:off x="410370" y="2358247"/>
            <a:ext cx="3266127" cy="846225"/>
            <a:chOff x="935299" y="2195955"/>
            <a:chExt cx="3266127" cy="3162371"/>
          </a:xfrm>
        </p:grpSpPr>
        <p:sp>
          <p:nvSpPr>
            <p:cNvPr id="59" name="Rectangle 58">
              <a:extLst>
                <a:ext uri="{C183D7F6-B498-43B3-948B-1728B52AA6E4}">
                  <adec:decorative xmlns:adec="http://schemas.microsoft.com/office/drawing/2017/decorative" val="1"/>
                </a:ext>
              </a:extLst>
            </p:cNvPr>
            <p:cNvSpPr/>
            <p:nvPr/>
          </p:nvSpPr>
          <p:spPr>
            <a:xfrm>
              <a:off x="935299"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60" name="TextBox 59"/>
            <p:cNvSpPr txBox="1"/>
            <p:nvPr/>
          </p:nvSpPr>
          <p:spPr>
            <a:xfrm>
              <a:off x="1040131" y="2310372"/>
              <a:ext cx="3056463" cy="3047954"/>
            </a:xfrm>
            <a:prstGeom prst="rect">
              <a:avLst/>
            </a:prstGeom>
            <a:noFill/>
          </p:spPr>
          <p:txBody>
            <a:bodyPr wrap="square" rtlCol="0">
              <a:spAutoFit/>
            </a:bodyPr>
            <a:lstStyle/>
            <a:p>
              <a:pPr marL="171450" indent="-171450">
                <a:spcAft>
                  <a:spcPts val="600"/>
                </a:spcAft>
                <a:buClr>
                  <a:schemeClr val="accent1"/>
                </a:buClr>
                <a:buFont typeface="Arial" panose="020B0604020202020204" pitchFamily="34" charset="0"/>
                <a:buChar char="•"/>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$2,000 Base Price </a:t>
              </a:r>
            </a:p>
            <a:p>
              <a:pPr marL="171450" indent="-171450">
                <a:spcAft>
                  <a:spcPts val="600"/>
                </a:spcAft>
                <a:buClr>
                  <a:schemeClr val="accent1"/>
                </a:buClr>
                <a:buFont typeface="Arial" panose="020B0604020202020204" pitchFamily="34" charset="0"/>
                <a:buChar char="•"/>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Variable based on number of users and </a:t>
              </a:r>
              <a:r>
                <a:rPr lang="en-US" sz="1400" dirty="0" err="1">
                  <a:solidFill>
                    <a:schemeClr val="tx2"/>
                  </a:solidFill>
                  <a:latin typeface="Lato" panose="020F0502020204030203" pitchFamily="34" charset="0"/>
                  <a:ea typeface="Lato" panose="020F0502020204030203" pitchFamily="34" charset="0"/>
                  <a:cs typeface="Lato" panose="020F0502020204030203" pitchFamily="34" charset="0"/>
                </a:rPr>
                <a:t>Carenegie</a:t>
              </a: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 classification </a:t>
              </a:r>
            </a:p>
          </p:txBody>
        </p:sp>
      </p:grpSp>
      <p:grpSp>
        <p:nvGrpSpPr>
          <p:cNvPr id="61" name="Group 60" descr="Column 2 Heading"/>
          <p:cNvGrpSpPr/>
          <p:nvPr/>
        </p:nvGrpSpPr>
        <p:grpSpPr>
          <a:xfrm>
            <a:off x="4469775" y="1142251"/>
            <a:ext cx="3266127" cy="481935"/>
            <a:chOff x="4462937" y="1724527"/>
            <a:chExt cx="3266127" cy="481935"/>
          </a:xfrm>
          <a:solidFill>
            <a:srgbClr val="00B0F0"/>
          </a:solidFill>
        </p:grpSpPr>
        <p:sp>
          <p:nvSpPr>
            <p:cNvPr id="62" name="Rectangle 61">
              <a:extLst>
                <a:ext uri="{C183D7F6-B498-43B3-948B-1728B52AA6E4}">
                  <adec:decorative xmlns:adec="http://schemas.microsoft.com/office/drawing/2017/decorative" val="1"/>
                </a:ext>
              </a:extLst>
            </p:cNvPr>
            <p:cNvSpPr/>
            <p:nvPr/>
          </p:nvSpPr>
          <p:spPr>
            <a:xfrm>
              <a:off x="4462937" y="1724527"/>
              <a:ext cx="3266127" cy="471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3" name="TextBox 62"/>
            <p:cNvSpPr txBox="1"/>
            <p:nvPr/>
          </p:nvSpPr>
          <p:spPr>
            <a:xfrm>
              <a:off x="4567769" y="1775575"/>
              <a:ext cx="3056463" cy="430887"/>
            </a:xfrm>
            <a:prstGeom prst="rect">
              <a:avLst/>
            </a:prstGeom>
            <a:grpFill/>
          </p:spPr>
          <p:txBody>
            <a:bodyPr wrap="square" rtlCol="0">
              <a:spAutoFit/>
            </a:bodyPr>
            <a:lstStyle/>
            <a:p>
              <a:pPr algn="ctr"/>
              <a:r>
                <a:rPr lang="en-US" sz="2200" dirty="0">
                  <a:solidFill>
                    <a:schemeClr val="bg1"/>
                  </a:solidFill>
                  <a:latin typeface="+mj-lt"/>
                  <a:ea typeface="Lato Black" panose="020F0502020204030203" pitchFamily="34" charset="0"/>
                  <a:cs typeface="Lato Black" panose="020F0502020204030203" pitchFamily="34" charset="0"/>
                </a:rPr>
                <a:t>Companies and Investors</a:t>
              </a:r>
            </a:p>
          </p:txBody>
        </p:sp>
      </p:grpSp>
      <p:grpSp>
        <p:nvGrpSpPr>
          <p:cNvPr id="64" name="Group 63" descr="Column 2 text"/>
          <p:cNvGrpSpPr/>
          <p:nvPr/>
        </p:nvGrpSpPr>
        <p:grpSpPr>
          <a:xfrm>
            <a:off x="4469775" y="1613679"/>
            <a:ext cx="3266127" cy="1344765"/>
            <a:chOff x="4462937" y="2195955"/>
            <a:chExt cx="3266127" cy="3161406"/>
          </a:xfrm>
        </p:grpSpPr>
        <p:sp>
          <p:nvSpPr>
            <p:cNvPr id="65" name="Rectangle 64">
              <a:extLst>
                <a:ext uri="{C183D7F6-B498-43B3-948B-1728B52AA6E4}">
                  <adec:decorative xmlns:adec="http://schemas.microsoft.com/office/drawing/2017/decorative" val="1"/>
                </a:ext>
              </a:extLst>
            </p:cNvPr>
            <p:cNvSpPr/>
            <p:nvPr/>
          </p:nvSpPr>
          <p:spPr>
            <a:xfrm>
              <a:off x="4462937"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66" name="TextBox 65"/>
            <p:cNvSpPr txBox="1"/>
            <p:nvPr/>
          </p:nvSpPr>
          <p:spPr>
            <a:xfrm>
              <a:off x="4567769" y="2310373"/>
              <a:ext cx="3056463" cy="2387721"/>
            </a:xfrm>
            <a:prstGeom prst="rect">
              <a:avLst/>
            </a:prstGeom>
            <a:noFill/>
          </p:spPr>
          <p:txBody>
            <a:bodyPr wrap="square" rtlCol="0">
              <a:spAutoFit/>
            </a:bodyPr>
            <a:lstStyle/>
            <a:p>
              <a:pPr algn="ctr">
                <a:spcAft>
                  <a:spcPts val="600"/>
                </a:spcAft>
                <a:buClr>
                  <a:schemeClr val="accent1"/>
                </a:buClr>
              </a:pPr>
              <a:r>
                <a:rPr lang="en-US" sz="2000" b="1" u="sng" dirty="0">
                  <a:solidFill>
                    <a:schemeClr val="tx2"/>
                  </a:solidFill>
                  <a:latin typeface="Lato" panose="020F0502020204030203" pitchFamily="34" charset="0"/>
                  <a:ea typeface="Lato" panose="020F0502020204030203" pitchFamily="34" charset="0"/>
                  <a:cs typeface="Lato" panose="020F0502020204030203" pitchFamily="34" charset="0"/>
                </a:rPr>
                <a:t>Top-line price starts at $10,000 for annual subscription</a:t>
              </a:r>
            </a:p>
          </p:txBody>
        </p:sp>
      </p:grpSp>
      <p:grpSp>
        <p:nvGrpSpPr>
          <p:cNvPr id="67" name="Group 66" descr="Column 3 heading"/>
          <p:cNvGrpSpPr/>
          <p:nvPr/>
        </p:nvGrpSpPr>
        <p:grpSpPr>
          <a:xfrm>
            <a:off x="8522910" y="1884407"/>
            <a:ext cx="3266127" cy="471428"/>
            <a:chOff x="7990575" y="1724527"/>
            <a:chExt cx="3266127" cy="471428"/>
          </a:xfrm>
          <a:solidFill>
            <a:srgbClr val="00B0F0"/>
          </a:solidFill>
        </p:grpSpPr>
        <p:sp>
          <p:nvSpPr>
            <p:cNvPr id="68" name="Rectangle 67">
              <a:extLst>
                <a:ext uri="{C183D7F6-B498-43B3-948B-1728B52AA6E4}">
                  <adec:decorative xmlns:adec="http://schemas.microsoft.com/office/drawing/2017/decorative" val="1"/>
                </a:ext>
              </a:extLst>
            </p:cNvPr>
            <p:cNvSpPr/>
            <p:nvPr/>
          </p:nvSpPr>
          <p:spPr>
            <a:xfrm>
              <a:off x="7990575" y="1724527"/>
              <a:ext cx="3266127" cy="471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9" name="TextBox 68"/>
            <p:cNvSpPr txBox="1"/>
            <p:nvPr/>
          </p:nvSpPr>
          <p:spPr>
            <a:xfrm>
              <a:off x="8095407" y="1775575"/>
              <a:ext cx="3056463" cy="369332"/>
            </a:xfrm>
            <a:prstGeom prst="rect">
              <a:avLst/>
            </a:prstGeom>
            <a:grpFill/>
          </p:spPr>
          <p:txBody>
            <a:bodyPr wrap="square" rtlCol="0">
              <a:spAutoFit/>
            </a:bodyPr>
            <a:lstStyle/>
            <a:p>
              <a:pPr algn="ctr"/>
              <a:r>
                <a:rPr lang="en-US" dirty="0">
                  <a:solidFill>
                    <a:schemeClr val="bg1"/>
                  </a:solidFill>
                  <a:latin typeface="+mj-lt"/>
                  <a:ea typeface="Lato Black" panose="020F0502020204030203" pitchFamily="34" charset="0"/>
                  <a:cs typeface="Lato Black" panose="020F0502020204030203" pitchFamily="34" charset="0"/>
                </a:rPr>
                <a:t>Local Governments</a:t>
              </a:r>
            </a:p>
          </p:txBody>
        </p:sp>
      </p:grpSp>
      <p:grpSp>
        <p:nvGrpSpPr>
          <p:cNvPr id="70" name="Group 69" descr="Column 3 text"/>
          <p:cNvGrpSpPr/>
          <p:nvPr/>
        </p:nvGrpSpPr>
        <p:grpSpPr>
          <a:xfrm>
            <a:off x="8522910" y="2355835"/>
            <a:ext cx="3266127" cy="1065448"/>
            <a:chOff x="7990575" y="2195955"/>
            <a:chExt cx="3266127" cy="3544138"/>
          </a:xfrm>
        </p:grpSpPr>
        <p:sp>
          <p:nvSpPr>
            <p:cNvPr id="71" name="Rectangle 70">
              <a:extLst>
                <a:ext uri="{C183D7F6-B498-43B3-948B-1728B52AA6E4}">
                  <adec:decorative xmlns:adec="http://schemas.microsoft.com/office/drawing/2017/decorative" val="1"/>
                </a:ext>
              </a:extLst>
            </p:cNvPr>
            <p:cNvSpPr/>
            <p:nvPr/>
          </p:nvSpPr>
          <p:spPr>
            <a:xfrm>
              <a:off x="7990575"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p:txBody>
        </p:sp>
        <p:sp>
          <p:nvSpPr>
            <p:cNvPr id="72" name="TextBox 71"/>
            <p:cNvSpPr txBox="1"/>
            <p:nvPr/>
          </p:nvSpPr>
          <p:spPr>
            <a:xfrm>
              <a:off x="8095407" y="2310374"/>
              <a:ext cx="3056463" cy="3429719"/>
            </a:xfrm>
            <a:prstGeom prst="rect">
              <a:avLst/>
            </a:prstGeom>
            <a:noFill/>
          </p:spPr>
          <p:txBody>
            <a:bodyPr wrap="square" rtlCol="0">
              <a:spAutoFit/>
            </a:bodyPr>
            <a:lstStyle/>
            <a:p>
              <a:pPr marL="171450" indent="-171450">
                <a:spcAft>
                  <a:spcPts val="600"/>
                </a:spcAft>
                <a:buClr>
                  <a:schemeClr val="accent1"/>
                </a:buClr>
                <a:buFont typeface="Arial" panose="020B0604020202020204" pitchFamily="34" charset="0"/>
                <a:buChar char="•"/>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Access to data will be free or at a low price for most governments  </a:t>
              </a:r>
            </a:p>
            <a:p>
              <a:pPr marL="171450" indent="-171450">
                <a:spcAft>
                  <a:spcPts val="600"/>
                </a:spcAft>
                <a:buClr>
                  <a:schemeClr val="accent1"/>
                </a:buClr>
                <a:buFont typeface="Arial" panose="020B0604020202020204" pitchFamily="34" charset="0"/>
                <a:buChar char="•"/>
              </a:pP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Data processing and analysis contracts range $150,000-$200,000</a:t>
              </a:r>
            </a:p>
          </p:txBody>
        </p:sp>
      </p:grpSp>
    </p:spTree>
    <p:extLst>
      <p:ext uri="{BB962C8B-B14F-4D97-AF65-F5344CB8AC3E}">
        <p14:creationId xmlns:p14="http://schemas.microsoft.com/office/powerpoint/2010/main" val="396364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Competitive Landscape</a:t>
            </a:r>
            <a:endParaRPr lang="en" sz="2400" i="1"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78150985"/>
              </p:ext>
            </p:extLst>
          </p:nvPr>
        </p:nvGraphicFramePr>
        <p:xfrm>
          <a:off x="409903" y="1054553"/>
          <a:ext cx="11292242" cy="5680868"/>
        </p:xfrm>
        <a:graphic>
          <a:graphicData uri="http://schemas.openxmlformats.org/drawingml/2006/table">
            <a:tbl>
              <a:tblPr firstRow="1" bandRow="1">
                <a:tableStyleId>{21E4AEA4-8DFA-4A89-87EB-49C32662AFE0}</a:tableStyleId>
              </a:tblPr>
              <a:tblGrid>
                <a:gridCol w="1047272">
                  <a:extLst>
                    <a:ext uri="{9D8B030D-6E8A-4147-A177-3AD203B41FA5}">
                      <a16:colId xmlns:a16="http://schemas.microsoft.com/office/drawing/2014/main" val="2993862583"/>
                    </a:ext>
                  </a:extLst>
                </a:gridCol>
                <a:gridCol w="1707495">
                  <a:extLst>
                    <a:ext uri="{9D8B030D-6E8A-4147-A177-3AD203B41FA5}">
                      <a16:colId xmlns:a16="http://schemas.microsoft.com/office/drawing/2014/main" val="3080842134"/>
                    </a:ext>
                  </a:extLst>
                </a:gridCol>
                <a:gridCol w="1707495">
                  <a:extLst>
                    <a:ext uri="{9D8B030D-6E8A-4147-A177-3AD203B41FA5}">
                      <a16:colId xmlns:a16="http://schemas.microsoft.com/office/drawing/2014/main" val="2469575349"/>
                    </a:ext>
                  </a:extLst>
                </a:gridCol>
                <a:gridCol w="1707495">
                  <a:extLst>
                    <a:ext uri="{9D8B030D-6E8A-4147-A177-3AD203B41FA5}">
                      <a16:colId xmlns:a16="http://schemas.microsoft.com/office/drawing/2014/main" val="524530149"/>
                    </a:ext>
                  </a:extLst>
                </a:gridCol>
                <a:gridCol w="1707495">
                  <a:extLst>
                    <a:ext uri="{9D8B030D-6E8A-4147-A177-3AD203B41FA5}">
                      <a16:colId xmlns:a16="http://schemas.microsoft.com/office/drawing/2014/main" val="2769388990"/>
                    </a:ext>
                  </a:extLst>
                </a:gridCol>
                <a:gridCol w="1707495">
                  <a:extLst>
                    <a:ext uri="{9D8B030D-6E8A-4147-A177-3AD203B41FA5}">
                      <a16:colId xmlns:a16="http://schemas.microsoft.com/office/drawing/2014/main" val="2011080864"/>
                    </a:ext>
                  </a:extLst>
                </a:gridCol>
                <a:gridCol w="1707495">
                  <a:extLst>
                    <a:ext uri="{9D8B030D-6E8A-4147-A177-3AD203B41FA5}">
                      <a16:colId xmlns:a16="http://schemas.microsoft.com/office/drawing/2014/main" val="159166353"/>
                    </a:ext>
                  </a:extLst>
                </a:gridCol>
              </a:tblGrid>
              <a:tr h="895462">
                <a:tc>
                  <a:txBody>
                    <a:bodyPr/>
                    <a:lstStyle/>
                    <a:p>
                      <a:endParaRPr lang="en-US" sz="1800" dirty="0"/>
                    </a:p>
                  </a:txBody>
                  <a:tcPr/>
                </a:tc>
                <a:tc>
                  <a:txBody>
                    <a:bodyPr/>
                    <a:lstStyle/>
                    <a:p>
                      <a:r>
                        <a:rPr lang="en-US" sz="1800" dirty="0"/>
                        <a:t>Issue Coverage</a:t>
                      </a:r>
                    </a:p>
                  </a:txBody>
                  <a:tcPr/>
                </a:tc>
                <a:tc>
                  <a:txBody>
                    <a:bodyPr/>
                    <a:lstStyle/>
                    <a:p>
                      <a:r>
                        <a:rPr lang="en-US" sz="1800" dirty="0"/>
                        <a:t>Geo Coverage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Time Coverage</a:t>
                      </a:r>
                    </a:p>
                    <a:p>
                      <a:endParaRPr lang="en-US" sz="1800" dirty="0"/>
                    </a:p>
                  </a:txBody>
                  <a:tcPr/>
                </a:tc>
                <a:tc>
                  <a:txBody>
                    <a:bodyPr/>
                    <a:lstStyle/>
                    <a:p>
                      <a:r>
                        <a:rPr lang="en-US" sz="1800" dirty="0"/>
                        <a:t>Real vs. Forecast</a:t>
                      </a:r>
                    </a:p>
                  </a:txBody>
                  <a:tcPr/>
                </a:tc>
                <a:tc>
                  <a:txBody>
                    <a:bodyPr/>
                    <a:lstStyle/>
                    <a:p>
                      <a:r>
                        <a:rPr lang="en-US" sz="1800" dirty="0"/>
                        <a:t>Comparison Tool Focus </a:t>
                      </a:r>
                    </a:p>
                  </a:txBody>
                  <a:tcPr/>
                </a:tc>
                <a:tc>
                  <a:txBody>
                    <a:bodyPr/>
                    <a:lstStyle/>
                    <a:p>
                      <a:r>
                        <a:rPr lang="en-US" sz="1800" dirty="0"/>
                        <a:t>Free</a:t>
                      </a:r>
                      <a:r>
                        <a:rPr lang="en-US" sz="1800" baseline="0" dirty="0"/>
                        <a:t> Licensing</a:t>
                      </a:r>
                      <a:endParaRPr lang="en-US" sz="1800" dirty="0"/>
                    </a:p>
                  </a:txBody>
                  <a:tcPr/>
                </a:tc>
                <a:extLst>
                  <a:ext uri="{0D108BD9-81ED-4DB2-BD59-A6C34878D82A}">
                    <a16:rowId xmlns:a16="http://schemas.microsoft.com/office/drawing/2014/main" val="3584132893"/>
                  </a:ext>
                </a:extLst>
              </a:tr>
              <a:tr h="680924">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1883779563"/>
                  </a:ext>
                </a:extLst>
              </a:tr>
              <a:tr h="680924">
                <a:tc>
                  <a:txBody>
                    <a:bodyPr/>
                    <a:lstStyle/>
                    <a:p>
                      <a:endParaRPr lang="en-US" sz="1800"/>
                    </a:p>
                  </a:txBody>
                  <a:tcPr/>
                </a:tc>
                <a:tc>
                  <a:txBody>
                    <a:bodyPr/>
                    <a:lstStyle/>
                    <a:p>
                      <a:endParaRPr lang="en-US" sz="1800" dirty="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1121469218"/>
                  </a:ext>
                </a:extLst>
              </a:tr>
              <a:tr h="680924">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a:p>
                  </a:txBody>
                  <a:tcPr/>
                </a:tc>
                <a:tc>
                  <a:txBody>
                    <a:bodyPr/>
                    <a:lstStyle/>
                    <a:p>
                      <a:endParaRPr lang="en-US" sz="1800" dirty="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800897"/>
                  </a:ext>
                </a:extLst>
              </a:tr>
              <a:tr h="680924">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2067480"/>
                  </a:ext>
                </a:extLst>
              </a:tr>
              <a:tr h="680924">
                <a:tc>
                  <a:txBody>
                    <a:bodyPr/>
                    <a:lstStyle/>
                    <a:p>
                      <a:endParaRPr lang="en-US" sz="1800"/>
                    </a:p>
                  </a:txBody>
                  <a:tcPr/>
                </a:tc>
                <a:tc>
                  <a:txBody>
                    <a:bodyPr/>
                    <a:lstStyle/>
                    <a:p>
                      <a:endParaRPr lang="en-US" sz="1800" dirty="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28818194"/>
                  </a:ext>
                </a:extLst>
              </a:tr>
              <a:tr h="680924">
                <a:tc>
                  <a:txBody>
                    <a:bodyPr/>
                    <a:lstStyle/>
                    <a:p>
                      <a:endParaRPr lang="en-US" sz="1800"/>
                    </a:p>
                  </a:txBody>
                  <a:tcPr/>
                </a:tc>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568385201"/>
                  </a:ext>
                </a:extLst>
              </a:tr>
              <a:tr h="680924">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788297879"/>
                  </a:ext>
                </a:extLst>
              </a:tr>
            </a:tbl>
          </a:graphicData>
        </a:graphic>
      </p:graphicFrame>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17" y="2087674"/>
            <a:ext cx="448492" cy="362244"/>
          </a:xfrm>
          <a:prstGeom prst="rect">
            <a:avLst/>
          </a:prstGeom>
        </p:spPr>
      </p:pic>
      <p:pic>
        <p:nvPicPr>
          <p:cNvPr id="26" name="Picture 25"/>
          <p:cNvPicPr>
            <a:picLocks noChangeAspect="1"/>
          </p:cNvPicPr>
          <p:nvPr/>
        </p:nvPicPr>
        <p:blipFill>
          <a:blip r:embed="rId4"/>
          <a:stretch>
            <a:fillRect/>
          </a:stretch>
        </p:blipFill>
        <p:spPr>
          <a:xfrm>
            <a:off x="643508" y="2037495"/>
            <a:ext cx="594360" cy="533400"/>
          </a:xfrm>
          <a:prstGeom prst="rect">
            <a:avLst/>
          </a:prstGeom>
        </p:spPr>
      </p:pic>
      <p:pic>
        <p:nvPicPr>
          <p:cNvPr id="2050" name="Picture 2" descr="Image result for bloomberg what works cit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508" y="2710110"/>
            <a:ext cx="594360" cy="5943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705" y="3468574"/>
            <a:ext cx="827965" cy="348343"/>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648" y="4197293"/>
            <a:ext cx="932078" cy="36319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837" y="4788813"/>
            <a:ext cx="487699" cy="489857"/>
          </a:xfrm>
          <a:prstGeom prst="rect">
            <a:avLst/>
          </a:prstGeom>
        </p:spPr>
      </p:pic>
      <p:pic>
        <p:nvPicPr>
          <p:cNvPr id="9" name="Picture 8"/>
          <p:cNvPicPr>
            <a:picLocks noChangeAspect="1"/>
          </p:cNvPicPr>
          <p:nvPr/>
        </p:nvPicPr>
        <p:blipFill>
          <a:blip r:embed="rId9"/>
          <a:stretch>
            <a:fillRect/>
          </a:stretch>
        </p:blipFill>
        <p:spPr>
          <a:xfrm>
            <a:off x="484263" y="5529946"/>
            <a:ext cx="934846" cy="402768"/>
          </a:xfrm>
          <a:prstGeom prst="rect">
            <a:avLst/>
          </a:prstGeom>
        </p:spPr>
      </p:pic>
      <p:pic>
        <p:nvPicPr>
          <p:cNvPr id="10" name="Picture 9"/>
          <p:cNvPicPr>
            <a:picLocks noChangeAspect="1"/>
          </p:cNvPicPr>
          <p:nvPr/>
        </p:nvPicPr>
        <p:blipFill>
          <a:blip r:embed="rId10"/>
          <a:stretch>
            <a:fillRect/>
          </a:stretch>
        </p:blipFill>
        <p:spPr>
          <a:xfrm>
            <a:off x="546584" y="6294538"/>
            <a:ext cx="763868" cy="225797"/>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17" y="2826168"/>
            <a:ext cx="448492" cy="362244"/>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60" y="2087674"/>
            <a:ext cx="448492" cy="362244"/>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60" y="2826168"/>
            <a:ext cx="448492" cy="362244"/>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803" y="2087674"/>
            <a:ext cx="448492" cy="362244"/>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803" y="2826168"/>
            <a:ext cx="448492" cy="362244"/>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43" y="2087674"/>
            <a:ext cx="448492" cy="362244"/>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43" y="2826168"/>
            <a:ext cx="448492" cy="362244"/>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86" y="2087674"/>
            <a:ext cx="448492" cy="362244"/>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86" y="2826168"/>
            <a:ext cx="448492" cy="362244"/>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86" y="5529946"/>
            <a:ext cx="448492" cy="362244"/>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86" y="6268440"/>
            <a:ext cx="448492" cy="362244"/>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86" y="3509607"/>
            <a:ext cx="448492" cy="362244"/>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43" y="4197293"/>
            <a:ext cx="448492" cy="362244"/>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43" y="4852619"/>
            <a:ext cx="448492" cy="362244"/>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43" y="3509607"/>
            <a:ext cx="448492" cy="362244"/>
          </a:xfrm>
          <a:prstGeom prst="rect">
            <a:avLst/>
          </a:prstGeom>
        </p:spPr>
      </p:pic>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43" y="4248101"/>
            <a:ext cx="448492" cy="362244"/>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60" y="3475978"/>
            <a:ext cx="448492" cy="362244"/>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60" y="4214472"/>
            <a:ext cx="448492" cy="362244"/>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60" y="4869798"/>
            <a:ext cx="448492" cy="362244"/>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803" y="4852619"/>
            <a:ext cx="448492" cy="362244"/>
          </a:xfrm>
          <a:prstGeom prst="rect">
            <a:avLst/>
          </a:prstGeom>
        </p:spPr>
      </p:pic>
    </p:spTree>
    <p:extLst>
      <p:ext uri="{BB962C8B-B14F-4D97-AF65-F5344CB8AC3E}">
        <p14:creationId xmlns:p14="http://schemas.microsoft.com/office/powerpoint/2010/main" val="243080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p:nvPr/>
        </p:nvSpPr>
        <p:spPr>
          <a:xfrm>
            <a:off x="-14400" y="0"/>
            <a:ext cx="12220800" cy="981600"/>
          </a:xfrm>
          <a:prstGeom prst="rect">
            <a:avLst/>
          </a:prstGeom>
          <a:solidFill>
            <a:srgbClr val="009FDA"/>
          </a:solidFill>
          <a:ln w="9525" cap="flat" cmpd="sng">
            <a:solidFill>
              <a:srgbClr val="009FDA"/>
            </a:solidFill>
            <a:prstDash val="solid"/>
            <a:round/>
            <a:headEnd type="none" w="med" len="med"/>
            <a:tailEnd type="none" w="med" len="med"/>
          </a:ln>
        </p:spPr>
        <p:txBody>
          <a:bodyPr lIns="121900" tIns="121900" rIns="121900" bIns="121900" anchor="ctr" anchorCtr="0">
            <a:noAutofit/>
          </a:bodyPr>
          <a:lstStyle/>
          <a:p>
            <a:r>
              <a:rPr lang="en-US" sz="3200" dirty="0">
                <a:solidFill>
                  <a:schemeClr val="lt1"/>
                </a:solidFill>
              </a:rPr>
              <a:t>Building out the Base Level: Transportation &amp; Mobility MVP</a:t>
            </a:r>
            <a:endParaRPr lang="en" sz="2400" i="1" dirty="0">
              <a:solidFill>
                <a:srgbClr val="FFFFFF"/>
              </a:solidFill>
            </a:endParaRPr>
          </a:p>
        </p:txBody>
      </p:sp>
      <p:pic>
        <p:nvPicPr>
          <p:cNvPr id="14" name="Picture 13"/>
          <p:cNvPicPr>
            <a:picLocks noChangeAspect="1"/>
          </p:cNvPicPr>
          <p:nvPr/>
        </p:nvPicPr>
        <p:blipFill>
          <a:blip r:embed="rId3"/>
          <a:stretch>
            <a:fillRect/>
          </a:stretch>
        </p:blipFill>
        <p:spPr>
          <a:xfrm>
            <a:off x="-14400" y="981600"/>
            <a:ext cx="12150749" cy="5676900"/>
          </a:xfrm>
          <a:prstGeom prst="rect">
            <a:avLst/>
          </a:prstGeom>
        </p:spPr>
      </p:pic>
    </p:spTree>
    <p:extLst>
      <p:ext uri="{BB962C8B-B14F-4D97-AF65-F5344CB8AC3E}">
        <p14:creationId xmlns:p14="http://schemas.microsoft.com/office/powerpoint/2010/main" val="17983091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15778</TotalTime>
  <Words>2234</Words>
  <Application>Microsoft Office PowerPoint</Application>
  <PresentationFormat>Widescreen</PresentationFormat>
  <Paragraphs>144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Lato</vt:lpstr>
      <vt:lpstr>Parcel</vt:lpstr>
      <vt:lpstr>Civitas Accessing The Power of cities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Civitas Accessing The Power of cities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christianmconroy@gmail.com</dc:creator>
  <cp:lastModifiedBy>Christian Conroy</cp:lastModifiedBy>
  <cp:revision>124</cp:revision>
  <dcterms:created xsi:type="dcterms:W3CDTF">2017-02-22T01:48:30Z</dcterms:created>
  <dcterms:modified xsi:type="dcterms:W3CDTF">2019-05-30T14:47:20Z</dcterms:modified>
</cp:coreProperties>
</file>