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Old Standard TT"/>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jXabtc4D+tBiZk3xMV5kqA+oph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ldStandardTT-bold.fntdata"/><Relationship Id="rId16" Type="http://schemas.openxmlformats.org/officeDocument/2006/relationships/slide" Target="slides/slide11.xml"/><Relationship Id="rId38" Type="http://schemas.openxmlformats.org/officeDocument/2006/relationships/font" Target="fonts/OldStandardT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34"/>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3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34"/>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34"/>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43"/>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4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3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3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36"/>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3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37"/>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37"/>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40"/>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4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41"/>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4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4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0"/>
              </a:spcBef>
              <a:spcAft>
                <a:spcPts val="0"/>
              </a:spcAft>
              <a:buClr>
                <a:schemeClr val="accent1"/>
              </a:buClr>
              <a:buSzPts val="1400"/>
              <a:buChar char="○"/>
              <a:defRPr>
                <a:solidFill>
                  <a:schemeClr val="accent1"/>
                </a:solidFill>
              </a:defRPr>
            </a:lvl2pPr>
            <a:lvl3pPr indent="-317500" lvl="2" marL="1371600" algn="l">
              <a:lnSpc>
                <a:spcPct val="115000"/>
              </a:lnSpc>
              <a:spcBef>
                <a:spcPts val="0"/>
              </a:spcBef>
              <a:spcAft>
                <a:spcPts val="0"/>
              </a:spcAft>
              <a:buClr>
                <a:schemeClr val="accent1"/>
              </a:buClr>
              <a:buSzPts val="1400"/>
              <a:buChar char="■"/>
              <a:defRPr>
                <a:solidFill>
                  <a:schemeClr val="accent1"/>
                </a:solidFill>
              </a:defRPr>
            </a:lvl3pPr>
            <a:lvl4pPr indent="-317500" lvl="3" marL="1828800" algn="l">
              <a:lnSpc>
                <a:spcPct val="115000"/>
              </a:lnSpc>
              <a:spcBef>
                <a:spcPts val="0"/>
              </a:spcBef>
              <a:spcAft>
                <a:spcPts val="0"/>
              </a:spcAft>
              <a:buClr>
                <a:schemeClr val="accent1"/>
              </a:buClr>
              <a:buSzPts val="1400"/>
              <a:buChar char="●"/>
              <a:defRPr>
                <a:solidFill>
                  <a:schemeClr val="accent1"/>
                </a:solidFill>
              </a:defRPr>
            </a:lvl4pPr>
            <a:lvl5pPr indent="-317500" lvl="4" marL="2286000" algn="l">
              <a:lnSpc>
                <a:spcPct val="115000"/>
              </a:lnSpc>
              <a:spcBef>
                <a:spcPts val="0"/>
              </a:spcBef>
              <a:spcAft>
                <a:spcPts val="0"/>
              </a:spcAft>
              <a:buClr>
                <a:schemeClr val="accent1"/>
              </a:buClr>
              <a:buSzPts val="1400"/>
              <a:buChar char="○"/>
              <a:defRPr>
                <a:solidFill>
                  <a:schemeClr val="accent1"/>
                </a:solidFill>
              </a:defRPr>
            </a:lvl5pPr>
            <a:lvl6pPr indent="-317500" lvl="5" marL="2743200" algn="l">
              <a:lnSpc>
                <a:spcPct val="115000"/>
              </a:lnSpc>
              <a:spcBef>
                <a:spcPts val="0"/>
              </a:spcBef>
              <a:spcAft>
                <a:spcPts val="0"/>
              </a:spcAft>
              <a:buClr>
                <a:schemeClr val="accent1"/>
              </a:buClr>
              <a:buSzPts val="1400"/>
              <a:buChar char="■"/>
              <a:defRPr>
                <a:solidFill>
                  <a:schemeClr val="accent1"/>
                </a:solidFill>
              </a:defRPr>
            </a:lvl6pPr>
            <a:lvl7pPr indent="-317500" lvl="6" marL="3200400" algn="l">
              <a:lnSpc>
                <a:spcPct val="115000"/>
              </a:lnSpc>
              <a:spcBef>
                <a:spcPts val="0"/>
              </a:spcBef>
              <a:spcAft>
                <a:spcPts val="0"/>
              </a:spcAft>
              <a:buClr>
                <a:schemeClr val="accent1"/>
              </a:buClr>
              <a:buSzPts val="1400"/>
              <a:buChar char="●"/>
              <a:defRPr>
                <a:solidFill>
                  <a:schemeClr val="accent1"/>
                </a:solidFill>
              </a:defRPr>
            </a:lvl7pPr>
            <a:lvl8pPr indent="-317500" lvl="7" marL="3657600" algn="l">
              <a:lnSpc>
                <a:spcPct val="115000"/>
              </a:lnSpc>
              <a:spcBef>
                <a:spcPts val="0"/>
              </a:spcBef>
              <a:spcAft>
                <a:spcPts val="0"/>
              </a:spcAft>
              <a:buClr>
                <a:schemeClr val="accent1"/>
              </a:buClr>
              <a:buSzPts val="1400"/>
              <a:buChar char="○"/>
              <a:defRPr>
                <a:solidFill>
                  <a:schemeClr val="accent1"/>
                </a:solidFill>
              </a:defRPr>
            </a:lvl8pPr>
            <a:lvl9pPr indent="-317500" lvl="8" marL="4114800" algn="l">
              <a:lnSpc>
                <a:spcPct val="115000"/>
              </a:lnSpc>
              <a:spcBef>
                <a:spcPts val="0"/>
              </a:spcBef>
              <a:spcAft>
                <a:spcPts val="0"/>
              </a:spcAft>
              <a:buClr>
                <a:schemeClr val="accent1"/>
              </a:buClr>
              <a:buSzPts val="1400"/>
              <a:buChar char="■"/>
              <a:defRPr>
                <a:solidFill>
                  <a:schemeClr val="accent1"/>
                </a:solidFill>
              </a:defRPr>
            </a:lvl9pPr>
          </a:lstStyle>
          <a:p/>
        </p:txBody>
      </p:sp>
      <p:sp>
        <p:nvSpPr>
          <p:cNvPr id="45" name="Google Shape;4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8" name="Google Shape;4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3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0.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t/>
            </a:r>
            <a:endParaRPr>
              <a:solidFill>
                <a:schemeClr val="dk1"/>
              </a:solidFill>
            </a:endParaRPr>
          </a:p>
        </p:txBody>
      </p:sp>
      <p:sp>
        <p:nvSpPr>
          <p:cNvPr id="60" name="Google Shape;60;p1"/>
          <p:cNvSpPr/>
          <p:nvPr/>
        </p:nvSpPr>
        <p:spPr>
          <a:xfrm>
            <a:off x="0" y="910675"/>
            <a:ext cx="9144000" cy="423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txBox="1"/>
          <p:nvPr/>
        </p:nvSpPr>
        <p:spPr>
          <a:xfrm>
            <a:off x="2248950" y="327400"/>
            <a:ext cx="4646100" cy="369300"/>
          </a:xfrm>
          <a:prstGeom prst="rect">
            <a:avLst/>
          </a:prstGeom>
          <a:noFill/>
          <a:ln>
            <a:noFill/>
          </a:ln>
        </p:spPr>
        <p:txBody>
          <a:bodyPr anchorCtr="0" anchor="t" bIns="91425" lIns="91425" spcFirstLastPara="1" rIns="91425" wrap="square" tIns="91425">
            <a:spAutoFit/>
          </a:bodyPr>
          <a:lstStyle/>
          <a:p>
            <a:pPr indent="0" lvl="0" marL="0" marR="172124" rtl="0" algn="ctr">
              <a:lnSpc>
                <a:spcPct val="150000"/>
              </a:lnSpc>
              <a:spcBef>
                <a:spcPts val="0"/>
              </a:spcBef>
              <a:spcAft>
                <a:spcPts val="0"/>
              </a:spcAft>
              <a:buClr>
                <a:schemeClr val="dk1"/>
              </a:buClr>
              <a:buSzPts val="1100"/>
              <a:buFont typeface="Arial"/>
              <a:buNone/>
            </a:pPr>
            <a:r>
              <a:rPr b="0" i="0" lang="pt-BR" sz="1200" u="none" cap="none" strike="noStrike">
                <a:solidFill>
                  <a:schemeClr val="dk1"/>
                </a:solidFill>
                <a:latin typeface="Arial"/>
                <a:ea typeface="Arial"/>
                <a:cs typeface="Arial"/>
                <a:sym typeface="Arial"/>
              </a:rPr>
              <a:t>FHO – Centro Universitário da Fundação Hermínio Ometto</a:t>
            </a:r>
            <a:endParaRPr b="0" i="0" sz="1400" u="none" cap="none" strike="noStrike">
              <a:solidFill>
                <a:srgbClr val="000000"/>
              </a:solidFill>
              <a:latin typeface="Arial"/>
              <a:ea typeface="Arial"/>
              <a:cs typeface="Arial"/>
              <a:sym typeface="Arial"/>
            </a:endParaRPr>
          </a:p>
        </p:txBody>
      </p:sp>
      <p:sp>
        <p:nvSpPr>
          <p:cNvPr id="62" name="Google Shape;62;p1"/>
          <p:cNvSpPr txBox="1"/>
          <p:nvPr/>
        </p:nvSpPr>
        <p:spPr>
          <a:xfrm>
            <a:off x="512700" y="1490200"/>
            <a:ext cx="8118600" cy="1223700"/>
          </a:xfrm>
          <a:prstGeom prst="rect">
            <a:avLst/>
          </a:prstGeom>
          <a:noFill/>
          <a:ln>
            <a:noFill/>
          </a:ln>
        </p:spPr>
        <p:txBody>
          <a:bodyPr anchorCtr="0" anchor="t" bIns="91425" lIns="91425" spcFirstLastPara="1" rIns="91425" wrap="square" tIns="91425">
            <a:spAutoFit/>
          </a:bodyPr>
          <a:lstStyle/>
          <a:p>
            <a:pPr indent="0" lvl="0" marL="0" marR="172124" rtl="0" algn="ctr">
              <a:lnSpc>
                <a:spcPct val="150000"/>
              </a:lnSpc>
              <a:spcBef>
                <a:spcPts val="0"/>
              </a:spcBef>
              <a:spcAft>
                <a:spcPts val="0"/>
              </a:spcAft>
              <a:buClr>
                <a:schemeClr val="dk1"/>
              </a:buClr>
              <a:buSzPts val="1100"/>
              <a:buFont typeface="Arial"/>
              <a:buNone/>
            </a:pPr>
            <a:r>
              <a:rPr b="1" i="0" lang="pt-BR" sz="2700" u="none" cap="none" strike="noStrike">
                <a:solidFill>
                  <a:schemeClr val="dk1"/>
                </a:solidFill>
                <a:latin typeface="Arial"/>
                <a:ea typeface="Arial"/>
                <a:cs typeface="Arial"/>
                <a:sym typeface="Arial"/>
              </a:rPr>
              <a:t>Reconhecimento de locutor e fala através do aprendizado de máquina</a:t>
            </a:r>
            <a:endParaRPr b="0" i="0" sz="2900" u="none" cap="none" strike="noStrike">
              <a:solidFill>
                <a:srgbClr val="000000"/>
              </a:solidFill>
              <a:latin typeface="Arial"/>
              <a:ea typeface="Arial"/>
              <a:cs typeface="Arial"/>
              <a:sym typeface="Arial"/>
            </a:endParaRPr>
          </a:p>
        </p:txBody>
      </p:sp>
      <p:sp>
        <p:nvSpPr>
          <p:cNvPr id="63" name="Google Shape;63;p1"/>
          <p:cNvSpPr txBox="1"/>
          <p:nvPr/>
        </p:nvSpPr>
        <p:spPr>
          <a:xfrm>
            <a:off x="2829300" y="3105275"/>
            <a:ext cx="34854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000000"/>
                </a:solidFill>
                <a:latin typeface="Arial"/>
                <a:ea typeface="Arial"/>
                <a:cs typeface="Arial"/>
                <a:sym typeface="Arial"/>
              </a:rPr>
              <a:t>Orientador: Prof. Maurício Acconcia Dias</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64" name="Google Shape;64;p1"/>
          <p:cNvSpPr txBox="1"/>
          <p:nvPr/>
        </p:nvSpPr>
        <p:spPr>
          <a:xfrm>
            <a:off x="2829300" y="3370575"/>
            <a:ext cx="34854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000000"/>
                </a:solidFill>
                <a:latin typeface="Arial"/>
                <a:ea typeface="Arial"/>
                <a:cs typeface="Arial"/>
                <a:sym typeface="Arial"/>
              </a:rPr>
              <a:t>Graduando: Christian Cruz Meneghetti</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65" name="Google Shape;65;p1"/>
          <p:cNvSpPr txBox="1"/>
          <p:nvPr/>
        </p:nvSpPr>
        <p:spPr>
          <a:xfrm>
            <a:off x="2539950" y="4501450"/>
            <a:ext cx="4064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000000"/>
                </a:solidFill>
                <a:latin typeface="Arial"/>
                <a:ea typeface="Arial"/>
                <a:cs typeface="Arial"/>
                <a:sym typeface="Arial"/>
              </a:rPr>
              <a:t>Araras, dezembro de 2022</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	</a:t>
            </a:r>
            <a:endParaRPr/>
          </a:p>
        </p:txBody>
      </p:sp>
      <p:sp>
        <p:nvSpPr>
          <p:cNvPr id="135" name="Google Shape;135;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Voz</a:t>
            </a:r>
            <a:endParaRPr b="1">
              <a:latin typeface="Arial"/>
              <a:ea typeface="Arial"/>
              <a:cs typeface="Arial"/>
              <a:sym typeface="Arial"/>
            </a:endParaRPr>
          </a:p>
        </p:txBody>
      </p:sp>
      <p:sp>
        <p:nvSpPr>
          <p:cNvPr id="136" name="Google Shape;136;p10"/>
          <p:cNvSpPr txBox="1"/>
          <p:nvPr/>
        </p:nvSpPr>
        <p:spPr>
          <a:xfrm>
            <a:off x="311700" y="1326275"/>
            <a:ext cx="3555000" cy="295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Dado o sinal produzido, podemos extrair as suas features. Utilizando o MFCC, Mel-frequency Cepstral Coefficients, que atua sob a escala de mel, extraímos o que é comumente chamado de cepstrum, a principal componente para identificação biométrica de voz.</a:t>
            </a:r>
            <a:endParaRPr b="0" i="0" sz="1800" u="none" cap="none" strike="noStrike">
              <a:solidFill>
                <a:srgbClr val="000000"/>
              </a:solidFill>
              <a:latin typeface="Arial"/>
              <a:ea typeface="Arial"/>
              <a:cs typeface="Arial"/>
              <a:sym typeface="Arial"/>
            </a:endParaRPr>
          </a:p>
        </p:txBody>
      </p:sp>
      <p:pic>
        <p:nvPicPr>
          <p:cNvPr id="137" name="Google Shape;137;p10"/>
          <p:cNvPicPr preferRelativeResize="0"/>
          <p:nvPr/>
        </p:nvPicPr>
        <p:blipFill rotWithShape="1">
          <a:blip r:embed="rId3">
            <a:alphaModFix/>
          </a:blip>
          <a:srcRect b="0" l="0" r="0" t="0"/>
          <a:stretch/>
        </p:blipFill>
        <p:spPr>
          <a:xfrm>
            <a:off x="5282975" y="680776"/>
            <a:ext cx="2534702" cy="1890975"/>
          </a:xfrm>
          <a:prstGeom prst="rect">
            <a:avLst/>
          </a:prstGeom>
          <a:noFill/>
          <a:ln>
            <a:noFill/>
          </a:ln>
        </p:spPr>
      </p:pic>
      <p:pic>
        <p:nvPicPr>
          <p:cNvPr id="138" name="Google Shape;138;p10"/>
          <p:cNvPicPr preferRelativeResize="0"/>
          <p:nvPr/>
        </p:nvPicPr>
        <p:blipFill rotWithShape="1">
          <a:blip r:embed="rId4">
            <a:alphaModFix/>
          </a:blip>
          <a:srcRect b="0" l="0" r="0" t="0"/>
          <a:stretch/>
        </p:blipFill>
        <p:spPr>
          <a:xfrm>
            <a:off x="5302900" y="2757200"/>
            <a:ext cx="2494850" cy="189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Cepstrum</a:t>
            </a:r>
            <a:endParaRPr b="1">
              <a:latin typeface="Arial"/>
              <a:ea typeface="Arial"/>
              <a:cs typeface="Arial"/>
              <a:sym typeface="Arial"/>
            </a:endParaRPr>
          </a:p>
        </p:txBody>
      </p:sp>
      <p:sp>
        <p:nvSpPr>
          <p:cNvPr id="144" name="Google Shape;144;p11"/>
          <p:cNvSpPr txBox="1"/>
          <p:nvPr/>
        </p:nvSpPr>
        <p:spPr>
          <a:xfrm>
            <a:off x="311700" y="1332350"/>
            <a:ext cx="3555000" cy="1015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O seu conceito surgiu de pesquisadores que estudavam sinais sísmicos nos anos 60. </a:t>
            </a:r>
            <a:endParaRPr b="0" i="0" sz="1800" u="none" cap="none" strike="noStrike">
              <a:solidFill>
                <a:srgbClr val="000000"/>
              </a:solidFill>
              <a:latin typeface="Arial"/>
              <a:ea typeface="Arial"/>
              <a:cs typeface="Arial"/>
              <a:sym typeface="Arial"/>
            </a:endParaRPr>
          </a:p>
        </p:txBody>
      </p:sp>
      <p:sp>
        <p:nvSpPr>
          <p:cNvPr id="145" name="Google Shape;145;p11"/>
          <p:cNvSpPr txBox="1"/>
          <p:nvPr/>
        </p:nvSpPr>
        <p:spPr>
          <a:xfrm>
            <a:off x="311700" y="2424800"/>
            <a:ext cx="3555000" cy="1293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Somente nos anos 70 começou a ser utilizada para a identificação e reconhecimento de fala.</a:t>
            </a:r>
            <a:endParaRPr b="0" i="0" sz="1800" u="none" cap="none" strike="noStrike">
              <a:solidFill>
                <a:srgbClr val="000000"/>
              </a:solidFill>
              <a:latin typeface="Arial"/>
              <a:ea typeface="Arial"/>
              <a:cs typeface="Arial"/>
              <a:sym typeface="Arial"/>
            </a:endParaRPr>
          </a:p>
        </p:txBody>
      </p:sp>
      <p:sp>
        <p:nvSpPr>
          <p:cNvPr id="146" name="Google Shape;146;p11"/>
          <p:cNvSpPr txBox="1"/>
          <p:nvPr/>
        </p:nvSpPr>
        <p:spPr>
          <a:xfrm>
            <a:off x="5277300" y="1193750"/>
            <a:ext cx="35550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FF0000"/>
                </a:solidFill>
                <a:latin typeface="Arial"/>
                <a:ea typeface="Arial"/>
                <a:cs typeface="Arial"/>
                <a:sym typeface="Arial"/>
              </a:rPr>
              <a:t>Ceps</a:t>
            </a:r>
            <a:r>
              <a:rPr b="0" i="0" lang="pt-BR" sz="1800" u="none" cap="none" strike="noStrike">
                <a:solidFill>
                  <a:srgbClr val="000000"/>
                </a:solidFill>
                <a:latin typeface="Arial"/>
                <a:ea typeface="Arial"/>
                <a:cs typeface="Arial"/>
                <a:sym typeface="Arial"/>
              </a:rPr>
              <a:t>trum -&gt; </a:t>
            </a:r>
            <a:r>
              <a:rPr b="0" i="0" lang="pt-BR" sz="1800" u="none" cap="none" strike="noStrike">
                <a:solidFill>
                  <a:srgbClr val="FF0000"/>
                </a:solidFill>
                <a:latin typeface="Arial"/>
                <a:ea typeface="Arial"/>
                <a:cs typeface="Arial"/>
                <a:sym typeface="Arial"/>
              </a:rPr>
              <a:t>Spec</a:t>
            </a:r>
            <a:r>
              <a:rPr b="0" i="0" lang="pt-BR" sz="1800" u="none" cap="none" strike="noStrike">
                <a:solidFill>
                  <a:srgbClr val="000000"/>
                </a:solidFill>
                <a:latin typeface="Arial"/>
                <a:ea typeface="Arial"/>
                <a:cs typeface="Arial"/>
                <a:sym typeface="Arial"/>
              </a:rPr>
              <a:t>trum</a:t>
            </a:r>
            <a:endParaRPr b="0" i="0" sz="1800" u="none" cap="none" strike="noStrike">
              <a:solidFill>
                <a:srgbClr val="000000"/>
              </a:solidFill>
              <a:latin typeface="Arial"/>
              <a:ea typeface="Arial"/>
              <a:cs typeface="Arial"/>
              <a:sym typeface="Arial"/>
            </a:endParaRPr>
          </a:p>
        </p:txBody>
      </p:sp>
      <p:sp>
        <p:nvSpPr>
          <p:cNvPr id="147" name="Google Shape;147;p11"/>
          <p:cNvSpPr txBox="1"/>
          <p:nvPr/>
        </p:nvSpPr>
        <p:spPr>
          <a:xfrm>
            <a:off x="5277300" y="1847138"/>
            <a:ext cx="35550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FF0000"/>
                </a:solidFill>
                <a:latin typeface="Arial"/>
                <a:ea typeface="Arial"/>
                <a:cs typeface="Arial"/>
                <a:sym typeface="Arial"/>
              </a:rPr>
              <a:t>Que</a:t>
            </a:r>
            <a:r>
              <a:rPr b="0" i="0" lang="pt-BR" sz="1800" u="none" cap="none" strike="noStrike">
                <a:solidFill>
                  <a:schemeClr val="dk1"/>
                </a:solidFill>
                <a:latin typeface="Arial"/>
                <a:ea typeface="Arial"/>
                <a:cs typeface="Arial"/>
                <a:sym typeface="Arial"/>
              </a:rPr>
              <a:t>frency</a:t>
            </a:r>
            <a:r>
              <a:rPr b="0" i="0" lang="pt-BR" sz="1800" u="none" cap="none" strike="noStrike">
                <a:solidFill>
                  <a:srgbClr val="000000"/>
                </a:solidFill>
                <a:latin typeface="Arial"/>
                <a:ea typeface="Arial"/>
                <a:cs typeface="Arial"/>
                <a:sym typeface="Arial"/>
              </a:rPr>
              <a:t>-&gt; Fre</a:t>
            </a:r>
            <a:r>
              <a:rPr b="0" i="0" lang="pt-BR" sz="1800" u="none" cap="none" strike="noStrike">
                <a:solidFill>
                  <a:srgbClr val="FF0000"/>
                </a:solidFill>
                <a:latin typeface="Arial"/>
                <a:ea typeface="Arial"/>
                <a:cs typeface="Arial"/>
                <a:sym typeface="Arial"/>
              </a:rPr>
              <a:t>que</a:t>
            </a:r>
            <a:r>
              <a:rPr b="0" i="0" lang="pt-BR" sz="1800" u="none" cap="none" strike="noStrike">
                <a:solidFill>
                  <a:srgbClr val="000000"/>
                </a:solidFill>
                <a:latin typeface="Arial"/>
                <a:ea typeface="Arial"/>
                <a:cs typeface="Arial"/>
                <a:sym typeface="Arial"/>
              </a:rPr>
              <a:t>ncy</a:t>
            </a:r>
            <a:endParaRPr b="0" i="0" sz="1800" u="none" cap="none" strike="noStrike">
              <a:solidFill>
                <a:srgbClr val="000000"/>
              </a:solidFill>
              <a:latin typeface="Arial"/>
              <a:ea typeface="Arial"/>
              <a:cs typeface="Arial"/>
              <a:sym typeface="Arial"/>
            </a:endParaRPr>
          </a:p>
        </p:txBody>
      </p:sp>
      <p:sp>
        <p:nvSpPr>
          <p:cNvPr id="148" name="Google Shape;148;p11"/>
          <p:cNvSpPr txBox="1"/>
          <p:nvPr/>
        </p:nvSpPr>
        <p:spPr>
          <a:xfrm>
            <a:off x="5277300" y="2500550"/>
            <a:ext cx="35550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FF0000"/>
                </a:solidFill>
                <a:latin typeface="Arial"/>
                <a:ea typeface="Arial"/>
                <a:cs typeface="Arial"/>
                <a:sym typeface="Arial"/>
              </a:rPr>
              <a:t>Lif</a:t>
            </a:r>
            <a:r>
              <a:rPr b="0" i="0" lang="pt-BR" sz="1800" u="none" cap="none" strike="noStrike">
                <a:solidFill>
                  <a:schemeClr val="dk1"/>
                </a:solidFill>
                <a:latin typeface="Arial"/>
                <a:ea typeface="Arial"/>
                <a:cs typeface="Arial"/>
                <a:sym typeface="Arial"/>
              </a:rPr>
              <a:t>tering </a:t>
            </a:r>
            <a:r>
              <a:rPr b="0" i="0" lang="pt-BR" sz="1800" u="none" cap="none" strike="noStrike">
                <a:solidFill>
                  <a:srgbClr val="000000"/>
                </a:solidFill>
                <a:latin typeface="Arial"/>
                <a:ea typeface="Arial"/>
                <a:cs typeface="Arial"/>
                <a:sym typeface="Arial"/>
              </a:rPr>
              <a:t>-&gt; </a:t>
            </a:r>
            <a:r>
              <a:rPr b="0" i="0" lang="pt-BR" sz="1800" u="none" cap="none" strike="noStrike">
                <a:solidFill>
                  <a:srgbClr val="FF0000"/>
                </a:solidFill>
                <a:latin typeface="Arial"/>
                <a:ea typeface="Arial"/>
                <a:cs typeface="Arial"/>
                <a:sym typeface="Arial"/>
              </a:rPr>
              <a:t>Fil</a:t>
            </a:r>
            <a:r>
              <a:rPr b="0" i="0" lang="pt-BR" sz="1800" u="none" cap="none" strike="noStrike">
                <a:solidFill>
                  <a:srgbClr val="000000"/>
                </a:solidFill>
                <a:latin typeface="Arial"/>
                <a:ea typeface="Arial"/>
                <a:cs typeface="Arial"/>
                <a:sym typeface="Arial"/>
              </a:rPr>
              <a:t>tering</a:t>
            </a:r>
            <a:endParaRPr b="0" i="0" sz="1800" u="none" cap="none" strike="noStrike">
              <a:solidFill>
                <a:srgbClr val="000000"/>
              </a:solidFill>
              <a:latin typeface="Arial"/>
              <a:ea typeface="Arial"/>
              <a:cs typeface="Arial"/>
              <a:sym typeface="Arial"/>
            </a:endParaRPr>
          </a:p>
        </p:txBody>
      </p:sp>
      <p:sp>
        <p:nvSpPr>
          <p:cNvPr id="149" name="Google Shape;149;p11"/>
          <p:cNvSpPr txBox="1"/>
          <p:nvPr/>
        </p:nvSpPr>
        <p:spPr>
          <a:xfrm>
            <a:off x="5277300" y="3153950"/>
            <a:ext cx="35550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FF0000"/>
                </a:solidFill>
                <a:latin typeface="Arial"/>
                <a:ea typeface="Arial"/>
                <a:cs typeface="Arial"/>
                <a:sym typeface="Arial"/>
              </a:rPr>
              <a:t>Rha</a:t>
            </a:r>
            <a:r>
              <a:rPr b="0" i="0" lang="pt-BR" sz="1800" u="none" cap="none" strike="noStrike">
                <a:solidFill>
                  <a:schemeClr val="dk1"/>
                </a:solidFill>
                <a:latin typeface="Arial"/>
                <a:ea typeface="Arial"/>
                <a:cs typeface="Arial"/>
                <a:sym typeface="Arial"/>
              </a:rPr>
              <a:t>monic </a:t>
            </a:r>
            <a:r>
              <a:rPr b="0" i="0" lang="pt-BR" sz="1800" u="none" cap="none" strike="noStrike">
                <a:solidFill>
                  <a:srgbClr val="000000"/>
                </a:solidFill>
                <a:latin typeface="Arial"/>
                <a:ea typeface="Arial"/>
                <a:cs typeface="Arial"/>
                <a:sym typeface="Arial"/>
              </a:rPr>
              <a:t>-&gt; </a:t>
            </a:r>
            <a:r>
              <a:rPr b="0" i="0" lang="pt-BR" sz="1800" u="none" cap="none" strike="noStrike">
                <a:solidFill>
                  <a:srgbClr val="FF0000"/>
                </a:solidFill>
                <a:latin typeface="Arial"/>
                <a:ea typeface="Arial"/>
                <a:cs typeface="Arial"/>
                <a:sym typeface="Arial"/>
              </a:rPr>
              <a:t>Har</a:t>
            </a:r>
            <a:r>
              <a:rPr b="0" i="0" lang="pt-BR" sz="1800" u="none" cap="none" strike="noStrike">
                <a:solidFill>
                  <a:schemeClr val="dk1"/>
                </a:solidFill>
                <a:latin typeface="Arial"/>
                <a:ea typeface="Arial"/>
                <a:cs typeface="Arial"/>
                <a:sym typeface="Arial"/>
              </a:rPr>
              <a:t>monic</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Fórmula matemática do Cepstrum</a:t>
            </a:r>
            <a:endParaRPr b="1">
              <a:latin typeface="Arial"/>
              <a:ea typeface="Arial"/>
              <a:cs typeface="Arial"/>
              <a:sym typeface="Arial"/>
            </a:endParaRPr>
          </a:p>
        </p:txBody>
      </p:sp>
      <p:sp>
        <p:nvSpPr>
          <p:cNvPr id="155" name="Google Shape;155;p12"/>
          <p:cNvSpPr txBox="1"/>
          <p:nvPr/>
        </p:nvSpPr>
        <p:spPr>
          <a:xfrm>
            <a:off x="3245450" y="4293325"/>
            <a:ext cx="2519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“Espectro de espectro”</a:t>
            </a:r>
            <a:endParaRPr b="0" i="0" sz="1800" u="none" cap="none" strike="noStrike">
              <a:solidFill>
                <a:srgbClr val="000000"/>
              </a:solidFill>
              <a:latin typeface="Arial"/>
              <a:ea typeface="Arial"/>
              <a:cs typeface="Arial"/>
              <a:sym typeface="Arial"/>
            </a:endParaRPr>
          </a:p>
        </p:txBody>
      </p:sp>
      <p:pic>
        <p:nvPicPr>
          <p:cNvPr descr="{&quot;mathml&quot;:&quot;&lt;math style=\&quot;font-family:stix;font-size:16px;\&quot; xmlns=\&quot;http://www.w3.org/1998/Math/MathML\&quot;&gt;&lt;mstyle mathsize=\&quot;16px\&quot;&gt;&lt;mi&gt;C&lt;/mi&gt;&lt;mfenced&gt;&lt;mrow&gt;&lt;mi&gt;x&lt;/mi&gt;&lt;mfenced&gt;&lt;mi&gt;t&lt;/mi&gt;&lt;/mfenced&gt;&lt;/mrow&gt;&lt;/mfenced&gt;&lt;mo&gt;=&lt;/mo&gt;&lt;msup&gt;&lt;mi&gt;F&lt;/mi&gt;&lt;mrow&gt;&lt;mo&gt;-&lt;/mo&gt;&lt;mn&gt;1&lt;/mn&gt;&lt;/mrow&gt;&lt;/msup&gt;&lt;mfenced open=\&quot;[\&quot; close=\&quot;]\&quot;&gt;&lt;mrow&gt;&lt;mi&gt;log&lt;/mi&gt;&lt;mfenced&gt;&lt;mrow&gt;&lt;mi&gt;F&lt;/mi&gt;&lt;mfenced open=\&quot;[\&quot; close=\&quot;]\&quot;&gt;&lt;mrow&gt;&lt;mi&gt;x&lt;/mi&gt;&lt;mfenced&gt;&lt;mi&gt;t&lt;/mi&gt;&lt;/mfenced&gt;&lt;/mrow&gt;&lt;/mfenced&gt;&lt;/mrow&gt;&lt;/mfenced&gt;&lt;/mrow&gt;&lt;/mfenced&gt;&lt;/mstyle&gt;&lt;/math&gt;&quot;,&quot;truncated&quot;:false}" id="156" name="Google Shape;156;p12" title="C abre parênteses x abre parênteses t fecha parênteses fecha parênteses igual a F à potência de menos 1 fim do exponencial abre colchetes log abre parênteses F abre colchetes x abre parênteses t fecha parênteses fecha colchetes fecha parênteses fecha colchetes"/>
          <p:cNvPicPr preferRelativeResize="0"/>
          <p:nvPr/>
        </p:nvPicPr>
        <p:blipFill rotWithShape="1">
          <a:blip r:embed="rId3">
            <a:alphaModFix/>
          </a:blip>
          <a:srcRect b="0" l="0" r="0" t="0"/>
          <a:stretch/>
        </p:blipFill>
        <p:spPr>
          <a:xfrm>
            <a:off x="1992247" y="2099389"/>
            <a:ext cx="5159500" cy="501500"/>
          </a:xfrm>
          <a:prstGeom prst="rect">
            <a:avLst/>
          </a:prstGeom>
          <a:noFill/>
          <a:ln>
            <a:noFill/>
          </a:ln>
        </p:spPr>
      </p:pic>
      <p:sp>
        <p:nvSpPr>
          <p:cNvPr id="157" name="Google Shape;157;p12"/>
          <p:cNvSpPr/>
          <p:nvPr/>
        </p:nvSpPr>
        <p:spPr>
          <a:xfrm>
            <a:off x="5747725" y="2139200"/>
            <a:ext cx="837300" cy="50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158" name="Google Shape;158;p12"/>
          <p:cNvSpPr/>
          <p:nvPr/>
        </p:nvSpPr>
        <p:spPr>
          <a:xfrm>
            <a:off x="2408150" y="2139200"/>
            <a:ext cx="837300" cy="50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2"/>
          <p:cNvSpPr/>
          <p:nvPr/>
        </p:nvSpPr>
        <p:spPr>
          <a:xfrm>
            <a:off x="5427950" y="1825300"/>
            <a:ext cx="1385700" cy="10497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2"/>
          <p:cNvSpPr txBox="1"/>
          <p:nvPr/>
        </p:nvSpPr>
        <p:spPr>
          <a:xfrm>
            <a:off x="1867850" y="1347975"/>
            <a:ext cx="1917900" cy="738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FF0000"/>
                </a:solidFill>
                <a:latin typeface="Arial"/>
                <a:ea typeface="Arial"/>
                <a:cs typeface="Arial"/>
                <a:sym typeface="Arial"/>
              </a:rPr>
              <a:t>Sinal no domínio do tempo</a:t>
            </a:r>
            <a:endParaRPr b="0" i="0" sz="1800" u="none" cap="none" strike="noStrike">
              <a:solidFill>
                <a:srgbClr val="FF0000"/>
              </a:solidFill>
              <a:latin typeface="Arial"/>
              <a:ea typeface="Arial"/>
              <a:cs typeface="Arial"/>
              <a:sym typeface="Arial"/>
            </a:endParaRPr>
          </a:p>
        </p:txBody>
      </p:sp>
      <p:sp>
        <p:nvSpPr>
          <p:cNvPr id="161" name="Google Shape;161;p12"/>
          <p:cNvSpPr txBox="1"/>
          <p:nvPr/>
        </p:nvSpPr>
        <p:spPr>
          <a:xfrm>
            <a:off x="5575075" y="1347963"/>
            <a:ext cx="1182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0000FF"/>
                </a:solidFill>
                <a:latin typeface="Arial"/>
                <a:ea typeface="Arial"/>
                <a:cs typeface="Arial"/>
                <a:sym typeface="Arial"/>
              </a:rPr>
              <a:t>Espectro</a:t>
            </a:r>
            <a:endParaRPr b="0" i="0" sz="1800" u="none" cap="none" strike="noStrike">
              <a:solidFill>
                <a:srgbClr val="0000FF"/>
              </a:solidFill>
              <a:latin typeface="Arial"/>
              <a:ea typeface="Arial"/>
              <a:cs typeface="Arial"/>
              <a:sym typeface="Arial"/>
            </a:endParaRPr>
          </a:p>
        </p:txBody>
      </p:sp>
      <p:sp>
        <p:nvSpPr>
          <p:cNvPr id="162" name="Google Shape;162;p12"/>
          <p:cNvSpPr/>
          <p:nvPr/>
        </p:nvSpPr>
        <p:spPr>
          <a:xfrm>
            <a:off x="4659100" y="1413600"/>
            <a:ext cx="2310900" cy="16515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txBox="1"/>
          <p:nvPr/>
        </p:nvSpPr>
        <p:spPr>
          <a:xfrm>
            <a:off x="4659100" y="3138250"/>
            <a:ext cx="24927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38761D"/>
                </a:solidFill>
                <a:latin typeface="Arial"/>
                <a:ea typeface="Arial"/>
                <a:cs typeface="Arial"/>
                <a:sym typeface="Arial"/>
              </a:rPr>
              <a:t>Espectro Logarítmico</a:t>
            </a:r>
            <a:endParaRPr b="0" i="0" sz="1800" u="none" cap="none" strike="noStrike">
              <a:solidFill>
                <a:srgbClr val="38761D"/>
              </a:solidFill>
              <a:latin typeface="Arial"/>
              <a:ea typeface="Arial"/>
              <a:cs typeface="Arial"/>
              <a:sym typeface="Arial"/>
            </a:endParaRPr>
          </a:p>
        </p:txBody>
      </p:sp>
      <p:sp>
        <p:nvSpPr>
          <p:cNvPr id="164" name="Google Shape;164;p12"/>
          <p:cNvSpPr/>
          <p:nvPr/>
        </p:nvSpPr>
        <p:spPr>
          <a:xfrm>
            <a:off x="3855875" y="1308625"/>
            <a:ext cx="3380100" cy="22602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txBox="1"/>
          <p:nvPr/>
        </p:nvSpPr>
        <p:spPr>
          <a:xfrm>
            <a:off x="3799150" y="3568825"/>
            <a:ext cx="4030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7F6000"/>
                </a:solidFill>
                <a:latin typeface="Arial"/>
                <a:ea typeface="Arial"/>
                <a:cs typeface="Arial"/>
                <a:sym typeface="Arial"/>
              </a:rPr>
              <a:t>Cepstrum</a:t>
            </a:r>
            <a:endParaRPr b="0" i="0" sz="1800" u="none" cap="none" strike="noStrike">
              <a:solidFill>
                <a:srgbClr val="7F6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Visualizando o Cepstrum</a:t>
            </a:r>
            <a:endParaRPr b="1">
              <a:latin typeface="Arial"/>
              <a:ea typeface="Arial"/>
              <a:cs typeface="Arial"/>
              <a:sym typeface="Arial"/>
            </a:endParaRPr>
          </a:p>
        </p:txBody>
      </p:sp>
      <p:pic>
        <p:nvPicPr>
          <p:cNvPr id="171" name="Google Shape;171;p13"/>
          <p:cNvPicPr preferRelativeResize="0"/>
          <p:nvPr/>
        </p:nvPicPr>
        <p:blipFill rotWithShape="1">
          <a:blip r:embed="rId3">
            <a:alphaModFix/>
          </a:blip>
          <a:srcRect b="0" l="0" r="0" t="0"/>
          <a:stretch/>
        </p:blipFill>
        <p:spPr>
          <a:xfrm>
            <a:off x="516300" y="1564750"/>
            <a:ext cx="3381575" cy="2522775"/>
          </a:xfrm>
          <a:prstGeom prst="rect">
            <a:avLst/>
          </a:prstGeom>
          <a:noFill/>
          <a:ln>
            <a:noFill/>
          </a:ln>
        </p:spPr>
      </p:pic>
      <p:sp>
        <p:nvSpPr>
          <p:cNvPr id="172" name="Google Shape;172;p13"/>
          <p:cNvSpPr/>
          <p:nvPr/>
        </p:nvSpPr>
        <p:spPr>
          <a:xfrm>
            <a:off x="4253550" y="2890150"/>
            <a:ext cx="636900" cy="1749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3"/>
          <p:cNvSpPr txBox="1"/>
          <p:nvPr/>
        </p:nvSpPr>
        <p:spPr>
          <a:xfrm>
            <a:off x="4225650" y="2519275"/>
            <a:ext cx="69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TFD</a:t>
            </a:r>
            <a:endParaRPr b="0" i="0" sz="1800" u="none" cap="none" strike="noStrike">
              <a:solidFill>
                <a:srgbClr val="000000"/>
              </a:solidFill>
              <a:latin typeface="Arial"/>
              <a:ea typeface="Arial"/>
              <a:cs typeface="Arial"/>
              <a:sym typeface="Arial"/>
            </a:endParaRPr>
          </a:p>
        </p:txBody>
      </p:sp>
      <p:pic>
        <p:nvPicPr>
          <p:cNvPr id="174" name="Google Shape;174;p13"/>
          <p:cNvPicPr preferRelativeResize="0"/>
          <p:nvPr/>
        </p:nvPicPr>
        <p:blipFill rotWithShape="1">
          <a:blip r:embed="rId4">
            <a:alphaModFix/>
          </a:blip>
          <a:srcRect b="0" l="0" r="0" t="0"/>
          <a:stretch/>
        </p:blipFill>
        <p:spPr>
          <a:xfrm>
            <a:off x="5162150" y="1564750"/>
            <a:ext cx="3559874" cy="252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b="1" lang="pt-BR">
                <a:latin typeface="Arial"/>
                <a:ea typeface="Arial"/>
                <a:cs typeface="Arial"/>
                <a:sym typeface="Arial"/>
              </a:rPr>
              <a:t>Visualizando o Cepstrum</a:t>
            </a:r>
            <a:endParaRPr b="1">
              <a:latin typeface="Arial"/>
              <a:ea typeface="Arial"/>
              <a:cs typeface="Arial"/>
              <a:sym typeface="Arial"/>
            </a:endParaRPr>
          </a:p>
          <a:p>
            <a:pPr indent="0" lvl="0" marL="0" rtl="0" algn="l">
              <a:lnSpc>
                <a:spcPct val="100000"/>
              </a:lnSpc>
              <a:spcBef>
                <a:spcPts val="0"/>
              </a:spcBef>
              <a:spcAft>
                <a:spcPts val="0"/>
              </a:spcAft>
              <a:buSzPct val="111111"/>
              <a:buNone/>
            </a:pPr>
            <a:r>
              <a:t/>
            </a:r>
            <a:endParaRPr b="1">
              <a:latin typeface="Arial"/>
              <a:ea typeface="Arial"/>
              <a:cs typeface="Arial"/>
              <a:sym typeface="Arial"/>
            </a:endParaRPr>
          </a:p>
        </p:txBody>
      </p:sp>
      <p:sp>
        <p:nvSpPr>
          <p:cNvPr id="180" name="Google Shape;180;p14"/>
          <p:cNvSpPr/>
          <p:nvPr/>
        </p:nvSpPr>
        <p:spPr>
          <a:xfrm>
            <a:off x="4289750" y="2896125"/>
            <a:ext cx="636900" cy="1749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txBox="1"/>
          <p:nvPr/>
        </p:nvSpPr>
        <p:spPr>
          <a:xfrm>
            <a:off x="4261850" y="2525250"/>
            <a:ext cx="69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Log</a:t>
            </a:r>
            <a:endParaRPr b="0" i="0" sz="1800" u="none" cap="none" strike="noStrike">
              <a:solidFill>
                <a:srgbClr val="000000"/>
              </a:solidFill>
              <a:latin typeface="Arial"/>
              <a:ea typeface="Arial"/>
              <a:cs typeface="Arial"/>
              <a:sym typeface="Arial"/>
            </a:endParaRPr>
          </a:p>
        </p:txBody>
      </p:sp>
      <p:pic>
        <p:nvPicPr>
          <p:cNvPr id="182" name="Google Shape;182;p14"/>
          <p:cNvPicPr preferRelativeResize="0"/>
          <p:nvPr/>
        </p:nvPicPr>
        <p:blipFill rotWithShape="1">
          <a:blip r:embed="rId3">
            <a:alphaModFix/>
          </a:blip>
          <a:srcRect b="0" l="0" r="0" t="0"/>
          <a:stretch/>
        </p:blipFill>
        <p:spPr>
          <a:xfrm>
            <a:off x="498200" y="1536750"/>
            <a:ext cx="3553624" cy="2518350"/>
          </a:xfrm>
          <a:prstGeom prst="rect">
            <a:avLst/>
          </a:prstGeom>
          <a:noFill/>
          <a:ln>
            <a:noFill/>
          </a:ln>
        </p:spPr>
      </p:pic>
      <p:pic>
        <p:nvPicPr>
          <p:cNvPr id="183" name="Google Shape;183;p14"/>
          <p:cNvPicPr preferRelativeResize="0"/>
          <p:nvPr/>
        </p:nvPicPr>
        <p:blipFill rotWithShape="1">
          <a:blip r:embed="rId4">
            <a:alphaModFix/>
          </a:blip>
          <a:srcRect b="0" l="0" r="0" t="0"/>
          <a:stretch/>
        </p:blipFill>
        <p:spPr>
          <a:xfrm>
            <a:off x="5087600" y="1536750"/>
            <a:ext cx="3591526" cy="26250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b="1" lang="pt-BR">
                <a:latin typeface="Arial"/>
                <a:ea typeface="Arial"/>
                <a:cs typeface="Arial"/>
                <a:sym typeface="Arial"/>
              </a:rPr>
              <a:t>Visualizando o Cepstrum</a:t>
            </a:r>
            <a:endParaRPr b="1">
              <a:latin typeface="Arial"/>
              <a:ea typeface="Arial"/>
              <a:cs typeface="Arial"/>
              <a:sym typeface="Arial"/>
            </a:endParaRPr>
          </a:p>
          <a:p>
            <a:pPr indent="0" lvl="0" marL="0" rtl="0" algn="l">
              <a:lnSpc>
                <a:spcPct val="100000"/>
              </a:lnSpc>
              <a:spcBef>
                <a:spcPts val="0"/>
              </a:spcBef>
              <a:spcAft>
                <a:spcPts val="0"/>
              </a:spcAft>
              <a:buSzPct val="111111"/>
              <a:buNone/>
            </a:pPr>
            <a:r>
              <a:t/>
            </a:r>
            <a:endParaRPr b="1">
              <a:latin typeface="Arial"/>
              <a:ea typeface="Arial"/>
              <a:cs typeface="Arial"/>
              <a:sym typeface="Arial"/>
            </a:endParaRPr>
          </a:p>
        </p:txBody>
      </p:sp>
      <p:sp>
        <p:nvSpPr>
          <p:cNvPr id="189" name="Google Shape;189;p15"/>
          <p:cNvSpPr/>
          <p:nvPr/>
        </p:nvSpPr>
        <p:spPr>
          <a:xfrm>
            <a:off x="4142800" y="2901288"/>
            <a:ext cx="636900" cy="1749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txBox="1"/>
          <p:nvPr/>
        </p:nvSpPr>
        <p:spPr>
          <a:xfrm>
            <a:off x="4114900" y="2530413"/>
            <a:ext cx="69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TFDI</a:t>
            </a:r>
            <a:endParaRPr b="0" i="0" sz="1800" u="none" cap="none" strike="noStrike">
              <a:solidFill>
                <a:srgbClr val="000000"/>
              </a:solidFill>
              <a:latin typeface="Arial"/>
              <a:ea typeface="Arial"/>
              <a:cs typeface="Arial"/>
              <a:sym typeface="Arial"/>
            </a:endParaRPr>
          </a:p>
        </p:txBody>
      </p:sp>
      <p:pic>
        <p:nvPicPr>
          <p:cNvPr id="191" name="Google Shape;191;p15"/>
          <p:cNvPicPr preferRelativeResize="0"/>
          <p:nvPr/>
        </p:nvPicPr>
        <p:blipFill rotWithShape="1">
          <a:blip r:embed="rId3">
            <a:alphaModFix/>
          </a:blip>
          <a:srcRect b="0" l="0" r="0" t="0"/>
          <a:stretch/>
        </p:blipFill>
        <p:spPr>
          <a:xfrm>
            <a:off x="489925" y="1529750"/>
            <a:ext cx="3407951" cy="2490850"/>
          </a:xfrm>
          <a:prstGeom prst="rect">
            <a:avLst/>
          </a:prstGeom>
          <a:noFill/>
          <a:ln>
            <a:noFill/>
          </a:ln>
        </p:spPr>
      </p:pic>
      <p:pic>
        <p:nvPicPr>
          <p:cNvPr id="192" name="Google Shape;192;p15"/>
          <p:cNvPicPr preferRelativeResize="0"/>
          <p:nvPr/>
        </p:nvPicPr>
        <p:blipFill rotWithShape="1">
          <a:blip r:embed="rId4">
            <a:alphaModFix/>
          </a:blip>
          <a:srcRect b="0" l="0" r="0" t="0"/>
          <a:stretch/>
        </p:blipFill>
        <p:spPr>
          <a:xfrm>
            <a:off x="4954550" y="1545200"/>
            <a:ext cx="3981850" cy="24321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Entendendo o Cepstrum</a:t>
            </a:r>
            <a:endParaRPr b="1">
              <a:latin typeface="Arial"/>
              <a:ea typeface="Arial"/>
              <a:cs typeface="Arial"/>
              <a:sym typeface="Arial"/>
            </a:endParaRPr>
          </a:p>
          <a:p>
            <a:pPr indent="0" lvl="0" marL="0" rtl="0" algn="l">
              <a:lnSpc>
                <a:spcPct val="100000"/>
              </a:lnSpc>
              <a:spcBef>
                <a:spcPts val="0"/>
              </a:spcBef>
              <a:spcAft>
                <a:spcPts val="0"/>
              </a:spcAft>
              <a:buSzPct val="111111"/>
              <a:buNone/>
            </a:pPr>
            <a:r>
              <a:t/>
            </a:r>
            <a:endParaRPr b="1">
              <a:latin typeface="Arial"/>
              <a:ea typeface="Arial"/>
              <a:cs typeface="Arial"/>
              <a:sym typeface="Arial"/>
            </a:endParaRPr>
          </a:p>
        </p:txBody>
      </p:sp>
      <p:sp>
        <p:nvSpPr>
          <p:cNvPr id="198" name="Google Shape;198;p16"/>
          <p:cNvSpPr txBox="1"/>
          <p:nvPr/>
        </p:nvSpPr>
        <p:spPr>
          <a:xfrm>
            <a:off x="311700" y="1255350"/>
            <a:ext cx="3555000" cy="738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Modelagem do pulsos glóticos para o sinal de fala.</a:t>
            </a:r>
            <a:endParaRPr b="0" i="0" sz="1800" u="none" cap="none" strike="noStrike">
              <a:solidFill>
                <a:srgbClr val="000000"/>
              </a:solidFill>
              <a:latin typeface="Arial"/>
              <a:ea typeface="Arial"/>
              <a:cs typeface="Arial"/>
              <a:sym typeface="Arial"/>
            </a:endParaRPr>
          </a:p>
        </p:txBody>
      </p:sp>
      <p:pic>
        <p:nvPicPr>
          <p:cNvPr id="199" name="Google Shape;199;p16"/>
          <p:cNvPicPr preferRelativeResize="0"/>
          <p:nvPr/>
        </p:nvPicPr>
        <p:blipFill rotWithShape="1">
          <a:blip r:embed="rId3">
            <a:alphaModFix/>
          </a:blip>
          <a:srcRect b="0" l="0" r="0" t="0"/>
          <a:stretch/>
        </p:blipFill>
        <p:spPr>
          <a:xfrm>
            <a:off x="782250" y="2071250"/>
            <a:ext cx="7385138" cy="276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Entendendo o Cepstrum</a:t>
            </a:r>
            <a:endParaRPr b="1">
              <a:latin typeface="Arial"/>
              <a:ea typeface="Arial"/>
              <a:cs typeface="Arial"/>
              <a:sym typeface="Arial"/>
            </a:endParaRPr>
          </a:p>
          <a:p>
            <a:pPr indent="0" lvl="0" marL="0" rtl="0" algn="l">
              <a:lnSpc>
                <a:spcPct val="100000"/>
              </a:lnSpc>
              <a:spcBef>
                <a:spcPts val="0"/>
              </a:spcBef>
              <a:spcAft>
                <a:spcPts val="0"/>
              </a:spcAft>
              <a:buSzPct val="111111"/>
              <a:buNone/>
            </a:pPr>
            <a:r>
              <a:t/>
            </a:r>
            <a:endParaRPr b="1">
              <a:latin typeface="Arial"/>
              <a:ea typeface="Arial"/>
              <a:cs typeface="Arial"/>
              <a:sym typeface="Arial"/>
            </a:endParaRPr>
          </a:p>
        </p:txBody>
      </p:sp>
      <p:sp>
        <p:nvSpPr>
          <p:cNvPr id="205" name="Google Shape;205;p17"/>
          <p:cNvSpPr txBox="1"/>
          <p:nvPr/>
        </p:nvSpPr>
        <p:spPr>
          <a:xfrm>
            <a:off x="311700" y="1302425"/>
            <a:ext cx="3555000" cy="1293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Dado um sinal de fala, podemos realizar o envelope espectral, atenuando as mudanças de informação.</a:t>
            </a:r>
            <a:endParaRPr b="0" i="0" sz="1800" u="none" cap="none" strike="noStrike">
              <a:solidFill>
                <a:srgbClr val="000000"/>
              </a:solidFill>
              <a:latin typeface="Arial"/>
              <a:ea typeface="Arial"/>
              <a:cs typeface="Arial"/>
              <a:sym typeface="Arial"/>
            </a:endParaRPr>
          </a:p>
        </p:txBody>
      </p:sp>
      <p:pic>
        <p:nvPicPr>
          <p:cNvPr id="206" name="Google Shape;206;p17"/>
          <p:cNvPicPr preferRelativeResize="0"/>
          <p:nvPr/>
        </p:nvPicPr>
        <p:blipFill rotWithShape="1">
          <a:blip r:embed="rId3">
            <a:alphaModFix/>
          </a:blip>
          <a:srcRect b="0" l="0" r="0" t="0"/>
          <a:stretch/>
        </p:blipFill>
        <p:spPr>
          <a:xfrm>
            <a:off x="4469871" y="1255350"/>
            <a:ext cx="3772001" cy="1387150"/>
          </a:xfrm>
          <a:prstGeom prst="rect">
            <a:avLst/>
          </a:prstGeom>
          <a:noFill/>
          <a:ln>
            <a:noFill/>
          </a:ln>
        </p:spPr>
      </p:pic>
      <p:pic>
        <p:nvPicPr>
          <p:cNvPr id="207" name="Google Shape;207;p17"/>
          <p:cNvPicPr preferRelativeResize="0"/>
          <p:nvPr/>
        </p:nvPicPr>
        <p:blipFill rotWithShape="1">
          <a:blip r:embed="rId4">
            <a:alphaModFix/>
          </a:blip>
          <a:srcRect b="0" l="0" r="0" t="0"/>
          <a:stretch/>
        </p:blipFill>
        <p:spPr>
          <a:xfrm>
            <a:off x="4463875" y="3123800"/>
            <a:ext cx="3784009" cy="1293000"/>
          </a:xfrm>
          <a:prstGeom prst="rect">
            <a:avLst/>
          </a:prstGeom>
          <a:noFill/>
          <a:ln>
            <a:noFill/>
          </a:ln>
        </p:spPr>
      </p:pic>
      <p:sp>
        <p:nvSpPr>
          <p:cNvPr id="208" name="Google Shape;208;p17"/>
          <p:cNvSpPr/>
          <p:nvPr/>
        </p:nvSpPr>
        <p:spPr>
          <a:xfrm>
            <a:off x="6303375" y="2839625"/>
            <a:ext cx="105000" cy="210000"/>
          </a:xfrm>
          <a:prstGeom prst="down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7"/>
          <p:cNvSpPr/>
          <p:nvPr/>
        </p:nvSpPr>
        <p:spPr>
          <a:xfrm>
            <a:off x="4751600" y="3324025"/>
            <a:ext cx="168000" cy="174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7"/>
          <p:cNvSpPr/>
          <p:nvPr/>
        </p:nvSpPr>
        <p:spPr>
          <a:xfrm>
            <a:off x="5365850" y="3357450"/>
            <a:ext cx="168000" cy="174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7"/>
          <p:cNvSpPr/>
          <p:nvPr/>
        </p:nvSpPr>
        <p:spPr>
          <a:xfrm>
            <a:off x="6015125" y="3418875"/>
            <a:ext cx="168000" cy="174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7"/>
          <p:cNvSpPr/>
          <p:nvPr/>
        </p:nvSpPr>
        <p:spPr>
          <a:xfrm>
            <a:off x="7105250" y="3682850"/>
            <a:ext cx="168000" cy="174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7"/>
          <p:cNvSpPr/>
          <p:nvPr/>
        </p:nvSpPr>
        <p:spPr>
          <a:xfrm>
            <a:off x="7579575" y="3940625"/>
            <a:ext cx="168000" cy="174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7"/>
          <p:cNvSpPr txBox="1"/>
          <p:nvPr/>
        </p:nvSpPr>
        <p:spPr>
          <a:xfrm>
            <a:off x="360675" y="2708300"/>
            <a:ext cx="35550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Desta forma conseguimos visualizar os picos do sinal, chamados de formantes, que carregam a identidade do som</a:t>
            </a:r>
            <a:r>
              <a:rPr b="0" i="0" lang="pt-BR" sz="1800" u="none" cap="none" strike="noStrike">
                <a:solidFill>
                  <a:schemeClr val="dk1"/>
                </a:solidFill>
                <a:latin typeface="Arial"/>
                <a:ea typeface="Arial"/>
                <a:cs typeface="Arial"/>
                <a:sym typeface="Arial"/>
              </a:rPr>
              <a:t>. E os formantes são a resposta do trato vocal.</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Entendendo o Cepstrum</a:t>
            </a:r>
            <a:endParaRPr b="1">
              <a:latin typeface="Arial"/>
              <a:ea typeface="Arial"/>
              <a:cs typeface="Arial"/>
              <a:sym typeface="Arial"/>
            </a:endParaRPr>
          </a:p>
          <a:p>
            <a:pPr indent="0" lvl="0" marL="0" rtl="0" algn="l">
              <a:lnSpc>
                <a:spcPct val="100000"/>
              </a:lnSpc>
              <a:spcBef>
                <a:spcPts val="0"/>
              </a:spcBef>
              <a:spcAft>
                <a:spcPts val="0"/>
              </a:spcAft>
              <a:buSzPct val="111111"/>
              <a:buNone/>
            </a:pPr>
            <a:r>
              <a:t/>
            </a:r>
            <a:endParaRPr b="1">
              <a:latin typeface="Arial"/>
              <a:ea typeface="Arial"/>
              <a:cs typeface="Arial"/>
              <a:sym typeface="Arial"/>
            </a:endParaRPr>
          </a:p>
        </p:txBody>
      </p:sp>
      <p:sp>
        <p:nvSpPr>
          <p:cNvPr id="220" name="Google Shape;220;p18"/>
          <p:cNvSpPr txBox="1"/>
          <p:nvPr/>
        </p:nvSpPr>
        <p:spPr>
          <a:xfrm>
            <a:off x="458675" y="3007950"/>
            <a:ext cx="3555000" cy="1569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Ao subtrairmos um sinal do outro obtemos o detalhe espectral. Identificando os pulsos glóticos e isolando somente informações necessárias no processamento.</a:t>
            </a:r>
            <a:endParaRPr b="0" i="0" sz="1800" u="none" cap="none" strike="noStrike">
              <a:solidFill>
                <a:srgbClr val="000000"/>
              </a:solidFill>
              <a:latin typeface="Arial"/>
              <a:ea typeface="Arial"/>
              <a:cs typeface="Arial"/>
              <a:sym typeface="Arial"/>
            </a:endParaRPr>
          </a:p>
        </p:txBody>
      </p:sp>
      <p:pic>
        <p:nvPicPr>
          <p:cNvPr id="221" name="Google Shape;221;p18"/>
          <p:cNvPicPr preferRelativeResize="0"/>
          <p:nvPr/>
        </p:nvPicPr>
        <p:blipFill rotWithShape="1">
          <a:blip r:embed="rId3">
            <a:alphaModFix/>
          </a:blip>
          <a:srcRect b="0" l="0" r="0" t="0"/>
          <a:stretch/>
        </p:blipFill>
        <p:spPr>
          <a:xfrm>
            <a:off x="4617825" y="3099325"/>
            <a:ext cx="3783999" cy="1387150"/>
          </a:xfrm>
          <a:prstGeom prst="rect">
            <a:avLst/>
          </a:prstGeom>
          <a:noFill/>
          <a:ln>
            <a:noFill/>
          </a:ln>
        </p:spPr>
      </p:pic>
      <p:pic>
        <p:nvPicPr>
          <p:cNvPr id="222" name="Google Shape;222;p18"/>
          <p:cNvPicPr preferRelativeResize="0"/>
          <p:nvPr/>
        </p:nvPicPr>
        <p:blipFill rotWithShape="1">
          <a:blip r:embed="rId4">
            <a:alphaModFix/>
          </a:blip>
          <a:srcRect b="0" l="0" r="0" t="0"/>
          <a:stretch/>
        </p:blipFill>
        <p:spPr>
          <a:xfrm>
            <a:off x="411046" y="1184600"/>
            <a:ext cx="3772001" cy="1387150"/>
          </a:xfrm>
          <a:prstGeom prst="rect">
            <a:avLst/>
          </a:prstGeom>
          <a:noFill/>
          <a:ln>
            <a:noFill/>
          </a:ln>
        </p:spPr>
      </p:pic>
      <p:pic>
        <p:nvPicPr>
          <p:cNvPr id="223" name="Google Shape;223;p18"/>
          <p:cNvPicPr preferRelativeResize="0"/>
          <p:nvPr/>
        </p:nvPicPr>
        <p:blipFill rotWithShape="1">
          <a:blip r:embed="rId5">
            <a:alphaModFix/>
          </a:blip>
          <a:srcRect b="0" l="0" r="0" t="0"/>
          <a:stretch/>
        </p:blipFill>
        <p:spPr>
          <a:xfrm>
            <a:off x="4617825" y="1184600"/>
            <a:ext cx="3784000" cy="1387150"/>
          </a:xfrm>
          <a:prstGeom prst="rect">
            <a:avLst/>
          </a:prstGeom>
          <a:noFill/>
          <a:ln>
            <a:noFill/>
          </a:ln>
        </p:spPr>
      </p:pic>
      <p:sp>
        <p:nvSpPr>
          <p:cNvPr id="224" name="Google Shape;224;p18"/>
          <p:cNvSpPr/>
          <p:nvPr/>
        </p:nvSpPr>
        <p:spPr>
          <a:xfrm>
            <a:off x="4283888" y="1783675"/>
            <a:ext cx="233100" cy="189000"/>
          </a:xfrm>
          <a:prstGeom prst="mathMinus">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a:off x="6393275" y="2706088"/>
            <a:ext cx="233100" cy="258900"/>
          </a:xfrm>
          <a:prstGeom prst="mathEqual">
            <a:avLst>
              <a:gd fmla="val 23520" name="adj1"/>
              <a:gd fmla="val 1176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Entendendo o Cepstrum</a:t>
            </a:r>
            <a:endParaRPr b="1">
              <a:latin typeface="Arial"/>
              <a:ea typeface="Arial"/>
              <a:cs typeface="Arial"/>
              <a:sym typeface="Arial"/>
            </a:endParaRPr>
          </a:p>
          <a:p>
            <a:pPr indent="0" lvl="0" marL="0" rtl="0" algn="l">
              <a:lnSpc>
                <a:spcPct val="100000"/>
              </a:lnSpc>
              <a:spcBef>
                <a:spcPts val="0"/>
              </a:spcBef>
              <a:spcAft>
                <a:spcPts val="0"/>
              </a:spcAft>
              <a:buSzPct val="111111"/>
              <a:buNone/>
            </a:pPr>
            <a:r>
              <a:t/>
            </a:r>
            <a:endParaRPr b="1">
              <a:latin typeface="Arial"/>
              <a:ea typeface="Arial"/>
              <a:cs typeface="Arial"/>
              <a:sym typeface="Arial"/>
            </a:endParaRPr>
          </a:p>
        </p:txBody>
      </p:sp>
      <p:sp>
        <p:nvSpPr>
          <p:cNvPr id="231" name="Google Shape;231;p19"/>
          <p:cNvSpPr txBox="1"/>
          <p:nvPr/>
        </p:nvSpPr>
        <p:spPr>
          <a:xfrm>
            <a:off x="465375" y="2953225"/>
            <a:ext cx="35550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Com as componentes logarítmicas isoladas, podemos aplicar a TFDI, nos dando a capacidade de filtrar o pulso glótico dos formantes. Menores coeficientes , maiores informações de timbre e fonema.</a:t>
            </a:r>
            <a:endParaRPr b="0" i="0" sz="1800" u="none" cap="none" strike="noStrike">
              <a:solidFill>
                <a:srgbClr val="000000"/>
              </a:solidFill>
              <a:latin typeface="Arial"/>
              <a:ea typeface="Arial"/>
              <a:cs typeface="Arial"/>
              <a:sym typeface="Arial"/>
            </a:endParaRPr>
          </a:p>
        </p:txBody>
      </p:sp>
      <p:pic>
        <p:nvPicPr>
          <p:cNvPr id="232" name="Google Shape;232;p19"/>
          <p:cNvPicPr preferRelativeResize="0"/>
          <p:nvPr/>
        </p:nvPicPr>
        <p:blipFill rotWithShape="1">
          <a:blip r:embed="rId3">
            <a:alphaModFix/>
          </a:blip>
          <a:srcRect b="0" l="0" r="0" t="0"/>
          <a:stretch/>
        </p:blipFill>
        <p:spPr>
          <a:xfrm>
            <a:off x="4897750" y="3477200"/>
            <a:ext cx="3783999" cy="1387150"/>
          </a:xfrm>
          <a:prstGeom prst="rect">
            <a:avLst/>
          </a:prstGeom>
          <a:noFill/>
          <a:ln>
            <a:noFill/>
          </a:ln>
        </p:spPr>
      </p:pic>
      <p:pic>
        <p:nvPicPr>
          <p:cNvPr id="233" name="Google Shape;233;p19"/>
          <p:cNvPicPr preferRelativeResize="0"/>
          <p:nvPr/>
        </p:nvPicPr>
        <p:blipFill rotWithShape="1">
          <a:blip r:embed="rId4">
            <a:alphaModFix/>
          </a:blip>
          <a:srcRect b="0" l="0" r="0" t="0"/>
          <a:stretch/>
        </p:blipFill>
        <p:spPr>
          <a:xfrm>
            <a:off x="4903746" y="515500"/>
            <a:ext cx="3772001" cy="1387150"/>
          </a:xfrm>
          <a:prstGeom prst="rect">
            <a:avLst/>
          </a:prstGeom>
          <a:noFill/>
          <a:ln>
            <a:noFill/>
          </a:ln>
        </p:spPr>
      </p:pic>
      <p:pic>
        <p:nvPicPr>
          <p:cNvPr id="234" name="Google Shape;234;p19"/>
          <p:cNvPicPr preferRelativeResize="0"/>
          <p:nvPr/>
        </p:nvPicPr>
        <p:blipFill rotWithShape="1">
          <a:blip r:embed="rId5">
            <a:alphaModFix/>
          </a:blip>
          <a:srcRect b="0" l="0" r="0" t="0"/>
          <a:stretch/>
        </p:blipFill>
        <p:spPr>
          <a:xfrm>
            <a:off x="4897750" y="1996350"/>
            <a:ext cx="3784000" cy="1387150"/>
          </a:xfrm>
          <a:prstGeom prst="rect">
            <a:avLst/>
          </a:prstGeom>
          <a:noFill/>
          <a:ln>
            <a:noFill/>
          </a:ln>
        </p:spPr>
      </p:pic>
      <p:cxnSp>
        <p:nvCxnSpPr>
          <p:cNvPr id="235" name="Google Shape;235;p19"/>
          <p:cNvCxnSpPr/>
          <p:nvPr/>
        </p:nvCxnSpPr>
        <p:spPr>
          <a:xfrm>
            <a:off x="391875" y="2512275"/>
            <a:ext cx="3702000" cy="0"/>
          </a:xfrm>
          <a:prstGeom prst="straightConnector1">
            <a:avLst/>
          </a:prstGeom>
          <a:noFill/>
          <a:ln cap="flat" cmpd="sng" w="38100">
            <a:solidFill>
              <a:schemeClr val="dk1"/>
            </a:solidFill>
            <a:prstDash val="solid"/>
            <a:round/>
            <a:headEnd len="sm" w="sm" type="none"/>
            <a:tailEnd len="med" w="med" type="triangle"/>
          </a:ln>
        </p:spPr>
      </p:cxnSp>
      <p:sp>
        <p:nvSpPr>
          <p:cNvPr id="236" name="Google Shape;236;p19"/>
          <p:cNvSpPr/>
          <p:nvPr/>
        </p:nvSpPr>
        <p:spPr>
          <a:xfrm>
            <a:off x="629825" y="1343600"/>
            <a:ext cx="105000" cy="1154700"/>
          </a:xfrm>
          <a:prstGeom prst="rect">
            <a:avLst/>
          </a:prstGeom>
          <a:solidFill>
            <a:srgbClr val="D9D9D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9"/>
          <p:cNvSpPr/>
          <p:nvPr/>
        </p:nvSpPr>
        <p:spPr>
          <a:xfrm>
            <a:off x="3329475" y="1343600"/>
            <a:ext cx="105000" cy="1154700"/>
          </a:xfrm>
          <a:prstGeom prst="rect">
            <a:avLst/>
          </a:prstGeom>
          <a:solidFill>
            <a:srgbClr val="D9D9D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9"/>
          <p:cNvSpPr txBox="1"/>
          <p:nvPr/>
        </p:nvSpPr>
        <p:spPr>
          <a:xfrm>
            <a:off x="458675" y="929425"/>
            <a:ext cx="65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4Hz</a:t>
            </a:r>
            <a:endParaRPr b="0" i="0" sz="1400" u="none" cap="none" strike="noStrike">
              <a:solidFill>
                <a:srgbClr val="000000"/>
              </a:solidFill>
              <a:latin typeface="Arial"/>
              <a:ea typeface="Arial"/>
              <a:cs typeface="Arial"/>
              <a:sym typeface="Arial"/>
            </a:endParaRPr>
          </a:p>
        </p:txBody>
      </p:sp>
      <p:sp>
        <p:nvSpPr>
          <p:cNvPr id="239" name="Google Shape;239;p19"/>
          <p:cNvSpPr txBox="1"/>
          <p:nvPr/>
        </p:nvSpPr>
        <p:spPr>
          <a:xfrm>
            <a:off x="3056625" y="929425"/>
            <a:ext cx="75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100Hz</a:t>
            </a:r>
            <a:endParaRPr b="0" i="0" sz="1400" u="none" cap="none" strike="noStrike">
              <a:solidFill>
                <a:srgbClr val="000000"/>
              </a:solidFill>
              <a:latin typeface="Arial"/>
              <a:ea typeface="Arial"/>
              <a:cs typeface="Arial"/>
              <a:sym typeface="Arial"/>
            </a:endParaRPr>
          </a:p>
        </p:txBody>
      </p:sp>
      <p:sp>
        <p:nvSpPr>
          <p:cNvPr id="240" name="Google Shape;240;p19"/>
          <p:cNvSpPr txBox="1"/>
          <p:nvPr/>
        </p:nvSpPr>
        <p:spPr>
          <a:xfrm>
            <a:off x="1532550" y="2553025"/>
            <a:ext cx="108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Quefrency</a:t>
            </a:r>
            <a:endParaRPr b="0" i="0" sz="1400" u="none" cap="none" strike="noStrike">
              <a:solidFill>
                <a:srgbClr val="000000"/>
              </a:solidFill>
              <a:latin typeface="Arial"/>
              <a:ea typeface="Arial"/>
              <a:cs typeface="Arial"/>
              <a:sym typeface="Arial"/>
            </a:endParaRPr>
          </a:p>
        </p:txBody>
      </p:sp>
      <p:sp>
        <p:nvSpPr>
          <p:cNvPr id="241" name="Google Shape;241;p19"/>
          <p:cNvSpPr/>
          <p:nvPr/>
        </p:nvSpPr>
        <p:spPr>
          <a:xfrm>
            <a:off x="4273600" y="1987425"/>
            <a:ext cx="328800" cy="1890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9"/>
          <p:cNvSpPr txBox="1"/>
          <p:nvPr/>
        </p:nvSpPr>
        <p:spPr>
          <a:xfrm>
            <a:off x="4193400" y="1593425"/>
            <a:ext cx="75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TFDI</a:t>
            </a:r>
            <a:endParaRPr b="0" i="0" sz="1400" u="none" cap="none" strike="noStrike">
              <a:solidFill>
                <a:srgbClr val="000000"/>
              </a:solidFill>
              <a:latin typeface="Arial"/>
              <a:ea typeface="Arial"/>
              <a:cs typeface="Arial"/>
              <a:sym typeface="Arial"/>
            </a:endParaRPr>
          </a:p>
        </p:txBody>
      </p:sp>
      <p:sp>
        <p:nvSpPr>
          <p:cNvPr id="243" name="Google Shape;243;p19"/>
          <p:cNvSpPr/>
          <p:nvPr/>
        </p:nvSpPr>
        <p:spPr>
          <a:xfrm>
            <a:off x="423425" y="843150"/>
            <a:ext cx="517800" cy="1728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9"/>
          <p:cNvSpPr/>
          <p:nvPr/>
        </p:nvSpPr>
        <p:spPr>
          <a:xfrm>
            <a:off x="3037575" y="929225"/>
            <a:ext cx="688800" cy="16425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9"/>
          <p:cNvSpPr/>
          <p:nvPr/>
        </p:nvSpPr>
        <p:spPr>
          <a:xfrm>
            <a:off x="4806075" y="3477200"/>
            <a:ext cx="4026300" cy="14790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9"/>
          <p:cNvSpPr/>
          <p:nvPr/>
        </p:nvSpPr>
        <p:spPr>
          <a:xfrm>
            <a:off x="4806050" y="1936850"/>
            <a:ext cx="4026300" cy="1446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9"/>
          <p:cNvSpPr/>
          <p:nvPr/>
        </p:nvSpPr>
        <p:spPr>
          <a:xfrm>
            <a:off x="5815300" y="3736900"/>
            <a:ext cx="1959300" cy="11274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9"/>
          <p:cNvSpPr/>
          <p:nvPr/>
        </p:nvSpPr>
        <p:spPr>
          <a:xfrm>
            <a:off x="2402325" y="1357250"/>
            <a:ext cx="1959300" cy="11274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9"/>
          <p:cNvSpPr txBox="1"/>
          <p:nvPr/>
        </p:nvSpPr>
        <p:spPr>
          <a:xfrm>
            <a:off x="1525550" y="3610950"/>
            <a:ext cx="4030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pt-BR" sz="2200" u="none" cap="none" strike="noStrike">
                <a:solidFill>
                  <a:srgbClr val="000000"/>
                </a:solidFill>
                <a:latin typeface="Arial"/>
                <a:ea typeface="Arial"/>
                <a:cs typeface="Arial"/>
                <a:sym typeface="Arial"/>
              </a:rPr>
              <a:t>MFCC</a:t>
            </a:r>
            <a:endParaRPr b="0" i="0" sz="2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1"/>
                                        </p:tgtEl>
                                      </p:cBhvr>
                                    </p:animEffect>
                                    <p:set>
                                      <p:cBhvr>
                                        <p:cTn dur="1" fill="hold">
                                          <p:stCondLst>
                                            <p:cond delay="1000"/>
                                          </p:stCondLst>
                                        </p:cTn>
                                        <p:tgtEl>
                                          <p:spTgt spid="2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Introdução</a:t>
            </a:r>
            <a:endParaRPr b="1">
              <a:latin typeface="Arial"/>
              <a:ea typeface="Arial"/>
              <a:cs typeface="Arial"/>
              <a:sym typeface="Arial"/>
            </a:endParaRPr>
          </a:p>
        </p:txBody>
      </p:sp>
      <p:sp>
        <p:nvSpPr>
          <p:cNvPr id="71" name="Google Shape;71;p2"/>
          <p:cNvSpPr txBox="1"/>
          <p:nvPr>
            <p:ph idx="1" type="body"/>
          </p:nvPr>
        </p:nvSpPr>
        <p:spPr>
          <a:xfrm>
            <a:off x="311700" y="1475000"/>
            <a:ext cx="8520600" cy="33972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Font typeface="Arial"/>
              <a:buChar char="●"/>
            </a:pPr>
            <a:r>
              <a:rPr lang="pt-BR">
                <a:latin typeface="Arial"/>
                <a:ea typeface="Arial"/>
                <a:cs typeface="Arial"/>
                <a:sym typeface="Arial"/>
              </a:rPr>
              <a:t>Crescimento do uso de reconhecimento de voz;</a:t>
            </a:r>
            <a:endParaRPr>
              <a:latin typeface="Arial"/>
              <a:ea typeface="Arial"/>
              <a:cs typeface="Arial"/>
              <a:sym typeface="Arial"/>
            </a:endParaRPr>
          </a:p>
          <a:p>
            <a:pPr indent="0" lvl="0" marL="457200" rtl="0" algn="l">
              <a:lnSpc>
                <a:spcPct val="115000"/>
              </a:lnSpc>
              <a:spcBef>
                <a:spcPts val="1200"/>
              </a:spcBef>
              <a:spcAft>
                <a:spcPts val="0"/>
              </a:spcAft>
              <a:buSzPts val="1800"/>
              <a:buNone/>
            </a:pPr>
            <a:r>
              <a:t/>
            </a:r>
            <a:endParaRPr>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pt-BR">
                <a:latin typeface="Arial"/>
                <a:ea typeface="Arial"/>
                <a:cs typeface="Arial"/>
                <a:sym typeface="Arial"/>
              </a:rPr>
              <a:t>Acessibilidade;</a:t>
            </a:r>
            <a:endParaRPr>
              <a:latin typeface="Arial"/>
              <a:ea typeface="Arial"/>
              <a:cs typeface="Arial"/>
              <a:sym typeface="Arial"/>
            </a:endParaRPr>
          </a:p>
          <a:p>
            <a:pPr indent="0" lvl="0" marL="457200" rtl="0" algn="l">
              <a:lnSpc>
                <a:spcPct val="115000"/>
              </a:lnSpc>
              <a:spcBef>
                <a:spcPts val="1200"/>
              </a:spcBef>
              <a:spcAft>
                <a:spcPts val="0"/>
              </a:spcAft>
              <a:buSzPts val="1800"/>
              <a:buNone/>
            </a:pPr>
            <a:r>
              <a:t/>
            </a:r>
            <a:endParaRPr>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pt-BR">
                <a:latin typeface="Arial"/>
                <a:ea typeface="Arial"/>
                <a:cs typeface="Arial"/>
                <a:sym typeface="Arial"/>
              </a:rPr>
              <a:t>Segurança;</a:t>
            </a:r>
            <a:endParaRPr>
              <a:latin typeface="Arial"/>
              <a:ea typeface="Arial"/>
              <a:cs typeface="Arial"/>
              <a:sym typeface="Arial"/>
            </a:endParaRPr>
          </a:p>
          <a:p>
            <a:pPr indent="0" lvl="0" marL="457200" rtl="0" algn="l">
              <a:lnSpc>
                <a:spcPct val="115000"/>
              </a:lnSpc>
              <a:spcBef>
                <a:spcPts val="1200"/>
              </a:spcBef>
              <a:spcAft>
                <a:spcPts val="0"/>
              </a:spcAft>
              <a:buSzPts val="1800"/>
              <a:buNone/>
            </a:pPr>
            <a:r>
              <a:t/>
            </a:r>
            <a:endParaRPr>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pt-BR">
                <a:latin typeface="Arial"/>
                <a:ea typeface="Arial"/>
                <a:cs typeface="Arial"/>
                <a:sym typeface="Arial"/>
              </a:rPr>
              <a:t>Capacidade de aplicação;</a:t>
            </a:r>
            <a:endParaRPr>
              <a:latin typeface="Arial"/>
              <a:ea typeface="Arial"/>
              <a:cs typeface="Arial"/>
              <a:sym typeface="Arial"/>
            </a:endParaRPr>
          </a:p>
          <a:p>
            <a:pPr indent="0" lvl="0" marL="457200" rtl="0" algn="l">
              <a:lnSpc>
                <a:spcPct val="115000"/>
              </a:lnSpc>
              <a:spcBef>
                <a:spcPts val="1200"/>
              </a:spcBef>
              <a:spcAft>
                <a:spcPts val="1200"/>
              </a:spcAft>
              <a:buSzPts val="1800"/>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Estrutura do código</a:t>
            </a:r>
            <a:endParaRPr b="1">
              <a:latin typeface="Arial"/>
              <a:ea typeface="Arial"/>
              <a:cs typeface="Arial"/>
              <a:sym typeface="Arial"/>
            </a:endParaRPr>
          </a:p>
        </p:txBody>
      </p:sp>
      <p:sp>
        <p:nvSpPr>
          <p:cNvPr id="255" name="Google Shape;255;p20"/>
          <p:cNvSpPr txBox="1"/>
          <p:nvPr/>
        </p:nvSpPr>
        <p:spPr>
          <a:xfrm>
            <a:off x="311700" y="1302425"/>
            <a:ext cx="3555000" cy="1569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O código como um todo foi desenvolvido em python utilizando o Jupyter Notebook, mantendo uma estrutura semântica organizada.</a:t>
            </a:r>
            <a:endParaRPr b="0" i="0" sz="1800" u="none" cap="none" strike="noStrike">
              <a:solidFill>
                <a:srgbClr val="000000"/>
              </a:solidFill>
              <a:latin typeface="Arial"/>
              <a:ea typeface="Arial"/>
              <a:cs typeface="Arial"/>
              <a:sym typeface="Arial"/>
            </a:endParaRPr>
          </a:p>
        </p:txBody>
      </p:sp>
      <p:sp>
        <p:nvSpPr>
          <p:cNvPr id="256" name="Google Shape;256;p20"/>
          <p:cNvSpPr txBox="1"/>
          <p:nvPr/>
        </p:nvSpPr>
        <p:spPr>
          <a:xfrm>
            <a:off x="311700" y="3001375"/>
            <a:ext cx="3555000" cy="1569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Com o  Jupyter, é possível realizar a compilação apenas de uma seção de código, evitando problemas com a recompilação em caso de falha na rede neural.</a:t>
            </a:r>
            <a:endParaRPr b="0" i="0" sz="1800" u="none" cap="none" strike="noStrike">
              <a:solidFill>
                <a:srgbClr val="000000"/>
              </a:solidFill>
              <a:latin typeface="Arial"/>
              <a:ea typeface="Arial"/>
              <a:cs typeface="Arial"/>
              <a:sym typeface="Arial"/>
            </a:endParaRPr>
          </a:p>
        </p:txBody>
      </p:sp>
      <p:pic>
        <p:nvPicPr>
          <p:cNvPr id="257" name="Google Shape;257;p20"/>
          <p:cNvPicPr preferRelativeResize="0"/>
          <p:nvPr/>
        </p:nvPicPr>
        <p:blipFill rotWithShape="1">
          <a:blip r:embed="rId3">
            <a:alphaModFix/>
          </a:blip>
          <a:srcRect b="0" l="0" r="0" t="0"/>
          <a:stretch/>
        </p:blipFill>
        <p:spPr>
          <a:xfrm rot="623006">
            <a:off x="7060451" y="1181322"/>
            <a:ext cx="830101" cy="962225"/>
          </a:xfrm>
          <a:prstGeom prst="rect">
            <a:avLst/>
          </a:prstGeom>
          <a:noFill/>
          <a:ln>
            <a:noFill/>
          </a:ln>
        </p:spPr>
      </p:pic>
      <p:pic>
        <p:nvPicPr>
          <p:cNvPr id="258" name="Google Shape;258;p20"/>
          <p:cNvPicPr preferRelativeResize="0"/>
          <p:nvPr/>
        </p:nvPicPr>
        <p:blipFill rotWithShape="1">
          <a:blip r:embed="rId4">
            <a:alphaModFix/>
          </a:blip>
          <a:srcRect b="0" l="0" r="0" t="0"/>
          <a:stretch/>
        </p:blipFill>
        <p:spPr>
          <a:xfrm rot="-689767">
            <a:off x="5378629" y="1207437"/>
            <a:ext cx="830099" cy="909998"/>
          </a:xfrm>
          <a:prstGeom prst="rect">
            <a:avLst/>
          </a:prstGeom>
          <a:noFill/>
          <a:ln>
            <a:noFill/>
          </a:ln>
        </p:spPr>
      </p:pic>
      <p:pic>
        <p:nvPicPr>
          <p:cNvPr id="259" name="Google Shape;259;p20"/>
          <p:cNvPicPr preferRelativeResize="0"/>
          <p:nvPr/>
        </p:nvPicPr>
        <p:blipFill rotWithShape="1">
          <a:blip r:embed="rId5">
            <a:alphaModFix/>
          </a:blip>
          <a:srcRect b="0" l="0" r="0" t="0"/>
          <a:stretch/>
        </p:blipFill>
        <p:spPr>
          <a:xfrm>
            <a:off x="4404000" y="2872325"/>
            <a:ext cx="4473799" cy="1521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Extração de features</a:t>
            </a:r>
            <a:endParaRPr b="1">
              <a:latin typeface="Arial"/>
              <a:ea typeface="Arial"/>
              <a:cs typeface="Arial"/>
              <a:sym typeface="Arial"/>
            </a:endParaRPr>
          </a:p>
        </p:txBody>
      </p:sp>
      <p:sp>
        <p:nvSpPr>
          <p:cNvPr id="265" name="Google Shape;265;p21"/>
          <p:cNvSpPr txBox="1"/>
          <p:nvPr/>
        </p:nvSpPr>
        <p:spPr>
          <a:xfrm>
            <a:off x="311700" y="1302425"/>
            <a:ext cx="3555000" cy="1569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As features de cada faixa de áudio foram extraídas com o auxílio da biblioteca do librosa, feita para o processamento de áudio em geral .</a:t>
            </a:r>
            <a:endParaRPr b="0" i="0" sz="1800" u="none" cap="none" strike="noStrike">
              <a:solidFill>
                <a:srgbClr val="000000"/>
              </a:solidFill>
              <a:latin typeface="Arial"/>
              <a:ea typeface="Arial"/>
              <a:cs typeface="Arial"/>
              <a:sym typeface="Arial"/>
            </a:endParaRPr>
          </a:p>
        </p:txBody>
      </p:sp>
      <p:sp>
        <p:nvSpPr>
          <p:cNvPr id="266" name="Google Shape;266;p21"/>
          <p:cNvSpPr txBox="1"/>
          <p:nvPr/>
        </p:nvSpPr>
        <p:spPr>
          <a:xfrm>
            <a:off x="311700" y="3043325"/>
            <a:ext cx="3555000" cy="1015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Cada feature é extraído individualmente com o necessário para a aplicação.</a:t>
            </a:r>
            <a:endParaRPr b="0" i="0" sz="1800" u="none" cap="none" strike="noStrike">
              <a:solidFill>
                <a:srgbClr val="000000"/>
              </a:solidFill>
              <a:latin typeface="Arial"/>
              <a:ea typeface="Arial"/>
              <a:cs typeface="Arial"/>
              <a:sym typeface="Arial"/>
            </a:endParaRPr>
          </a:p>
        </p:txBody>
      </p:sp>
      <p:pic>
        <p:nvPicPr>
          <p:cNvPr id="267" name="Google Shape;267;p21"/>
          <p:cNvPicPr preferRelativeResize="0"/>
          <p:nvPr/>
        </p:nvPicPr>
        <p:blipFill rotWithShape="1">
          <a:blip r:embed="rId3">
            <a:alphaModFix/>
          </a:blip>
          <a:srcRect b="0" l="0" r="0" t="0"/>
          <a:stretch/>
        </p:blipFill>
        <p:spPr>
          <a:xfrm>
            <a:off x="4299025" y="1633525"/>
            <a:ext cx="4333875" cy="1876425"/>
          </a:xfrm>
          <a:prstGeom prst="rect">
            <a:avLst/>
          </a:prstGeom>
          <a:noFill/>
          <a:ln>
            <a:noFill/>
          </a:ln>
        </p:spPr>
      </p:pic>
      <p:sp>
        <p:nvSpPr>
          <p:cNvPr id="268" name="Google Shape;268;p21"/>
          <p:cNvSpPr/>
          <p:nvPr/>
        </p:nvSpPr>
        <p:spPr>
          <a:xfrm>
            <a:off x="4338750" y="3303050"/>
            <a:ext cx="384900" cy="174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Dataset</a:t>
            </a:r>
            <a:endParaRPr b="1">
              <a:latin typeface="Arial"/>
              <a:ea typeface="Arial"/>
              <a:cs typeface="Arial"/>
              <a:sym typeface="Arial"/>
            </a:endParaRPr>
          </a:p>
        </p:txBody>
      </p:sp>
      <p:sp>
        <p:nvSpPr>
          <p:cNvPr id="274" name="Google Shape;274;p22"/>
          <p:cNvSpPr txBox="1"/>
          <p:nvPr/>
        </p:nvSpPr>
        <p:spPr>
          <a:xfrm>
            <a:off x="311700" y="1302425"/>
            <a:ext cx="3555000" cy="1569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Os valores devolvidos pela função mfcc do librosa são alocados em um arquivo csv e posteriormente serão lidos no treinamento da rede neural.</a:t>
            </a:r>
            <a:endParaRPr b="0" i="0" sz="1800" u="none" cap="none" strike="noStrike">
              <a:solidFill>
                <a:srgbClr val="000000"/>
              </a:solidFill>
              <a:latin typeface="Arial"/>
              <a:ea typeface="Arial"/>
              <a:cs typeface="Arial"/>
              <a:sym typeface="Arial"/>
            </a:endParaRPr>
          </a:p>
        </p:txBody>
      </p:sp>
      <p:pic>
        <p:nvPicPr>
          <p:cNvPr id="275" name="Google Shape;275;p22"/>
          <p:cNvPicPr preferRelativeResize="0"/>
          <p:nvPr/>
        </p:nvPicPr>
        <p:blipFill rotWithShape="1">
          <a:blip r:embed="rId3">
            <a:alphaModFix/>
          </a:blip>
          <a:srcRect b="0" l="0" r="0" t="0"/>
          <a:stretch/>
        </p:blipFill>
        <p:spPr>
          <a:xfrm>
            <a:off x="4450700" y="1172700"/>
            <a:ext cx="4381600" cy="2415625"/>
          </a:xfrm>
          <a:prstGeom prst="rect">
            <a:avLst/>
          </a:prstGeom>
          <a:noFill/>
          <a:ln>
            <a:noFill/>
          </a:ln>
        </p:spPr>
      </p:pic>
      <p:sp>
        <p:nvSpPr>
          <p:cNvPr id="276" name="Google Shape;276;p22"/>
          <p:cNvSpPr txBox="1"/>
          <p:nvPr/>
        </p:nvSpPr>
        <p:spPr>
          <a:xfrm>
            <a:off x="311700" y="2938400"/>
            <a:ext cx="3555000" cy="1293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São usados os coeficientes de 1 a 20 do cepstrum, o suficiente para a coleta das informações de fonemas.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Dataset</a:t>
            </a:r>
            <a:endParaRPr b="1">
              <a:latin typeface="Arial"/>
              <a:ea typeface="Arial"/>
              <a:cs typeface="Arial"/>
              <a:sym typeface="Arial"/>
            </a:endParaRPr>
          </a:p>
        </p:txBody>
      </p:sp>
      <p:sp>
        <p:nvSpPr>
          <p:cNvPr id="282" name="Google Shape;282;p23"/>
          <p:cNvSpPr txBox="1"/>
          <p:nvPr/>
        </p:nvSpPr>
        <p:spPr>
          <a:xfrm>
            <a:off x="311700" y="1302425"/>
            <a:ext cx="3555000" cy="184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O dataset autoral é composto por um total de 2039 faixas de áudio, com gravações dos dígitos de 0 a 9 de quatro pessoas, sendo os dígitos gravados 51 vezes cada.</a:t>
            </a:r>
            <a:endParaRPr b="0" i="0" sz="1800" u="none" cap="none" strike="noStrike">
              <a:solidFill>
                <a:srgbClr val="000000"/>
              </a:solidFill>
              <a:latin typeface="Arial"/>
              <a:ea typeface="Arial"/>
              <a:cs typeface="Arial"/>
              <a:sym typeface="Arial"/>
            </a:endParaRPr>
          </a:p>
        </p:txBody>
      </p:sp>
      <p:pic>
        <p:nvPicPr>
          <p:cNvPr id="283" name="Google Shape;283;p23"/>
          <p:cNvPicPr preferRelativeResize="0"/>
          <p:nvPr/>
        </p:nvPicPr>
        <p:blipFill rotWithShape="1">
          <a:blip r:embed="rId3">
            <a:alphaModFix/>
          </a:blip>
          <a:srcRect b="0" l="0" r="0" t="0"/>
          <a:stretch/>
        </p:blipFill>
        <p:spPr>
          <a:xfrm>
            <a:off x="4313000" y="1351049"/>
            <a:ext cx="4420450" cy="2441400"/>
          </a:xfrm>
          <a:prstGeom prst="rect">
            <a:avLst/>
          </a:prstGeom>
          <a:noFill/>
          <a:ln>
            <a:noFill/>
          </a:ln>
        </p:spPr>
      </p:pic>
      <p:sp>
        <p:nvSpPr>
          <p:cNvPr id="284" name="Google Shape;284;p23"/>
          <p:cNvSpPr txBox="1"/>
          <p:nvPr/>
        </p:nvSpPr>
        <p:spPr>
          <a:xfrm>
            <a:off x="311700" y="3261400"/>
            <a:ext cx="3555000" cy="1015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Apenas um dígito por pessoa foi alocado para os testes de validação.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Dataset</a:t>
            </a:r>
            <a:endParaRPr b="1">
              <a:latin typeface="Arial"/>
              <a:ea typeface="Arial"/>
              <a:cs typeface="Arial"/>
              <a:sym typeface="Arial"/>
            </a:endParaRPr>
          </a:p>
        </p:txBody>
      </p:sp>
      <p:sp>
        <p:nvSpPr>
          <p:cNvPr id="290" name="Google Shape;290;p24"/>
          <p:cNvSpPr txBox="1"/>
          <p:nvPr/>
        </p:nvSpPr>
        <p:spPr>
          <a:xfrm>
            <a:off x="311700" y="1302425"/>
            <a:ext cx="35550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Amostra do dataset</a:t>
            </a:r>
            <a:endParaRPr b="0" i="0" sz="1800" u="none" cap="none" strike="noStrike">
              <a:solidFill>
                <a:srgbClr val="000000"/>
              </a:solidFill>
              <a:latin typeface="Arial"/>
              <a:ea typeface="Arial"/>
              <a:cs typeface="Arial"/>
              <a:sym typeface="Arial"/>
            </a:endParaRPr>
          </a:p>
        </p:txBody>
      </p:sp>
      <p:pic>
        <p:nvPicPr>
          <p:cNvPr id="291" name="Google Shape;291;p24"/>
          <p:cNvPicPr preferRelativeResize="0"/>
          <p:nvPr/>
        </p:nvPicPr>
        <p:blipFill rotWithShape="1">
          <a:blip r:embed="rId3">
            <a:alphaModFix/>
          </a:blip>
          <a:srcRect b="0" l="0" r="0" t="0"/>
          <a:stretch/>
        </p:blipFill>
        <p:spPr>
          <a:xfrm>
            <a:off x="4267200" y="2266950"/>
            <a:ext cx="609600" cy="609600"/>
          </a:xfrm>
          <a:prstGeom prst="rect">
            <a:avLst/>
          </a:prstGeom>
          <a:solidFill>
            <a:schemeClr val="accent1"/>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A rede neural</a:t>
            </a:r>
            <a:endParaRPr b="1">
              <a:latin typeface="Arial"/>
              <a:ea typeface="Arial"/>
              <a:cs typeface="Arial"/>
              <a:sym typeface="Arial"/>
            </a:endParaRPr>
          </a:p>
        </p:txBody>
      </p:sp>
      <p:sp>
        <p:nvSpPr>
          <p:cNvPr id="297" name="Google Shape;297;p25"/>
          <p:cNvSpPr txBox="1"/>
          <p:nvPr/>
        </p:nvSpPr>
        <p:spPr>
          <a:xfrm>
            <a:off x="311700" y="1302425"/>
            <a:ext cx="3555000" cy="1569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A rede neural foi criada com a biblioteca do Keras no modelo sequencial, ou seja, utilizando o modelo DFF (Deep feed forward).</a:t>
            </a:r>
            <a:endParaRPr b="0" i="0" sz="1800" u="none" cap="none" strike="noStrike">
              <a:solidFill>
                <a:srgbClr val="000000"/>
              </a:solidFill>
              <a:latin typeface="Arial"/>
              <a:ea typeface="Arial"/>
              <a:cs typeface="Arial"/>
              <a:sym typeface="Arial"/>
            </a:endParaRPr>
          </a:p>
        </p:txBody>
      </p:sp>
      <p:pic>
        <p:nvPicPr>
          <p:cNvPr id="298" name="Google Shape;298;p25"/>
          <p:cNvPicPr preferRelativeResize="0"/>
          <p:nvPr/>
        </p:nvPicPr>
        <p:blipFill rotWithShape="1">
          <a:blip r:embed="rId3">
            <a:alphaModFix/>
          </a:blip>
          <a:srcRect b="0" l="0" r="0" t="0"/>
          <a:stretch/>
        </p:blipFill>
        <p:spPr>
          <a:xfrm>
            <a:off x="4299000" y="1182625"/>
            <a:ext cx="4495800" cy="2886075"/>
          </a:xfrm>
          <a:prstGeom prst="rect">
            <a:avLst/>
          </a:prstGeom>
          <a:noFill/>
          <a:ln>
            <a:noFill/>
          </a:ln>
        </p:spPr>
      </p:pic>
      <p:sp>
        <p:nvSpPr>
          <p:cNvPr id="299" name="Google Shape;299;p25"/>
          <p:cNvSpPr txBox="1"/>
          <p:nvPr/>
        </p:nvSpPr>
        <p:spPr>
          <a:xfrm>
            <a:off x="311700" y="2872325"/>
            <a:ext cx="3555000" cy="1569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Neste modelo, é definido a quantidade de layers e a quantidade de perceptrons, a cada nó avançado um peso é atribuído.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A rede neural</a:t>
            </a:r>
            <a:endParaRPr b="1">
              <a:latin typeface="Arial"/>
              <a:ea typeface="Arial"/>
              <a:cs typeface="Arial"/>
              <a:sym typeface="Arial"/>
            </a:endParaRPr>
          </a:p>
        </p:txBody>
      </p:sp>
      <p:sp>
        <p:nvSpPr>
          <p:cNvPr id="305" name="Google Shape;305;p26"/>
          <p:cNvSpPr txBox="1"/>
          <p:nvPr/>
        </p:nvSpPr>
        <p:spPr>
          <a:xfrm>
            <a:off x="311700" y="1302425"/>
            <a:ext cx="3555000" cy="1293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Para o uso neste projeto foi definido </a:t>
            </a:r>
            <a:r>
              <a:rPr lang="pt-BR" sz="1800"/>
              <a:t>4</a:t>
            </a:r>
            <a:r>
              <a:rPr b="0" i="0" lang="pt-BR" sz="1800" u="none" cap="none" strike="noStrike">
                <a:solidFill>
                  <a:srgbClr val="000000"/>
                </a:solidFill>
                <a:latin typeface="Arial"/>
                <a:ea typeface="Arial"/>
                <a:cs typeface="Arial"/>
                <a:sym typeface="Arial"/>
              </a:rPr>
              <a:t> camadas, partindo de 256 perceptrons até 10 na última camada.</a:t>
            </a:r>
            <a:endParaRPr b="0" i="0" sz="1800" u="none" cap="none" strike="noStrike">
              <a:solidFill>
                <a:srgbClr val="000000"/>
              </a:solidFill>
              <a:latin typeface="Arial"/>
              <a:ea typeface="Arial"/>
              <a:cs typeface="Arial"/>
              <a:sym typeface="Arial"/>
            </a:endParaRPr>
          </a:p>
        </p:txBody>
      </p:sp>
      <p:sp>
        <p:nvSpPr>
          <p:cNvPr id="306" name="Google Shape;306;p26"/>
          <p:cNvSpPr txBox="1"/>
          <p:nvPr/>
        </p:nvSpPr>
        <p:spPr>
          <a:xfrm>
            <a:off x="311700" y="2756425"/>
            <a:ext cx="3555000" cy="1015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Para as </a:t>
            </a:r>
            <a:r>
              <a:rPr lang="pt-BR" sz="1800"/>
              <a:t>3</a:t>
            </a:r>
            <a:r>
              <a:rPr b="0" i="0" lang="pt-BR" sz="1800" u="none" cap="none" strike="noStrike">
                <a:solidFill>
                  <a:srgbClr val="000000"/>
                </a:solidFill>
                <a:latin typeface="Arial"/>
                <a:ea typeface="Arial"/>
                <a:cs typeface="Arial"/>
                <a:sym typeface="Arial"/>
              </a:rPr>
              <a:t> primeiras camadas, foi utilizado a função de ativação “relu” e para a última a “softmax”</a:t>
            </a:r>
            <a:endParaRPr b="0" i="0" sz="1800" u="none" cap="none" strike="noStrike">
              <a:solidFill>
                <a:srgbClr val="000000"/>
              </a:solidFill>
              <a:latin typeface="Arial"/>
              <a:ea typeface="Arial"/>
              <a:cs typeface="Arial"/>
              <a:sym typeface="Arial"/>
            </a:endParaRPr>
          </a:p>
        </p:txBody>
      </p:sp>
      <p:pic>
        <p:nvPicPr>
          <p:cNvPr id="307" name="Google Shape;307;p26"/>
          <p:cNvPicPr preferRelativeResize="0"/>
          <p:nvPr/>
        </p:nvPicPr>
        <p:blipFill rotWithShape="1">
          <a:blip r:embed="rId3">
            <a:alphaModFix/>
          </a:blip>
          <a:srcRect b="0" l="0" r="0" t="0"/>
          <a:stretch/>
        </p:blipFill>
        <p:spPr>
          <a:xfrm>
            <a:off x="4103300" y="1879597"/>
            <a:ext cx="4729000" cy="1384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A rede neural</a:t>
            </a:r>
            <a:endParaRPr b="1">
              <a:latin typeface="Arial"/>
              <a:ea typeface="Arial"/>
              <a:cs typeface="Arial"/>
              <a:sym typeface="Arial"/>
            </a:endParaRPr>
          </a:p>
        </p:txBody>
      </p:sp>
      <p:sp>
        <p:nvSpPr>
          <p:cNvPr id="313" name="Google Shape;313;p27"/>
          <p:cNvSpPr txBox="1"/>
          <p:nvPr/>
        </p:nvSpPr>
        <p:spPr>
          <a:xfrm>
            <a:off x="311700" y="1302425"/>
            <a:ext cx="35550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O treinamento foi realizado por 200 épocas para o reconhecimento de dígitos e 50 épocas para o reconhecimento de locutor, para garantir uma boa acurácia sem que a rede sofra de overfitting.</a:t>
            </a:r>
            <a:endParaRPr b="0" i="0" sz="1800" u="none" cap="none" strike="noStrike">
              <a:solidFill>
                <a:srgbClr val="000000"/>
              </a:solidFill>
              <a:latin typeface="Arial"/>
              <a:ea typeface="Arial"/>
              <a:cs typeface="Arial"/>
              <a:sym typeface="Arial"/>
            </a:endParaRPr>
          </a:p>
        </p:txBody>
      </p:sp>
      <p:pic>
        <p:nvPicPr>
          <p:cNvPr id="314" name="Google Shape;314;p27"/>
          <p:cNvPicPr preferRelativeResize="0"/>
          <p:nvPr/>
        </p:nvPicPr>
        <p:blipFill rotWithShape="1">
          <a:blip r:embed="rId3">
            <a:alphaModFix/>
          </a:blip>
          <a:srcRect b="0" l="0" r="0" t="0"/>
          <a:stretch/>
        </p:blipFill>
        <p:spPr>
          <a:xfrm>
            <a:off x="4466950" y="1619250"/>
            <a:ext cx="3857625" cy="952500"/>
          </a:xfrm>
          <a:prstGeom prst="rect">
            <a:avLst/>
          </a:prstGeom>
          <a:noFill/>
          <a:ln>
            <a:noFill/>
          </a:ln>
        </p:spPr>
      </p:pic>
      <p:sp>
        <p:nvSpPr>
          <p:cNvPr id="315" name="Google Shape;315;p27"/>
          <p:cNvSpPr txBox="1"/>
          <p:nvPr/>
        </p:nvSpPr>
        <p:spPr>
          <a:xfrm>
            <a:off x="311700" y="3460900"/>
            <a:ext cx="3555000" cy="1293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Para ambos, reconhecimento de locutor e reconhecimento de fala, a rede foi treinada da mesma maneira.</a:t>
            </a:r>
            <a:endParaRPr b="0" i="0" sz="1800" u="none" cap="none" strike="noStrike">
              <a:solidFill>
                <a:srgbClr val="000000"/>
              </a:solidFill>
              <a:latin typeface="Arial"/>
              <a:ea typeface="Arial"/>
              <a:cs typeface="Arial"/>
              <a:sym typeface="Arial"/>
            </a:endParaRPr>
          </a:p>
        </p:txBody>
      </p:sp>
      <p:pic>
        <p:nvPicPr>
          <p:cNvPr id="316" name="Google Shape;316;p27"/>
          <p:cNvPicPr preferRelativeResize="0"/>
          <p:nvPr/>
        </p:nvPicPr>
        <p:blipFill rotWithShape="1">
          <a:blip r:embed="rId4">
            <a:alphaModFix/>
          </a:blip>
          <a:srcRect b="0" l="0" r="0" t="0"/>
          <a:stretch/>
        </p:blipFill>
        <p:spPr>
          <a:xfrm>
            <a:off x="4466950" y="3193800"/>
            <a:ext cx="3857625" cy="859755"/>
          </a:xfrm>
          <a:prstGeom prst="rect">
            <a:avLst/>
          </a:prstGeom>
          <a:noFill/>
          <a:ln>
            <a:noFill/>
          </a:ln>
        </p:spPr>
      </p:pic>
      <p:sp>
        <p:nvSpPr>
          <p:cNvPr id="317" name="Google Shape;317;p27"/>
          <p:cNvSpPr/>
          <p:nvPr/>
        </p:nvSpPr>
        <p:spPr>
          <a:xfrm>
            <a:off x="4422700" y="1567550"/>
            <a:ext cx="3960900" cy="10497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7"/>
          <p:cNvSpPr/>
          <p:nvPr/>
        </p:nvSpPr>
        <p:spPr>
          <a:xfrm>
            <a:off x="2449500" y="1925850"/>
            <a:ext cx="783600" cy="3393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7"/>
          <p:cNvSpPr/>
          <p:nvPr/>
        </p:nvSpPr>
        <p:spPr>
          <a:xfrm>
            <a:off x="4415325" y="3126575"/>
            <a:ext cx="3960900" cy="9813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7"/>
          <p:cNvSpPr/>
          <p:nvPr/>
        </p:nvSpPr>
        <p:spPr>
          <a:xfrm>
            <a:off x="671850" y="2512275"/>
            <a:ext cx="783600" cy="2634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Resultados</a:t>
            </a:r>
            <a:endParaRPr b="1">
              <a:latin typeface="Arial"/>
              <a:ea typeface="Arial"/>
              <a:cs typeface="Arial"/>
              <a:sym typeface="Arial"/>
            </a:endParaRPr>
          </a:p>
        </p:txBody>
      </p:sp>
      <p:sp>
        <p:nvSpPr>
          <p:cNvPr id="326" name="Google Shape;326;p28"/>
          <p:cNvSpPr txBox="1"/>
          <p:nvPr/>
        </p:nvSpPr>
        <p:spPr>
          <a:xfrm>
            <a:off x="311700" y="1302425"/>
            <a:ext cx="8520600" cy="10158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00000"/>
              </a:lnSpc>
              <a:spcBef>
                <a:spcPts val="0"/>
              </a:spcBef>
              <a:spcAft>
                <a:spcPts val="0"/>
              </a:spcAft>
              <a:buClr>
                <a:srgbClr val="000000"/>
              </a:buClr>
              <a:buSzPts val="1800"/>
              <a:buFont typeface="Arial"/>
              <a:buChar char="●"/>
            </a:pPr>
            <a:r>
              <a:rPr b="0" i="0" lang="pt-BR" sz="1800" u="none" cap="none" strike="noStrike">
                <a:solidFill>
                  <a:srgbClr val="000000"/>
                </a:solidFill>
                <a:latin typeface="Arial"/>
                <a:ea typeface="Arial"/>
                <a:cs typeface="Arial"/>
                <a:sym typeface="Arial"/>
              </a:rPr>
              <a:t>Resultados de treinamento distintos em ambos algoritmos. </a:t>
            </a:r>
            <a:endParaRPr b="0" i="0" sz="18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Char char="●"/>
            </a:pPr>
            <a:r>
              <a:rPr b="0" i="0" lang="pt-BR" sz="1800" u="none" cap="none" strike="noStrike">
                <a:solidFill>
                  <a:srgbClr val="000000"/>
                </a:solidFill>
                <a:latin typeface="Arial"/>
                <a:ea typeface="Arial"/>
                <a:cs typeface="Arial"/>
                <a:sym typeface="Arial"/>
              </a:rPr>
              <a:t>Tempo estimado de 3 a 4 minutos para separação das features.</a:t>
            </a:r>
            <a:endParaRPr b="0" i="0" sz="18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Char char="●"/>
            </a:pPr>
            <a:r>
              <a:rPr b="0" i="0" lang="pt-BR" sz="1800" u="none" cap="none" strike="noStrike">
                <a:solidFill>
                  <a:srgbClr val="000000"/>
                </a:solidFill>
                <a:latin typeface="Arial"/>
                <a:ea typeface="Arial"/>
                <a:cs typeface="Arial"/>
                <a:sym typeface="Arial"/>
              </a:rPr>
              <a:t>Grande aproximação de acurácia para ambos modelos, dígitos e locutor.</a:t>
            </a:r>
            <a:endParaRPr b="0" i="0" sz="1800" u="none" cap="none" strike="noStrike">
              <a:solidFill>
                <a:srgbClr val="000000"/>
              </a:solidFill>
              <a:latin typeface="Arial"/>
              <a:ea typeface="Arial"/>
              <a:cs typeface="Arial"/>
              <a:sym typeface="Arial"/>
            </a:endParaRPr>
          </a:p>
        </p:txBody>
      </p:sp>
      <p:pic>
        <p:nvPicPr>
          <p:cNvPr id="327" name="Google Shape;327;p28"/>
          <p:cNvPicPr preferRelativeResize="0"/>
          <p:nvPr/>
        </p:nvPicPr>
        <p:blipFill rotWithShape="1">
          <a:blip r:embed="rId3">
            <a:alphaModFix/>
          </a:blip>
          <a:srcRect b="0" l="0" r="0" t="0"/>
          <a:stretch/>
        </p:blipFill>
        <p:spPr>
          <a:xfrm>
            <a:off x="5503250" y="2562425"/>
            <a:ext cx="2805475" cy="2142925"/>
          </a:xfrm>
          <a:prstGeom prst="rect">
            <a:avLst/>
          </a:prstGeom>
          <a:noFill/>
          <a:ln>
            <a:noFill/>
          </a:ln>
        </p:spPr>
      </p:pic>
      <p:sp>
        <p:nvSpPr>
          <p:cNvPr id="328" name="Google Shape;328;p28"/>
          <p:cNvSpPr/>
          <p:nvPr/>
        </p:nvSpPr>
        <p:spPr>
          <a:xfrm>
            <a:off x="5437275" y="2496525"/>
            <a:ext cx="2946600" cy="22617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p:nvPr/>
        </p:nvSpPr>
        <p:spPr>
          <a:xfrm>
            <a:off x="6529125" y="1938425"/>
            <a:ext cx="762900" cy="313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0" name="Google Shape;330;p28"/>
          <p:cNvPicPr preferRelativeResize="0"/>
          <p:nvPr/>
        </p:nvPicPr>
        <p:blipFill rotWithShape="1">
          <a:blip r:embed="rId4">
            <a:alphaModFix/>
          </a:blip>
          <a:srcRect b="0" l="0" r="0" t="0"/>
          <a:stretch/>
        </p:blipFill>
        <p:spPr>
          <a:xfrm>
            <a:off x="989575" y="2562425"/>
            <a:ext cx="2805475" cy="2129902"/>
          </a:xfrm>
          <a:prstGeom prst="rect">
            <a:avLst/>
          </a:prstGeom>
          <a:noFill/>
          <a:ln>
            <a:noFill/>
          </a:ln>
        </p:spPr>
      </p:pic>
      <p:sp>
        <p:nvSpPr>
          <p:cNvPr id="331" name="Google Shape;331;p28"/>
          <p:cNvSpPr/>
          <p:nvPr/>
        </p:nvSpPr>
        <p:spPr>
          <a:xfrm>
            <a:off x="919000" y="2496525"/>
            <a:ext cx="2946600" cy="22617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8"/>
          <p:cNvSpPr/>
          <p:nvPr/>
        </p:nvSpPr>
        <p:spPr>
          <a:xfrm>
            <a:off x="7458300" y="1938425"/>
            <a:ext cx="762900" cy="3132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Resultados</a:t>
            </a:r>
            <a:endParaRPr b="1">
              <a:latin typeface="Arial"/>
              <a:ea typeface="Arial"/>
              <a:cs typeface="Arial"/>
              <a:sym typeface="Arial"/>
            </a:endParaRPr>
          </a:p>
        </p:txBody>
      </p:sp>
      <p:sp>
        <p:nvSpPr>
          <p:cNvPr id="338" name="Google Shape;338;p29"/>
          <p:cNvSpPr txBox="1"/>
          <p:nvPr/>
        </p:nvSpPr>
        <p:spPr>
          <a:xfrm>
            <a:off x="311700" y="1302425"/>
            <a:ext cx="3555000" cy="877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700"/>
              <a:buFont typeface="Arial"/>
              <a:buNone/>
            </a:pPr>
            <a:r>
              <a:rPr b="1" i="0" lang="pt-BR" sz="2700" u="none" cap="none" strike="noStrike">
                <a:solidFill>
                  <a:srgbClr val="000000"/>
                </a:solidFill>
                <a:latin typeface="Arial"/>
                <a:ea typeface="Arial"/>
                <a:cs typeface="Arial"/>
                <a:sym typeface="Arial"/>
              </a:rPr>
              <a:t>97%</a:t>
            </a:r>
            <a:r>
              <a:rPr b="0" i="0" lang="pt-BR" sz="1800" u="none" cap="none" strike="noStrike">
                <a:solidFill>
                  <a:srgbClr val="000000"/>
                </a:solidFill>
                <a:latin typeface="Arial"/>
                <a:ea typeface="Arial"/>
                <a:cs typeface="Arial"/>
                <a:sym typeface="Arial"/>
              </a:rPr>
              <a:t> de acurácia para o reconhecimento de </a:t>
            </a:r>
            <a:r>
              <a:rPr b="1" i="0" lang="pt-BR" sz="1800" u="none" cap="none" strike="noStrike">
                <a:solidFill>
                  <a:srgbClr val="000000"/>
                </a:solidFill>
                <a:latin typeface="Arial"/>
                <a:ea typeface="Arial"/>
                <a:cs typeface="Arial"/>
                <a:sym typeface="Arial"/>
              </a:rPr>
              <a:t>dígitos.</a:t>
            </a:r>
            <a:endParaRPr b="0" i="0" sz="1800" u="none" cap="none" strike="noStrike">
              <a:solidFill>
                <a:srgbClr val="000000"/>
              </a:solidFill>
              <a:latin typeface="Arial"/>
              <a:ea typeface="Arial"/>
              <a:cs typeface="Arial"/>
              <a:sym typeface="Arial"/>
            </a:endParaRPr>
          </a:p>
        </p:txBody>
      </p:sp>
      <p:pic>
        <p:nvPicPr>
          <p:cNvPr id="339" name="Google Shape;339;p29"/>
          <p:cNvPicPr preferRelativeResize="0"/>
          <p:nvPr/>
        </p:nvPicPr>
        <p:blipFill rotWithShape="1">
          <a:blip r:embed="rId3">
            <a:alphaModFix/>
          </a:blip>
          <a:srcRect b="0" l="0" r="0" t="0"/>
          <a:stretch/>
        </p:blipFill>
        <p:spPr>
          <a:xfrm>
            <a:off x="1315625" y="2513450"/>
            <a:ext cx="1840725" cy="1904650"/>
          </a:xfrm>
          <a:prstGeom prst="rect">
            <a:avLst/>
          </a:prstGeom>
          <a:noFill/>
          <a:ln>
            <a:noFill/>
          </a:ln>
        </p:spPr>
      </p:pic>
      <p:pic>
        <p:nvPicPr>
          <p:cNvPr id="340" name="Google Shape;340;p29"/>
          <p:cNvPicPr preferRelativeResize="0"/>
          <p:nvPr/>
        </p:nvPicPr>
        <p:blipFill rotWithShape="1">
          <a:blip r:embed="rId4">
            <a:alphaModFix/>
          </a:blip>
          <a:srcRect b="0" l="0" r="0" t="0"/>
          <a:stretch/>
        </p:blipFill>
        <p:spPr>
          <a:xfrm>
            <a:off x="5418753" y="1242228"/>
            <a:ext cx="2527564" cy="319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Contextualização</a:t>
            </a:r>
            <a:endParaRPr b="1">
              <a:latin typeface="Arial"/>
              <a:ea typeface="Arial"/>
              <a:cs typeface="Arial"/>
              <a:sym typeface="Arial"/>
            </a:endParaRPr>
          </a:p>
        </p:txBody>
      </p:sp>
      <p:sp>
        <p:nvSpPr>
          <p:cNvPr id="77" name="Google Shape;77;p3"/>
          <p:cNvSpPr txBox="1"/>
          <p:nvPr>
            <p:ph idx="1" type="body"/>
          </p:nvPr>
        </p:nvSpPr>
        <p:spPr>
          <a:xfrm>
            <a:off x="311700" y="1404425"/>
            <a:ext cx="8520600" cy="33972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Font typeface="Arial"/>
              <a:buChar char="●"/>
            </a:pPr>
            <a:r>
              <a:rPr lang="pt-BR">
                <a:latin typeface="Arial"/>
                <a:ea typeface="Arial"/>
                <a:cs typeface="Arial"/>
                <a:sym typeface="Arial"/>
              </a:rPr>
              <a:t>Uso em tarefas simples do dia a dia;</a:t>
            </a:r>
            <a:endParaRPr>
              <a:latin typeface="Arial"/>
              <a:ea typeface="Arial"/>
              <a:cs typeface="Arial"/>
              <a:sym typeface="Arial"/>
            </a:endParaRPr>
          </a:p>
          <a:p>
            <a:pPr indent="0" lvl="0" marL="457200" rtl="0" algn="l">
              <a:lnSpc>
                <a:spcPct val="100000"/>
              </a:lnSpc>
              <a:spcBef>
                <a:spcPts val="1200"/>
              </a:spcBef>
              <a:spcAft>
                <a:spcPts val="0"/>
              </a:spcAft>
              <a:buSzPts val="1800"/>
              <a:buNone/>
            </a:pPr>
            <a:r>
              <a:t/>
            </a:r>
            <a:endParaRPr>
              <a:latin typeface="Arial"/>
              <a:ea typeface="Arial"/>
              <a:cs typeface="Arial"/>
              <a:sym typeface="Arial"/>
            </a:endParaRPr>
          </a:p>
          <a:p>
            <a:pPr indent="-342900" lvl="0" marL="457200" rtl="0" algn="l">
              <a:lnSpc>
                <a:spcPct val="100000"/>
              </a:lnSpc>
              <a:spcBef>
                <a:spcPts val="1200"/>
              </a:spcBef>
              <a:spcAft>
                <a:spcPts val="0"/>
              </a:spcAft>
              <a:buSzPts val="1800"/>
              <a:buFont typeface="Arial"/>
              <a:buChar char="●"/>
            </a:pPr>
            <a:r>
              <a:rPr lang="pt-BR">
                <a:latin typeface="Arial"/>
                <a:ea typeface="Arial"/>
                <a:cs typeface="Arial"/>
                <a:sym typeface="Arial"/>
              </a:rPr>
              <a:t>Problemas de segurança em aplicações bancárias;</a:t>
            </a:r>
            <a:endParaRPr>
              <a:latin typeface="Arial"/>
              <a:ea typeface="Arial"/>
              <a:cs typeface="Arial"/>
              <a:sym typeface="Arial"/>
            </a:endParaRPr>
          </a:p>
          <a:p>
            <a:pPr indent="0" lvl="0" marL="457200" rtl="0" algn="l">
              <a:lnSpc>
                <a:spcPct val="100000"/>
              </a:lnSpc>
              <a:spcBef>
                <a:spcPts val="1200"/>
              </a:spcBef>
              <a:spcAft>
                <a:spcPts val="0"/>
              </a:spcAft>
              <a:buSzPts val="1800"/>
              <a:buNone/>
            </a:pPr>
            <a:r>
              <a:t/>
            </a:r>
            <a:endParaRPr>
              <a:latin typeface="Arial"/>
              <a:ea typeface="Arial"/>
              <a:cs typeface="Arial"/>
              <a:sym typeface="Arial"/>
            </a:endParaRPr>
          </a:p>
          <a:p>
            <a:pPr indent="-342900" lvl="0" marL="457200" rtl="0" algn="l">
              <a:lnSpc>
                <a:spcPct val="100000"/>
              </a:lnSpc>
              <a:spcBef>
                <a:spcPts val="1200"/>
              </a:spcBef>
              <a:spcAft>
                <a:spcPts val="0"/>
              </a:spcAft>
              <a:buSzPts val="1800"/>
              <a:buFont typeface="Arial"/>
              <a:buChar char="●"/>
            </a:pPr>
            <a:r>
              <a:rPr lang="pt-BR">
                <a:latin typeface="Arial"/>
                <a:ea typeface="Arial"/>
                <a:cs typeface="Arial"/>
                <a:sym typeface="Arial"/>
              </a:rPr>
              <a:t>Dispositivos portáteis em grande parte da população;</a:t>
            </a:r>
            <a:endParaRPr>
              <a:latin typeface="Arial"/>
              <a:ea typeface="Arial"/>
              <a:cs typeface="Arial"/>
              <a:sym typeface="Arial"/>
            </a:endParaRPr>
          </a:p>
          <a:p>
            <a:pPr indent="0" lvl="0" marL="457200" rtl="0" algn="l">
              <a:lnSpc>
                <a:spcPct val="100000"/>
              </a:lnSpc>
              <a:spcBef>
                <a:spcPts val="1200"/>
              </a:spcBef>
              <a:spcAft>
                <a:spcPts val="0"/>
              </a:spcAft>
              <a:buSzPts val="1800"/>
              <a:buNone/>
            </a:pPr>
            <a:r>
              <a:t/>
            </a:r>
            <a:endParaRPr>
              <a:latin typeface="Arial"/>
              <a:ea typeface="Arial"/>
              <a:cs typeface="Arial"/>
              <a:sym typeface="Arial"/>
            </a:endParaRPr>
          </a:p>
          <a:p>
            <a:pPr indent="-342900" lvl="0" marL="457200" rtl="0" algn="l">
              <a:lnSpc>
                <a:spcPct val="100000"/>
              </a:lnSpc>
              <a:spcBef>
                <a:spcPts val="1200"/>
              </a:spcBef>
              <a:spcAft>
                <a:spcPts val="0"/>
              </a:spcAft>
              <a:buSzPts val="1800"/>
              <a:buFont typeface="Arial"/>
              <a:buChar char="●"/>
            </a:pPr>
            <a:r>
              <a:rPr lang="pt-BR">
                <a:latin typeface="Arial"/>
                <a:ea typeface="Arial"/>
                <a:cs typeface="Arial"/>
                <a:sym typeface="Arial"/>
              </a:rPr>
              <a:t>Alternativa acessível ao uso da biometria digital;</a:t>
            </a:r>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Resultados</a:t>
            </a:r>
            <a:endParaRPr b="1">
              <a:latin typeface="Arial"/>
              <a:ea typeface="Arial"/>
              <a:cs typeface="Arial"/>
              <a:sym typeface="Arial"/>
            </a:endParaRPr>
          </a:p>
        </p:txBody>
      </p:sp>
      <p:sp>
        <p:nvSpPr>
          <p:cNvPr id="346" name="Google Shape;346;p30"/>
          <p:cNvSpPr txBox="1"/>
          <p:nvPr/>
        </p:nvSpPr>
        <p:spPr>
          <a:xfrm>
            <a:off x="311700" y="1302425"/>
            <a:ext cx="3555000" cy="877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700"/>
              <a:buFont typeface="Arial"/>
              <a:buNone/>
            </a:pPr>
            <a:r>
              <a:rPr b="1" i="0" lang="pt-BR" sz="2700" u="none" cap="none" strike="noStrike">
                <a:solidFill>
                  <a:srgbClr val="000000"/>
                </a:solidFill>
                <a:latin typeface="Arial"/>
                <a:ea typeface="Arial"/>
                <a:cs typeface="Arial"/>
                <a:sym typeface="Arial"/>
              </a:rPr>
              <a:t>99%</a:t>
            </a:r>
            <a:r>
              <a:rPr b="0" i="0" lang="pt-BR" sz="1800" u="none" cap="none" strike="noStrike">
                <a:solidFill>
                  <a:srgbClr val="000000"/>
                </a:solidFill>
                <a:latin typeface="Arial"/>
                <a:ea typeface="Arial"/>
                <a:cs typeface="Arial"/>
                <a:sym typeface="Arial"/>
              </a:rPr>
              <a:t> de acurácia para o reconhecimento de </a:t>
            </a:r>
            <a:r>
              <a:rPr b="1" i="0" lang="pt-BR" sz="1800" u="none" cap="none" strike="noStrike">
                <a:solidFill>
                  <a:srgbClr val="000000"/>
                </a:solidFill>
                <a:latin typeface="Arial"/>
                <a:ea typeface="Arial"/>
                <a:cs typeface="Arial"/>
                <a:sym typeface="Arial"/>
              </a:rPr>
              <a:t>locutor</a:t>
            </a:r>
            <a:r>
              <a:rPr b="0" i="0" lang="pt-BR"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pic>
        <p:nvPicPr>
          <p:cNvPr id="347" name="Google Shape;347;p30"/>
          <p:cNvPicPr preferRelativeResize="0"/>
          <p:nvPr/>
        </p:nvPicPr>
        <p:blipFill rotWithShape="1">
          <a:blip r:embed="rId3">
            <a:alphaModFix/>
          </a:blip>
          <a:srcRect b="0" l="0" r="0" t="0"/>
          <a:stretch/>
        </p:blipFill>
        <p:spPr>
          <a:xfrm>
            <a:off x="5418750" y="1241168"/>
            <a:ext cx="3045550" cy="3199607"/>
          </a:xfrm>
          <a:prstGeom prst="rect">
            <a:avLst/>
          </a:prstGeom>
          <a:noFill/>
          <a:ln>
            <a:noFill/>
          </a:ln>
        </p:spPr>
      </p:pic>
      <p:pic>
        <p:nvPicPr>
          <p:cNvPr id="348" name="Google Shape;348;p30"/>
          <p:cNvPicPr preferRelativeResize="0"/>
          <p:nvPr/>
        </p:nvPicPr>
        <p:blipFill rotWithShape="1">
          <a:blip r:embed="rId4">
            <a:alphaModFix/>
          </a:blip>
          <a:srcRect b="0" l="0" r="0" t="0"/>
          <a:stretch/>
        </p:blipFill>
        <p:spPr>
          <a:xfrm>
            <a:off x="1346576" y="2423825"/>
            <a:ext cx="1983000" cy="2016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Conclusões</a:t>
            </a:r>
            <a:endParaRPr b="1">
              <a:latin typeface="Arial"/>
              <a:ea typeface="Arial"/>
              <a:cs typeface="Arial"/>
              <a:sym typeface="Arial"/>
            </a:endParaRPr>
          </a:p>
        </p:txBody>
      </p:sp>
      <p:sp>
        <p:nvSpPr>
          <p:cNvPr id="354" name="Google Shape;354;p31"/>
          <p:cNvSpPr txBox="1"/>
          <p:nvPr/>
        </p:nvSpPr>
        <p:spPr>
          <a:xfrm>
            <a:off x="311700" y="1302425"/>
            <a:ext cx="8520600" cy="21240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00000"/>
              </a:lnSpc>
              <a:spcBef>
                <a:spcPts val="0"/>
              </a:spcBef>
              <a:spcAft>
                <a:spcPts val="0"/>
              </a:spcAft>
              <a:buClr>
                <a:srgbClr val="000000"/>
              </a:buClr>
              <a:buSzPts val="1800"/>
              <a:buFont typeface="Arial"/>
              <a:buChar char="●"/>
            </a:pPr>
            <a:r>
              <a:rPr b="0" i="0" lang="pt-BR" sz="1800" u="none" cap="none" strike="noStrike">
                <a:solidFill>
                  <a:srgbClr val="000000"/>
                </a:solidFill>
                <a:latin typeface="Arial"/>
                <a:ea typeface="Arial"/>
                <a:cs typeface="Arial"/>
                <a:sym typeface="Arial"/>
              </a:rPr>
              <a:t>Bons resultados de acurácia. </a:t>
            </a:r>
            <a:endParaRPr b="0" i="0" sz="18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Char char="●"/>
            </a:pPr>
            <a:r>
              <a:rPr b="0" i="0" lang="pt-BR" sz="1800" u="none" cap="none" strike="noStrike">
                <a:solidFill>
                  <a:srgbClr val="000000"/>
                </a:solidFill>
                <a:latin typeface="Arial"/>
                <a:ea typeface="Arial"/>
                <a:cs typeface="Arial"/>
                <a:sym typeface="Arial"/>
              </a:rPr>
              <a:t>Objetivos alcançados.</a:t>
            </a:r>
            <a:endParaRPr b="0" i="0" sz="18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Char char="●"/>
            </a:pPr>
            <a:r>
              <a:rPr b="0" i="0" lang="pt-BR" sz="1800" u="none" cap="none" strike="noStrike">
                <a:solidFill>
                  <a:srgbClr val="000000"/>
                </a:solidFill>
                <a:latin typeface="Arial"/>
                <a:ea typeface="Arial"/>
                <a:cs typeface="Arial"/>
                <a:sym typeface="Arial"/>
              </a:rPr>
              <a:t>Problemas com pré-processamento de áudio.</a:t>
            </a:r>
            <a:endParaRPr b="0" i="0" sz="18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Char char="●"/>
            </a:pPr>
            <a:r>
              <a:rPr b="0" i="0" lang="pt-BR" sz="1800" u="none" cap="none" strike="noStrike">
                <a:solidFill>
                  <a:srgbClr val="000000"/>
                </a:solidFill>
                <a:latin typeface="Arial"/>
                <a:ea typeface="Arial"/>
                <a:cs typeface="Arial"/>
                <a:sym typeface="Arial"/>
              </a:rPr>
              <a:t>Mudança de voz ao longo do tempo.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txBox="1"/>
          <p:nvPr>
            <p:ph type="title"/>
          </p:nvPr>
        </p:nvSpPr>
        <p:spPr>
          <a:xfrm>
            <a:off x="2789400" y="753600"/>
            <a:ext cx="35652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pt-BR" sz="4000">
                <a:latin typeface="Arial"/>
                <a:ea typeface="Arial"/>
                <a:cs typeface="Arial"/>
                <a:sym typeface="Arial"/>
              </a:rPr>
              <a:t>Obrigado!</a:t>
            </a:r>
            <a:endParaRPr b="1" sz="4000">
              <a:latin typeface="Arial"/>
              <a:ea typeface="Arial"/>
              <a:cs typeface="Arial"/>
              <a:sym typeface="Arial"/>
            </a:endParaRPr>
          </a:p>
        </p:txBody>
      </p:sp>
      <p:sp>
        <p:nvSpPr>
          <p:cNvPr id="360" name="Google Shape;360;p32"/>
          <p:cNvSpPr txBox="1"/>
          <p:nvPr>
            <p:ph type="title"/>
          </p:nvPr>
        </p:nvSpPr>
        <p:spPr>
          <a:xfrm>
            <a:off x="2789400" y="2265150"/>
            <a:ext cx="35652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pt-BR" sz="4800">
                <a:latin typeface="Arial"/>
                <a:ea typeface="Arial"/>
                <a:cs typeface="Arial"/>
                <a:sym typeface="Arial"/>
              </a:rPr>
              <a:t>Dúvidas?</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4"/>
          <p:cNvPicPr preferRelativeResize="0"/>
          <p:nvPr/>
        </p:nvPicPr>
        <p:blipFill rotWithShape="1">
          <a:blip r:embed="rId3">
            <a:alphaModFix/>
          </a:blip>
          <a:srcRect b="0" l="0" r="0" t="0"/>
          <a:stretch/>
        </p:blipFill>
        <p:spPr>
          <a:xfrm>
            <a:off x="641663" y="1303827"/>
            <a:ext cx="7860674" cy="3431250"/>
          </a:xfrm>
          <a:prstGeom prst="rect">
            <a:avLst/>
          </a:prstGeom>
          <a:noFill/>
          <a:ln>
            <a:noFill/>
          </a:ln>
        </p:spPr>
      </p:pic>
      <p:sp>
        <p:nvSpPr>
          <p:cNvPr id="83" name="Google Shape;83;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pt-BR" sz="2700">
                <a:latin typeface="Arial"/>
                <a:ea typeface="Arial"/>
                <a:cs typeface="Arial"/>
                <a:sym typeface="Arial"/>
              </a:rPr>
              <a:t>Ranking das fraudes financeiras mais comuns</a:t>
            </a:r>
            <a:endParaRPr b="1" sz="2700">
              <a:latin typeface="Arial"/>
              <a:ea typeface="Arial"/>
              <a:cs typeface="Arial"/>
              <a:sym typeface="Arial"/>
            </a:endParaRPr>
          </a:p>
          <a:p>
            <a:pPr indent="0" lvl="0" marL="0" rtl="0" algn="l">
              <a:lnSpc>
                <a:spcPct val="100000"/>
              </a:lnSpc>
              <a:spcBef>
                <a:spcPts val="0"/>
              </a:spcBef>
              <a:spcAft>
                <a:spcPts val="0"/>
              </a:spcAft>
              <a:buSzPts val="3000"/>
              <a:buNone/>
            </a:pPr>
            <a:r>
              <a:t/>
            </a:r>
            <a:endParaRPr b="1" sz="27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57875" y="452050"/>
            <a:ext cx="4083900" cy="88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b="1" lang="pt-BR" sz="2700">
                <a:solidFill>
                  <a:srgbClr val="333333"/>
                </a:solidFill>
                <a:latin typeface="Arial"/>
                <a:ea typeface="Arial"/>
                <a:cs typeface="Arial"/>
                <a:sym typeface="Arial"/>
              </a:rPr>
              <a:t>Brasil tem 447 milhões de dispositivos digitais em uso</a:t>
            </a:r>
            <a:endParaRPr b="1" sz="2700"/>
          </a:p>
        </p:txBody>
      </p:sp>
      <p:sp>
        <p:nvSpPr>
          <p:cNvPr id="89" name="Google Shape;89;p5"/>
          <p:cNvSpPr txBox="1"/>
          <p:nvPr/>
        </p:nvSpPr>
        <p:spPr>
          <a:xfrm>
            <a:off x="357875" y="2097000"/>
            <a:ext cx="4083900" cy="184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Grande parte deste número são os smartphones, ao todo são 242 milhões de celulares inteligentes. São 352 milhões de dispositivos portáteis em junho de 2022, ou seja, 1,6 dispositivo portátil por habitante.</a:t>
            </a:r>
            <a:endParaRPr b="0" i="0" sz="1800" u="none" cap="none" strike="noStrike">
              <a:solidFill>
                <a:srgbClr val="000000"/>
              </a:solidFill>
              <a:latin typeface="Arial"/>
              <a:ea typeface="Arial"/>
              <a:cs typeface="Arial"/>
              <a:sym typeface="Arial"/>
            </a:endParaRPr>
          </a:p>
        </p:txBody>
      </p:sp>
      <p:sp>
        <p:nvSpPr>
          <p:cNvPr id="90" name="Google Shape;90;p5"/>
          <p:cNvSpPr txBox="1"/>
          <p:nvPr/>
        </p:nvSpPr>
        <p:spPr>
          <a:xfrm>
            <a:off x="357875" y="4104975"/>
            <a:ext cx="404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pt-BR" sz="1000" u="none" cap="none" strike="noStrike">
                <a:solidFill>
                  <a:srgbClr val="000000"/>
                </a:solidFill>
                <a:latin typeface="Arial"/>
                <a:ea typeface="Arial"/>
                <a:cs typeface="Arial"/>
                <a:sym typeface="Arial"/>
              </a:rPr>
              <a:t>Fonte: </a:t>
            </a:r>
            <a:r>
              <a:rPr b="0" i="0" lang="pt-BR" sz="800" u="none" cap="none" strike="noStrike">
                <a:solidFill>
                  <a:srgbClr val="093360"/>
                </a:solidFill>
                <a:latin typeface="Arial"/>
                <a:ea typeface="Arial"/>
                <a:cs typeface="Arial"/>
                <a:sym typeface="Arial"/>
              </a:rPr>
              <a:t>33ª Pesquisa anual FGV, 2022</a:t>
            </a:r>
            <a:endParaRPr b="0" i="0" sz="1000" u="none" cap="none" strike="noStrike">
              <a:solidFill>
                <a:srgbClr val="000000"/>
              </a:solidFill>
              <a:latin typeface="Arial"/>
              <a:ea typeface="Arial"/>
              <a:cs typeface="Arial"/>
              <a:sym typeface="Arial"/>
            </a:endParaRPr>
          </a:p>
        </p:txBody>
      </p:sp>
      <p:pic>
        <p:nvPicPr>
          <p:cNvPr id="91" name="Google Shape;91;p5"/>
          <p:cNvPicPr preferRelativeResize="0"/>
          <p:nvPr/>
        </p:nvPicPr>
        <p:blipFill rotWithShape="1">
          <a:blip r:embed="rId3">
            <a:alphaModFix/>
          </a:blip>
          <a:srcRect b="0" l="0" r="0" t="0"/>
          <a:stretch/>
        </p:blipFill>
        <p:spPr>
          <a:xfrm>
            <a:off x="5185600" y="1952775"/>
            <a:ext cx="3414250" cy="2130275"/>
          </a:xfrm>
          <a:prstGeom prst="rect">
            <a:avLst/>
          </a:prstGeom>
          <a:noFill/>
          <a:ln>
            <a:noFill/>
          </a:ln>
        </p:spPr>
      </p:pic>
      <p:sp>
        <p:nvSpPr>
          <p:cNvPr id="92" name="Google Shape;92;p5"/>
          <p:cNvSpPr txBox="1"/>
          <p:nvPr>
            <p:ph type="title"/>
          </p:nvPr>
        </p:nvSpPr>
        <p:spPr>
          <a:xfrm>
            <a:off x="5099025" y="1410350"/>
            <a:ext cx="3587400" cy="468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b="1" lang="pt-BR" sz="1800">
                <a:solidFill>
                  <a:srgbClr val="333333"/>
                </a:solidFill>
                <a:latin typeface="Arial"/>
                <a:ea typeface="Arial"/>
                <a:cs typeface="Arial"/>
                <a:sym typeface="Arial"/>
              </a:rPr>
              <a:t>Smartphones em uso no Brasil</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idx="1" type="body"/>
          </p:nvPr>
        </p:nvSpPr>
        <p:spPr>
          <a:xfrm>
            <a:off x="311700" y="1466575"/>
            <a:ext cx="8520600" cy="3270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Arial"/>
              <a:buChar char="●"/>
            </a:pPr>
            <a:r>
              <a:rPr lang="pt-BR">
                <a:latin typeface="Arial"/>
                <a:ea typeface="Arial"/>
                <a:cs typeface="Arial"/>
                <a:sym typeface="Arial"/>
              </a:rPr>
              <a:t>Desenvolver um sistema de reconhecimento de locutor e fala.</a:t>
            </a:r>
            <a:endParaRPr>
              <a:latin typeface="Arial"/>
              <a:ea typeface="Arial"/>
              <a:cs typeface="Arial"/>
              <a:sym typeface="Arial"/>
            </a:endParaRPr>
          </a:p>
          <a:p>
            <a:pPr indent="0" lvl="0" marL="0" rtl="0" algn="l">
              <a:lnSpc>
                <a:spcPct val="115000"/>
              </a:lnSpc>
              <a:spcBef>
                <a:spcPts val="1200"/>
              </a:spcBef>
              <a:spcAft>
                <a:spcPts val="0"/>
              </a:spcAft>
              <a:buSzPts val="1800"/>
              <a:buNone/>
            </a:pPr>
            <a:r>
              <a:t/>
            </a:r>
            <a:endParaRPr>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pt-BR">
                <a:latin typeface="Arial"/>
                <a:ea typeface="Arial"/>
                <a:cs typeface="Arial"/>
                <a:sym typeface="Arial"/>
              </a:rPr>
              <a:t>Criação de um dataset de dígitos em português.</a:t>
            </a:r>
            <a:endParaRPr>
              <a:latin typeface="Arial"/>
              <a:ea typeface="Arial"/>
              <a:cs typeface="Arial"/>
              <a:sym typeface="Arial"/>
            </a:endParaRPr>
          </a:p>
          <a:p>
            <a:pPr indent="0" lvl="0" marL="457200" rtl="0" algn="l">
              <a:lnSpc>
                <a:spcPct val="115000"/>
              </a:lnSpc>
              <a:spcBef>
                <a:spcPts val="1200"/>
              </a:spcBef>
              <a:spcAft>
                <a:spcPts val="0"/>
              </a:spcAft>
              <a:buSzPts val="1800"/>
              <a:buNone/>
            </a:pPr>
            <a:r>
              <a:t/>
            </a:r>
            <a:endParaRPr>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pt-BR">
                <a:latin typeface="Arial"/>
                <a:ea typeface="Arial"/>
                <a:cs typeface="Arial"/>
                <a:sym typeface="Arial"/>
              </a:rPr>
              <a:t>Estudo sobre o uso do Keras para criação de rede neural.</a:t>
            </a:r>
            <a:endParaRPr>
              <a:latin typeface="Arial"/>
              <a:ea typeface="Arial"/>
              <a:cs typeface="Arial"/>
              <a:sym typeface="Arial"/>
            </a:endParaRPr>
          </a:p>
          <a:p>
            <a:pPr indent="0" lvl="0" marL="457200" rtl="0" algn="l">
              <a:lnSpc>
                <a:spcPct val="115000"/>
              </a:lnSpc>
              <a:spcBef>
                <a:spcPts val="1200"/>
              </a:spcBef>
              <a:spcAft>
                <a:spcPts val="0"/>
              </a:spcAft>
              <a:buSzPts val="1800"/>
              <a:buNone/>
            </a:pPr>
            <a:r>
              <a:t/>
            </a:r>
            <a:endParaRPr>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pt-BR">
                <a:latin typeface="Arial"/>
                <a:ea typeface="Arial"/>
                <a:cs typeface="Arial"/>
                <a:sym typeface="Arial"/>
              </a:rPr>
              <a:t>Estudo sobre o sinal de voz e suas features.</a:t>
            </a:r>
            <a:endParaRPr>
              <a:latin typeface="Arial"/>
              <a:ea typeface="Arial"/>
              <a:cs typeface="Arial"/>
              <a:sym typeface="Arial"/>
            </a:endParaRPr>
          </a:p>
        </p:txBody>
      </p:sp>
      <p:sp>
        <p:nvSpPr>
          <p:cNvPr id="98" name="Google Shape;98;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Objetivo</a:t>
            </a:r>
            <a:endParaRPr b="1">
              <a:latin typeface="Arial"/>
              <a:ea typeface="Arial"/>
              <a:cs typeface="Arial"/>
              <a:sym typeface="Arial"/>
            </a:endParaRPr>
          </a:p>
        </p:txBody>
      </p:sp>
      <p:pic>
        <p:nvPicPr>
          <p:cNvPr id="99" name="Google Shape;99;p6"/>
          <p:cNvPicPr preferRelativeResize="0"/>
          <p:nvPr/>
        </p:nvPicPr>
        <p:blipFill rotWithShape="1">
          <a:blip r:embed="rId3">
            <a:alphaModFix/>
          </a:blip>
          <a:srcRect b="0" l="0" r="0" t="0"/>
          <a:stretch/>
        </p:blipFill>
        <p:spPr>
          <a:xfrm>
            <a:off x="7343450" y="1289125"/>
            <a:ext cx="501925" cy="501925"/>
          </a:xfrm>
          <a:prstGeom prst="rect">
            <a:avLst/>
          </a:prstGeom>
          <a:noFill/>
          <a:ln>
            <a:noFill/>
          </a:ln>
        </p:spPr>
      </p:pic>
      <p:pic>
        <p:nvPicPr>
          <p:cNvPr id="100" name="Google Shape;100;p6"/>
          <p:cNvPicPr preferRelativeResize="0"/>
          <p:nvPr/>
        </p:nvPicPr>
        <p:blipFill rotWithShape="1">
          <a:blip r:embed="rId4">
            <a:alphaModFix/>
          </a:blip>
          <a:srcRect b="0" l="0" r="0" t="0"/>
          <a:stretch/>
        </p:blipFill>
        <p:spPr>
          <a:xfrm>
            <a:off x="5866738" y="2231038"/>
            <a:ext cx="562150" cy="562150"/>
          </a:xfrm>
          <a:prstGeom prst="rect">
            <a:avLst/>
          </a:prstGeom>
          <a:noFill/>
          <a:ln>
            <a:noFill/>
          </a:ln>
        </p:spPr>
      </p:pic>
      <p:pic>
        <p:nvPicPr>
          <p:cNvPr id="101" name="Google Shape;101;p6"/>
          <p:cNvPicPr preferRelativeResize="0"/>
          <p:nvPr/>
        </p:nvPicPr>
        <p:blipFill rotWithShape="1">
          <a:blip r:embed="rId5">
            <a:alphaModFix/>
          </a:blip>
          <a:srcRect b="0" l="0" r="0" t="0"/>
          <a:stretch/>
        </p:blipFill>
        <p:spPr>
          <a:xfrm>
            <a:off x="6926891" y="3115216"/>
            <a:ext cx="562150" cy="562150"/>
          </a:xfrm>
          <a:prstGeom prst="rect">
            <a:avLst/>
          </a:prstGeom>
          <a:noFill/>
          <a:ln>
            <a:noFill/>
          </a:ln>
        </p:spPr>
      </p:pic>
      <p:pic>
        <p:nvPicPr>
          <p:cNvPr id="102" name="Google Shape;102;p6"/>
          <p:cNvPicPr preferRelativeResize="0"/>
          <p:nvPr/>
        </p:nvPicPr>
        <p:blipFill rotWithShape="1">
          <a:blip r:embed="rId6">
            <a:alphaModFix/>
          </a:blip>
          <a:srcRect b="0" l="0" r="0" t="0"/>
          <a:stretch/>
        </p:blipFill>
        <p:spPr>
          <a:xfrm>
            <a:off x="5586200" y="4133175"/>
            <a:ext cx="655200" cy="65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Biometria</a:t>
            </a:r>
            <a:endParaRPr b="1">
              <a:latin typeface="Arial"/>
              <a:ea typeface="Arial"/>
              <a:cs typeface="Arial"/>
              <a:sym typeface="Arial"/>
            </a:endParaRPr>
          </a:p>
        </p:txBody>
      </p:sp>
      <p:sp>
        <p:nvSpPr>
          <p:cNvPr id="108" name="Google Shape;108;p7"/>
          <p:cNvSpPr txBox="1"/>
          <p:nvPr>
            <p:ph idx="1" type="body"/>
          </p:nvPr>
        </p:nvSpPr>
        <p:spPr>
          <a:xfrm>
            <a:off x="311700" y="1171600"/>
            <a:ext cx="3281100" cy="1586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a:latin typeface="Arial"/>
                <a:ea typeface="Arial"/>
                <a:cs typeface="Arial"/>
                <a:sym typeface="Arial"/>
              </a:rPr>
              <a:t>A biometria é qualquer técnica para identificação única dos indivíduos através de suas características singulares.</a:t>
            </a:r>
            <a:endParaRPr>
              <a:latin typeface="Arial"/>
              <a:ea typeface="Arial"/>
              <a:cs typeface="Arial"/>
              <a:sym typeface="Arial"/>
            </a:endParaRPr>
          </a:p>
        </p:txBody>
      </p:sp>
      <p:sp>
        <p:nvSpPr>
          <p:cNvPr id="109" name="Google Shape;109;p7"/>
          <p:cNvSpPr txBox="1"/>
          <p:nvPr>
            <p:ph idx="1" type="body"/>
          </p:nvPr>
        </p:nvSpPr>
        <p:spPr>
          <a:xfrm>
            <a:off x="311700" y="2804600"/>
            <a:ext cx="3281100" cy="1454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a:latin typeface="Arial"/>
                <a:ea typeface="Arial"/>
                <a:cs typeface="Arial"/>
                <a:sym typeface="Arial"/>
              </a:rPr>
              <a:t>As características biométricas podem ser divididas em dois grandes grupos, fisiológicas e comportamentais.</a:t>
            </a:r>
            <a:endParaRPr>
              <a:latin typeface="Arial"/>
              <a:ea typeface="Arial"/>
              <a:cs typeface="Arial"/>
              <a:sym typeface="Arial"/>
            </a:endParaRPr>
          </a:p>
        </p:txBody>
      </p:sp>
      <p:pic>
        <p:nvPicPr>
          <p:cNvPr id="110" name="Google Shape;110;p7"/>
          <p:cNvPicPr preferRelativeResize="0"/>
          <p:nvPr/>
        </p:nvPicPr>
        <p:blipFill rotWithShape="1">
          <a:blip r:embed="rId3">
            <a:alphaModFix/>
          </a:blip>
          <a:srcRect b="0" l="0" r="0" t="0"/>
          <a:stretch/>
        </p:blipFill>
        <p:spPr>
          <a:xfrm rot="1362183">
            <a:off x="7537526" y="556662"/>
            <a:ext cx="1057775" cy="1057775"/>
          </a:xfrm>
          <a:prstGeom prst="rect">
            <a:avLst/>
          </a:prstGeom>
          <a:noFill/>
          <a:ln>
            <a:noFill/>
          </a:ln>
        </p:spPr>
      </p:pic>
      <p:pic>
        <p:nvPicPr>
          <p:cNvPr id="111" name="Google Shape;111;p7"/>
          <p:cNvPicPr preferRelativeResize="0"/>
          <p:nvPr/>
        </p:nvPicPr>
        <p:blipFill rotWithShape="1">
          <a:blip r:embed="rId4">
            <a:alphaModFix/>
          </a:blip>
          <a:srcRect b="0" l="0" r="0" t="0"/>
          <a:stretch/>
        </p:blipFill>
        <p:spPr>
          <a:xfrm>
            <a:off x="6196975" y="2065188"/>
            <a:ext cx="1013125" cy="1013125"/>
          </a:xfrm>
          <a:prstGeom prst="rect">
            <a:avLst/>
          </a:prstGeom>
          <a:noFill/>
          <a:ln>
            <a:noFill/>
          </a:ln>
        </p:spPr>
      </p:pic>
      <p:pic>
        <p:nvPicPr>
          <p:cNvPr id="112" name="Google Shape;112;p7"/>
          <p:cNvPicPr preferRelativeResize="0"/>
          <p:nvPr/>
        </p:nvPicPr>
        <p:blipFill rotWithShape="1">
          <a:blip r:embed="rId5">
            <a:alphaModFix/>
          </a:blip>
          <a:srcRect b="0" l="0" r="0" t="0"/>
          <a:stretch/>
        </p:blipFill>
        <p:spPr>
          <a:xfrm rot="-685954">
            <a:off x="7537525" y="3510425"/>
            <a:ext cx="1057775" cy="1057775"/>
          </a:xfrm>
          <a:prstGeom prst="rect">
            <a:avLst/>
          </a:prstGeom>
          <a:noFill/>
          <a:ln>
            <a:noFill/>
          </a:ln>
        </p:spPr>
      </p:pic>
      <p:pic>
        <p:nvPicPr>
          <p:cNvPr id="113" name="Google Shape;113;p7"/>
          <p:cNvPicPr preferRelativeResize="0"/>
          <p:nvPr/>
        </p:nvPicPr>
        <p:blipFill rotWithShape="1">
          <a:blip r:embed="rId6">
            <a:alphaModFix/>
          </a:blip>
          <a:srcRect b="0" l="0" r="0" t="0"/>
          <a:stretch/>
        </p:blipFill>
        <p:spPr>
          <a:xfrm rot="-700361">
            <a:off x="4638308" y="511312"/>
            <a:ext cx="1148451" cy="1148451"/>
          </a:xfrm>
          <a:prstGeom prst="rect">
            <a:avLst/>
          </a:prstGeom>
          <a:noFill/>
          <a:ln>
            <a:noFill/>
          </a:ln>
        </p:spPr>
      </p:pic>
      <p:pic>
        <p:nvPicPr>
          <p:cNvPr id="114" name="Google Shape;114;p7"/>
          <p:cNvPicPr preferRelativeResize="0"/>
          <p:nvPr/>
        </p:nvPicPr>
        <p:blipFill rotWithShape="1">
          <a:blip r:embed="rId7">
            <a:alphaModFix/>
          </a:blip>
          <a:srcRect b="0" l="0" r="0" t="0"/>
          <a:stretch/>
        </p:blipFill>
        <p:spPr>
          <a:xfrm rot="972172">
            <a:off x="4413725" y="3400548"/>
            <a:ext cx="1597599" cy="127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Biometria</a:t>
            </a:r>
            <a:endParaRPr b="1">
              <a:latin typeface="Arial"/>
              <a:ea typeface="Arial"/>
              <a:cs typeface="Arial"/>
              <a:sym typeface="Arial"/>
            </a:endParaRPr>
          </a:p>
        </p:txBody>
      </p:sp>
      <p:pic>
        <p:nvPicPr>
          <p:cNvPr id="120" name="Google Shape;120;p8"/>
          <p:cNvPicPr preferRelativeResize="0"/>
          <p:nvPr/>
        </p:nvPicPr>
        <p:blipFill rotWithShape="1">
          <a:blip r:embed="rId3">
            <a:alphaModFix/>
          </a:blip>
          <a:srcRect b="0" l="0" r="0" t="0"/>
          <a:stretch/>
        </p:blipFill>
        <p:spPr>
          <a:xfrm>
            <a:off x="152400" y="1344100"/>
            <a:ext cx="8839201" cy="2118486"/>
          </a:xfrm>
          <a:prstGeom prst="rect">
            <a:avLst/>
          </a:prstGeom>
          <a:noFill/>
          <a:ln>
            <a:noFill/>
          </a:ln>
        </p:spPr>
      </p:pic>
      <p:sp>
        <p:nvSpPr>
          <p:cNvPr id="121" name="Google Shape;121;p8"/>
          <p:cNvSpPr/>
          <p:nvPr/>
        </p:nvSpPr>
        <p:spPr>
          <a:xfrm>
            <a:off x="4176950" y="2688200"/>
            <a:ext cx="874800" cy="917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pt-BR">
                <a:latin typeface="Arial"/>
                <a:ea typeface="Arial"/>
                <a:cs typeface="Arial"/>
                <a:sym typeface="Arial"/>
              </a:rPr>
              <a:t>Voz</a:t>
            </a:r>
            <a:endParaRPr b="1">
              <a:latin typeface="Arial"/>
              <a:ea typeface="Arial"/>
              <a:cs typeface="Arial"/>
              <a:sym typeface="Arial"/>
            </a:endParaRPr>
          </a:p>
        </p:txBody>
      </p:sp>
      <p:pic>
        <p:nvPicPr>
          <p:cNvPr id="127" name="Google Shape;127;p9"/>
          <p:cNvPicPr preferRelativeResize="0"/>
          <p:nvPr/>
        </p:nvPicPr>
        <p:blipFill rotWithShape="1">
          <a:blip r:embed="rId3">
            <a:alphaModFix/>
          </a:blip>
          <a:srcRect b="0" l="0" r="0" t="0"/>
          <a:stretch/>
        </p:blipFill>
        <p:spPr>
          <a:xfrm>
            <a:off x="4291150" y="1332338"/>
            <a:ext cx="4285050" cy="2478825"/>
          </a:xfrm>
          <a:prstGeom prst="rect">
            <a:avLst/>
          </a:prstGeom>
          <a:noFill/>
          <a:ln>
            <a:noFill/>
          </a:ln>
        </p:spPr>
      </p:pic>
      <p:sp>
        <p:nvSpPr>
          <p:cNvPr id="128" name="Google Shape;128;p9"/>
          <p:cNvSpPr txBox="1"/>
          <p:nvPr/>
        </p:nvSpPr>
        <p:spPr>
          <a:xfrm>
            <a:off x="311700" y="1332350"/>
            <a:ext cx="3555000" cy="1293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O sinal produzido pela voz é feito através do trato vocal, a combinação de todos os seus elementos o torna único. </a:t>
            </a:r>
            <a:endParaRPr b="0" i="0" sz="1800" u="none" cap="none" strike="noStrike">
              <a:solidFill>
                <a:srgbClr val="000000"/>
              </a:solidFill>
              <a:latin typeface="Arial"/>
              <a:ea typeface="Arial"/>
              <a:cs typeface="Arial"/>
              <a:sym typeface="Arial"/>
            </a:endParaRPr>
          </a:p>
        </p:txBody>
      </p:sp>
      <p:sp>
        <p:nvSpPr>
          <p:cNvPr id="129" name="Google Shape;129;p9"/>
          <p:cNvSpPr txBox="1"/>
          <p:nvPr/>
        </p:nvSpPr>
        <p:spPr>
          <a:xfrm>
            <a:off x="311700" y="2794500"/>
            <a:ext cx="3555000" cy="184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O som é composto principalmente pelos pulsos góticos, dando início a um pico de onda, que toma forma e modelo ao passar pelo trato como um todo.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