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14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5" r:id="rId57"/>
    <p:sldId id="310" r:id="rId58"/>
    <p:sldId id="311" r:id="rId59"/>
    <p:sldId id="312" r:id="rId60"/>
    <p:sldId id="313" r:id="rId61"/>
    <p:sldId id="316" r:id="rId62"/>
    <p:sldId id="318" r:id="rId63"/>
    <p:sldId id="317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5" autoAdjust="0"/>
    <p:restoredTop sz="94660"/>
  </p:normalViewPr>
  <p:slideViewPr>
    <p:cSldViewPr snapToGrid="0">
      <p:cViewPr>
        <p:scale>
          <a:sx n="66" d="100"/>
          <a:sy n="66" d="100"/>
        </p:scale>
        <p:origin x="-12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09.0483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nsbecker/transfer-learning" TargetMode="External"/><Relationship Id="rId2" Type="http://schemas.openxmlformats.org/officeDocument/2006/relationships/hyperlink" Target="https://arxiv.org/abs/1609.0483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42" y="33027"/>
            <a:ext cx="10265315" cy="1748722"/>
          </a:xfrm>
        </p:spPr>
        <p:txBody>
          <a:bodyPr/>
          <a:lstStyle/>
          <a:p>
            <a:pPr algn="l" fontAlgn="base"/>
            <a:r>
              <a:rPr lang="en-US" dirty="0" smtClean="0"/>
              <a:t>Plant Seedlings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5792" y="1922929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Using Transfer Learning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72" y="3233824"/>
            <a:ext cx="7887768" cy="166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1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structure is drawn for two nodes</a:t>
            </a:r>
            <a:br>
              <a:rPr lang="en-US" dirty="0" smtClean="0"/>
            </a:br>
            <a:r>
              <a:rPr lang="en-US" dirty="0" smtClean="0"/>
              <a:t>alone but can be generalized for 12 nodes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09" y="2161834"/>
            <a:ext cx="5773739" cy="3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7559"/>
            <a:ext cx="8596668" cy="5473803"/>
          </a:xfrm>
        </p:spPr>
        <p:txBody>
          <a:bodyPr/>
          <a:lstStyle/>
          <a:p>
            <a:r>
              <a:rPr lang="en-US" dirty="0" smtClean="0"/>
              <a:t>For all the connection drawn in the previous slide we’ll use training data to determine which nodes suggest which category an image belongs to.</a:t>
            </a:r>
          </a:p>
          <a:p>
            <a:r>
              <a:rPr lang="en-US" dirty="0" smtClean="0"/>
              <a:t>That is we’ll use the training data to train the last layer of the model.</a:t>
            </a:r>
          </a:p>
          <a:p>
            <a:r>
              <a:rPr lang="en-US" dirty="0" smtClean="0"/>
              <a:t>The training data will be photos that are labeled by each category of the 12 categories.</a:t>
            </a:r>
          </a:p>
          <a:p>
            <a:r>
              <a:rPr lang="en-US" dirty="0" smtClean="0"/>
              <a:t>We allow all features from the last remaining layer to influence or be connected with prediction layer </a:t>
            </a:r>
            <a:r>
              <a:rPr lang="en-US" dirty="0" err="1" smtClean="0"/>
              <a:t>i.e</a:t>
            </a:r>
            <a:r>
              <a:rPr lang="en-US" dirty="0" smtClean="0"/>
              <a:t> the last newly added layer is a dense layer (fully-connected).</a:t>
            </a:r>
          </a:p>
          <a:p>
            <a:r>
              <a:rPr lang="en-US" dirty="0" smtClean="0"/>
              <a:t>At the newly added layer we’ll get a score for each category and then apply a function called </a:t>
            </a:r>
            <a:r>
              <a:rPr lang="en-US" b="1" dirty="0" err="1" smtClean="0"/>
              <a:t>softmax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softmax</a:t>
            </a:r>
            <a:r>
              <a:rPr lang="en-US" dirty="0" smtClean="0"/>
              <a:t> function will transform the scores to probabilities so they’ll all be positive and will sum to one.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59" y="4560087"/>
            <a:ext cx="5431796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237" y="291136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Our implementation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298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2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 validation split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8897"/>
            <a:ext cx="8596668" cy="4622465"/>
          </a:xfrm>
        </p:spPr>
        <p:txBody>
          <a:bodyPr/>
          <a:lstStyle/>
          <a:p>
            <a:r>
              <a:rPr lang="en-US" dirty="0" smtClean="0"/>
              <a:t>Our data consists of 4750 images divides into 12 classes (see slide 2)</a:t>
            </a:r>
          </a:p>
          <a:p>
            <a:r>
              <a:rPr lang="en-US" dirty="0" smtClean="0"/>
              <a:t>Using the code in </a:t>
            </a:r>
            <a:r>
              <a:rPr lang="en-US" b="1" dirty="0" smtClean="0"/>
              <a:t>split.py</a:t>
            </a:r>
            <a:r>
              <a:rPr lang="en-US" dirty="0" smtClean="0"/>
              <a:t> we divided it so that the training images would be 80% and the validation images 20%</a:t>
            </a:r>
          </a:p>
          <a:p>
            <a:r>
              <a:rPr lang="en-US" dirty="0" smtClean="0"/>
              <a:t>We shuffled the images in each category before splitting it so that the validation images would be sampled as generally as possible.</a:t>
            </a:r>
          </a:p>
          <a:p>
            <a:r>
              <a:rPr lang="en-US" dirty="0" smtClean="0"/>
              <a:t>At the end of this process we had two directories:</a:t>
            </a:r>
          </a:p>
          <a:p>
            <a:r>
              <a:rPr lang="en-US" dirty="0" smtClean="0"/>
              <a:t>A directory called train for the training data that holds 3800 images (80% of all the images), divided into 12 categories represented by 12 subdirectory.</a:t>
            </a:r>
          </a:p>
          <a:p>
            <a:r>
              <a:rPr lang="en-US" dirty="0"/>
              <a:t>A directory called train for the training data that holds </a:t>
            </a:r>
            <a:r>
              <a:rPr lang="en-US" dirty="0" smtClean="0"/>
              <a:t>950 images (20</a:t>
            </a:r>
            <a:r>
              <a:rPr lang="en-US" dirty="0"/>
              <a:t>% of all the images), divided into 12 categories represented by 12 subdirectory.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92" y="2895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The training code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694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92" y="2386642"/>
            <a:ext cx="8596668" cy="1320800"/>
          </a:xfrm>
        </p:spPr>
        <p:txBody>
          <a:bodyPr/>
          <a:lstStyle/>
          <a:p>
            <a:r>
              <a:rPr lang="en-US" dirty="0" smtClean="0"/>
              <a:t>Explaining the parameters and their chosen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9" y="573372"/>
            <a:ext cx="4918072" cy="5987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50" y="573372"/>
            <a:ext cx="4979356" cy="566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189"/>
          </a:xfrm>
        </p:spPr>
        <p:txBody>
          <a:bodyPr/>
          <a:lstStyle/>
          <a:p>
            <a:r>
              <a:rPr lang="en-US" dirty="0" smtClean="0"/>
              <a:t>Intuitive explanation of SGD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3789"/>
            <a:ext cx="8596668" cy="4597573"/>
          </a:xfrm>
        </p:spPr>
        <p:txBody>
          <a:bodyPr/>
          <a:lstStyle/>
          <a:p>
            <a:r>
              <a:rPr lang="en-US" dirty="0"/>
              <a:t>We used stochastic gradient descent to set the weights that minimize our loss function.</a:t>
            </a:r>
          </a:p>
          <a:p>
            <a:r>
              <a:rPr lang="en-US" dirty="0"/>
              <a:t>stochastic gradient descent “feels” which direction goes downhill most steeply on the loss function (with regards to weights values) and take a step in that direction, then it “feels” around again to find which direction is downhill and it takes another step, it repeats this processes until it can’t go down anymore.</a:t>
            </a:r>
          </a:p>
          <a:p>
            <a:r>
              <a:rPr lang="en-US" dirty="0"/>
              <a:t>This is basically how gradient descent works, it looks at data and checks which weights it can change to get a little lower loss function and it changes the weights slightly in that direction then it repeats this to improve the weights slightly again.</a:t>
            </a:r>
          </a:p>
          <a:p>
            <a:r>
              <a:rPr lang="en-US" dirty="0"/>
              <a:t>How does it find which way it can change the weights to improve the loss function ? Basically how does it find which way goes downhill ? For that it uses </a:t>
            </a:r>
            <a:r>
              <a:rPr lang="en-US" b="1" dirty="0"/>
              <a:t>backward </a:t>
            </a:r>
            <a:r>
              <a:rPr lang="en-US" b="1" dirty="0" smtClean="0"/>
              <a:t>propagation </a:t>
            </a:r>
            <a:r>
              <a:rPr lang="en-US" dirty="0" smtClean="0"/>
              <a:t>which calculates the gradient.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35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details about SGD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3789"/>
            <a:ext cx="8596668" cy="4597573"/>
          </a:xfrm>
        </p:spPr>
        <p:txBody>
          <a:bodyPr/>
          <a:lstStyle/>
          <a:p>
            <a:r>
              <a:rPr lang="en-US" dirty="0" smtClean="0"/>
              <a:t>It generally doesn’t use all of the data to calculate each step doing so would require a lot of calculations so it would be slow.</a:t>
            </a:r>
          </a:p>
          <a:p>
            <a:r>
              <a:rPr lang="en-US" dirty="0" smtClean="0"/>
              <a:t>Instead it looks at some of the data at a time, the </a:t>
            </a:r>
            <a:r>
              <a:rPr lang="en-US" b="1" dirty="0" smtClean="0"/>
              <a:t>batch size </a:t>
            </a:r>
            <a:r>
              <a:rPr lang="en-US" dirty="0" smtClean="0"/>
              <a:t>is the number of images used to calculate each step.</a:t>
            </a:r>
          </a:p>
          <a:p>
            <a:r>
              <a:rPr lang="en-US" dirty="0" smtClean="0"/>
              <a:t>It takes one small batch and then the next until it used all of the data.</a:t>
            </a:r>
          </a:p>
          <a:p>
            <a:r>
              <a:rPr lang="en-US" dirty="0" smtClean="0"/>
              <a:t>One time through the data is called an </a:t>
            </a:r>
            <a:r>
              <a:rPr lang="en-US" b="1" dirty="0" smtClean="0"/>
              <a:t>epoch.</a:t>
            </a:r>
          </a:p>
          <a:p>
            <a:r>
              <a:rPr lang="en-US" dirty="0" smtClean="0"/>
              <a:t>it incrementally improve weights for multiple epochs so each image would be used to improve weights more than once.</a:t>
            </a:r>
          </a:p>
          <a:p>
            <a:r>
              <a:rPr lang="en-US" b="1" dirty="0" smtClean="0"/>
              <a:t>Backpropagation </a:t>
            </a:r>
            <a:r>
              <a:rPr lang="en-US" dirty="0" smtClean="0"/>
              <a:t>is the process by which we find out which way to change the weights at each step of gradient descent.</a:t>
            </a:r>
          </a:p>
        </p:txBody>
      </p:sp>
    </p:spTree>
    <p:extLst>
      <p:ext uri="{BB962C8B-B14F-4D97-AF65-F5344CB8AC3E}">
        <p14:creationId xmlns:p14="http://schemas.microsoft.com/office/powerpoint/2010/main" val="125478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learning rate and Adam 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weight changes is determined by the </a:t>
            </a:r>
            <a:r>
              <a:rPr lang="en-US" b="1" dirty="0"/>
              <a:t>learning </a:t>
            </a:r>
            <a:r>
              <a:rPr lang="en-US" b="1" dirty="0" smtClean="0"/>
              <a:t>rate.</a:t>
            </a:r>
          </a:p>
          <a:p>
            <a:r>
              <a:rPr lang="en-US" dirty="0" smtClean="0"/>
              <a:t>Low learning rates mean the model may take a long time training before it gets accurate, high learning rates mean the model may take huge steps around in a field always jumping over the best weights and never getting very accurate.</a:t>
            </a:r>
          </a:p>
          <a:p>
            <a:r>
              <a:rPr lang="en-US" dirty="0" smtClean="0"/>
              <a:t>We used the </a:t>
            </a:r>
            <a:r>
              <a:rPr lang="en-US" dirty="0"/>
              <a:t>A</a:t>
            </a:r>
            <a:r>
              <a:rPr lang="en-US" dirty="0" smtClean="0"/>
              <a:t>dam optimizer  which is a special variation of gradient descent that automatically figures out the best learning rate throughout the gradient descent process.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/>
              <a:t>Plant Seedlings </a:t>
            </a:r>
            <a:r>
              <a:rPr lang="en-US" dirty="0" smtClean="0"/>
              <a:t>Classification -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Description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223" y="1908340"/>
            <a:ext cx="8596668" cy="4818281"/>
          </a:xfrm>
        </p:spPr>
        <p:txBody>
          <a:bodyPr>
            <a:normAutofit/>
          </a:bodyPr>
          <a:lstStyle/>
          <a:p>
            <a:r>
              <a:rPr lang="en-US" dirty="0" smtClean="0"/>
              <a:t>Classify the type of a plant seedling</a:t>
            </a:r>
          </a:p>
          <a:p>
            <a:r>
              <a:rPr lang="en-US" dirty="0" smtClean="0"/>
              <a:t>The data used for training </a:t>
            </a:r>
            <a:r>
              <a:rPr lang="en-US" dirty="0" smtClean="0"/>
              <a:t>consists </a:t>
            </a:r>
            <a:r>
              <a:rPr lang="en-US" dirty="0" smtClean="0"/>
              <a:t>of images of plant seedling taking from various angles, and is divided to 12 types (classes) as </a:t>
            </a:r>
            <a:r>
              <a:rPr lang="en-US" dirty="0" smtClean="0"/>
              <a:t>follows: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There is also </a:t>
            </a:r>
            <a:r>
              <a:rPr lang="en-US" sz="1600" dirty="0"/>
              <a:t>a test </a:t>
            </a:r>
            <a:r>
              <a:rPr lang="en-US" sz="1600" dirty="0" smtClean="0"/>
              <a:t>file consisting of 794 images that we  run our models on it and submit a csv file with label of each image to the </a:t>
            </a:r>
            <a:r>
              <a:rPr lang="en-US" sz="1600" dirty="0" err="1" smtClean="0"/>
              <a:t>kaggle</a:t>
            </a:r>
            <a:r>
              <a:rPr lang="en-US" sz="1600" dirty="0" smtClean="0"/>
              <a:t> competition site and get our score on this test images.</a:t>
            </a:r>
            <a:endParaRPr lang="en-US" sz="16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38" y="2903155"/>
            <a:ext cx="4181475" cy="258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values of batch size for training images and validation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Quoting the paper </a:t>
            </a:r>
            <a:r>
              <a:rPr lang="en-US" dirty="0" smtClean="0">
                <a:hlinkClick r:id="rId2"/>
              </a:rPr>
              <a:t> On Large-Batch Training for Deep Learning: Generalization Gap and Sharp Minima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“It </a:t>
            </a:r>
            <a:r>
              <a:rPr lang="en-US" dirty="0"/>
              <a:t>has been observed in practice that when using a larger batch there is a degradation in the quality of the model, as measured by its ability to </a:t>
            </a:r>
            <a:r>
              <a:rPr lang="en-US" dirty="0" smtClean="0"/>
              <a:t>generalize”</a:t>
            </a:r>
          </a:p>
          <a:p>
            <a:r>
              <a:rPr lang="en-US" dirty="0" smtClean="0"/>
              <a:t>“</a:t>
            </a:r>
            <a:r>
              <a:rPr lang="en-US" dirty="0"/>
              <a:t>large-batch methods tend to converge to sharp minimizers of the training and testing functions—and as is well known, sharp minima lead to poorer generalization. n. In contrast, small-batch methods consistently converge to flat minimizers, and our experiments support a commonly held view that this is due to the inherent noise in the gradient estimation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So we decided to stick with low batch size between 1-32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values of batch size for training images and validation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Our training data consists of 3800 images and we need to apply the following equation : 3800 = </a:t>
            </a:r>
            <a:r>
              <a:rPr lang="en-US" dirty="0" err="1" smtClean="0"/>
              <a:t>batch_size</a:t>
            </a:r>
            <a:r>
              <a:rPr lang="en-US" dirty="0" smtClean="0"/>
              <a:t> * </a:t>
            </a:r>
            <a:r>
              <a:rPr lang="en-US" dirty="0" err="1" smtClean="0"/>
              <a:t>steps_per_epch</a:t>
            </a:r>
            <a:r>
              <a:rPr lang="en-US" dirty="0" smtClean="0"/>
              <a:t> </a:t>
            </a:r>
            <a:endParaRPr lang="he-IL" dirty="0"/>
          </a:p>
          <a:p>
            <a:r>
              <a:rPr lang="en-US" dirty="0" smtClean="0"/>
              <a:t>Our validation data </a:t>
            </a:r>
            <a:r>
              <a:rPr lang="en-US" dirty="0"/>
              <a:t>consists of </a:t>
            </a:r>
            <a:r>
              <a:rPr lang="en-US" dirty="0" smtClean="0"/>
              <a:t>950 images </a:t>
            </a:r>
            <a:r>
              <a:rPr lang="en-US" dirty="0"/>
              <a:t>and we need to apply the following equation : </a:t>
            </a:r>
            <a:r>
              <a:rPr lang="en-US" dirty="0" smtClean="0"/>
              <a:t>950= </a:t>
            </a:r>
            <a:r>
              <a:rPr lang="en-US" dirty="0" err="1"/>
              <a:t>batch_size</a:t>
            </a:r>
            <a:r>
              <a:rPr lang="en-US" dirty="0"/>
              <a:t> * </a:t>
            </a:r>
            <a:r>
              <a:rPr lang="en-US" dirty="0" err="1" smtClean="0"/>
              <a:t>validation_steps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100975"/>
            <a:ext cx="5235394" cy="108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237383"/>
            <a:ext cx="5006774" cy="12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epochs and image size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epochs was set to </a:t>
            </a:r>
            <a:r>
              <a:rPr lang="en-US" dirty="0" smtClean="0"/>
              <a:t>10 as </a:t>
            </a:r>
            <a:r>
              <a:rPr lang="en-US" dirty="0" smtClean="0"/>
              <a:t>we saw </a:t>
            </a:r>
            <a:r>
              <a:rPr lang="en-US" dirty="0"/>
              <a:t>the accuracy scores </a:t>
            </a:r>
            <a:r>
              <a:rPr lang="en-US" dirty="0" smtClean="0"/>
              <a:t>for the validation converges </a:t>
            </a:r>
            <a:r>
              <a:rPr lang="en-US" dirty="0"/>
              <a:t>around that </a:t>
            </a:r>
            <a:r>
              <a:rPr lang="en-US" dirty="0" smtClean="0"/>
              <a:t>number.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image size was chosen according to the default image size of the pre-trained model.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smtClean="0"/>
              <a:t>on different pre-trained models for the ImageNet competition.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08" y="1930400"/>
            <a:ext cx="6157494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621" y="2398644"/>
            <a:ext cx="8596668" cy="1320800"/>
          </a:xfrm>
        </p:spPr>
        <p:txBody>
          <a:bodyPr/>
          <a:lstStyle/>
          <a:p>
            <a:pPr algn="ctr"/>
            <a:r>
              <a:rPr lang="en-US" sz="6000" dirty="0" smtClean="0"/>
              <a:t>Results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638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582" y="1734206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we try the resnet50 model on different batch sizes so we can decide on the best batch size to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23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1798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Resnet</a:t>
            </a:r>
            <a:r>
              <a:rPr lang="en-US" dirty="0"/>
              <a:t> </a:t>
            </a:r>
            <a:r>
              <a:rPr lang="en-US" dirty="0" smtClean="0"/>
              <a:t>50</a:t>
            </a:r>
            <a:br>
              <a:rPr lang="en-US" dirty="0" smtClean="0"/>
            </a:br>
            <a:r>
              <a:rPr lang="en-US" dirty="0"/>
              <a:t>The default input size for this model is 224x224.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51652"/>
            <a:ext cx="859631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609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Resnet</a:t>
            </a:r>
            <a:r>
              <a:rPr lang="en-US" sz="1800" dirty="0" smtClean="0"/>
              <a:t> 50 with train batch size = 2, validation batch size = 2,</a:t>
            </a:r>
            <a:br>
              <a:rPr lang="en-US" sz="1800" dirty="0" smtClean="0"/>
            </a:br>
            <a:r>
              <a:rPr lang="en-US" sz="1800" dirty="0" smtClean="0"/>
              <a:t> steps per epoch = 1900, validation steps = 475, epochs = 10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8226"/>
            <a:ext cx="8811223" cy="3670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60" y="5049078"/>
            <a:ext cx="6911939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861"/>
          </a:xfrm>
        </p:spPr>
        <p:txBody>
          <a:bodyPr>
            <a:normAutofit/>
          </a:bodyPr>
          <a:lstStyle/>
          <a:p>
            <a:r>
              <a:rPr lang="en-US" sz="1800" dirty="0" err="1"/>
              <a:t>Resnet</a:t>
            </a:r>
            <a:r>
              <a:rPr lang="en-US" sz="1800" dirty="0"/>
              <a:t> 50 with train batch size = </a:t>
            </a:r>
            <a:r>
              <a:rPr lang="en-US" sz="1800" dirty="0" smtClean="0"/>
              <a:t>10, </a:t>
            </a:r>
            <a:r>
              <a:rPr lang="en-US" sz="1800" dirty="0"/>
              <a:t>validation batch size = </a:t>
            </a:r>
            <a:r>
              <a:rPr lang="en-US" sz="1800" dirty="0" smtClean="0"/>
              <a:t>10,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steps per epoch = </a:t>
            </a:r>
            <a:r>
              <a:rPr lang="en-US" sz="1800" dirty="0" smtClean="0"/>
              <a:t>380, </a:t>
            </a:r>
            <a:r>
              <a:rPr lang="en-US" sz="1800" dirty="0"/>
              <a:t>validation steps = </a:t>
            </a:r>
            <a:r>
              <a:rPr lang="en-US" sz="1800" dirty="0" smtClean="0"/>
              <a:t>95, </a:t>
            </a:r>
            <a:r>
              <a:rPr lang="en-US" sz="1800" dirty="0"/>
              <a:t>epochs =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85461"/>
            <a:ext cx="8960412" cy="3829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89" y="5257101"/>
            <a:ext cx="6881456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>
            <a:normAutofit/>
          </a:bodyPr>
          <a:lstStyle/>
          <a:p>
            <a:r>
              <a:rPr lang="en-US" sz="1800" dirty="0" err="1"/>
              <a:t>Resnet</a:t>
            </a:r>
            <a:r>
              <a:rPr lang="en-US" sz="1800" dirty="0"/>
              <a:t> 50 with train batch size = </a:t>
            </a:r>
            <a:r>
              <a:rPr lang="en-US" sz="1800" dirty="0" smtClean="0"/>
              <a:t>25, </a:t>
            </a:r>
            <a:r>
              <a:rPr lang="en-US" sz="1800" dirty="0"/>
              <a:t>validation batch size = </a:t>
            </a:r>
            <a:r>
              <a:rPr lang="en-US" sz="1800" dirty="0" smtClean="0"/>
              <a:t>25,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steps per epoch = </a:t>
            </a:r>
            <a:r>
              <a:rPr lang="en-US" sz="1800" dirty="0" smtClean="0"/>
              <a:t>152, </a:t>
            </a:r>
            <a:r>
              <a:rPr lang="en-US" sz="1800" dirty="0"/>
              <a:t>validation steps = </a:t>
            </a:r>
            <a:r>
              <a:rPr lang="en-US" sz="1800" dirty="0" smtClean="0"/>
              <a:t>38, </a:t>
            </a:r>
            <a:r>
              <a:rPr lang="en-US" sz="1800" dirty="0"/>
              <a:t>epochs =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48" y="1325217"/>
            <a:ext cx="8466554" cy="3511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273" y="4988248"/>
            <a:ext cx="6972904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41435"/>
            <a:ext cx="8596668" cy="5599928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is a classification problem where </a:t>
            </a:r>
            <a:r>
              <a:rPr lang="en-US" dirty="0" smtClean="0"/>
              <a:t>upon a given image, </a:t>
            </a:r>
            <a:r>
              <a:rPr lang="en-US" dirty="0"/>
              <a:t>we need to classify it to one of the 12 classes. So we will use a </a:t>
            </a:r>
            <a:r>
              <a:rPr lang="en-US" b="1" dirty="0"/>
              <a:t>Convolution Neural Network </a:t>
            </a:r>
            <a:r>
              <a:rPr lang="en-US" dirty="0"/>
              <a:t>for the task</a:t>
            </a:r>
            <a:r>
              <a:rPr lang="en-US" dirty="0" smtClean="0"/>
              <a:t>.</a:t>
            </a:r>
          </a:p>
          <a:p>
            <a:r>
              <a:rPr lang="en-US" dirty="0"/>
              <a:t>It is almost practically inefficient to train a Convolution Neural Network from scratch.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we take the weights of a pre trained CNN model on </a:t>
            </a:r>
            <a:r>
              <a:rPr lang="en-US" dirty="0" err="1"/>
              <a:t>ImageNet</a:t>
            </a:r>
            <a:r>
              <a:rPr lang="en-US" dirty="0"/>
              <a:t> with 1000 </a:t>
            </a:r>
            <a:r>
              <a:rPr lang="en-US" dirty="0" smtClean="0"/>
              <a:t>classes and keep the top layers frozen and replacing the last prediction layer with a dense layer consisting of 12 nodes instead of 1000 and train on only this last layer.</a:t>
            </a:r>
          </a:p>
          <a:p>
            <a:r>
              <a:rPr lang="en-US" dirty="0"/>
              <a:t>This is because the top layers learn simple basic </a:t>
            </a:r>
            <a:r>
              <a:rPr lang="en-US" dirty="0" smtClean="0"/>
              <a:t>general features </a:t>
            </a:r>
            <a:r>
              <a:rPr lang="en-US" dirty="0"/>
              <a:t>and we need not to train those </a:t>
            </a:r>
            <a:r>
              <a:rPr lang="en-US" dirty="0" smtClean="0"/>
              <a:t>layers and this pre-training can be directly applied to our task.</a:t>
            </a:r>
            <a:endParaRPr lang="en-US" dirty="0" smtClean="0"/>
          </a:p>
          <a:p>
            <a:r>
              <a:rPr lang="en-US" dirty="0" smtClean="0"/>
              <a:t>This process is called </a:t>
            </a:r>
            <a:r>
              <a:rPr lang="en-US" b="1" dirty="0" smtClean="0"/>
              <a:t>transfer learning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1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021"/>
          </a:xfrm>
        </p:spPr>
        <p:txBody>
          <a:bodyPr>
            <a:normAutofit/>
          </a:bodyPr>
          <a:lstStyle/>
          <a:p>
            <a:r>
              <a:rPr lang="en-US" sz="1800" dirty="0" err="1"/>
              <a:t>Resnet</a:t>
            </a:r>
            <a:r>
              <a:rPr lang="en-US" sz="1800" dirty="0"/>
              <a:t> 50 with train batch size = </a:t>
            </a:r>
            <a:r>
              <a:rPr lang="en-US" sz="1800" dirty="0" smtClean="0"/>
              <a:t>38, </a:t>
            </a:r>
            <a:r>
              <a:rPr lang="en-US" sz="1800" dirty="0"/>
              <a:t>validation batch size = </a:t>
            </a:r>
            <a:r>
              <a:rPr lang="en-US" sz="1800" dirty="0" smtClean="0"/>
              <a:t>38,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steps per epoch = </a:t>
            </a:r>
            <a:r>
              <a:rPr lang="en-US" sz="1800" dirty="0" smtClean="0"/>
              <a:t>100, </a:t>
            </a:r>
            <a:r>
              <a:rPr lang="en-US" sz="1800" dirty="0"/>
              <a:t>validation steps = </a:t>
            </a:r>
            <a:r>
              <a:rPr lang="en-US" sz="1800" dirty="0" smtClean="0"/>
              <a:t>25, </a:t>
            </a:r>
            <a:r>
              <a:rPr lang="en-US" sz="1800" dirty="0"/>
              <a:t>epochs =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90" y="1379621"/>
            <a:ext cx="8672312" cy="3670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718" y="5385625"/>
            <a:ext cx="6965284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160"/>
          </a:xfrm>
        </p:spPr>
        <p:txBody>
          <a:bodyPr>
            <a:normAutofit/>
          </a:bodyPr>
          <a:lstStyle/>
          <a:p>
            <a:r>
              <a:rPr lang="en-US" sz="1800" dirty="0" err="1"/>
              <a:t>Resnet</a:t>
            </a:r>
            <a:r>
              <a:rPr lang="en-US" sz="1800" dirty="0"/>
              <a:t> 50 with train batch size = </a:t>
            </a:r>
            <a:r>
              <a:rPr lang="en-US" sz="1800" dirty="0" smtClean="0"/>
              <a:t>50, </a:t>
            </a:r>
            <a:r>
              <a:rPr lang="en-US" sz="1800" dirty="0"/>
              <a:t>validation batch size = </a:t>
            </a:r>
            <a:r>
              <a:rPr lang="en-US" sz="1800" dirty="0" smtClean="0"/>
              <a:t>50,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steps per epoch = </a:t>
            </a:r>
            <a:r>
              <a:rPr lang="en-US" sz="1800" dirty="0" smtClean="0"/>
              <a:t>76, </a:t>
            </a:r>
            <a:r>
              <a:rPr lang="en-US" sz="1800" dirty="0"/>
              <a:t>validation steps = </a:t>
            </a:r>
            <a:r>
              <a:rPr lang="en-US" sz="1800" dirty="0" smtClean="0"/>
              <a:t>19, </a:t>
            </a:r>
            <a:r>
              <a:rPr lang="en-US" sz="1800" dirty="0"/>
              <a:t>epochs =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81760"/>
            <a:ext cx="8751146" cy="4038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98" y="5476678"/>
            <a:ext cx="6965284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27612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Resnet50 with default values: train </a:t>
            </a:r>
            <a:r>
              <a:rPr lang="en-US" sz="1600" dirty="0"/>
              <a:t>batch size = </a:t>
            </a:r>
            <a:r>
              <a:rPr lang="en-US" sz="1600" dirty="0" smtClean="0"/>
              <a:t>32, </a:t>
            </a:r>
            <a:r>
              <a:rPr lang="en-US" sz="1600" dirty="0"/>
              <a:t>validation batch size = </a:t>
            </a:r>
            <a:r>
              <a:rPr lang="en-US" sz="1600" dirty="0" smtClean="0"/>
              <a:t>32,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steps per epoch = </a:t>
            </a:r>
            <a:r>
              <a:rPr lang="en-US" sz="1600" dirty="0" smtClean="0"/>
              <a:t>200, </a:t>
            </a:r>
            <a:r>
              <a:rPr lang="en-US" sz="1600" dirty="0"/>
              <a:t>validation steps = </a:t>
            </a:r>
            <a:r>
              <a:rPr lang="en-US" sz="1600" dirty="0" smtClean="0"/>
              <a:t>1, </a:t>
            </a:r>
            <a:r>
              <a:rPr lang="en-US" sz="1600" dirty="0"/>
              <a:t>epochs = 10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>no preservation of the equation ,3800 </a:t>
            </a:r>
            <a:r>
              <a:rPr lang="en-US" sz="1600" dirty="0"/>
              <a:t>= </a:t>
            </a:r>
            <a:r>
              <a:rPr lang="en-US" sz="1600" dirty="0" err="1"/>
              <a:t>batch_size</a:t>
            </a:r>
            <a:r>
              <a:rPr lang="en-US" sz="1600" dirty="0"/>
              <a:t> * </a:t>
            </a:r>
            <a:r>
              <a:rPr lang="en-US" sz="1600" dirty="0" err="1"/>
              <a:t>steps_per_epch</a:t>
            </a:r>
            <a:r>
              <a:rPr lang="en-US" sz="1600" dirty="0" smtClean="0"/>
              <a:t>  or </a:t>
            </a:r>
            <a:br>
              <a:rPr lang="en-US" sz="1600" dirty="0" smtClean="0"/>
            </a:br>
            <a:r>
              <a:rPr lang="en-US" sz="1600" dirty="0" smtClean="0"/>
              <a:t>950</a:t>
            </a:r>
            <a:r>
              <a:rPr lang="en-US" sz="1600" dirty="0"/>
              <a:t>= </a:t>
            </a:r>
            <a:r>
              <a:rPr lang="en-US" sz="1600" dirty="0" err="1"/>
              <a:t>batch_size</a:t>
            </a:r>
            <a:r>
              <a:rPr lang="en-US" sz="1600" dirty="0"/>
              <a:t> * </a:t>
            </a:r>
            <a:r>
              <a:rPr lang="en-US" sz="1600" dirty="0" err="1"/>
              <a:t>validation_steps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029" y="5490655"/>
            <a:ext cx="6927180" cy="716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69" y="1885721"/>
            <a:ext cx="7611251" cy="380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 smtClean="0"/>
              <a:t>Maybe we are overfitting, so we tried less number of epochs, </a:t>
            </a:r>
            <a:r>
              <a:rPr lang="en-US" sz="1800" dirty="0"/>
              <a:t>train batch size = 32, validation batch size = 32,</a:t>
            </a:r>
            <a:br>
              <a:rPr lang="en-US" sz="1800" dirty="0"/>
            </a:br>
            <a:r>
              <a:rPr lang="en-US" sz="1800" dirty="0"/>
              <a:t> steps per epoch = 200, validation steps = 1, </a:t>
            </a:r>
            <a:r>
              <a:rPr lang="en-US" sz="1800" b="1" u="sng" dirty="0"/>
              <a:t>epochs = </a:t>
            </a:r>
            <a:r>
              <a:rPr lang="en-US" sz="1800" b="1" u="sng" dirty="0" smtClean="0"/>
              <a:t>6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no preservation of the equation ,3800 = </a:t>
            </a:r>
            <a:r>
              <a:rPr lang="en-US" sz="1800" dirty="0" err="1"/>
              <a:t>batch_size</a:t>
            </a:r>
            <a:r>
              <a:rPr lang="en-US" sz="1800" dirty="0"/>
              <a:t> * </a:t>
            </a:r>
            <a:r>
              <a:rPr lang="en-US" sz="1800" dirty="0" err="1"/>
              <a:t>steps_per_epch</a:t>
            </a:r>
            <a:r>
              <a:rPr lang="en-US" sz="1800" dirty="0"/>
              <a:t>  or </a:t>
            </a:r>
            <a:br>
              <a:rPr lang="en-US" sz="1800" dirty="0"/>
            </a:br>
            <a:r>
              <a:rPr lang="en-US" sz="1800" dirty="0"/>
              <a:t>950= </a:t>
            </a:r>
            <a:r>
              <a:rPr lang="en-US" sz="1800" dirty="0" err="1"/>
              <a:t>batch_size</a:t>
            </a:r>
            <a:r>
              <a:rPr lang="en-US" sz="1800" dirty="0"/>
              <a:t> * </a:t>
            </a:r>
            <a:r>
              <a:rPr lang="en-US" sz="1800" dirty="0" err="1"/>
              <a:t>validation_steps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930400"/>
            <a:ext cx="8596312" cy="3819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50" y="5805771"/>
            <a:ext cx="7094835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Maybe we are overfitting, so we tried less number of epochs, train batch size = 32, validation batch size = 32,</a:t>
            </a:r>
            <a:br>
              <a:rPr lang="en-US" sz="1600" dirty="0"/>
            </a:br>
            <a:r>
              <a:rPr lang="en-US" sz="1600" dirty="0"/>
              <a:t> steps per epoch = 200, validation steps = 1, </a:t>
            </a:r>
            <a:r>
              <a:rPr lang="en-US" sz="1600" b="1" u="sng" dirty="0"/>
              <a:t>epochs = </a:t>
            </a:r>
            <a:r>
              <a:rPr lang="en-US" sz="1600" b="1" u="sng" dirty="0" smtClean="0"/>
              <a:t>3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no preservation of the equation ,3800 = </a:t>
            </a:r>
            <a:r>
              <a:rPr lang="en-US" sz="1600" dirty="0" err="1"/>
              <a:t>batch_size</a:t>
            </a:r>
            <a:r>
              <a:rPr lang="en-US" sz="1600" dirty="0"/>
              <a:t> * </a:t>
            </a:r>
            <a:r>
              <a:rPr lang="en-US" sz="1600" dirty="0" err="1"/>
              <a:t>steps_per_epch</a:t>
            </a:r>
            <a:r>
              <a:rPr lang="en-US" sz="1600" dirty="0"/>
              <a:t>  or </a:t>
            </a:r>
            <a:br>
              <a:rPr lang="en-US" sz="1600" dirty="0"/>
            </a:br>
            <a:r>
              <a:rPr lang="en-US" sz="1600" dirty="0"/>
              <a:t>950= </a:t>
            </a:r>
            <a:r>
              <a:rPr lang="en-US" sz="1600" dirty="0" err="1"/>
              <a:t>batch_size</a:t>
            </a:r>
            <a:r>
              <a:rPr lang="en-US" sz="1600" dirty="0"/>
              <a:t> * </a:t>
            </a:r>
            <a:r>
              <a:rPr lang="en-US" sz="1600" dirty="0" err="1"/>
              <a:t>validation_steps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596312" cy="3461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93" y="5600666"/>
            <a:ext cx="6850974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Best result is :</a:t>
            </a:r>
            <a:r>
              <a:rPr lang="en-US" sz="1600" dirty="0" err="1"/>
              <a:t>Resnet</a:t>
            </a:r>
            <a:r>
              <a:rPr lang="en-US" sz="1600" dirty="0"/>
              <a:t> 50 with train batch size = 25, validation batch size = 25,</a:t>
            </a:r>
            <a:br>
              <a:rPr lang="en-US" sz="1600" dirty="0"/>
            </a:br>
            <a:r>
              <a:rPr lang="en-US" sz="1600" dirty="0"/>
              <a:t> steps per epoch = 152, validation steps = 38, epochs = 10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smtClean="0"/>
              <a:t>We will try with same parameters, with less epochs in case we are overfitting.</a:t>
            </a:r>
          </a:p>
          <a:p>
            <a:r>
              <a:rPr lang="en-US" dirty="0" smtClean="0"/>
              <a:t>With epochs = 8 we got: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38218"/>
            <a:ext cx="9464193" cy="3348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67" y="5683682"/>
            <a:ext cx="6934801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09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Still the best result is </a:t>
            </a:r>
            <a:r>
              <a:rPr lang="en-US" sz="1800" dirty="0" err="1" smtClean="0"/>
              <a:t>Resnet</a:t>
            </a:r>
            <a:r>
              <a:rPr lang="en-US" sz="1800" dirty="0" smtClean="0"/>
              <a:t> </a:t>
            </a:r>
            <a:r>
              <a:rPr lang="en-US" sz="1800" dirty="0"/>
              <a:t>50 with train batch size = 25, validation batch size = 25,</a:t>
            </a:r>
            <a:br>
              <a:rPr lang="en-US" sz="1800" dirty="0"/>
            </a:br>
            <a:r>
              <a:rPr lang="en-US" sz="1800" dirty="0"/>
              <a:t> steps per epoch = 152, validation steps = 38, epochs = 10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now on we use these parameters and try on </a:t>
            </a:r>
            <a:r>
              <a:rPr lang="en-US" dirty="0" smtClean="0"/>
              <a:t>different </a:t>
            </a:r>
            <a:r>
              <a:rPr lang="en-US" dirty="0" smtClean="0"/>
              <a:t>pre-trained models on ImageNet.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65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InceptionV3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default input size for this model is </a:t>
            </a:r>
            <a:r>
              <a:rPr lang="en-US" dirty="0" smtClean="0"/>
              <a:t>299x299.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65092"/>
            <a:ext cx="8596312" cy="367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41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6527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InceptionV3with train batch size = 25, validation batch size = 25,</a:t>
            </a:r>
            <a:br>
              <a:rPr lang="en-US" sz="1800" dirty="0"/>
            </a:br>
            <a:r>
              <a:rPr lang="en-US" sz="1800" dirty="0"/>
              <a:t> steps per epoch = 152, validation steps = 38, epochs = 10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54727"/>
            <a:ext cx="8596667" cy="3823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958" y="5572267"/>
            <a:ext cx="7018628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2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Xception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default input size for this model is 299x299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781" y="1605928"/>
            <a:ext cx="6656279" cy="464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transfer learning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15310"/>
            <a:ext cx="8596668" cy="3880773"/>
          </a:xfrm>
        </p:spPr>
        <p:txBody>
          <a:bodyPr/>
          <a:lstStyle/>
          <a:p>
            <a:r>
              <a:rPr lang="en-US" dirty="0" smtClean="0"/>
              <a:t>Transfer learning takes what a model learned while solving one problem and applies it to a new application.</a:t>
            </a:r>
          </a:p>
          <a:p>
            <a:r>
              <a:rPr lang="en-US" dirty="0" smtClean="0"/>
              <a:t>Early layers of a deep learning model identify simple shapes, later layers identify more complex visual patterns and the very last layer makes predictions.</a:t>
            </a:r>
          </a:p>
          <a:p>
            <a:r>
              <a:rPr lang="en-US" dirty="0"/>
              <a:t>M</a:t>
            </a:r>
            <a:r>
              <a:rPr lang="en-US" dirty="0" smtClean="0"/>
              <a:t>ost layers from a pre trained model are useful in new applications because most computer vision problems involve similar low-level visual patterns</a:t>
            </a:r>
          </a:p>
        </p:txBody>
      </p:sp>
    </p:spTree>
    <p:extLst>
      <p:ext uri="{BB962C8B-B14F-4D97-AF65-F5344CB8AC3E}">
        <p14:creationId xmlns:p14="http://schemas.microsoft.com/office/powerpoint/2010/main" val="2643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127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Xception</a:t>
            </a: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sz="2000" dirty="0" smtClean="0"/>
              <a:t>with </a:t>
            </a:r>
            <a:r>
              <a:rPr lang="en-US" sz="2000" dirty="0"/>
              <a:t>train batch size = 25, validation batch size = 25,</a:t>
            </a:r>
            <a:br>
              <a:rPr lang="en-US" sz="2000" dirty="0"/>
            </a:br>
            <a:r>
              <a:rPr lang="en-US" sz="2000" dirty="0"/>
              <a:t> steps per epoch = 152, validation steps = 38, epochs =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07287"/>
            <a:ext cx="8649450" cy="3659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39" y="5253025"/>
            <a:ext cx="7079593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VGG16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default input size for this model is </a:t>
            </a:r>
            <a:r>
              <a:rPr lang="en-US" sz="2400" dirty="0" smtClean="0"/>
              <a:t>224x224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11939"/>
            <a:ext cx="6081114" cy="347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97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VGG16 with </a:t>
            </a:r>
            <a:r>
              <a:rPr lang="en-US" sz="2000" dirty="0"/>
              <a:t>train batch size = 25, validation batch size = 25,</a:t>
            </a:r>
            <a:br>
              <a:rPr lang="en-US" sz="2000" dirty="0"/>
            </a:br>
            <a:r>
              <a:rPr lang="en-US" sz="2000" dirty="0"/>
              <a:t> steps per epoch = 152, validation steps = 38, epochs = 10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826325" cy="388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182" y="5248274"/>
            <a:ext cx="7018628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886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VGG19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default input size for this model is 224x224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910" y="1663756"/>
            <a:ext cx="5776461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54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VGG19 </a:t>
            </a:r>
            <a:r>
              <a:rPr lang="en-US" sz="2000" dirty="0"/>
              <a:t>with train batch size = 25, validation batch size = 25,</a:t>
            </a:r>
            <a:br>
              <a:rPr lang="en-US" sz="2000" dirty="0"/>
            </a:br>
            <a:r>
              <a:rPr lang="en-US" sz="2000" dirty="0"/>
              <a:t> steps per epoch = 152, validation steps = 38, epochs =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56" y="1270000"/>
            <a:ext cx="8971674" cy="4123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804" y="5486400"/>
            <a:ext cx="7071973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80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139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InceptionResNetV2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default input size for this model is 299x299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2137"/>
            <a:ext cx="7825712" cy="486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26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1011"/>
          </a:xfrm>
        </p:spPr>
        <p:txBody>
          <a:bodyPr>
            <a:normAutofit/>
          </a:bodyPr>
          <a:lstStyle/>
          <a:p>
            <a:r>
              <a:rPr lang="en-US" sz="2000" b="1" dirty="0"/>
              <a:t>InceptionResNetV2 </a:t>
            </a:r>
            <a:r>
              <a:rPr lang="en-US" sz="2000" dirty="0" smtClean="0"/>
              <a:t>with </a:t>
            </a:r>
            <a:r>
              <a:rPr lang="en-US" sz="2000" dirty="0"/>
              <a:t>train batch size = 25, validation batch size = 25,</a:t>
            </a:r>
            <a:br>
              <a:rPr lang="en-US" sz="2000" dirty="0"/>
            </a:br>
            <a:r>
              <a:rPr lang="en-US" sz="2000" dirty="0"/>
              <a:t> steps per epoch = 152, validation steps = 38, epochs =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354347"/>
            <a:ext cx="8854855" cy="437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74" y="5725179"/>
            <a:ext cx="6980525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4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4528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MobileNet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default input size for this model is </a:t>
            </a:r>
            <a:r>
              <a:rPr lang="en-US" sz="2000" dirty="0" smtClean="0"/>
              <a:t>224x224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11" y="1826950"/>
            <a:ext cx="6932513" cy="30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16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121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MobileNet</a:t>
            </a:r>
            <a:r>
              <a:rPr lang="en-US" sz="2000" b="1" dirty="0" smtClean="0"/>
              <a:t> </a:t>
            </a:r>
            <a:r>
              <a:rPr lang="en-US" sz="2000" dirty="0" smtClean="0"/>
              <a:t>with </a:t>
            </a:r>
            <a:r>
              <a:rPr lang="en-US" sz="2000" dirty="0"/>
              <a:t>train batch size = 25, validation batch size = 25,</a:t>
            </a:r>
            <a:br>
              <a:rPr lang="en-US" sz="2000" dirty="0"/>
            </a:br>
            <a:r>
              <a:rPr lang="en-US" sz="2000" dirty="0"/>
              <a:t> steps per epoch = 152, validation steps = 38, epochs =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45721"/>
            <a:ext cx="8649450" cy="3597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503" y="5053105"/>
            <a:ext cx="7049111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91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DenseNet121</a:t>
            </a:r>
            <a:br>
              <a:rPr lang="en-US" sz="2000" dirty="0"/>
            </a:br>
            <a:r>
              <a:rPr lang="en-US" sz="2000" dirty="0"/>
              <a:t>The default input size for this model is 224x224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17" y="3070035"/>
            <a:ext cx="6203218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6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We’ll </a:t>
            </a:r>
            <a:r>
              <a:rPr lang="en-US" dirty="0"/>
              <a:t>reuse all of the pre trained model and just replace the final layer that was used to make </a:t>
            </a:r>
            <a:r>
              <a:rPr lang="en-US" dirty="0" smtClean="0"/>
              <a:t>prediction.</a:t>
            </a:r>
          </a:p>
          <a:p>
            <a:r>
              <a:rPr lang="en-US" dirty="0" smtClean="0"/>
              <a:t>Some layers before the last layer in the pre trained that was trained on the </a:t>
            </a:r>
            <a:r>
              <a:rPr lang="en-US" dirty="0" err="1"/>
              <a:t>ImageNet</a:t>
            </a:r>
            <a:r>
              <a:rPr lang="en-US" dirty="0"/>
              <a:t> </a:t>
            </a:r>
            <a:r>
              <a:rPr lang="en-US" dirty="0" smtClean="0"/>
              <a:t>dataset, may identify features in </a:t>
            </a:r>
            <a:r>
              <a:rPr lang="en-US" b="1" dirty="0" smtClean="0"/>
              <a:t>our</a:t>
            </a:r>
            <a:r>
              <a:rPr lang="en-US" dirty="0" smtClean="0"/>
              <a:t> image dataset.</a:t>
            </a:r>
          </a:p>
          <a:p>
            <a:r>
              <a:rPr lang="en-US" dirty="0" smtClean="0"/>
              <a:t>We will drop in a replacement for the last layer in the pre trained model, this new last layer will predict to which class of 12 plant seedlings an image belongs </a:t>
            </a:r>
            <a:r>
              <a:rPr lang="en-US" dirty="0" smtClean="0"/>
              <a:t>to, </a:t>
            </a:r>
            <a:r>
              <a:rPr lang="en-US" dirty="0" smtClean="0"/>
              <a:t>based on the result of the previous layer.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8868"/>
          </a:xfrm>
        </p:spPr>
        <p:txBody>
          <a:bodyPr>
            <a:normAutofit/>
          </a:bodyPr>
          <a:lstStyle/>
          <a:p>
            <a:r>
              <a:rPr lang="en-US" sz="2000" dirty="0"/>
              <a:t>DenseNet121 </a:t>
            </a:r>
            <a:r>
              <a:rPr lang="en-US" sz="2000" dirty="0" smtClean="0"/>
              <a:t>with </a:t>
            </a:r>
            <a:r>
              <a:rPr lang="en-US" sz="2000" dirty="0"/>
              <a:t>train batch size = 25, validation batch size = 25,</a:t>
            </a:r>
            <a:br>
              <a:rPr lang="en-US" sz="2000" dirty="0"/>
            </a:br>
            <a:r>
              <a:rPr lang="en-US" sz="2000" dirty="0"/>
              <a:t> steps per epoch = 152, validation steps = 38, epochs =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83" y="1328469"/>
            <a:ext cx="8527519" cy="3709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164" y="5168266"/>
            <a:ext cx="7011008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76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24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DenseNet169 </a:t>
            </a:r>
            <a:r>
              <a:rPr lang="en-US" sz="2000" dirty="0"/>
              <a:t>with train batch size = 25, validation batch size = 25,</a:t>
            </a:r>
            <a:br>
              <a:rPr lang="en-US" sz="2000" dirty="0"/>
            </a:br>
            <a:r>
              <a:rPr lang="en-US" sz="2000" dirty="0"/>
              <a:t> steps per epoch = 152, validation steps = 38, epochs =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19843"/>
            <a:ext cx="8634208" cy="3623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93" y="4942937"/>
            <a:ext cx="6927180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323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DenseNet201 </a:t>
            </a:r>
            <a:r>
              <a:rPr lang="en-US" sz="2000" dirty="0"/>
              <a:t>with train batch size = 25, validation batch size = 25,</a:t>
            </a:r>
            <a:br>
              <a:rPr lang="en-US" sz="2000" dirty="0"/>
            </a:br>
            <a:r>
              <a:rPr lang="en-US" sz="2000" dirty="0"/>
              <a:t> steps per epoch = 152, validation steps = 38, epochs =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97" y="1285175"/>
            <a:ext cx="7955553" cy="3916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48" y="5201728"/>
            <a:ext cx="7140559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365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NASNetMobil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dirty="0"/>
              <a:t>default input size for this model is </a:t>
            </a:r>
            <a:r>
              <a:rPr lang="en-US" sz="2000" dirty="0" smtClean="0"/>
              <a:t>224x224</a:t>
            </a:r>
            <a:r>
              <a:rPr lang="en-US" sz="2000" dirty="0"/>
              <a:t> 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643" y="1712014"/>
            <a:ext cx="598709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2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4747"/>
          </a:xfrm>
        </p:spPr>
        <p:txBody>
          <a:bodyPr>
            <a:normAutofit/>
          </a:bodyPr>
          <a:lstStyle/>
          <a:p>
            <a:r>
              <a:rPr lang="en-US" sz="2000" dirty="0" err="1"/>
              <a:t>NASNetMobil</a:t>
            </a:r>
            <a:r>
              <a:rPr lang="en-US" sz="2000" dirty="0"/>
              <a:t> </a:t>
            </a:r>
            <a:r>
              <a:rPr lang="en-US" sz="2000" dirty="0" smtClean="0"/>
              <a:t>with </a:t>
            </a:r>
            <a:r>
              <a:rPr lang="en-US" sz="2000" dirty="0"/>
              <a:t>train batch size = 25, validation batch size = 25,</a:t>
            </a:r>
            <a:br>
              <a:rPr lang="en-US" sz="2000" dirty="0"/>
            </a:br>
            <a:r>
              <a:rPr lang="en-US" sz="2000" dirty="0"/>
              <a:t> steps per epoch = 152, validation steps = 38, epochs =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61" y="1462464"/>
            <a:ext cx="7497500" cy="3911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69" y="5374258"/>
            <a:ext cx="7186283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567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63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NASNetLarge</a:t>
            </a:r>
            <a:r>
              <a:rPr lang="en-US" sz="2000" dirty="0" smtClean="0"/>
              <a:t> </a:t>
            </a:r>
            <a:r>
              <a:rPr lang="en-US" sz="2000" dirty="0"/>
              <a:t>with train batch size = 25, validation batch size = 25,</a:t>
            </a:r>
            <a:br>
              <a:rPr lang="en-US" sz="2000" dirty="0"/>
            </a:br>
            <a:r>
              <a:rPr lang="en-US" sz="2000" dirty="0"/>
              <a:t> steps per epoch = 152, validation steps = 38, epochs =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52" y="1254596"/>
            <a:ext cx="8039820" cy="4429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836" y="5810643"/>
            <a:ext cx="6957663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726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501462"/>
          </a:xfrm>
        </p:spPr>
        <p:txBody>
          <a:bodyPr>
            <a:normAutofit fontScale="90000"/>
          </a:bodyPr>
          <a:lstStyle/>
          <a:p>
            <a:r>
              <a:rPr lang="en-US" dirty="0"/>
              <a:t>Still the best </a:t>
            </a:r>
            <a:r>
              <a:rPr lang="en-US" dirty="0" smtClean="0"/>
              <a:t>result on test data </a:t>
            </a:r>
            <a:r>
              <a:rPr lang="en-US" dirty="0"/>
              <a:t>is </a:t>
            </a:r>
            <a:r>
              <a:rPr lang="en-US" dirty="0" err="1"/>
              <a:t>Resnet</a:t>
            </a:r>
            <a:r>
              <a:rPr lang="en-US" dirty="0"/>
              <a:t> 50 with train batch size = 25, validation batch size = 25,</a:t>
            </a:r>
            <a:br>
              <a:rPr lang="en-US" dirty="0"/>
            </a:br>
            <a:r>
              <a:rPr lang="en-US" dirty="0"/>
              <a:t> steps per epoch = 152, validation steps = 38, epochs = 10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576" y="3737517"/>
            <a:ext cx="6972904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71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395" y="212034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Trying some data augmentation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168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39" y="609600"/>
            <a:ext cx="8730663" cy="1320800"/>
          </a:xfrm>
        </p:spPr>
        <p:txBody>
          <a:bodyPr>
            <a:normAutofit/>
          </a:bodyPr>
          <a:lstStyle/>
          <a:p>
            <a:r>
              <a:rPr lang="en-US" sz="1600" dirty="0" err="1"/>
              <a:t>Resnet</a:t>
            </a:r>
            <a:r>
              <a:rPr lang="en-US" sz="1600" dirty="0"/>
              <a:t> 50 with train batch size = 25, validation batch size = 25,</a:t>
            </a:r>
            <a:br>
              <a:rPr lang="en-US" sz="1600" dirty="0"/>
            </a:br>
            <a:r>
              <a:rPr lang="en-US" sz="1600" dirty="0"/>
              <a:t> steps per epoch = 152, validation steps = 38, epochs = </a:t>
            </a:r>
            <a:r>
              <a:rPr lang="en-US" sz="1600" dirty="0" smtClean="0"/>
              <a:t>10</a:t>
            </a:r>
            <a:br>
              <a:rPr lang="en-US" sz="1600" dirty="0" smtClean="0"/>
            </a:br>
            <a:r>
              <a:rPr lang="en-US" sz="1600" dirty="0"/>
              <a:t>data augmentation </a:t>
            </a:r>
            <a:r>
              <a:rPr lang="en-US" sz="1600" dirty="0" smtClean="0"/>
              <a:t>:(</a:t>
            </a:r>
            <a:r>
              <a:rPr lang="en-US" sz="1600" dirty="0" err="1" smtClean="0"/>
              <a:t>horizontal_flip</a:t>
            </a:r>
            <a:r>
              <a:rPr lang="en-US" sz="1600" dirty="0" smtClean="0"/>
              <a:t>=True, </a:t>
            </a:r>
            <a:r>
              <a:rPr lang="en-US" sz="1600" dirty="0" err="1"/>
              <a:t>width_shift_range</a:t>
            </a:r>
            <a:r>
              <a:rPr lang="en-US" sz="1600" dirty="0"/>
              <a:t> = 0.2</a:t>
            </a:r>
            <a:r>
              <a:rPr lang="en-US" sz="1600" dirty="0" smtClean="0"/>
              <a:t>, </a:t>
            </a:r>
            <a:r>
              <a:rPr lang="en-US" sz="1600" dirty="0" err="1" smtClean="0"/>
              <a:t>height_shift_range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0.2)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1402860"/>
            <a:ext cx="8832345" cy="4441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258" y="5966852"/>
            <a:ext cx="5685013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49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82869"/>
          </a:xfrm>
        </p:spPr>
        <p:txBody>
          <a:bodyPr>
            <a:normAutofit fontScale="90000"/>
          </a:bodyPr>
          <a:lstStyle/>
          <a:p>
            <a:r>
              <a:rPr lang="en-US" sz="1400" dirty="0" err="1"/>
              <a:t>Resnet</a:t>
            </a:r>
            <a:r>
              <a:rPr lang="en-US" sz="1400" dirty="0"/>
              <a:t> 50 with train batch size = 25, validation batch size = 25,</a:t>
            </a:r>
            <a:br>
              <a:rPr lang="en-US" sz="1400" dirty="0"/>
            </a:br>
            <a:r>
              <a:rPr lang="en-US" sz="1400" dirty="0"/>
              <a:t> steps per epoch = 152, validation steps = 38, epochs = 10</a:t>
            </a:r>
            <a:br>
              <a:rPr lang="en-US" sz="1400" dirty="0"/>
            </a:br>
            <a:r>
              <a:rPr lang="en-US" sz="1400" dirty="0"/>
              <a:t>data augmentation :(</a:t>
            </a:r>
            <a:r>
              <a:rPr lang="en-US" sz="1400" dirty="0" err="1"/>
              <a:t>rotation_range</a:t>
            </a:r>
            <a:r>
              <a:rPr lang="en-US" sz="1400" dirty="0"/>
              <a:t>=20</a:t>
            </a:r>
            <a:r>
              <a:rPr lang="en-US" sz="1400" dirty="0" smtClean="0"/>
              <a:t>, </a:t>
            </a:r>
            <a:r>
              <a:rPr lang="en-US" sz="1400" dirty="0" err="1" smtClean="0"/>
              <a:t>width_shift_range</a:t>
            </a:r>
            <a:r>
              <a:rPr lang="en-US" sz="1400" dirty="0"/>
              <a:t>=.2</a:t>
            </a:r>
            <a:r>
              <a:rPr lang="en-US" sz="1400" dirty="0" smtClean="0"/>
              <a:t>, </a:t>
            </a:r>
            <a:r>
              <a:rPr lang="en-US" sz="1400" dirty="0" err="1" smtClean="0"/>
              <a:t>height_shift_range</a:t>
            </a:r>
            <a:r>
              <a:rPr lang="en-US" sz="1400" dirty="0"/>
              <a:t>=.2</a:t>
            </a:r>
            <a:r>
              <a:rPr lang="en-US" sz="1400" dirty="0" smtClean="0"/>
              <a:t>, </a:t>
            </a:r>
            <a:r>
              <a:rPr lang="en-US" sz="1400" dirty="0" err="1" smtClean="0"/>
              <a:t>shear_range</a:t>
            </a:r>
            <a:r>
              <a:rPr lang="en-US" sz="1400" dirty="0" smtClean="0"/>
              <a:t>=0.2, </a:t>
            </a:r>
            <a:r>
              <a:rPr lang="en-US" sz="1400" dirty="0" err="1" smtClean="0"/>
              <a:t>zoom_range</a:t>
            </a:r>
            <a:r>
              <a:rPr lang="en-US" sz="1400" dirty="0" smtClean="0"/>
              <a:t>=0.2, </a:t>
            </a:r>
            <a:r>
              <a:rPr lang="en-US" sz="1400" dirty="0" err="1" smtClean="0"/>
              <a:t>channel_shift_range</a:t>
            </a:r>
            <a:r>
              <a:rPr lang="en-US" sz="1400" dirty="0" smtClean="0"/>
              <a:t>=1, </a:t>
            </a:r>
            <a:r>
              <a:rPr lang="en-US" sz="1400" dirty="0" err="1" smtClean="0"/>
              <a:t>horizontal_flip</a:t>
            </a:r>
            <a:r>
              <a:rPr lang="en-US" sz="1400" dirty="0" smtClean="0"/>
              <a:t>=True, </a:t>
            </a:r>
            <a:r>
              <a:rPr lang="en-US" sz="1400" dirty="0" err="1" smtClean="0"/>
              <a:t>vertical_flip</a:t>
            </a:r>
            <a:r>
              <a:rPr lang="en-US" sz="1400" dirty="0" smtClean="0"/>
              <a:t>=False</a:t>
            </a:r>
            <a:r>
              <a:rPr lang="en-US" sz="14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06" y="1522339"/>
            <a:ext cx="8611346" cy="4079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608" y="5602015"/>
            <a:ext cx="5723116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3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(</a:t>
            </a:r>
            <a:r>
              <a:rPr lang="en-US" dirty="0" err="1" smtClean="0"/>
              <a:t>Resnet</a:t>
            </a:r>
            <a:r>
              <a:rPr lang="en-US" dirty="0" smtClean="0"/>
              <a:t> example)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807" y="2096814"/>
            <a:ext cx="7379235" cy="32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Resnet</a:t>
            </a:r>
            <a:r>
              <a:rPr lang="en-US" sz="1400" dirty="0"/>
              <a:t> 50 with train batch size = 25, validation batch size = 25,</a:t>
            </a:r>
            <a:br>
              <a:rPr lang="en-US" sz="1400" dirty="0"/>
            </a:br>
            <a:r>
              <a:rPr lang="en-US" sz="1400" dirty="0"/>
              <a:t> steps per epoch = 152, validation steps = 38, epochs = </a:t>
            </a:r>
            <a:r>
              <a:rPr lang="en-US" sz="1400" dirty="0" smtClean="0"/>
              <a:t>20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data augmentation :(</a:t>
            </a:r>
            <a:r>
              <a:rPr lang="en-US" sz="1400" dirty="0" err="1"/>
              <a:t>rotation_range</a:t>
            </a:r>
            <a:r>
              <a:rPr lang="en-US" sz="1400" dirty="0"/>
              <a:t>=20, </a:t>
            </a:r>
            <a:r>
              <a:rPr lang="en-US" sz="1400" dirty="0" err="1"/>
              <a:t>width_shift_range</a:t>
            </a:r>
            <a:r>
              <a:rPr lang="en-US" sz="1400" dirty="0"/>
              <a:t>=.2, </a:t>
            </a:r>
            <a:r>
              <a:rPr lang="en-US" sz="1400" dirty="0" err="1"/>
              <a:t>height_shift_range</a:t>
            </a:r>
            <a:r>
              <a:rPr lang="en-US" sz="1400" dirty="0"/>
              <a:t>=.2, </a:t>
            </a:r>
            <a:r>
              <a:rPr lang="en-US" sz="1400" dirty="0" err="1"/>
              <a:t>shear_range</a:t>
            </a:r>
            <a:r>
              <a:rPr lang="en-US" sz="1400" dirty="0"/>
              <a:t>=0.2, </a:t>
            </a:r>
            <a:r>
              <a:rPr lang="en-US" sz="1400" dirty="0" err="1"/>
              <a:t>zoom_range</a:t>
            </a:r>
            <a:r>
              <a:rPr lang="en-US" sz="1400" dirty="0"/>
              <a:t>=0.2, </a:t>
            </a:r>
            <a:r>
              <a:rPr lang="en-US" sz="1400" dirty="0" err="1"/>
              <a:t>channel_shift_range</a:t>
            </a:r>
            <a:r>
              <a:rPr lang="en-US" sz="1400" dirty="0"/>
              <a:t>=1, </a:t>
            </a:r>
            <a:r>
              <a:rPr lang="en-US" sz="1400" dirty="0" err="1"/>
              <a:t>horizontal_flip</a:t>
            </a:r>
            <a:r>
              <a:rPr lang="en-US" sz="1400" dirty="0"/>
              <a:t>=True, </a:t>
            </a:r>
            <a:r>
              <a:rPr lang="en-US" sz="1400" dirty="0" err="1"/>
              <a:t>vertical_flip</a:t>
            </a:r>
            <a:r>
              <a:rPr lang="en-US" sz="1400" dirty="0"/>
              <a:t>=False)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633459"/>
            <a:ext cx="8596312" cy="3653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800" y="5370497"/>
            <a:ext cx="5707875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31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result on test 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50 with train batch size = 25, validation batch size = 25,</a:t>
            </a:r>
            <a:br>
              <a:rPr lang="en-US" dirty="0"/>
            </a:br>
            <a:r>
              <a:rPr lang="en-US" dirty="0"/>
              <a:t> steps per epoch = 152, validation steps = 38, epochs = 10</a:t>
            </a:r>
            <a:br>
              <a:rPr lang="en-US" dirty="0"/>
            </a:br>
            <a:r>
              <a:rPr lang="en-US" dirty="0"/>
              <a:t>data augmentation :(</a:t>
            </a:r>
            <a:r>
              <a:rPr lang="en-US" dirty="0" err="1"/>
              <a:t>horizontal_flip</a:t>
            </a:r>
            <a:r>
              <a:rPr lang="en-US" dirty="0"/>
              <a:t>=True, </a:t>
            </a:r>
            <a:r>
              <a:rPr lang="en-US" dirty="0" err="1"/>
              <a:t>width_shift_range</a:t>
            </a:r>
            <a:r>
              <a:rPr lang="en-US" dirty="0"/>
              <a:t> = 0.2, </a:t>
            </a:r>
            <a:r>
              <a:rPr lang="en-US" dirty="0" err="1"/>
              <a:t>height_shift_range</a:t>
            </a:r>
            <a:r>
              <a:rPr lang="en-US" dirty="0"/>
              <a:t> = 0.2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78" y="3686107"/>
            <a:ext cx="5685013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807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063"/>
          </a:xfrm>
        </p:spPr>
        <p:txBody>
          <a:bodyPr/>
          <a:lstStyle/>
          <a:p>
            <a:r>
              <a:rPr lang="en-US" dirty="0" smtClean="0"/>
              <a:t>Summary of results in a table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45" y="1487961"/>
            <a:ext cx="7621895" cy="44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552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hlinkClick r:id="rId2"/>
              </a:rPr>
              <a:t>On Large-Batch Training for Deep Learning: Generalization Gap and Sharp </a:t>
            </a:r>
            <a:r>
              <a:rPr lang="en-US" dirty="0" smtClean="0">
                <a:hlinkClick r:id="rId2"/>
              </a:rPr>
              <a:t>Minima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hlinkClick r:id="rId3"/>
              </a:rPr>
              <a:t>Kaggle</a:t>
            </a:r>
            <a:r>
              <a:rPr lang="en-US" dirty="0" smtClean="0">
                <a:hlinkClick r:id="rId3"/>
              </a:rPr>
              <a:t> tutorial on Transfer Learning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1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We cut off the last layer, the last layer of what’s left has information about our photo content stored as a series of numbers in a tensor.</a:t>
            </a:r>
            <a:br>
              <a:rPr lang="en-US" sz="1800" dirty="0" smtClean="0"/>
            </a:br>
            <a:r>
              <a:rPr lang="en-US" sz="1800" dirty="0" smtClean="0"/>
              <a:t>It is a one-dimensional tensor </a:t>
            </a:r>
            <a:r>
              <a:rPr lang="en-US" sz="1800" dirty="0" err="1" smtClean="0"/>
              <a:t>i.e</a:t>
            </a:r>
            <a:r>
              <a:rPr lang="en-US" sz="1800" dirty="0" smtClean="0"/>
              <a:t> a vector.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441" y="2632842"/>
            <a:ext cx="7161537" cy="29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image feature vector or the </a:t>
            </a:r>
            <a:r>
              <a:rPr lang="en-US" sz="2800" dirty="0"/>
              <a:t> 'Bottleneck'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/>
              <a:t> 'Bottleneck' is an informal term </a:t>
            </a:r>
            <a:r>
              <a:rPr lang="en-US" dirty="0" smtClean="0"/>
              <a:t>often used </a:t>
            </a:r>
            <a:r>
              <a:rPr lang="en-US" dirty="0"/>
              <a:t>for the layer just before the final output layer that actually does the classification</a:t>
            </a:r>
            <a:r>
              <a:rPr lang="en-US" dirty="0" smtClean="0"/>
              <a:t>.</a:t>
            </a:r>
          </a:p>
          <a:p>
            <a:r>
              <a:rPr lang="en-US" dirty="0"/>
              <a:t>This penultimate layer has been trained to output a set of values that's good enough for the classifier to use to distinguish between all the classes it's been asked to recognize</a:t>
            </a:r>
            <a:r>
              <a:rPr lang="en-US" dirty="0" smtClean="0"/>
              <a:t>.</a:t>
            </a:r>
          </a:p>
          <a:p>
            <a:r>
              <a:rPr lang="en-US" dirty="0"/>
              <a:t>That means it has to be a meaningful and compact summary of the images, since it has to contain enough information for the classifier to make a good choice </a:t>
            </a:r>
            <a:r>
              <a:rPr lang="en-US" dirty="0" smtClean="0"/>
              <a:t>on </a:t>
            </a:r>
            <a:r>
              <a:rPr lang="en-US" dirty="0"/>
              <a:t>a very small set of values. </a:t>
            </a:r>
            <a:endParaRPr lang="en-US" dirty="0" smtClean="0"/>
          </a:p>
          <a:p>
            <a:r>
              <a:rPr lang="en-US" dirty="0"/>
              <a:t>The reason our final layer retraining can work on new classes is that it turns out the kind of information needed to distinguish between all the 1,000 classes in </a:t>
            </a:r>
            <a:r>
              <a:rPr lang="en-US" dirty="0" err="1"/>
              <a:t>ImageNet</a:t>
            </a:r>
            <a:r>
              <a:rPr lang="en-US" dirty="0"/>
              <a:t> is often also useful to distinguish between new kinds of objects.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2319522"/>
            <a:ext cx="853514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703"/>
          </a:xfrm>
        </p:spPr>
        <p:txBody>
          <a:bodyPr/>
          <a:lstStyle/>
          <a:p>
            <a:r>
              <a:rPr lang="en-US" dirty="0" smtClean="0"/>
              <a:t>Newly added classification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0429"/>
            <a:ext cx="8596668" cy="4590934"/>
          </a:xfrm>
        </p:spPr>
        <p:txBody>
          <a:bodyPr/>
          <a:lstStyle/>
          <a:p>
            <a:r>
              <a:rPr lang="en-US" dirty="0" smtClean="0"/>
              <a:t>We want to classify the image into 12 categories.</a:t>
            </a:r>
          </a:p>
          <a:p>
            <a:r>
              <a:rPr lang="en-US" dirty="0" smtClean="0"/>
              <a:t>After the last layer we keep the pre-trained model, we add a new layer with</a:t>
            </a:r>
            <a:r>
              <a:rPr lang="en-US" dirty="0"/>
              <a:t> </a:t>
            </a:r>
            <a:r>
              <a:rPr lang="en-US" dirty="0" smtClean="0"/>
              <a:t>12 nodes, a node for every category.</a:t>
            </a:r>
          </a:p>
          <a:p>
            <a:r>
              <a:rPr lang="en-US" dirty="0" smtClean="0"/>
              <a:t>Any node in the last layer before prediction might inform how much an image belongs to a certain category, so the measure of how much an image belongs to a certain category depends on all the nodes in this layer, this why the newly added layer is a dense (fully-connected) layer where each node in the new layer is connected to all the nodes in the last remaining layer in the pre-trained model.</a:t>
            </a:r>
          </a:p>
          <a:p>
            <a:r>
              <a:rPr lang="en-US" dirty="0" smtClean="0"/>
              <a:t>The structure would be as follows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3992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6703</TotalTime>
  <Words>1822</Words>
  <Application>Microsoft Office PowerPoint</Application>
  <PresentationFormat>Widescreen</PresentationFormat>
  <Paragraphs>136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Gisha</vt:lpstr>
      <vt:lpstr>Trebuchet MS</vt:lpstr>
      <vt:lpstr>Wingdings 3</vt:lpstr>
      <vt:lpstr>Facet</vt:lpstr>
      <vt:lpstr>Plant Seedlings Classification</vt:lpstr>
      <vt:lpstr>Plant Seedlings Classification -  Description </vt:lpstr>
      <vt:lpstr>PowerPoint Presentation</vt:lpstr>
      <vt:lpstr>What is transfer learning ?</vt:lpstr>
      <vt:lpstr>In our problem…</vt:lpstr>
      <vt:lpstr>A closer look (Resnet example)</vt:lpstr>
      <vt:lpstr>We cut off the last layer, the last layer of what’s left has information about our photo content stored as a series of numbers in a tensor. It is a one-dimensional tensor i.e a vector.</vt:lpstr>
      <vt:lpstr>The image feature vector or the  'Bottleneck'</vt:lpstr>
      <vt:lpstr>Newly added classification layer</vt:lpstr>
      <vt:lpstr>The structure is drawn for two nodes alone but can be generalized for 12 nodes</vt:lpstr>
      <vt:lpstr>PowerPoint Presentation</vt:lpstr>
      <vt:lpstr>Our implementation</vt:lpstr>
      <vt:lpstr>Train validation split </vt:lpstr>
      <vt:lpstr>The training code</vt:lpstr>
      <vt:lpstr>Explaining the parameters and their chosen values.</vt:lpstr>
      <vt:lpstr>PowerPoint Presentation</vt:lpstr>
      <vt:lpstr>Intuitive explanation of SGD</vt:lpstr>
      <vt:lpstr>More details about SGD</vt:lpstr>
      <vt:lpstr>The learning rate and Adam optimizer</vt:lpstr>
      <vt:lpstr>Choosing the values of batch size for training images and validation images</vt:lpstr>
      <vt:lpstr>Choosing the values of batch size for training images and validation images</vt:lpstr>
      <vt:lpstr>Number of epochs and image size </vt:lpstr>
      <vt:lpstr>Results on different pre-trained models for the ImageNet competition.</vt:lpstr>
      <vt:lpstr>Results</vt:lpstr>
      <vt:lpstr>First we try the resnet50 model on different batch sizes so we can decide on the best batch size to use.</vt:lpstr>
      <vt:lpstr>Resnet 50 The default input size for this model is 224x224.  </vt:lpstr>
      <vt:lpstr>Resnet 50 with train batch size = 2, validation batch size = 2,  steps per epoch = 1900, validation steps = 475, epochs = 10</vt:lpstr>
      <vt:lpstr>Resnet 50 with train batch size = 10, validation batch size = 10,  steps per epoch = 380, validation steps = 95, epochs = 10</vt:lpstr>
      <vt:lpstr>Resnet 50 with train batch size = 25, validation batch size = 25,  steps per epoch = 152, validation steps = 38, epochs = 10</vt:lpstr>
      <vt:lpstr>Resnet 50 with train batch size = 38, validation batch size = 38,  steps per epoch = 100, validation steps = 25, epochs = 10</vt:lpstr>
      <vt:lpstr>Resnet 50 with train batch size = 50, validation batch size = 50,  steps per epoch = 76, validation steps = 19, epochs = 10</vt:lpstr>
      <vt:lpstr>Resnet50 with default values: train batch size = 32, validation batch size = 32,  steps per epoch = 200, validation steps = 1, epochs = 10  no preservation of the equation ,3800 = batch_size * steps_per_epch  or  950= batch_size * validation_steps</vt:lpstr>
      <vt:lpstr>Maybe we are overfitting, so we tried less number of epochs, train batch size = 32, validation batch size = 32,  steps per epoch = 200, validation steps = 1, epochs = 6 no preservation of the equation ,3800 = batch_size * steps_per_epch  or  950= batch_size * validation_steps</vt:lpstr>
      <vt:lpstr>Maybe we are overfitting, so we tried less number of epochs, train batch size = 32, validation batch size = 32,  steps per epoch = 200, validation steps = 1, epochs = 3 no preservation of the equation ,3800 = batch_size * steps_per_epch  or  950= batch_size * validation_steps</vt:lpstr>
      <vt:lpstr>Best result is :Resnet 50 with train batch size = 25, validation batch size = 25,  steps per epoch = 152, validation steps = 38, epochs = 10 </vt:lpstr>
      <vt:lpstr>Still the best result is Resnet 50 with train batch size = 25, validation batch size = 25,  steps per epoch = 152, validation steps = 38, epochs = 10 </vt:lpstr>
      <vt:lpstr>InceptionV3 The default input size for this model is 299x299.</vt:lpstr>
      <vt:lpstr>InceptionV3with train batch size = 25, validation batch size = 25,  steps per epoch = 152, validation steps = 38, epochs = 10</vt:lpstr>
      <vt:lpstr>Xception The default input size for this model is 299x299</vt:lpstr>
      <vt:lpstr>Xception  with train batch size = 25, validation batch size = 25,  steps per epoch = 152, validation steps = 38, epochs = 10</vt:lpstr>
      <vt:lpstr>VGG16 The default input size for this model is 224x224</vt:lpstr>
      <vt:lpstr>VGG16 with train batch size = 25, validation batch size = 25,  steps per epoch = 152, validation steps = 38, epochs = 10</vt:lpstr>
      <vt:lpstr>VGG19 The default input size for this model is 224x224</vt:lpstr>
      <vt:lpstr>VGG19 with train batch size = 25, validation batch size = 25,  steps per epoch = 152, validation steps = 38, epochs = 10</vt:lpstr>
      <vt:lpstr>InceptionResNetV2 The default input size for this model is 299x299</vt:lpstr>
      <vt:lpstr>InceptionResNetV2 with train batch size = 25, validation batch size = 25,  steps per epoch = 152, validation steps = 38, epochs = 10</vt:lpstr>
      <vt:lpstr>MobileNet The default input size for this model is 224x224</vt:lpstr>
      <vt:lpstr>MobileNet with train batch size = 25, validation batch size = 25,  steps per epoch = 152, validation steps = 38, epochs = 10</vt:lpstr>
      <vt:lpstr>DenseNet121 The default input size for this model is 224x224</vt:lpstr>
      <vt:lpstr>DenseNet121 with train batch size = 25, validation batch size = 25,  steps per epoch = 152, validation steps = 38, epochs = 10</vt:lpstr>
      <vt:lpstr>DenseNet169 with train batch size = 25, validation batch size = 25,  steps per epoch = 152, validation steps = 38, epochs = 10</vt:lpstr>
      <vt:lpstr>DenseNet201 with train batch size = 25, validation batch size = 25,  steps per epoch = 152, validation steps = 38, epochs = 10</vt:lpstr>
      <vt:lpstr>NASNetMobil The default input size for this model is 224x224 </vt:lpstr>
      <vt:lpstr>NASNetMobil with train batch size = 25, validation batch size = 25,  steps per epoch = 152, validation steps = 38, epochs = 10</vt:lpstr>
      <vt:lpstr>NASNetLarge with train batch size = 25, validation batch size = 25,  steps per epoch = 152, validation steps = 38, epochs = 10</vt:lpstr>
      <vt:lpstr>Still the best result on test data is Resnet 50 with train batch size = 25, validation batch size = 25,  steps per epoch = 152, validation steps = 38, epochs = 10 </vt:lpstr>
      <vt:lpstr>Trying some data augmentation </vt:lpstr>
      <vt:lpstr>Resnet 50 with train batch size = 25, validation batch size = 25,  steps per epoch = 152, validation steps = 38, epochs = 10 data augmentation :(horizontal_flip=True, width_shift_range = 0.2, height_shift_range = 0.2)</vt:lpstr>
      <vt:lpstr>Resnet 50 with train batch size = 25, validation batch size = 25,  steps per epoch = 152, validation steps = 38, epochs = 10 data augmentation :(rotation_range=20, width_shift_range=.2, height_shift_range=.2, shear_range=0.2, zoom_range=0.2, channel_shift_range=1, horizontal_flip=True, vertical_flip=False)</vt:lpstr>
      <vt:lpstr>Resnet 50 with train batch size = 25, validation batch size = 25,  steps per epoch = 152, validation steps = 38, epochs = 20 data augmentation :(rotation_range=20, width_shift_range=.2, height_shift_range=.2, shear_range=0.2, zoom_range=0.2, channel_shift_range=1, horizontal_flip=True, vertical_flip=False)</vt:lpstr>
      <vt:lpstr>Best result on test data:</vt:lpstr>
      <vt:lpstr>Summary of results in a table</vt:lpstr>
      <vt:lpstr>Sources: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</dc:title>
  <dc:creator>USER</dc:creator>
  <cp:lastModifiedBy>USER</cp:lastModifiedBy>
  <cp:revision>103</cp:revision>
  <dcterms:created xsi:type="dcterms:W3CDTF">2018-10-16T15:25:01Z</dcterms:created>
  <dcterms:modified xsi:type="dcterms:W3CDTF">2018-10-28T10:51:12Z</dcterms:modified>
</cp:coreProperties>
</file>