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2" r:id="rId3"/>
    <p:sldId id="257" r:id="rId4"/>
    <p:sldId id="269" r:id="rId5"/>
    <p:sldId id="271" r:id="rId6"/>
    <p:sldId id="258" r:id="rId7"/>
    <p:sldId id="259" r:id="rId8"/>
    <p:sldId id="272" r:id="rId9"/>
    <p:sldId id="273" r:id="rId10"/>
    <p:sldId id="260" r:id="rId11"/>
    <p:sldId id="263" r:id="rId12"/>
    <p:sldId id="261" r:id="rId13"/>
    <p:sldId id="274" r:id="rId14"/>
    <p:sldId id="275" r:id="rId15"/>
    <p:sldId id="264" r:id="rId16"/>
    <p:sldId id="266" r:id="rId17"/>
    <p:sldId id="265" r:id="rId18"/>
    <p:sldId id="268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nrdp.2017.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Explorative </a:t>
            </a:r>
            <a:r>
              <a:rPr lang="de-DE" sz="4400" dirty="0" smtClean="0"/>
              <a:t>Studie </a:t>
            </a:r>
            <a:r>
              <a:rPr lang="de-DE" sz="4400" dirty="0"/>
              <a:t>zum Zusammenhang zwischen neuronalen Oszillationen und Elektrodenposition bei Tiefer Hirnstimulation von Parkinson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1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den Elektroden der DBS können LFPs gemessen werden</a:t>
            </a:r>
          </a:p>
          <a:p>
            <a:r>
              <a:rPr lang="de-DE" dirty="0" smtClean="0"/>
              <a:t>Erhöhte Beta-Band Aktivität im STN</a:t>
            </a:r>
          </a:p>
          <a:p>
            <a:r>
              <a:rPr lang="de-DE" sz="2800" dirty="0" smtClean="0"/>
              <a:t>Kann die Tiefe der Elektrode in Abhängigkeit von den Eigenschaften der neuronalen Oszillationen vorhergesagt werden?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091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Methoden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975995"/>
            <a:ext cx="5269283" cy="4749025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4</a:t>
            </a:r>
            <a:r>
              <a:rPr lang="de-DE" sz="1000" dirty="0" smtClean="0"/>
              <a:t>: LFP-Daten innerhalb eines Patientenordners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5436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809157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T2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7177498" y="3079371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T1</a:t>
            </a:r>
            <a:endParaRPr lang="de-DE" dirty="0"/>
          </a:p>
        </p:txBody>
      </p:sp>
      <p:sp>
        <p:nvSpPr>
          <p:cNvPr id="12" name="Ellipse 11"/>
          <p:cNvSpPr/>
          <p:nvPr/>
        </p:nvSpPr>
        <p:spPr>
          <a:xfrm>
            <a:off x="809157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T3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6263418" y="2225614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T4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6263418" y="3933127"/>
            <a:ext cx="698740" cy="69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T5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172535" y="572502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</a:t>
            </a:r>
            <a:r>
              <a:rPr lang="de-DE" sz="1000" i="1" dirty="0"/>
              <a:t>5</a:t>
            </a:r>
            <a:r>
              <a:rPr lang="de-DE" sz="1000" dirty="0" smtClean="0"/>
              <a:t>: Anordnung der Trajekte der Elektrodenvorrichtung bei DBS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039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LFP-Daten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05" y="924237"/>
            <a:ext cx="6401044" cy="4800783"/>
          </a:xfrm>
        </p:spPr>
      </p:pic>
      <p:sp>
        <p:nvSpPr>
          <p:cNvPr id="15" name="Textfeld 14"/>
          <p:cNvSpPr txBox="1"/>
          <p:nvPr/>
        </p:nvSpPr>
        <p:spPr>
          <a:xfrm>
            <a:off x="4172535" y="5725020"/>
            <a:ext cx="5875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6</a:t>
            </a:r>
            <a:r>
              <a:rPr lang="de-DE" sz="1000" dirty="0" smtClean="0"/>
              <a:t>: Powerspektrum der zentralen und </a:t>
            </a:r>
            <a:r>
              <a:rPr lang="de-DE" sz="1000" dirty="0" err="1" smtClean="0"/>
              <a:t>anterioren</a:t>
            </a:r>
            <a:r>
              <a:rPr lang="de-DE" sz="1000" dirty="0" smtClean="0"/>
              <a:t> Testelektrode bei einer FFT mit </a:t>
            </a:r>
            <a:r>
              <a:rPr lang="de-DE" sz="1000" dirty="0" err="1" smtClean="0"/>
              <a:t>Hanning</a:t>
            </a:r>
            <a:r>
              <a:rPr lang="de-DE" sz="1000" dirty="0" smtClean="0"/>
              <a:t>-Tapern. </a:t>
            </a:r>
            <a:br>
              <a:rPr lang="de-DE" sz="1000" dirty="0" smtClean="0"/>
            </a:br>
            <a:r>
              <a:rPr lang="de-DE" sz="1000" dirty="0" smtClean="0"/>
              <a:t>Power wurde in Mikrovolt gemessen, die Werte in der Abbildung sind jedoch zwischen 0 und 1 normiert.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1017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Statistische 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</a:p>
          <a:p>
            <a:r>
              <a:rPr lang="de-DE" dirty="0" smtClean="0"/>
              <a:t>UV</a:t>
            </a:r>
          </a:p>
          <a:p>
            <a:pPr lvl="1"/>
            <a:r>
              <a:rPr lang="de-DE" b="1" dirty="0" smtClean="0"/>
              <a:t>Tiefe der Elektrode</a:t>
            </a:r>
          </a:p>
          <a:p>
            <a:pPr lvl="1"/>
            <a:r>
              <a:rPr lang="de-DE" dirty="0" smtClean="0"/>
              <a:t>UPDRS</a:t>
            </a:r>
          </a:p>
          <a:p>
            <a:r>
              <a:rPr lang="de-DE" dirty="0" smtClean="0"/>
              <a:t>AV</a:t>
            </a:r>
          </a:p>
          <a:p>
            <a:pPr lvl="1"/>
            <a:r>
              <a:rPr lang="de-DE" b="1" dirty="0" smtClean="0"/>
              <a:t>Elektrophysiologische Eigenschaft</a:t>
            </a:r>
          </a:p>
          <a:p>
            <a:pPr lvl="2"/>
            <a:r>
              <a:rPr lang="de-DE" dirty="0" smtClean="0"/>
              <a:t>Beta-Power</a:t>
            </a:r>
          </a:p>
          <a:p>
            <a:pPr lvl="2"/>
            <a:r>
              <a:rPr lang="de-DE" dirty="0" smtClean="0"/>
              <a:t>Andere Frequenzbänder</a:t>
            </a:r>
          </a:p>
          <a:p>
            <a:pPr lvl="2"/>
            <a:r>
              <a:rPr lang="de-DE" dirty="0" smtClean="0"/>
              <a:t>Aperiodische 1/f-Komponente</a:t>
            </a:r>
          </a:p>
          <a:p>
            <a:pPr lvl="2"/>
            <a:r>
              <a:rPr lang="de-DE" dirty="0" smtClean="0"/>
              <a:t>Spike-Aktivität</a:t>
            </a:r>
          </a:p>
          <a:p>
            <a:r>
              <a:rPr lang="de-DE" dirty="0" smtClean="0"/>
              <a:t>Test, ob sich der Zusammenhang signifikant von 0 Unterscheidet </a:t>
            </a:r>
          </a:p>
          <a:p>
            <a:r>
              <a:rPr lang="de-DE" dirty="0" smtClean="0"/>
              <a:t>Test, ob die Zusammenhänge sich voneinander unterscheiden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2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Zeitplan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5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68" y="924877"/>
            <a:ext cx="6073140" cy="4998720"/>
          </a:xfrm>
        </p:spPr>
      </p:pic>
    </p:spTree>
    <p:extLst>
      <p:ext uri="{BB962C8B-B14F-4D97-AF65-F5344CB8AC3E}">
        <p14:creationId xmlns:p14="http://schemas.microsoft.com/office/powerpoint/2010/main" val="378474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Literatur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Cole, S. R., van der </a:t>
            </a:r>
            <a:r>
              <a:rPr lang="de-DE" dirty="0" err="1"/>
              <a:t>Meij</a:t>
            </a:r>
            <a:r>
              <a:rPr lang="de-DE" dirty="0"/>
              <a:t>, R., Peterson, E. J., de </a:t>
            </a:r>
            <a:r>
              <a:rPr lang="de-DE" dirty="0" err="1"/>
              <a:t>Hemptinne</a:t>
            </a:r>
            <a:r>
              <a:rPr lang="de-DE" dirty="0"/>
              <a:t>, C., Starr, P. A., &amp; </a:t>
            </a:r>
            <a:r>
              <a:rPr lang="de-DE" dirty="0" err="1"/>
              <a:t>Voytek</a:t>
            </a:r>
            <a:r>
              <a:rPr lang="de-DE" dirty="0"/>
              <a:t>, B. (2017). </a:t>
            </a:r>
            <a:r>
              <a:rPr lang="de-DE" dirty="0" err="1"/>
              <a:t>Nonsinusoidal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oscillations</a:t>
            </a:r>
            <a:r>
              <a:rPr lang="de-DE" dirty="0"/>
              <a:t> </a:t>
            </a:r>
            <a:r>
              <a:rPr lang="de-DE" dirty="0" err="1"/>
              <a:t>reflect</a:t>
            </a:r>
            <a:r>
              <a:rPr lang="de-DE" dirty="0"/>
              <a:t> </a:t>
            </a:r>
            <a:r>
              <a:rPr lang="de-DE" dirty="0" err="1"/>
              <a:t>cortical</a:t>
            </a:r>
            <a:r>
              <a:rPr lang="de-DE" dirty="0"/>
              <a:t> </a:t>
            </a:r>
            <a:r>
              <a:rPr lang="de-DE" dirty="0" err="1"/>
              <a:t>pathophysiology</a:t>
            </a:r>
            <a:r>
              <a:rPr lang="de-DE" dirty="0"/>
              <a:t> in </a:t>
            </a:r>
            <a:r>
              <a:rPr lang="de-DE" dirty="0" err="1"/>
              <a:t>Parkinson's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37(18), 4830-4840</a:t>
            </a:r>
            <a:r>
              <a:rPr lang="de-DE" dirty="0" smtClean="0"/>
              <a:t>.</a:t>
            </a:r>
          </a:p>
          <a:p>
            <a:r>
              <a:rPr lang="de-DE" dirty="0" err="1"/>
              <a:t>Donoghue</a:t>
            </a:r>
            <a:r>
              <a:rPr lang="de-DE" dirty="0"/>
              <a:t>, T., Haller, M., Peterson, E. J., </a:t>
            </a:r>
            <a:r>
              <a:rPr lang="de-DE" dirty="0" err="1"/>
              <a:t>Varma</a:t>
            </a:r>
            <a:r>
              <a:rPr lang="de-DE" dirty="0"/>
              <a:t>, P., Sebastian, P., Gao, R. et al. (2020). </a:t>
            </a:r>
            <a:r>
              <a:rPr lang="de-DE" dirty="0" err="1"/>
              <a:t>Parameterizing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power </a:t>
            </a:r>
            <a:r>
              <a:rPr lang="de-DE" dirty="0" err="1"/>
              <a:t>spectra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periodic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aperiodic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 Nature </a:t>
            </a:r>
            <a:r>
              <a:rPr lang="de-DE" dirty="0" err="1"/>
              <a:t>neuroscience</a:t>
            </a:r>
            <a:r>
              <a:rPr lang="de-DE" dirty="0"/>
              <a:t>, 23(12), 1655-1665</a:t>
            </a:r>
            <a:r>
              <a:rPr lang="de-DE" dirty="0" smtClean="0"/>
              <a:t>.</a:t>
            </a:r>
          </a:p>
          <a:p>
            <a:r>
              <a:rPr lang="en-US" dirty="0" err="1"/>
              <a:t>Herreras</a:t>
            </a:r>
            <a:r>
              <a:rPr lang="en-US" dirty="0"/>
              <a:t>, O. (2016). Local field potentials: myths and misunderstandings. Frontiers in neural circuits, 10, 101</a:t>
            </a:r>
            <a:r>
              <a:rPr lang="en-US" dirty="0" smtClean="0"/>
              <a:t>.</a:t>
            </a:r>
          </a:p>
          <a:p>
            <a:r>
              <a:rPr lang="de-DE" dirty="0"/>
              <a:t>Jankovic, J. (2008). </a:t>
            </a:r>
            <a:r>
              <a:rPr lang="de-DE" dirty="0" err="1"/>
              <a:t>Parkinson’s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diagnosis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neurology</a:t>
            </a:r>
            <a:r>
              <a:rPr lang="de-DE" dirty="0"/>
              <a:t>, </a:t>
            </a:r>
            <a:r>
              <a:rPr lang="de-DE" dirty="0" err="1"/>
              <a:t>neurosurgery</a:t>
            </a:r>
            <a:r>
              <a:rPr lang="de-DE" dirty="0"/>
              <a:t> &amp; </a:t>
            </a:r>
            <a:r>
              <a:rPr lang="de-DE" dirty="0" err="1"/>
              <a:t>psychiatry</a:t>
            </a:r>
            <a:r>
              <a:rPr lang="de-DE" dirty="0"/>
              <a:t>, 79(4), 368-376</a:t>
            </a:r>
            <a:r>
              <a:rPr lang="de-DE" dirty="0" smtClean="0"/>
              <a:t>.</a:t>
            </a:r>
          </a:p>
          <a:p>
            <a:r>
              <a:rPr lang="de-DE" dirty="0" err="1"/>
              <a:t>Koirala</a:t>
            </a:r>
            <a:r>
              <a:rPr lang="de-DE" dirty="0"/>
              <a:t>, N., Serrano, L., Paschen, S., Falk, D., </a:t>
            </a:r>
            <a:r>
              <a:rPr lang="de-DE" dirty="0" err="1"/>
              <a:t>Anwar</a:t>
            </a:r>
            <a:r>
              <a:rPr lang="de-DE" dirty="0"/>
              <a:t>, A. R., </a:t>
            </a:r>
            <a:r>
              <a:rPr lang="de-DE" dirty="0" err="1"/>
              <a:t>Kuravi</a:t>
            </a:r>
            <a:r>
              <a:rPr lang="de-DE" dirty="0"/>
              <a:t>, P. et al. (2020). Mapping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microelectrode</a:t>
            </a:r>
            <a:r>
              <a:rPr lang="de-DE" dirty="0"/>
              <a:t> </a:t>
            </a:r>
            <a:r>
              <a:rPr lang="de-DE" dirty="0" err="1"/>
              <a:t>recordings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. Scientific </a:t>
            </a:r>
            <a:r>
              <a:rPr lang="de-DE" dirty="0" err="1"/>
              <a:t>reports</a:t>
            </a:r>
            <a:r>
              <a:rPr lang="de-DE" dirty="0"/>
              <a:t>, 10(1), 1-12</a:t>
            </a:r>
            <a:r>
              <a:rPr lang="de-DE" dirty="0" smtClean="0"/>
              <a:t>.</a:t>
            </a:r>
          </a:p>
          <a:p>
            <a:r>
              <a:rPr lang="de-DE" dirty="0" err="1"/>
              <a:t>Oostenveld</a:t>
            </a:r>
            <a:r>
              <a:rPr lang="de-DE" dirty="0"/>
              <a:t>, R., Fries, P., Maris, E., &amp; </a:t>
            </a:r>
            <a:r>
              <a:rPr lang="de-DE" dirty="0" err="1"/>
              <a:t>Schoffelen</a:t>
            </a:r>
            <a:r>
              <a:rPr lang="de-DE" dirty="0"/>
              <a:t>, J. M. (2011). </a:t>
            </a:r>
            <a:r>
              <a:rPr lang="de-DE" dirty="0" err="1"/>
              <a:t>FieldTrip</a:t>
            </a:r>
            <a:r>
              <a:rPr lang="de-DE" dirty="0"/>
              <a:t>: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MEG, EEG, </a:t>
            </a:r>
            <a:r>
              <a:rPr lang="de-DE" dirty="0" err="1"/>
              <a:t>and</a:t>
            </a:r>
            <a:r>
              <a:rPr lang="de-DE" dirty="0"/>
              <a:t> invasive </a:t>
            </a:r>
            <a:r>
              <a:rPr lang="de-DE" dirty="0" err="1"/>
              <a:t>electrophysiological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neuroscience</a:t>
            </a:r>
            <a:r>
              <a:rPr lang="de-DE" dirty="0"/>
              <a:t>, 2011</a:t>
            </a:r>
            <a:r>
              <a:rPr lang="de-DE" dirty="0" smtClean="0"/>
              <a:t>.</a:t>
            </a:r>
          </a:p>
          <a:p>
            <a:r>
              <a:rPr lang="de-DE" dirty="0" err="1"/>
              <a:t>Opri</a:t>
            </a:r>
            <a:r>
              <a:rPr lang="de-DE" dirty="0"/>
              <a:t>, E., </a:t>
            </a:r>
            <a:r>
              <a:rPr lang="de-DE" dirty="0" err="1"/>
              <a:t>Cernera</a:t>
            </a:r>
            <a:r>
              <a:rPr lang="de-DE" dirty="0"/>
              <a:t>, S., Molina, R., Eisinger, R. S., </a:t>
            </a:r>
            <a:r>
              <a:rPr lang="de-DE" dirty="0" err="1"/>
              <a:t>Cagle</a:t>
            </a:r>
            <a:r>
              <a:rPr lang="de-DE" dirty="0"/>
              <a:t>, J. N., Almeida, L. et al. (2020). </a:t>
            </a:r>
            <a:r>
              <a:rPr lang="de-DE" dirty="0" err="1"/>
              <a:t>Chronic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cortico-thalamic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-loop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essential </a:t>
            </a:r>
            <a:r>
              <a:rPr lang="de-DE" dirty="0" err="1"/>
              <a:t>tremor</a:t>
            </a:r>
            <a:r>
              <a:rPr lang="de-DE" dirty="0"/>
              <a:t>. Science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Medicine</a:t>
            </a:r>
            <a:r>
              <a:rPr lang="de-DE" dirty="0"/>
              <a:t>, 12(572</a:t>
            </a:r>
            <a:r>
              <a:rPr lang="de-DE" dirty="0" smtClean="0"/>
              <a:t>).</a:t>
            </a:r>
          </a:p>
          <a:p>
            <a:r>
              <a:rPr lang="de-DE" dirty="0" err="1"/>
              <a:t>Poewe</a:t>
            </a:r>
            <a:r>
              <a:rPr lang="de-DE" dirty="0"/>
              <a:t>, W., </a:t>
            </a:r>
            <a:r>
              <a:rPr lang="de-DE" dirty="0" err="1"/>
              <a:t>Seppi</a:t>
            </a:r>
            <a:r>
              <a:rPr lang="de-DE" dirty="0"/>
              <a:t>, K., Tanner, C. M., </a:t>
            </a:r>
            <a:r>
              <a:rPr lang="de-DE" dirty="0" err="1"/>
              <a:t>Halliday</a:t>
            </a:r>
            <a:r>
              <a:rPr lang="de-DE" dirty="0"/>
              <a:t>, G. M., </a:t>
            </a:r>
            <a:r>
              <a:rPr lang="de-DE" dirty="0" err="1"/>
              <a:t>Brundin</a:t>
            </a:r>
            <a:r>
              <a:rPr lang="de-DE" dirty="0"/>
              <a:t>, P., Volkmann, J. et al. (2017) Parkinson </a:t>
            </a:r>
            <a:r>
              <a:rPr lang="de-DE" dirty="0" err="1"/>
              <a:t>disease</a:t>
            </a:r>
            <a:r>
              <a:rPr lang="de-DE" dirty="0"/>
              <a:t>. Nature Reviews.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primers</a:t>
            </a:r>
            <a:r>
              <a:rPr lang="de-DE" dirty="0"/>
              <a:t>, 3, 17013.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doi.org/10.1038/nrdp.2017.13</a:t>
            </a:r>
            <a:endParaRPr lang="de-DE" dirty="0" smtClean="0"/>
          </a:p>
          <a:p>
            <a:r>
              <a:rPr lang="en-US" dirty="0"/>
              <a:t>Rey, H. G., </a:t>
            </a:r>
            <a:r>
              <a:rPr lang="en-US" dirty="0" err="1"/>
              <a:t>Pedreira</a:t>
            </a:r>
            <a:r>
              <a:rPr lang="en-US" dirty="0"/>
              <a:t>, C., &amp; </a:t>
            </a:r>
            <a:r>
              <a:rPr lang="en-US" dirty="0" err="1"/>
              <a:t>Quiroga</a:t>
            </a:r>
            <a:r>
              <a:rPr lang="en-US" dirty="0"/>
              <a:t>, R. Q. (2015). Past, present and future of spike sorting techniques. Brain research bulletin, 119, 106-117</a:t>
            </a:r>
            <a:r>
              <a:rPr lang="en-US" dirty="0" smtClean="0"/>
              <a:t>.</a:t>
            </a:r>
          </a:p>
          <a:p>
            <a:r>
              <a:rPr lang="en-US" dirty="0" err="1"/>
              <a:t>Telkes</a:t>
            </a:r>
            <a:r>
              <a:rPr lang="en-US" dirty="0"/>
              <a:t>, I., </a:t>
            </a:r>
            <a:r>
              <a:rPr lang="en-US" dirty="0" err="1"/>
              <a:t>Sabourin</a:t>
            </a:r>
            <a:r>
              <a:rPr lang="en-US" dirty="0"/>
              <a:t>, S., </a:t>
            </a:r>
            <a:r>
              <a:rPr lang="en-US" dirty="0" err="1"/>
              <a:t>Durphy</a:t>
            </a:r>
            <a:r>
              <a:rPr lang="en-US" dirty="0"/>
              <a:t>, J., Adam, O., </a:t>
            </a:r>
            <a:r>
              <a:rPr lang="en-US" dirty="0" err="1"/>
              <a:t>Sukul</a:t>
            </a:r>
            <a:r>
              <a:rPr lang="en-US" dirty="0"/>
              <a:t>, V., </a:t>
            </a:r>
            <a:r>
              <a:rPr lang="en-US" dirty="0" err="1"/>
              <a:t>Raviv</a:t>
            </a:r>
            <a:r>
              <a:rPr lang="en-US" dirty="0"/>
              <a:t>, N. et al. (2020). Functional use of directional local field potentials in the </a:t>
            </a:r>
            <a:r>
              <a:rPr lang="en-US" dirty="0" err="1"/>
              <a:t>subthalamic</a:t>
            </a:r>
            <a:r>
              <a:rPr lang="en-US" dirty="0"/>
              <a:t> nucleus deep brain stimulation. Frontiers in human neuroscience, 14, 145</a:t>
            </a:r>
            <a:r>
              <a:rPr lang="en-US" dirty="0" smtClean="0"/>
              <a:t>.</a:t>
            </a:r>
          </a:p>
          <a:p>
            <a:r>
              <a:rPr lang="de-DE" dirty="0"/>
              <a:t>Thompson, J. A., </a:t>
            </a:r>
            <a:r>
              <a:rPr lang="de-DE" dirty="0" err="1"/>
              <a:t>Oukal</a:t>
            </a:r>
            <a:r>
              <a:rPr lang="de-DE" dirty="0"/>
              <a:t>, S., Bergman, H., </a:t>
            </a:r>
            <a:r>
              <a:rPr lang="de-DE" dirty="0" err="1"/>
              <a:t>Ojemann</a:t>
            </a:r>
            <a:r>
              <a:rPr lang="de-DE" dirty="0"/>
              <a:t>, S., </a:t>
            </a:r>
            <a:r>
              <a:rPr lang="de-DE" dirty="0" err="1"/>
              <a:t>Hebb</a:t>
            </a:r>
            <a:r>
              <a:rPr lang="de-DE" dirty="0"/>
              <a:t>, A. O., </a:t>
            </a:r>
            <a:r>
              <a:rPr lang="de-DE" dirty="0" err="1"/>
              <a:t>Hanrahan</a:t>
            </a:r>
            <a:r>
              <a:rPr lang="de-DE" dirty="0"/>
              <a:t>, S. et al. (2018). Semi-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estimating</a:t>
            </a:r>
            <a:r>
              <a:rPr lang="de-DE" dirty="0"/>
              <a:t> </a:t>
            </a:r>
            <a:r>
              <a:rPr lang="de-DE" dirty="0" err="1"/>
              <a:t>subthalamic</a:t>
            </a:r>
            <a:r>
              <a:rPr lang="de-DE" dirty="0"/>
              <a:t> </a:t>
            </a:r>
            <a:r>
              <a:rPr lang="de-DE" dirty="0" err="1"/>
              <a:t>nucleus</a:t>
            </a:r>
            <a:r>
              <a:rPr lang="de-DE" dirty="0"/>
              <a:t> </a:t>
            </a:r>
            <a:r>
              <a:rPr lang="de-DE" dirty="0" err="1"/>
              <a:t>boundaries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optimal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stimulation</a:t>
            </a:r>
            <a:r>
              <a:rPr lang="de-DE" dirty="0"/>
              <a:t> </a:t>
            </a:r>
            <a:r>
              <a:rPr lang="de-DE" dirty="0" err="1"/>
              <a:t>implantation</a:t>
            </a:r>
            <a:r>
              <a:rPr lang="de-DE" dirty="0"/>
              <a:t> </a:t>
            </a:r>
            <a:r>
              <a:rPr lang="de-DE" dirty="0" err="1"/>
              <a:t>surgery</a:t>
            </a:r>
            <a:r>
              <a:rPr lang="de-DE" dirty="0"/>
              <a:t>. Journal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neurosurgery</a:t>
            </a:r>
            <a:r>
              <a:rPr lang="de-DE" dirty="0"/>
              <a:t>, 1, 1-10.</a:t>
            </a:r>
          </a:p>
        </p:txBody>
      </p:sp>
    </p:spTree>
    <p:extLst>
      <p:ext uri="{BB962C8B-B14F-4D97-AF65-F5344CB8AC3E}">
        <p14:creationId xmlns:p14="http://schemas.microsoft.com/office/powerpoint/2010/main" val="290327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Theoretischer Hintergrund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Neumann – stu203277@mail.uni-kiel.de</a:t>
            </a:r>
          </a:p>
          <a:p>
            <a:r>
              <a:rPr lang="de-DE" dirty="0" err="1" smtClean="0"/>
              <a:t>Sörensenstraße</a:t>
            </a:r>
            <a:r>
              <a:rPr lang="de-DE" dirty="0" smtClean="0"/>
              <a:t> 26, 24143 Kiel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004" y="763610"/>
            <a:ext cx="2912996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Abbildung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https</a:t>
            </a:r>
            <a:r>
              <a:rPr lang="de-DE" dirty="0"/>
              <a:t>://www.msdmanuals.com/-/</a:t>
            </a:r>
            <a:r>
              <a:rPr lang="de-DE" dirty="0" smtClean="0"/>
              <a:t>media/manual/home/images/neu-basal-ganglia_de.gif?mw=704&amp;amp;thn=0&amp;amp;sc_lang=de</a:t>
            </a:r>
          </a:p>
          <a:p>
            <a:r>
              <a:rPr lang="de-DE" dirty="0" smtClean="0"/>
              <a:t>Abbildung </a:t>
            </a:r>
            <a:r>
              <a:rPr lang="de-DE" dirty="0"/>
              <a:t>2: https://upload.wikimedia.org/wikipedia/commons/thumb/e/e9/Basalganglien.png/1280px-Basalganglien.png</a:t>
            </a:r>
            <a:endParaRPr lang="de-DE" dirty="0" smtClean="0"/>
          </a:p>
          <a:p>
            <a:r>
              <a:rPr lang="de-DE" dirty="0"/>
              <a:t>Abbildung </a:t>
            </a:r>
            <a:r>
              <a:rPr lang="de-DE" dirty="0" smtClean="0"/>
              <a:t>3: https</a:t>
            </a:r>
            <a:r>
              <a:rPr lang="de-DE" dirty="0"/>
              <a:t>://www.researchgate.net/publication/326213723/figure/fig1/AS:645188208832513@1530836264625/Abbott-TM-8-segmented-directional-DBS-lead-showing-the-4-numbered-leads-1-4-and-how.png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7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Motorische Symptome </a:t>
            </a:r>
          </a:p>
          <a:p>
            <a:pPr lvl="1"/>
            <a:r>
              <a:rPr lang="de-DE" dirty="0" smtClean="0"/>
              <a:t>Ruhetremor</a:t>
            </a:r>
          </a:p>
          <a:p>
            <a:pPr lvl="1"/>
            <a:r>
              <a:rPr lang="de-DE" dirty="0" smtClean="0"/>
              <a:t>Rigor</a:t>
            </a:r>
          </a:p>
          <a:p>
            <a:pPr lvl="1"/>
            <a:r>
              <a:rPr lang="de-DE" dirty="0" err="1" smtClean="0"/>
              <a:t>Bradykinesie</a:t>
            </a:r>
            <a:endParaRPr lang="de-DE" dirty="0" smtClean="0"/>
          </a:p>
          <a:p>
            <a:pPr lvl="1"/>
            <a:r>
              <a:rPr lang="de-DE" dirty="0" smtClean="0"/>
              <a:t>Instabilität der Körperhaltung </a:t>
            </a:r>
          </a:p>
          <a:p>
            <a:r>
              <a:rPr lang="de-DE" dirty="0" smtClean="0"/>
              <a:t>UPDRS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8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1633080"/>
            <a:ext cx="6705600" cy="409194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174068" y="5725020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1</a:t>
            </a:r>
            <a:r>
              <a:rPr lang="de-DE" sz="1000" dirty="0" smtClean="0"/>
              <a:t>: Seitliche Ansicht der Basalganglien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4329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Parkinson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4068" y="5725020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2</a:t>
            </a:r>
            <a:r>
              <a:rPr lang="de-DE" sz="1000" dirty="0" smtClean="0"/>
              <a:t>: Vernetzung der Kerne im Basalgangliensystem</a:t>
            </a:r>
            <a:endParaRPr lang="de-DE" sz="1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8" y="961562"/>
            <a:ext cx="6276292" cy="4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Tiefe Hirnstimulation (DBS)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Wirkt wie eine Läsion </a:t>
            </a:r>
          </a:p>
          <a:p>
            <a:r>
              <a:rPr lang="de-DE" dirty="0" smtClean="0"/>
              <a:t>Anwendung auf den STN verringert nachweislich motorische Symptome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Sensomotorische Nebenwirkungen durch Stimulation von Bereichen um den STN herum</a:t>
            </a:r>
          </a:p>
          <a:p>
            <a:pPr lvl="1"/>
            <a:r>
              <a:rPr lang="de-DE" dirty="0" smtClean="0"/>
              <a:t>Verwaschene Sprache</a:t>
            </a:r>
          </a:p>
          <a:p>
            <a:pPr lvl="1"/>
            <a:r>
              <a:rPr lang="de-DE" dirty="0" smtClean="0"/>
              <a:t>Verzogene Mundwinkel</a:t>
            </a:r>
          </a:p>
          <a:p>
            <a:pPr lvl="1"/>
            <a:r>
              <a:rPr lang="de-DE" dirty="0" smtClean="0"/>
              <a:t>Taubheit</a:t>
            </a:r>
          </a:p>
          <a:p>
            <a:pPr lvl="1"/>
            <a:r>
              <a:rPr lang="de-DE" dirty="0" smtClean="0"/>
              <a:t>Doppelt sehen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36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35" y="1728978"/>
            <a:ext cx="3360420" cy="3390900"/>
          </a:xfrm>
        </p:spPr>
      </p:pic>
      <p:sp>
        <p:nvSpPr>
          <p:cNvPr id="5" name="Textfeld 4"/>
          <p:cNvSpPr txBox="1"/>
          <p:nvPr/>
        </p:nvSpPr>
        <p:spPr>
          <a:xfrm>
            <a:off x="4172535" y="5725020"/>
            <a:ext cx="3353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Abbildung 3</a:t>
            </a:r>
            <a:r>
              <a:rPr lang="de-DE" sz="1000" dirty="0" smtClean="0"/>
              <a:t>: Vernetzung der Kerne im Basalgangliensystem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7819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der DBS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Komplexität und Aufwand der Behandlung </a:t>
            </a:r>
          </a:p>
          <a:p>
            <a:r>
              <a:rPr lang="de-DE" dirty="0" smtClean="0"/>
              <a:t>Rechnerische Modelle sollen optimale Einstellungen vorhersagen</a:t>
            </a:r>
          </a:p>
          <a:p>
            <a:r>
              <a:rPr lang="de-DE" dirty="0" smtClean="0"/>
              <a:t>Experimente mit </a:t>
            </a:r>
            <a:r>
              <a:rPr lang="de-DE" dirty="0" err="1" smtClean="0"/>
              <a:t>Closed</a:t>
            </a:r>
            <a:r>
              <a:rPr lang="de-DE" dirty="0" smtClean="0"/>
              <a:t>-Loop DBS </a:t>
            </a:r>
          </a:p>
          <a:p>
            <a:pPr marL="5029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99988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781</Words>
  <Application>Microsoft Office PowerPoint</Application>
  <PresentationFormat>Breitbild</PresentationFormat>
  <Paragraphs>88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Rahmen</vt:lpstr>
      <vt:lpstr>Explorative Studie zum Zusammenhang zwischen neuronalen Oszillationen und Elektrodenposition bei Tiefer Hirnstimulation von Parkinson</vt:lpstr>
      <vt:lpstr>Theoretischer Hintergrund</vt:lpstr>
      <vt:lpstr>Parkinson </vt:lpstr>
      <vt:lpstr>Parkinson </vt:lpstr>
      <vt:lpstr>Parkinson </vt:lpstr>
      <vt:lpstr>Tiefe Hirnstimulation (DBS)</vt:lpstr>
      <vt:lpstr>Probleme der DBS</vt:lpstr>
      <vt:lpstr>Probleme der DBS</vt:lpstr>
      <vt:lpstr>Probleme der DBS</vt:lpstr>
      <vt:lpstr>Fragestellung</vt:lpstr>
      <vt:lpstr>Methoden</vt:lpstr>
      <vt:lpstr>LFP-Daten</vt:lpstr>
      <vt:lpstr>LFP-Daten</vt:lpstr>
      <vt:lpstr>LFP-Daten</vt:lpstr>
      <vt:lpstr>Statistische Analyse</vt:lpstr>
      <vt:lpstr>Zeitplan</vt:lpstr>
      <vt:lpstr>Zeitplan</vt:lpstr>
      <vt:lpstr>Literatur</vt:lpstr>
      <vt:lpstr>Literatur</vt:lpstr>
      <vt:lpstr>Abbildungen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Explorative Studie zum Zusammenhang zwischen neuronalen Oszillationen und Elektrodenposition bei Tiefer Hirnstimulation von Parkinson</dc:title>
  <dc:creator>acer</dc:creator>
  <cp:lastModifiedBy>acer</cp:lastModifiedBy>
  <cp:revision>37</cp:revision>
  <dcterms:created xsi:type="dcterms:W3CDTF">2021-06-17T17:55:24Z</dcterms:created>
  <dcterms:modified xsi:type="dcterms:W3CDTF">2021-06-24T16:09:07Z</dcterms:modified>
</cp:coreProperties>
</file>