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98" r:id="rId4"/>
    <p:sldId id="300" r:id="rId5"/>
    <p:sldId id="299" r:id="rId6"/>
    <p:sldId id="292" r:id="rId7"/>
    <p:sldId id="302" r:id="rId8"/>
    <p:sldId id="293" r:id="rId9"/>
    <p:sldId id="294" r:id="rId10"/>
    <p:sldId id="296" r:id="rId11"/>
    <p:sldId id="297" r:id="rId12"/>
    <p:sldId id="301" r:id="rId13"/>
    <p:sldId id="25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5FFAA-362C-4123-A36E-F1E077B731E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A809-958B-404D-85AE-47A436F8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00025" y="468313"/>
            <a:ext cx="6494463" cy="36544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is another ‘invented’ fitting mode where I shift the offset for the exponential fit towards the set value in ‘initial’.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66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00025" y="468313"/>
            <a:ext cx="6494463" cy="36544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‘escalation’ in the cascade is stepwise fitting. Here if nothing works in parameter settings from fixed, knee, initial -&gt; Try </a:t>
            </a:r>
            <a:r>
              <a:rPr lang="en-US" dirty="0" err="1"/>
              <a:t>StepWise</a:t>
            </a:r>
            <a:r>
              <a:rPr lang="en-US" dirty="0"/>
              <a:t> fitting.</a:t>
            </a:r>
          </a:p>
          <a:p>
            <a:r>
              <a:rPr lang="en-US" dirty="0"/>
              <a:t>Here from 4 -&gt; 13 and 13 -&gt; 48.</a:t>
            </a:r>
          </a:p>
          <a:p>
            <a:endParaRPr lang="en-US" dirty="0"/>
          </a:p>
          <a:p>
            <a:r>
              <a:rPr lang="en-US" dirty="0"/>
              <a:t>Visual confirmation is key I think, as </a:t>
            </a:r>
            <a:r>
              <a:rPr lang="en-US" dirty="0" err="1"/>
              <a:t>fooof</a:t>
            </a:r>
            <a:r>
              <a:rPr lang="en-US" dirty="0"/>
              <a:t> can go REALLY wrong. Aim for the best </a:t>
            </a:r>
            <a:r>
              <a:rPr lang="en-US"/>
              <a:t>possible result.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93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88341-1DCB-4A69-8265-4C401265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BE180D-ED04-41EB-933F-94A1D1C9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99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F73A2-F99E-4202-BF37-B2CB8FDA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525A69-0532-486A-9CAE-CFE181621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C2959-6BC0-47C7-BFE7-7C80BD66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E11CB6-DE58-4F9F-9B98-3D1746C5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68BB2-2F0B-46D5-859D-D02D1923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5D754D-9B05-403F-8D9B-F753D578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C2CDE-8209-4A93-BBD8-CE69DC1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79198E-0B22-4CC1-BCEB-D71C0EB71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D149F-9F95-4C77-94DD-8D7CCE11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B5C64A-CB91-4289-AB43-E2F3BBB7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69EB0-632B-4AFE-8FAF-ED603CF8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A65F57-3360-4569-99F8-083291419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C8B14F-2891-4078-9286-430F1A17D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29B13-DC0F-4784-9936-BEC6E98F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21CB4-48C4-4797-963D-A031D2B7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3520C1-282B-455D-A188-85320ED8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34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67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34534" y="2258905"/>
            <a:ext cx="4482253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3949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5334" y="1583267"/>
            <a:ext cx="4025900" cy="175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67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33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69ED6-91EF-4BD2-AAD0-A993D1FE3A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1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1D334-520E-4FBB-B8A8-6A609B53F9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400" y="1894193"/>
            <a:ext cx="10801349" cy="4650925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1DE3242-4A0A-49BE-B977-923FDF4B3B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449389"/>
            <a:ext cx="10801351" cy="43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2397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3898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93F54-1AB8-4EE5-AB48-56345326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" y="93027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D188C-96DA-43BF-A6FC-C20253241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1828799"/>
            <a:ext cx="11014363" cy="43481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latin typeface="Source Serif Pro" panose="02040603050405020204" pitchFamily="18" charset="0"/>
                <a:ea typeface="Source Serif Pro" panose="02040603050405020204" pitchFamily="18" charset="0"/>
              </a:defRPr>
            </a:lvl1pPr>
            <a:lvl2pPr>
              <a:lnSpc>
                <a:spcPct val="100000"/>
              </a:lnSpc>
              <a:defRPr sz="2000">
                <a:latin typeface="Source Serif Pro" panose="02040603050405020204" pitchFamily="18" charset="0"/>
                <a:ea typeface="Source Serif Pro" panose="02040603050405020204" pitchFamily="18" charset="0"/>
              </a:defRPr>
            </a:lvl2pPr>
            <a:lvl3pPr>
              <a:lnSpc>
                <a:spcPct val="100000"/>
              </a:lnSpc>
              <a:defRPr sz="1800">
                <a:latin typeface="Source Serif Pro" panose="02040603050405020204" pitchFamily="18" charset="0"/>
                <a:ea typeface="Source Serif Pro" panose="02040603050405020204" pitchFamily="18" charset="0"/>
              </a:defRPr>
            </a:lvl3pPr>
            <a:lvl4pPr>
              <a:lnSpc>
                <a:spcPct val="100000"/>
              </a:lnSpc>
              <a:defRPr sz="1600">
                <a:latin typeface="Source Serif Pro" panose="02040603050405020204" pitchFamily="18" charset="0"/>
                <a:ea typeface="Source Serif Pro" panose="02040603050405020204" pitchFamily="18" charset="0"/>
              </a:defRPr>
            </a:lvl4pPr>
            <a:lvl5pPr>
              <a:lnSpc>
                <a:spcPct val="100000"/>
              </a:lnSpc>
              <a:defRPr sz="1600">
                <a:latin typeface="Source Serif Pro" panose="02040603050405020204" pitchFamily="18" charset="0"/>
                <a:ea typeface="Source Serif Pro" panose="0204060305040502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9741003-B699-41EC-8F26-1F76BCE6D0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9149" y="6480550"/>
            <a:ext cx="11953702" cy="377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2pPr>
            <a:lvl3pPr marL="9144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3pPr>
            <a:lvl4pPr marL="13716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4pPr>
            <a:lvl5pPr marL="18288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005B255-674E-40AE-B6D2-63E1324B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131" y="90314"/>
            <a:ext cx="545869" cy="377450"/>
          </a:xfrm>
        </p:spPr>
        <p:txBody>
          <a:bodyPr/>
          <a:lstStyle>
            <a:lvl1pPr>
              <a:defRPr sz="1000">
                <a:latin typeface="Source Serif Pro Light" panose="02040303050405020204" pitchFamily="18" charset="0"/>
                <a:ea typeface="Source Serif Pro Light" panose="02040303050405020204" pitchFamily="18" charset="0"/>
              </a:defRPr>
            </a:lvl1pPr>
          </a:lstStyle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88341-1DCB-4A69-8265-4C401265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8015"/>
            <a:ext cx="9144000" cy="1769830"/>
          </a:xfrm>
        </p:spPr>
        <p:txBody>
          <a:bodyPr anchor="b">
            <a:normAutofit/>
          </a:bodyPr>
          <a:lstStyle>
            <a:lvl1pPr algn="ctr">
              <a:defRPr sz="66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BE180D-ED04-41EB-933F-94A1D1C9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75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FBF1A97-45CB-4BEA-B3E6-2724C4F891F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106092" y="728345"/>
            <a:ext cx="1979815" cy="1769830"/>
          </a:xfrm>
        </p:spPr>
        <p:txBody>
          <a:bodyPr/>
          <a:lstStyle>
            <a:lvl1pPr marL="0" indent="0" algn="ctr">
              <a:buNone/>
              <a:defRPr>
                <a:latin typeface="Yanone Kaffeesatz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0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73611-5C3F-4960-8FF3-E7B7D13C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577434-2AF1-4B51-B23F-2AA2BC7BE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0CFC0-01C5-46FF-AFA4-C8C282CA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335D-5C07-44E6-B248-D190B03D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D81B9-3F92-40BC-94FF-9D1CC391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D8476-3CE3-48C1-82A2-5358A76D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96567-C3BE-465F-9680-5E029716E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E9EAB-6445-475E-9F37-19F29026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2A71A-0953-4842-A510-AC3157AE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DCC578-2D82-4964-8677-908F7EF8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CDF86D-A31A-4285-AF53-8C758BDA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1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824DE-ACC3-4712-A65E-FCDF0A11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F225D7-4DBC-4DB8-9253-0AAEC99FC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B683E4-918C-4D06-A31C-73754CB80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A38337-BC21-4E87-9BC8-7B2F5705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8CD0AC-DF7A-4970-94C3-D5EEC0BB9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D45BC-0EA0-4257-8EA3-EF8899F4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EC26A3-BFD5-4ED0-9B26-BE6EDB35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2C6966-3412-4F33-B320-BAAB6FD8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1C37A-FE2B-4813-A46B-56CD7553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8199EC-C2A3-4555-AEF9-C8E97A18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038132-6AA6-4AB6-B96A-AC376BBA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A6E0C-FE8E-4735-9B54-E2863400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E8A5BD-F16F-4922-BB3C-9C0D0A2F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F8FC81-E9B7-4E56-8B0B-6A58DBA1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3D7CF-0452-4266-B8A2-1496034D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74AE6-3F03-4475-807A-6C09467D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4A770-D66C-4890-82BC-09FBFB4B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B1F00B-F8CC-47F6-95F6-C6967945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1E752D-3C18-4796-8C91-B323DB0F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D4F19F-2F1E-4D49-94EA-45419EE9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B9C6A-9CFD-4392-A7B0-FE6CFEF0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820622-7771-4768-AB86-1AB38996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904811-F8EF-4672-BDD5-325659F3E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10E326-735C-4569-B442-78C518B2F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69ED6-91EF-4BD2-AAD0-A993D1FE3A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9FA1B-28A3-43F3-930B-3305E98F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B96E2-409E-4D1A-8F2A-9C1DF33A4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2E67-3B1A-41B0-AABE-FC6E49CC4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 Christian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144F2-A86A-476F-BD9B-06F40D9FD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9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3AD79-1A60-4142-934E-9EC379AB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‘Jitter’ and ‘smearing’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4D4489-9DA0-49EE-BDF2-6D598D3EF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5515-C915-4178-BAE9-EB68C35B972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C0269D-9D3B-463E-AF55-E03DE5F8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10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90BB61-6F1E-4BC2-B55E-B8CE1C1A2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" y="1894723"/>
            <a:ext cx="4194821" cy="335585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A7514C-D931-4B0E-A342-9D3C25BE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73" y="1894723"/>
            <a:ext cx="4194821" cy="335585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F53F571-C74C-4FE8-85E6-58391D2C1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391" y="1894723"/>
            <a:ext cx="4194823" cy="335585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9F9F74B-CDF5-4928-8780-4B39858D0963}"/>
              </a:ext>
            </a:extLst>
          </p:cNvPr>
          <p:cNvSpPr txBox="1"/>
          <p:nvPr/>
        </p:nvSpPr>
        <p:spPr>
          <a:xfrm>
            <a:off x="1369014" y="1261956"/>
            <a:ext cx="9091138" cy="83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397" b="1" dirty="0"/>
              <a:t>Smearing</a:t>
            </a:r>
            <a:r>
              <a:rPr lang="en-US" sz="2397" dirty="0"/>
              <a:t>: Multiple oscillations overlap and smear together vs. a single large oscillation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1DD93E-5009-4E05-9F95-8656BC801F6D}"/>
              </a:ext>
            </a:extLst>
          </p:cNvPr>
          <p:cNvSpPr txBox="1"/>
          <p:nvPr/>
        </p:nvSpPr>
        <p:spPr>
          <a:xfrm>
            <a:off x="2935223" y="5407156"/>
            <a:ext cx="64753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Possibilities in Analysis Pipeline:</a:t>
            </a:r>
          </a:p>
          <a:p>
            <a:pPr marL="380533" indent="-380533">
              <a:buFontTx/>
              <a:buChar char="-"/>
            </a:pPr>
            <a:r>
              <a:rPr lang="en-US" dirty="0"/>
              <a:t>Major oscillation ( aka largest amplitude oscillation )</a:t>
            </a:r>
          </a:p>
          <a:p>
            <a:pPr marL="380533" indent="-380533">
              <a:buFontTx/>
              <a:buChar char="-"/>
            </a:pPr>
            <a:r>
              <a:rPr lang="en-US" dirty="0"/>
              <a:t>Median Oscillation</a:t>
            </a:r>
          </a:p>
          <a:p>
            <a:pPr marL="380533" indent="-380533">
              <a:buFontTx/>
              <a:buChar char="-"/>
            </a:pPr>
            <a:r>
              <a:rPr lang="en-US" dirty="0"/>
              <a:t>Compute Center of Energy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A09CCC4-9A56-41A0-9A0D-242657F54415}"/>
              </a:ext>
            </a:extLst>
          </p:cNvPr>
          <p:cNvCxnSpPr>
            <a:cxnSpLocks/>
          </p:cNvCxnSpPr>
          <p:nvPr/>
        </p:nvCxnSpPr>
        <p:spPr>
          <a:xfrm>
            <a:off x="1876740" y="3167179"/>
            <a:ext cx="0" cy="47946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16C81DD-3306-4CAB-B96E-FEA31A8CEC07}"/>
              </a:ext>
            </a:extLst>
          </p:cNvPr>
          <p:cNvCxnSpPr>
            <a:cxnSpLocks/>
          </p:cNvCxnSpPr>
          <p:nvPr/>
        </p:nvCxnSpPr>
        <p:spPr>
          <a:xfrm>
            <a:off x="5520646" y="3045431"/>
            <a:ext cx="0" cy="47946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D7AD0AD-B571-4508-A6C4-78429D9CAD73}"/>
              </a:ext>
            </a:extLst>
          </p:cNvPr>
          <p:cNvCxnSpPr>
            <a:cxnSpLocks/>
          </p:cNvCxnSpPr>
          <p:nvPr/>
        </p:nvCxnSpPr>
        <p:spPr>
          <a:xfrm>
            <a:off x="9260445" y="2102725"/>
            <a:ext cx="0" cy="35113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1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>
            <a:extLst>
              <a:ext uri="{FF2B5EF4-FFF2-40B4-BE49-F238E27FC236}">
                <a16:creationId xmlns:a16="http://schemas.microsoft.com/office/drawing/2014/main" id="{6E956510-5EA1-496D-9BEA-14E7534D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Problems: ‘Jitter’ and ‘smearing’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45E5A-F6E2-4D7F-AE72-EC91EB29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A08306-F6E9-47B0-B766-2D31713EC1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535F53-527A-4991-AF41-8EEB8D35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11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8E98BC8-4D48-443F-A01F-69E1FFC3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" y="1892183"/>
            <a:ext cx="4194821" cy="33558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3E27202-33F4-46B0-A198-603B1743C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696" y="1893813"/>
            <a:ext cx="4194821" cy="3355857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8A2D529-7DF4-4908-A23B-C8240E39696C}"/>
              </a:ext>
            </a:extLst>
          </p:cNvPr>
          <p:cNvCxnSpPr>
            <a:cxnSpLocks/>
          </p:cNvCxnSpPr>
          <p:nvPr/>
        </p:nvCxnSpPr>
        <p:spPr>
          <a:xfrm>
            <a:off x="1109601" y="2536071"/>
            <a:ext cx="0" cy="47946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992D90E-F5C9-4188-9013-8548A48E7402}"/>
              </a:ext>
            </a:extLst>
          </p:cNvPr>
          <p:cNvCxnSpPr>
            <a:cxnSpLocks/>
          </p:cNvCxnSpPr>
          <p:nvPr/>
        </p:nvCxnSpPr>
        <p:spPr>
          <a:xfrm>
            <a:off x="5640757" y="2914312"/>
            <a:ext cx="0" cy="47946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7B2CC0CD-B3CB-4297-9782-35F6EDE1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796" y="1892183"/>
            <a:ext cx="4194821" cy="3355857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5E23BE8-F5CE-4B64-8634-742E94F4123D}"/>
              </a:ext>
            </a:extLst>
          </p:cNvPr>
          <p:cNvCxnSpPr>
            <a:cxnSpLocks/>
          </p:cNvCxnSpPr>
          <p:nvPr/>
        </p:nvCxnSpPr>
        <p:spPr>
          <a:xfrm>
            <a:off x="9704159" y="2672951"/>
            <a:ext cx="0" cy="47946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514D1D5-547C-4F46-A961-EC65F62ACC8C}"/>
              </a:ext>
            </a:extLst>
          </p:cNvPr>
          <p:cNvSpPr txBox="1"/>
          <p:nvPr/>
        </p:nvSpPr>
        <p:spPr>
          <a:xfrm>
            <a:off x="2858310" y="5280221"/>
            <a:ext cx="64753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Possibilities in Analysis Pipeline:</a:t>
            </a:r>
          </a:p>
          <a:p>
            <a:pPr marL="380533" indent="-380533">
              <a:buFontTx/>
              <a:buChar char="-"/>
            </a:pPr>
            <a:r>
              <a:rPr lang="en-US" dirty="0"/>
              <a:t>Major oscillation ( aka largest amplitude oscillation )</a:t>
            </a:r>
          </a:p>
          <a:p>
            <a:pPr marL="380533" indent="-380533">
              <a:buFontTx/>
              <a:buChar char="-"/>
            </a:pPr>
            <a:r>
              <a:rPr lang="en-US" dirty="0"/>
              <a:t>Median Oscillation</a:t>
            </a:r>
          </a:p>
          <a:p>
            <a:pPr marL="380533" indent="-380533">
              <a:buFontTx/>
              <a:buChar char="-"/>
            </a:pPr>
            <a:r>
              <a:rPr lang="en-US" dirty="0"/>
              <a:t>Compute Center of Energy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6B4351-83CC-4F38-889E-320160C78524}"/>
              </a:ext>
            </a:extLst>
          </p:cNvPr>
          <p:cNvSpPr txBox="1"/>
          <p:nvPr/>
        </p:nvSpPr>
        <p:spPr>
          <a:xfrm>
            <a:off x="2150285" y="1266752"/>
            <a:ext cx="7891429" cy="83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397" b="1" dirty="0"/>
              <a:t>Jitter</a:t>
            </a:r>
            <a:r>
              <a:rPr lang="en-US" sz="2397" dirty="0"/>
              <a:t>: Shift of oscillatory center frequency that cannot be visually confirmed</a:t>
            </a:r>
          </a:p>
        </p:txBody>
      </p:sp>
    </p:spTree>
    <p:extLst>
      <p:ext uri="{BB962C8B-B14F-4D97-AF65-F5344CB8AC3E}">
        <p14:creationId xmlns:p14="http://schemas.microsoft.com/office/powerpoint/2010/main" val="24857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E858-9BB4-4B89-9D91-12E5BDA3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Schlachtplan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DE65-32CF-4E4A-8324-DD58B4A5E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better FOOOF fit</a:t>
            </a:r>
          </a:p>
          <a:p>
            <a:pPr lvl="1"/>
            <a:r>
              <a:rPr lang="en-US" dirty="0"/>
              <a:t>Check output with exponent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Extract power using fieldtrip</a:t>
            </a:r>
          </a:p>
          <a:p>
            <a:pPr lvl="1"/>
            <a:r>
              <a:rPr lang="el-GR" dirty="0"/>
              <a:t>θ</a:t>
            </a:r>
            <a:r>
              <a:rPr lang="de-DE" dirty="0"/>
              <a:t> (4-7)</a:t>
            </a:r>
            <a:endParaRPr lang="en-US" dirty="0"/>
          </a:p>
          <a:p>
            <a:pPr lvl="1"/>
            <a:r>
              <a:rPr lang="el-GR" dirty="0"/>
              <a:t>α</a:t>
            </a:r>
            <a:r>
              <a:rPr lang="de-DE" dirty="0"/>
              <a:t> (8-12)</a:t>
            </a:r>
            <a:endParaRPr lang="en-US" dirty="0"/>
          </a:p>
          <a:p>
            <a:pPr lvl="1"/>
            <a:r>
              <a:rPr lang="el-GR" dirty="0"/>
              <a:t>β</a:t>
            </a:r>
            <a:r>
              <a:rPr lang="de-DE" dirty="0"/>
              <a:t> (13-30)</a:t>
            </a:r>
          </a:p>
        </p:txBody>
      </p:sp>
      <p:pic>
        <p:nvPicPr>
          <p:cNvPr id="6" name="Content Placeholder 5" descr="A picture containing text, map, group, different&#10;&#10;Description automatically generated">
            <a:extLst>
              <a:ext uri="{FF2B5EF4-FFF2-40B4-BE49-F238E27FC236}">
                <a16:creationId xmlns:a16="http://schemas.microsoft.com/office/drawing/2014/main" id="{F5CB45E0-26FF-45B3-9022-CD78FC4CC3E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40" y="2391175"/>
            <a:ext cx="7102628" cy="3807151"/>
          </a:xfrm>
        </p:spPr>
      </p:pic>
    </p:spTree>
    <p:extLst>
      <p:ext uri="{BB962C8B-B14F-4D97-AF65-F5344CB8AC3E}">
        <p14:creationId xmlns:p14="http://schemas.microsoft.com/office/powerpoint/2010/main" val="399939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5C4A-A11D-4694-A5FF-A344E4E6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D33B1F-9FFA-4855-9566-EE4C788EC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857322"/>
              </p:ext>
            </p:extLst>
          </p:nvPr>
        </p:nvGraphicFramePr>
        <p:xfrm>
          <a:off x="1425722" y="1911058"/>
          <a:ext cx="9340555" cy="370160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096461">
                  <a:extLst>
                    <a:ext uri="{9D8B030D-6E8A-4147-A177-3AD203B41FA5}">
                      <a16:colId xmlns:a16="http://schemas.microsoft.com/office/drawing/2014/main" val="3104429467"/>
                    </a:ext>
                  </a:extLst>
                </a:gridCol>
                <a:gridCol w="1047705">
                  <a:extLst>
                    <a:ext uri="{9D8B030D-6E8A-4147-A177-3AD203B41FA5}">
                      <a16:colId xmlns:a16="http://schemas.microsoft.com/office/drawing/2014/main" val="1912288582"/>
                    </a:ext>
                  </a:extLst>
                </a:gridCol>
                <a:gridCol w="1065463">
                  <a:extLst>
                    <a:ext uri="{9D8B030D-6E8A-4147-A177-3AD203B41FA5}">
                      <a16:colId xmlns:a16="http://schemas.microsoft.com/office/drawing/2014/main" val="3072171313"/>
                    </a:ext>
                  </a:extLst>
                </a:gridCol>
                <a:gridCol w="1065463">
                  <a:extLst>
                    <a:ext uri="{9D8B030D-6E8A-4147-A177-3AD203B41FA5}">
                      <a16:colId xmlns:a16="http://schemas.microsoft.com/office/drawing/2014/main" val="2719967566"/>
                    </a:ext>
                  </a:extLst>
                </a:gridCol>
                <a:gridCol w="1065463">
                  <a:extLst>
                    <a:ext uri="{9D8B030D-6E8A-4147-A177-3AD203B41FA5}">
                      <a16:colId xmlns:a16="http://schemas.microsoft.com/office/drawing/2014/main" val="2884289027"/>
                    </a:ext>
                  </a:extLst>
                </a:gridCol>
              </a:tblGrid>
              <a:tr h="47987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</a:rPr>
                        <a:t>Aktivität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</a:rPr>
                        <a:t>Beginn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Dauer (</a:t>
                      </a:r>
                      <a:r>
                        <a:rPr lang="en-GB" sz="1600" b="1" u="none" strike="noStrike" dirty="0" err="1">
                          <a:effectLst/>
                        </a:rPr>
                        <a:t>Tage</a:t>
                      </a:r>
                      <a:r>
                        <a:rPr lang="en-GB" sz="1600" b="1" u="none" strike="noStrike" dirty="0">
                          <a:effectLst/>
                        </a:rPr>
                        <a:t>)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Ende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Version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58389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26.05.2021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097145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711509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erstes Literaturstudium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08.03.2021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30.03.2021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176208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Fragestellung überlegen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22.03.2021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30.03.2021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815428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Betrachtung der Daten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31.03.2021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13.04.2021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574591"/>
                  </a:ext>
                </a:extLst>
              </a:tr>
              <a:tr h="37928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Skript zum Einlesen der Daten + Vorbereitung/ weitere Recherche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13.04.2021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31.05.2021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910165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Skript für die Verarbeitung der Daten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31.05.2021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01.07.2021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522936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Skript für FOOOF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01.07.2021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01.09.2021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380501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Auswertung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01.09.2021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01.01.2022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672783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Text schreiben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01.01.2022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25.03.2022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225261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Abgabe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26.03.2022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30.03.2022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7186361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5DDA6-E310-4E51-A677-0C9C5AA0FB5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3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3966-FC68-4D02-B5F4-B69C7977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9726-CA3D-441E-9FA0-369A4FB8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FOOOF pitfalls</a:t>
            </a:r>
          </a:p>
          <a:p>
            <a:r>
              <a:rPr lang="en-US" i="1" dirty="0"/>
              <a:t>Final “</a:t>
            </a:r>
            <a:r>
              <a:rPr lang="en-US" i="1" dirty="0" err="1"/>
              <a:t>Schlachtplan</a:t>
            </a:r>
            <a:r>
              <a:rPr lang="en-US" i="1" dirty="0"/>
              <a:t>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45F09-EF5E-4843-ACCD-C16675772F5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8478-1053-427F-B9CC-EBCB6123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(s01)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1CC97-7539-4109-BECC-60F282AE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1828799"/>
            <a:ext cx="11014363" cy="4651751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Load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Resample 512 Hz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Artefact detection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variance per quarter (source?)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Low variance or short trials are replaced by </a:t>
            </a:r>
            <a:r>
              <a:rPr lang="en-US" dirty="0" err="1"/>
              <a:t>NaNs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.5 Hz HP &amp; 45 Hz LP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Demean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Padding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‘nextpow2’</a:t>
            </a:r>
            <a:r>
              <a:rPr lang="en-US" dirty="0"/>
              <a:t>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TFR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Foi</a:t>
            </a:r>
            <a:r>
              <a:rPr lang="en-US" dirty="0"/>
              <a:t> 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[2:.05:35]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Toi 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[0:.01: 5]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Hanning</a:t>
            </a:r>
            <a:r>
              <a:rPr lang="en-US" dirty="0"/>
              <a:t> taper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FOOOF in standard mode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Peak </a:t>
            </a:r>
            <a:r>
              <a:rPr lang="en-US" dirty="0" err="1"/>
              <a:t>lims</a:t>
            </a:r>
            <a:r>
              <a:rPr lang="en-US" dirty="0"/>
              <a:t> = [1.5 12]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Peak thresh = 2 std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Freq range = 1:35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9F90-F3E3-43DC-860C-AA7BEF5AFD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https://github.com/christianneumannCAU/Master-CAU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CE350BD-D1F6-45C7-872F-1895A3F39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70" y="1281857"/>
            <a:ext cx="6281956" cy="50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3BB9-58E1-4D7E-9670-41822BE6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(s02)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A249-530B-4F6E-A396-EB20C6C3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New spectrum = </a:t>
            </a:r>
            <a:r>
              <a:rPr lang="en-US" dirty="0" err="1"/>
              <a:t>fooofed_spec</a:t>
            </a:r>
            <a:r>
              <a:rPr lang="en-US" dirty="0"/>
              <a:t> – </a:t>
            </a:r>
            <a:r>
              <a:rPr lang="en-US" dirty="0" err="1"/>
              <a:t>ap_fit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Power (</a:t>
            </a:r>
            <a:r>
              <a:rPr lang="en-US" dirty="0" err="1"/>
              <a:t>trapz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Alpha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Regression 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Depth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 exponent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ALPHA pow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BETA pow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A4D89-EB9D-4B76-BDFB-DC34914032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4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CB7C-E64D-4963-9A59-1E424BC3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4945"/>
            <a:ext cx="9144000" cy="1769830"/>
          </a:xfrm>
        </p:spPr>
        <p:txBody>
          <a:bodyPr/>
          <a:lstStyle/>
          <a:p>
            <a:r>
              <a:rPr lang="en-US" dirty="0"/>
              <a:t>FOOOF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6024-6A95-43D6-B10E-4669ADB93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4685"/>
            <a:ext cx="9144000" cy="1655762"/>
          </a:xfrm>
        </p:spPr>
        <p:txBody>
          <a:bodyPr/>
          <a:lstStyle/>
          <a:p>
            <a:r>
              <a:rPr lang="en-US" dirty="0"/>
              <a:t>Marius </a:t>
            </a:r>
            <a:r>
              <a:rPr lang="en-US" dirty="0" err="1"/>
              <a:t>Krösche</a:t>
            </a:r>
            <a:r>
              <a:rPr lang="en-US" dirty="0"/>
              <a:t>, HHU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1220A-1EC1-416F-9E8C-0F7EBA5913C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106092" y="1275275"/>
            <a:ext cx="1979815" cy="1769830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Drew Barrymore Oops GIF by NETFLIX">
            <a:extLst>
              <a:ext uri="{FF2B5EF4-FFF2-40B4-BE49-F238E27FC236}">
                <a16:creationId xmlns:a16="http://schemas.microsoft.com/office/drawing/2014/main" id="{476C27CE-0B38-4493-AD8C-AFCA65C7677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40" y="1091413"/>
            <a:ext cx="2633518" cy="263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22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742D5-ABE5-4B1F-9EFB-FC927B8A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Fooof</a:t>
            </a:r>
            <a:r>
              <a:rPr lang="en-US" dirty="0"/>
              <a:t>: ‘Fixed’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6F047-8D29-495C-B85C-D17A41CB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F0B1F-2DE5-4E27-B9A3-C2A8C802CD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627665-7C15-40F3-BC77-0FB63311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9043EF9-7DE7-4142-B941-FC9BAF81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" y="1415262"/>
            <a:ext cx="4194821" cy="335585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F6505B-5230-46F9-8819-35ED21BF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56" y="1415262"/>
            <a:ext cx="4194821" cy="33558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71656BE-9D83-47A7-BF98-37EA1930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83" y="1415262"/>
            <a:ext cx="4194821" cy="335585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07A8153-5FBA-4FA8-901F-A889381403B6}"/>
              </a:ext>
            </a:extLst>
          </p:cNvPr>
          <p:cNvSpPr txBox="1"/>
          <p:nvPr/>
        </p:nvSpPr>
        <p:spPr>
          <a:xfrm>
            <a:off x="1652188" y="4775851"/>
            <a:ext cx="10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Good fit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BB3C1E2-3C8A-49A9-8775-B80E4F863949}"/>
              </a:ext>
            </a:extLst>
          </p:cNvPr>
          <p:cNvSpPr txBox="1"/>
          <p:nvPr/>
        </p:nvSpPr>
        <p:spPr>
          <a:xfrm>
            <a:off x="5109082" y="4775851"/>
            <a:ext cx="2217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Fail to capture</a:t>
            </a:r>
          </a:p>
          <a:p>
            <a:pPr algn="l"/>
            <a:r>
              <a:rPr lang="en-US" dirty="0"/>
              <a:t>low beta oscillation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5885749-C1C3-4921-98C9-2CB1112D0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456" y="1415262"/>
            <a:ext cx="4194821" cy="335585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9E90D7D-BD3A-464B-9D8B-DFAE7412AF59}"/>
              </a:ext>
            </a:extLst>
          </p:cNvPr>
          <p:cNvSpPr txBox="1"/>
          <p:nvPr/>
        </p:nvSpPr>
        <p:spPr>
          <a:xfrm>
            <a:off x="8385793" y="4775851"/>
            <a:ext cx="31900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Fail to capture any oscillation, but instead add </a:t>
            </a:r>
            <a:r>
              <a:rPr lang="en-US" b="1" dirty="0"/>
              <a:t>wrong</a:t>
            </a:r>
            <a:r>
              <a:rPr lang="en-US" dirty="0"/>
              <a:t> low frequency oscillation</a:t>
            </a:r>
          </a:p>
        </p:txBody>
      </p:sp>
    </p:spTree>
    <p:extLst>
      <p:ext uri="{BB962C8B-B14F-4D97-AF65-F5344CB8AC3E}">
        <p14:creationId xmlns:p14="http://schemas.microsoft.com/office/powerpoint/2010/main" val="205955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CFF7-8987-450E-A56A-6D5F9B01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63B2-9409-47CE-91BB-CAFAABB7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77F73-5271-41EB-8A3F-B5B646FBCF3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8E4B2592-E265-44A4-95F3-513768375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9" y="535033"/>
            <a:ext cx="8521123" cy="578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39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2FE01-BD00-46C5-8C25-66086F68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Fooof</a:t>
            </a:r>
            <a:r>
              <a:rPr lang="en-US" dirty="0"/>
              <a:t>: ‘</a:t>
            </a:r>
            <a:r>
              <a:rPr lang="en-US" dirty="0" err="1"/>
              <a:t>Unconvenient</a:t>
            </a:r>
            <a:r>
              <a:rPr lang="en-US" dirty="0"/>
              <a:t>’ Examples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8C7534-CCE4-459C-8C91-E2BB4738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E45F76-B52A-41EB-AD0E-0079D25F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64D075-0A15-4725-9268-864C8003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6" y="1903835"/>
            <a:ext cx="4209341" cy="326255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8F560AE-6A10-4FA1-86AD-8DEA7230F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415" y="1525841"/>
            <a:ext cx="4757897" cy="3806318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7404D07C-1026-4EF3-8292-5FE4790A6DA9}"/>
              </a:ext>
            </a:extLst>
          </p:cNvPr>
          <p:cNvSpPr/>
          <p:nvPr/>
        </p:nvSpPr>
        <p:spPr>
          <a:xfrm>
            <a:off x="5825481" y="3119991"/>
            <a:ext cx="541037" cy="6023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/>
          </a:p>
        </p:txBody>
      </p:sp>
    </p:spTree>
    <p:extLst>
      <p:ext uri="{BB962C8B-B14F-4D97-AF65-F5344CB8AC3E}">
        <p14:creationId xmlns:p14="http://schemas.microsoft.com/office/powerpoint/2010/main" val="149064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96E7A-E608-4DBA-925E-BF14AAD5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Fooof</a:t>
            </a:r>
            <a:r>
              <a:rPr lang="en-US" dirty="0"/>
              <a:t>: ‘</a:t>
            </a:r>
            <a:r>
              <a:rPr lang="en-US" dirty="0" err="1"/>
              <a:t>Unconvenient</a:t>
            </a:r>
            <a:r>
              <a:rPr lang="en-US" dirty="0"/>
              <a:t>’ Examples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C291B8-AA8D-45B5-A368-21FAECA9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443886-A6A3-42D3-9CDA-C3AC5EEA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E48780-F9AA-4320-BB13-9808E5CD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4" y="1319370"/>
            <a:ext cx="4194821" cy="335585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031F880-C394-4578-A900-043D434F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014" y="1315792"/>
            <a:ext cx="4194821" cy="33558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675649C-8C8F-488D-B9B2-FB55E07EA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411" y="1312213"/>
            <a:ext cx="4194821" cy="335585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FF87AFD-1F0A-4DBE-9E7D-4D6CB33C9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579" y="2716523"/>
            <a:ext cx="5764415" cy="384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_plain">
  <a:themeElements>
    <a:clrScheme name="Benutzerdefiniert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C67"/>
      </a:accent1>
      <a:accent2>
        <a:srgbClr val="DA727E"/>
      </a:accent2>
      <a:accent3>
        <a:srgbClr val="AC6C82"/>
      </a:accent3>
      <a:accent4>
        <a:srgbClr val="685C79"/>
      </a:accent4>
      <a:accent5>
        <a:srgbClr val="455C7B"/>
      </a:accent5>
      <a:accent6>
        <a:srgbClr val="46B29D"/>
      </a:accent6>
      <a:hlink>
        <a:srgbClr val="0563C1"/>
      </a:hlink>
      <a:folHlink>
        <a:srgbClr val="954F72"/>
      </a:folHlink>
    </a:clrScheme>
    <a:fontScheme name="Benutzerdefiniert 1">
      <a:majorFont>
        <a:latin typeface="Yanone Kaffeesatz"/>
        <a:ea typeface=""/>
        <a:cs typeface=""/>
      </a:majorFont>
      <a:minorFont>
        <a:latin typeface="Source Serif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_plain" id="{AA8EEA03-9A18-4A60-A699-13160F3A7C05}" vid="{961F79CB-9B7A-40B0-A9FC-8BD020B099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design_plain</Template>
  <TotalTime>0</TotalTime>
  <Words>448</Words>
  <Application>Microsoft Office PowerPoint</Application>
  <PresentationFormat>Widescreen</PresentationFormat>
  <Paragraphs>126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Source Serif Pro</vt:lpstr>
      <vt:lpstr>Source Serif Pro Light</vt:lpstr>
      <vt:lpstr>Yanone Kaffeesatz</vt:lpstr>
      <vt:lpstr>Yanone Kaffeesatz Medium</vt:lpstr>
      <vt:lpstr>design_plain</vt:lpstr>
      <vt:lpstr>MA Christian</vt:lpstr>
      <vt:lpstr>Topics</vt:lpstr>
      <vt:lpstr>Pipeline (s01)</vt:lpstr>
      <vt:lpstr>Pipeline (s02)</vt:lpstr>
      <vt:lpstr>FOOOF pitfalls</vt:lpstr>
      <vt:lpstr>Fooof: ‘Fixed’ Examples</vt:lpstr>
      <vt:lpstr>FOOOF</vt:lpstr>
      <vt:lpstr>Fooof: ‘Unconvenient’ Examples</vt:lpstr>
      <vt:lpstr>Fooof: ‘Unconvenient’ Examples</vt:lpstr>
      <vt:lpstr>Problems: ‘Jitter’ and ‘smearing’</vt:lpstr>
      <vt:lpstr>Problems: ‘Jitter’ and ‘smearing’</vt:lpstr>
      <vt:lpstr>Final Schlachtplan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Christian</dc:title>
  <dc:creator>Julius Welzel</dc:creator>
  <cp:lastModifiedBy>Julius Welzel</cp:lastModifiedBy>
  <cp:revision>3</cp:revision>
  <dcterms:created xsi:type="dcterms:W3CDTF">2021-11-18T08:42:11Z</dcterms:created>
  <dcterms:modified xsi:type="dcterms:W3CDTF">2022-01-13T15:49:48Z</dcterms:modified>
</cp:coreProperties>
</file>