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4" r:id="rId3"/>
    <p:sldId id="279" r:id="rId4"/>
    <p:sldId id="275" r:id="rId5"/>
    <p:sldId id="278" r:id="rId6"/>
    <p:sldId id="284" r:id="rId7"/>
    <p:sldId id="276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80" r:id="rId20"/>
    <p:sldId id="281" r:id="rId21"/>
    <p:sldId id="282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73ad2c6a92af4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Bereinigung der 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986" y="2032741"/>
            <a:ext cx="7315200" cy="3903626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4334979" y="2407506"/>
            <a:ext cx="457200" cy="42269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551371" y="2718057"/>
            <a:ext cx="52325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Varianzen kleiner 0.001 und</a:t>
            </a:r>
          </a:p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größer 0.08 wurden rausgeworfen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8240957" y="5203122"/>
            <a:ext cx="457200" cy="42269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32986" y="832412"/>
            <a:ext cx="4533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Bereinigen der Daten anhand von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Varianz (zu klein oder zu groß)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Anzahl der Samplepunkte (zu wenige)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554 von 3971 Kanälen fliegen raus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252823" y="5831457"/>
            <a:ext cx="70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4</a:t>
            </a:r>
            <a:r>
              <a:rPr lang="de-DE" sz="1200" dirty="0" smtClean="0"/>
              <a:t>. </a:t>
            </a:r>
            <a:r>
              <a:rPr lang="de-DE" sz="1200" dirty="0" smtClean="0"/>
              <a:t>Histogramm aller berechneten Varianzen in den unbereinigten und in vier Teile gesplitteten Daten.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6413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Filtern: </a:t>
            </a:r>
          </a:p>
          <a:p>
            <a:pPr lvl="1"/>
            <a:r>
              <a:rPr lang="de-DE" dirty="0" err="1" smtClean="0"/>
              <a:t>Demean</a:t>
            </a:r>
            <a:endParaRPr lang="de-DE" dirty="0" smtClean="0"/>
          </a:p>
          <a:p>
            <a:pPr lvl="1"/>
            <a:r>
              <a:rPr lang="de-DE" dirty="0" smtClean="0"/>
              <a:t>0.5 Hz high-pass Filter</a:t>
            </a:r>
          </a:p>
          <a:p>
            <a:pPr lvl="1"/>
            <a:r>
              <a:rPr lang="de-DE" dirty="0" smtClean="0"/>
              <a:t>45 Hz </a:t>
            </a:r>
            <a:r>
              <a:rPr lang="de-DE" dirty="0" err="1" smtClean="0"/>
              <a:t>low</a:t>
            </a:r>
            <a:r>
              <a:rPr lang="de-DE" dirty="0" smtClean="0"/>
              <a:t>-pass Filter</a:t>
            </a:r>
          </a:p>
          <a:p>
            <a:r>
              <a:rPr lang="de-DE" dirty="0" smtClean="0"/>
              <a:t>TFR mit </a:t>
            </a:r>
            <a:r>
              <a:rPr lang="de-DE" dirty="0" err="1" smtClean="0"/>
              <a:t>Hanning</a:t>
            </a:r>
            <a:r>
              <a:rPr lang="de-DE" dirty="0" smtClean="0"/>
              <a:t> Tapern</a:t>
            </a:r>
          </a:p>
          <a:p>
            <a:pPr lvl="1"/>
            <a:r>
              <a:rPr lang="de-DE" dirty="0" smtClean="0"/>
              <a:t>Errechnen der Powerspektren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927962"/>
            <a:ext cx="2655896" cy="305678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94030" y="5857336"/>
            <a:ext cx="641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5</a:t>
            </a:r>
            <a:r>
              <a:rPr lang="de-DE" sz="1200" dirty="0" smtClean="0"/>
              <a:t>. </a:t>
            </a:r>
            <a:r>
              <a:rPr lang="de-DE" sz="1200" dirty="0" smtClean="0"/>
              <a:t>Darstellung einer Sinusfunktion (oben) und der entsprechenden</a:t>
            </a:r>
          </a:p>
          <a:p>
            <a:r>
              <a:rPr lang="de-DE" sz="1200" dirty="0" smtClean="0"/>
              <a:t>FFT (unten). Aus LDS (2003). </a:t>
            </a:r>
            <a:r>
              <a:rPr lang="de-DE" sz="1200" i="1" dirty="0" smtClean="0"/>
              <a:t>Understanding FFT Windows</a:t>
            </a:r>
            <a:r>
              <a:rPr lang="de-DE" sz="1200" i="1" dirty="0"/>
              <a:t>. </a:t>
            </a:r>
            <a:endParaRPr lang="de-DE" sz="1200" i="1" dirty="0" smtClean="0"/>
          </a:p>
          <a:p>
            <a:r>
              <a:rPr lang="de-DE" sz="1200" dirty="0" smtClean="0"/>
              <a:t>https</a:t>
            </a:r>
            <a:r>
              <a:rPr lang="de-DE" sz="1200" dirty="0"/>
              <a:t>://www.egr.msu.edu/classes/me451/me451_labs/Fall_2014/Understanding_FFT_Windows.pdf</a:t>
            </a:r>
          </a:p>
        </p:txBody>
      </p:sp>
    </p:spTree>
    <p:extLst>
      <p:ext uri="{BB962C8B-B14F-4D97-AF65-F5344CB8AC3E}">
        <p14:creationId xmlns:p14="http://schemas.microsoft.com/office/powerpoint/2010/main" val="16630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FOOOF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Algorithmus, um die aperiodischen Komponenten von den periodischen zu trennen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57865"/>
            <a:ext cx="3570994" cy="28205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13" y="1457865"/>
            <a:ext cx="3548455" cy="282056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869269" y="4278432"/>
            <a:ext cx="699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6</a:t>
            </a:r>
            <a:r>
              <a:rPr lang="de-DE" sz="1200" dirty="0" smtClean="0"/>
              <a:t>. </a:t>
            </a:r>
            <a:r>
              <a:rPr lang="de-DE" sz="1200" dirty="0" smtClean="0"/>
              <a:t>Darstellung der aperiodischen Komponente in einem Powerspektrum. </a:t>
            </a:r>
          </a:p>
          <a:p>
            <a:r>
              <a:rPr lang="de-DE" sz="1200" dirty="0" smtClean="0"/>
              <a:t>Aus </a:t>
            </a:r>
            <a:r>
              <a:rPr lang="de-DE" sz="1200" dirty="0" err="1" smtClean="0"/>
              <a:t>VoytekLab</a:t>
            </a:r>
            <a:r>
              <a:rPr lang="de-DE" sz="1200" dirty="0" smtClean="0"/>
              <a:t> 2018 – 2021. </a:t>
            </a:r>
            <a:r>
              <a:rPr lang="de-DE" sz="1200" i="1" dirty="0" smtClean="0"/>
              <a:t>01: Model Description</a:t>
            </a:r>
            <a:r>
              <a:rPr lang="de-DE" sz="1200" i="1" dirty="0"/>
              <a:t>. </a:t>
            </a:r>
            <a:r>
              <a:rPr lang="de-DE" sz="1200" dirty="0" smtClean="0"/>
              <a:t>https</a:t>
            </a:r>
            <a:r>
              <a:rPr lang="de-DE" sz="1200" dirty="0"/>
              <a:t>://</a:t>
            </a:r>
            <a:r>
              <a:rPr lang="de-DE" sz="1200" dirty="0" smtClean="0"/>
              <a:t>fooof-tools.github.io/fooof/auto_tutorials/plot_01-</a:t>
            </a:r>
          </a:p>
          <a:p>
            <a:r>
              <a:rPr lang="de-DE" sz="1200" dirty="0" smtClean="0"/>
              <a:t>ModelDescription.html#sphx-glr-auto-tutorials-plot-01-modeldescription-py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815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Zusammenfassung der Variablen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nochmal säubern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macht der Algorithmus?</a:t>
            </a:r>
          </a:p>
          <a:p>
            <a:pPr lvl="1"/>
            <a:r>
              <a:rPr lang="de-DE" dirty="0" smtClean="0"/>
              <a:t>Schätzung der aperiodischen Komponente anhand des Power-Spektrums</a:t>
            </a:r>
          </a:p>
          <a:p>
            <a:pPr lvl="1"/>
            <a:r>
              <a:rPr lang="de-DE" dirty="0" smtClean="0"/>
              <a:t>Diese Schätzung vom Power-Spektrum abziehen</a:t>
            </a:r>
          </a:p>
          <a:p>
            <a:pPr lvl="1"/>
            <a:r>
              <a:rPr lang="de-DE" dirty="0" smtClean="0"/>
              <a:t>Peaks heraussuchen </a:t>
            </a:r>
          </a:p>
          <a:p>
            <a:pPr lvl="1"/>
            <a:r>
              <a:rPr lang="de-DE" dirty="0" smtClean="0"/>
              <a:t>Peak-fit vom Original-Spektrum abziehen, um die aperiodische Komponente besser zu schätzen</a:t>
            </a:r>
          </a:p>
          <a:p>
            <a:pPr lvl="1"/>
            <a:r>
              <a:rPr lang="de-DE" dirty="0" smtClean="0"/>
              <a:t>Rekonstruktion eines finalen </a:t>
            </a:r>
            <a:r>
              <a:rPr lang="de-DE" dirty="0" err="1" smtClean="0"/>
              <a:t>Fits</a:t>
            </a:r>
            <a:r>
              <a:rPr lang="de-DE" dirty="0" smtClean="0"/>
              <a:t> um Güte zu berechnen </a:t>
            </a:r>
          </a:p>
          <a:p>
            <a:r>
              <a:rPr lang="de-DE" dirty="0" smtClean="0"/>
              <a:t>Algorithmus nicht perfekt</a:t>
            </a:r>
          </a:p>
          <a:p>
            <a:pPr lvl="1"/>
            <a:r>
              <a:rPr lang="de-DE" dirty="0" smtClean="0"/>
              <a:t>Schlechte Übereinstimmungen zwischen Schätzung und originalen Daten werden rausgeworfen (großer Abstand oder extrem negative Werte)</a:t>
            </a:r>
          </a:p>
          <a:p>
            <a:pPr lvl="1"/>
            <a:r>
              <a:rPr lang="de-DE" dirty="0" smtClean="0"/>
              <a:t>1587  Kanäle fliegen hier raus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6352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Extrahieren der Variablen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Exponent der aperiodischen Komponente und </a:t>
            </a:r>
            <a:r>
              <a:rPr lang="de-DE" dirty="0" err="1" smtClean="0"/>
              <a:t>root</a:t>
            </a:r>
            <a:r>
              <a:rPr lang="de-DE" dirty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 Abspeichern  </a:t>
            </a:r>
          </a:p>
          <a:p>
            <a:r>
              <a:rPr lang="de-DE" dirty="0"/>
              <a:t>Aperiodische Komponente vom Power-Spektrum abziehen </a:t>
            </a:r>
            <a:endParaRPr lang="de-DE" dirty="0" smtClean="0"/>
          </a:p>
          <a:p>
            <a:r>
              <a:rPr lang="de-DE" dirty="0" smtClean="0"/>
              <a:t>Mittelwert der Power zwischen </a:t>
            </a:r>
          </a:p>
          <a:p>
            <a:pPr lvl="1"/>
            <a:r>
              <a:rPr lang="de-DE" dirty="0" smtClean="0"/>
              <a:t>5 bis 7 Hz für Theta</a:t>
            </a:r>
          </a:p>
          <a:p>
            <a:pPr lvl="1"/>
            <a:r>
              <a:rPr lang="de-DE" dirty="0" smtClean="0"/>
              <a:t>7 bis 13 Hz für Alpha</a:t>
            </a:r>
          </a:p>
          <a:p>
            <a:pPr lvl="1"/>
            <a:r>
              <a:rPr lang="de-DE" dirty="0" smtClean="0"/>
              <a:t>13 bis 35 Hz für Beta </a:t>
            </a:r>
          </a:p>
          <a:p>
            <a:r>
              <a:rPr lang="de-DE" dirty="0" smtClean="0"/>
              <a:t>Weitere Kanäle aussortieren </a:t>
            </a:r>
          </a:p>
          <a:p>
            <a:pPr lvl="1"/>
            <a:r>
              <a:rPr lang="de-DE" dirty="0" smtClean="0"/>
              <a:t>Kanäle bei denen eine negative Power herausgekommen ist </a:t>
            </a:r>
            <a:r>
              <a:rPr lang="de-DE" dirty="0"/>
              <a:t>(</a:t>
            </a:r>
            <a:r>
              <a:rPr lang="de-DE" dirty="0" smtClean="0"/>
              <a:t>324)</a:t>
            </a:r>
          </a:p>
          <a:p>
            <a:pPr lvl="1"/>
            <a:r>
              <a:rPr lang="de-DE" dirty="0" smtClean="0"/>
              <a:t>Kanäle bei der Tiefe 10.00 (23) </a:t>
            </a:r>
          </a:p>
          <a:p>
            <a:pPr lvl="1"/>
            <a:r>
              <a:rPr lang="de-DE" dirty="0" smtClean="0"/>
              <a:t>Kanäle mit ungewöhnlich großem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endParaRPr lang="de-DE" dirty="0" smtClean="0"/>
          </a:p>
          <a:p>
            <a:pPr lvl="1"/>
            <a:r>
              <a:rPr lang="de-DE" dirty="0" smtClean="0"/>
              <a:t>Insgesamt 1561 Kanäle übrig geblieben von ursprünglich 3971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Regressionstabelle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46" y="1338295"/>
            <a:ext cx="7661644" cy="41722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696046" y="5510560"/>
            <a:ext cx="3231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7</a:t>
            </a:r>
            <a:r>
              <a:rPr lang="de-DE" sz="1200" dirty="0" smtClean="0"/>
              <a:t>. </a:t>
            </a:r>
            <a:r>
              <a:rPr lang="de-DE" sz="1200" dirty="0" smtClean="0"/>
              <a:t>Darstellung der Regressionstabelle.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784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Auswertung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T-Tests für abhängige Stichproben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Gibt es für die Variablen signifikante Unterschiede zwischen der Tiefe 0 (Ziel) und der Tiefe 10 (größte Entfernung vom Ziel)</a:t>
            </a:r>
          </a:p>
          <a:p>
            <a:r>
              <a:rPr lang="de-DE" dirty="0" smtClean="0"/>
              <a:t>Annahme der Normalverteilung kann beibehalten werden (Shapiro-Wilk Tests)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Nur </a:t>
            </a:r>
            <a:r>
              <a:rPr lang="de-DE" dirty="0" err="1" smtClean="0">
                <a:solidFill>
                  <a:srgbClr val="FF0000"/>
                </a:solidFill>
              </a:rPr>
              <a:t>root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mean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square</a:t>
            </a:r>
            <a:r>
              <a:rPr lang="de-DE" dirty="0" smtClean="0">
                <a:solidFill>
                  <a:srgbClr val="FF0000"/>
                </a:solidFill>
              </a:rPr>
              <a:t> ist signifikant </a:t>
            </a:r>
          </a:p>
          <a:p>
            <a:r>
              <a:rPr lang="de-DE" dirty="0" smtClean="0"/>
              <a:t>Deskriptiv: Beta und Theta sind in der Nähe von 0 um einiges KLEINER als bei 10 </a:t>
            </a:r>
          </a:p>
          <a:p>
            <a:pPr lvl="1"/>
            <a:r>
              <a:rPr lang="de-DE" dirty="0" smtClean="0"/>
              <a:t>Bei zusätzlicher Differenzierung </a:t>
            </a:r>
            <a:r>
              <a:rPr lang="de-DE" dirty="0" err="1" smtClean="0"/>
              <a:t>zwisch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Beta (13-20 Hz) und high Beta (20-35 Hz) ist ersichtlich, dass </a:t>
            </a:r>
            <a:r>
              <a:rPr lang="de-DE" dirty="0" err="1" smtClean="0"/>
              <a:t>low</a:t>
            </a:r>
            <a:r>
              <a:rPr lang="de-DE" dirty="0" smtClean="0"/>
              <a:t> Beta bei 0 deutlich kleiner ist als bei 10, während high Beta bei 0 größer ist als bei 10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Korrelationen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Tiefe, aber auch absolute Entfernung zum Ziel punkt in eine Korrelationstabelle mit dem aperiodischen Exponenten, </a:t>
            </a:r>
            <a:r>
              <a:rPr lang="de-DE" dirty="0" err="1" smtClean="0"/>
              <a:t>theta</a:t>
            </a:r>
            <a:r>
              <a:rPr lang="de-DE" dirty="0" smtClean="0"/>
              <a:t>, </a:t>
            </a:r>
            <a:r>
              <a:rPr lang="de-DE" dirty="0" err="1" smtClean="0"/>
              <a:t>alpha</a:t>
            </a:r>
            <a:r>
              <a:rPr lang="de-DE" dirty="0" smtClean="0"/>
              <a:t>, </a:t>
            </a:r>
            <a:r>
              <a:rPr lang="de-DE" dirty="0" err="1" smtClean="0"/>
              <a:t>beta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endParaRPr lang="de-DE" dirty="0" smtClean="0"/>
          </a:p>
          <a:p>
            <a:r>
              <a:rPr lang="de-DE" dirty="0" smtClean="0"/>
              <a:t>Einzige Korrelationen größer als 0.1:</a:t>
            </a:r>
          </a:p>
          <a:p>
            <a:pPr lvl="1"/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 mit Tiefe und Distanz </a:t>
            </a:r>
            <a:endParaRPr lang="de-DE" dirty="0"/>
          </a:p>
          <a:p>
            <a:pPr lvl="1"/>
            <a:r>
              <a:rPr lang="de-DE" dirty="0" smtClean="0"/>
              <a:t>Aperiodischer Exponent mit Tiefe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51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Punktwolken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9906"/>
            <a:ext cx="7315200" cy="4548663"/>
          </a:xfrm>
        </p:spPr>
      </p:pic>
      <p:sp>
        <p:nvSpPr>
          <p:cNvPr id="7" name="Textfeld 6"/>
          <p:cNvSpPr txBox="1"/>
          <p:nvPr/>
        </p:nvSpPr>
        <p:spPr>
          <a:xfrm>
            <a:off x="3868737" y="5698569"/>
            <a:ext cx="762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8</a:t>
            </a:r>
            <a:r>
              <a:rPr lang="de-DE" sz="1200" dirty="0" smtClean="0"/>
              <a:t>. </a:t>
            </a:r>
            <a:r>
              <a:rPr lang="de-DE" sz="1200" dirty="0" smtClean="0"/>
              <a:t>Punktwolke für die Entfernung zum Zielpunkt (in mm) und dem dazugehörigen </a:t>
            </a:r>
            <a:r>
              <a:rPr lang="de-DE" sz="1200" dirty="0" err="1" smtClean="0"/>
              <a:t>root</a:t>
            </a:r>
            <a:r>
              <a:rPr lang="de-DE" sz="1200" dirty="0" smtClean="0"/>
              <a:t> </a:t>
            </a:r>
            <a:r>
              <a:rPr lang="de-DE" sz="1200" dirty="0" err="1" smtClean="0"/>
              <a:t>mean</a:t>
            </a:r>
            <a:r>
              <a:rPr lang="de-DE" sz="1200" dirty="0" smtClean="0"/>
              <a:t> </a:t>
            </a:r>
            <a:r>
              <a:rPr lang="de-DE" sz="1200" dirty="0" err="1" smtClean="0"/>
              <a:t>square</a:t>
            </a:r>
            <a:r>
              <a:rPr lang="de-DE" sz="1200" dirty="0" smtClean="0"/>
              <a:t> (in µV) aller Kanäle.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1792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Punktwolken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9906"/>
            <a:ext cx="7315200" cy="4548663"/>
          </a:xfrm>
        </p:spPr>
      </p:pic>
      <p:sp>
        <p:nvSpPr>
          <p:cNvPr id="5" name="Textfeld 4"/>
          <p:cNvSpPr txBox="1"/>
          <p:nvPr/>
        </p:nvSpPr>
        <p:spPr>
          <a:xfrm>
            <a:off x="3868738" y="5698569"/>
            <a:ext cx="790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9</a:t>
            </a:r>
            <a:r>
              <a:rPr lang="de-DE" sz="1200" dirty="0" smtClean="0"/>
              <a:t>. </a:t>
            </a:r>
            <a:r>
              <a:rPr lang="de-DE" sz="1200" dirty="0" smtClean="0"/>
              <a:t>Punktwolke für die Tiefe der Elektrode (in mm) und dem dazugehörigen </a:t>
            </a:r>
            <a:r>
              <a:rPr lang="de-DE" sz="1200" dirty="0" err="1" smtClean="0"/>
              <a:t>root</a:t>
            </a:r>
            <a:r>
              <a:rPr lang="de-DE" sz="1200" dirty="0" smtClean="0"/>
              <a:t> </a:t>
            </a:r>
            <a:r>
              <a:rPr lang="de-DE" sz="1200" dirty="0" err="1" smtClean="0"/>
              <a:t>mean</a:t>
            </a:r>
            <a:r>
              <a:rPr lang="de-DE" sz="1200" dirty="0" smtClean="0"/>
              <a:t> </a:t>
            </a:r>
            <a:r>
              <a:rPr lang="de-DE" sz="1200" dirty="0" err="1" smtClean="0"/>
              <a:t>square</a:t>
            </a:r>
            <a:r>
              <a:rPr lang="de-DE" sz="1200" dirty="0" smtClean="0"/>
              <a:t> (in µV) aller Kanäle.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9537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Punktwolken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9906"/>
            <a:ext cx="7315200" cy="4548663"/>
          </a:xfrm>
        </p:spPr>
      </p:pic>
      <p:sp>
        <p:nvSpPr>
          <p:cNvPr id="5" name="Textfeld 4"/>
          <p:cNvSpPr txBox="1"/>
          <p:nvPr/>
        </p:nvSpPr>
        <p:spPr>
          <a:xfrm>
            <a:off x="3868738" y="5698569"/>
            <a:ext cx="790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10</a:t>
            </a:r>
            <a:r>
              <a:rPr lang="de-DE" sz="1200" dirty="0" smtClean="0"/>
              <a:t>. </a:t>
            </a:r>
            <a:r>
              <a:rPr lang="de-DE" sz="1200" dirty="0" smtClean="0"/>
              <a:t>Punktwolke für die Tiefe der Elektrode (in mm) und dem dazugehörigen Exponenten der aperiodischen Komponente aller Kanäle.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9669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diagnosis</a:t>
            </a:r>
            <a:r>
              <a:rPr lang="de-DE" dirty="0" smtClean="0"/>
              <a:t>. Journal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neurology</a:t>
            </a:r>
            <a:r>
              <a:rPr lang="de-DE" dirty="0" smtClean="0"/>
              <a:t>, </a:t>
            </a:r>
            <a:r>
              <a:rPr lang="de-DE" dirty="0" err="1" smtClean="0"/>
              <a:t>neurosurgery</a:t>
            </a:r>
            <a:r>
              <a:rPr lang="de-DE" dirty="0" smtClean="0"/>
              <a:t> &amp; </a:t>
            </a:r>
            <a:r>
              <a:rPr lang="de-DE" dirty="0" err="1" smtClean="0"/>
              <a:t>psychiatry</a:t>
            </a:r>
            <a:r>
              <a:rPr lang="de-DE" dirty="0" smtClean="0"/>
              <a:t>, 	79(4), 368-376.</a:t>
            </a:r>
          </a:p>
          <a:p>
            <a:pPr marL="0" indent="0">
              <a:buNone/>
            </a:pPr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	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	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	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12(572). 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</a:t>
            </a:r>
            <a:r>
              <a:rPr lang="en-US" dirty="0" smtClean="0"/>
              <a:t>	al</a:t>
            </a:r>
            <a:r>
              <a:rPr lang="en-US" dirty="0"/>
              <a:t>. (2020). Functional use of directional local field potentials </a:t>
            </a:r>
            <a:r>
              <a:rPr lang="en-US" dirty="0" smtClean="0"/>
              <a:t>	in </a:t>
            </a:r>
            <a:r>
              <a:rPr lang="en-US" dirty="0"/>
              <a:t>the </a:t>
            </a:r>
            <a:r>
              <a:rPr lang="en-US" dirty="0" err="1"/>
              <a:t>subthalamic</a:t>
            </a:r>
            <a:r>
              <a:rPr lang="en-US" dirty="0"/>
              <a:t> nucleus deep brain stimulation. </a:t>
            </a:r>
            <a:r>
              <a:rPr lang="en-US" dirty="0" smtClean="0"/>
              <a:t>	Frontiers </a:t>
            </a:r>
            <a:r>
              <a:rPr lang="en-US" dirty="0"/>
              <a:t>in human neuroscience, 14, 145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1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Motorische Symptome </a:t>
            </a:r>
          </a:p>
          <a:p>
            <a:pPr lvl="1">
              <a:lnSpc>
                <a:spcPct val="200000"/>
              </a:lnSpc>
            </a:pPr>
            <a:r>
              <a:rPr lang="de-DE" dirty="0" smtClean="0"/>
              <a:t>Ruhetremor</a:t>
            </a:r>
          </a:p>
          <a:p>
            <a:pPr lvl="1">
              <a:lnSpc>
                <a:spcPct val="200000"/>
              </a:lnSpc>
            </a:pPr>
            <a:r>
              <a:rPr lang="de-DE" dirty="0" smtClean="0"/>
              <a:t>Rigor</a:t>
            </a:r>
          </a:p>
          <a:p>
            <a:pPr lvl="1">
              <a:lnSpc>
                <a:spcPct val="200000"/>
              </a:lnSpc>
            </a:pPr>
            <a:r>
              <a:rPr lang="de-DE" dirty="0" err="1" smtClean="0"/>
              <a:t>Bradykinesie</a:t>
            </a:r>
            <a:endParaRPr lang="de-DE" dirty="0" smtClean="0"/>
          </a:p>
          <a:p>
            <a:pPr lvl="1">
              <a:lnSpc>
                <a:spcPct val="200000"/>
              </a:lnSpc>
            </a:pPr>
            <a:r>
              <a:rPr lang="de-DE" dirty="0" smtClean="0"/>
              <a:t>Instabilität der Körperhaltung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4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Pathophysiologie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Tiefe Hirnstimulation (DBS) des STN führt zu einer Verringerung der Symptome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09" y="650982"/>
            <a:ext cx="4391514" cy="387370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261444" y="4524691"/>
            <a:ext cx="453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Abbildung 1</a:t>
            </a:r>
            <a:r>
              <a:rPr lang="de-DE" sz="1200" dirty="0" smtClean="0"/>
              <a:t>. Veränderungen der Verschaltungen des motorischen Kortex bei Morbus Parkinson. Aus </a:t>
            </a:r>
            <a:r>
              <a:rPr lang="en-US" sz="1200" dirty="0" err="1"/>
              <a:t>Poewe</a:t>
            </a:r>
            <a:r>
              <a:rPr lang="en-US" sz="1200" dirty="0"/>
              <a:t>, W., </a:t>
            </a:r>
            <a:r>
              <a:rPr lang="en-US" sz="1200" dirty="0" err="1"/>
              <a:t>Seppi</a:t>
            </a:r>
            <a:r>
              <a:rPr lang="en-US" sz="1200" dirty="0"/>
              <a:t>, K., Tanner, C. M., Halliday, G. M., </a:t>
            </a:r>
            <a:r>
              <a:rPr lang="en-US" sz="1200" dirty="0" err="1"/>
              <a:t>Brundin</a:t>
            </a:r>
            <a:r>
              <a:rPr lang="en-US" sz="1200" dirty="0"/>
              <a:t>, P., Volkmann, J. et al. (2017). Parkinson disease. </a:t>
            </a:r>
            <a:r>
              <a:rPr lang="en-US" sz="1200" i="1" dirty="0"/>
              <a:t>Nature reviews Disease primers</a:t>
            </a:r>
            <a:r>
              <a:rPr lang="en-US" sz="1200" dirty="0"/>
              <a:t>, </a:t>
            </a:r>
            <a:r>
              <a:rPr lang="en-US" sz="1200" i="1" dirty="0"/>
              <a:t>3</a:t>
            </a:r>
            <a:r>
              <a:rPr lang="en-US" sz="1200" dirty="0"/>
              <a:t>(1), 1-21.</a:t>
            </a:r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493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Nebenwirkungen bei ungenauer Positionierung der Elektrode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Hohe Komplexität und Aufwand der Behandlung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Exakte Position des STN ist im MRT meist nicht gut zu erkennen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Rechnerische Modelle sollen optimale Einstellungen vorhersagen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Spike-Aktivität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649564"/>
            <a:ext cx="3536446" cy="50754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69268" y="5725020"/>
            <a:ext cx="588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/>
              <a:t>Abbildung 2</a:t>
            </a:r>
            <a:r>
              <a:rPr lang="de-DE" sz="1200" dirty="0" smtClean="0"/>
              <a:t>. Rohsignal von der Elektrode innerhalb des STN (oben) und außerhalb (unten).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5283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Spike-Aktivität bisher einziges Maß für die Genauigkeit der Elektrodenposition</a:t>
            </a:r>
          </a:p>
          <a:p>
            <a:pPr lvl="1"/>
            <a:r>
              <a:rPr lang="de-DE" dirty="0" smtClean="0"/>
              <a:t>Gute Hinweise für Beta </a:t>
            </a:r>
            <a:r>
              <a:rPr lang="de-DE" dirty="0" smtClean="0"/>
              <a:t>(13 bis 35 Hz) und Theta (4 bis 7 Hz)</a:t>
            </a:r>
            <a:endParaRPr lang="de-DE" dirty="0" smtClean="0"/>
          </a:p>
          <a:p>
            <a:r>
              <a:rPr lang="de-DE" dirty="0" smtClean="0"/>
              <a:t>Welche</a:t>
            </a:r>
            <a:r>
              <a:rPr lang="de-DE" dirty="0" smtClean="0"/>
              <a:t> periodischen </a:t>
            </a:r>
            <a:r>
              <a:rPr lang="de-DE" dirty="0" smtClean="0"/>
              <a:t>und </a:t>
            </a:r>
            <a:r>
              <a:rPr lang="de-DE" dirty="0" smtClean="0"/>
              <a:t>aperiodischen </a:t>
            </a:r>
            <a:r>
              <a:rPr lang="de-DE" dirty="0" smtClean="0"/>
              <a:t>Komponenten im LFP von Patient*innen, die mit DBS behandelt </a:t>
            </a:r>
            <a:r>
              <a:rPr lang="de-DE" dirty="0" smtClean="0"/>
              <a:t>werden, hängen mit der Position der Elektrode zusammen?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30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err="1"/>
              <a:t>P</a:t>
            </a:r>
            <a:r>
              <a:rPr lang="de-DE" sz="4400" dirty="0" err="1" smtClean="0"/>
              <a:t>reprocessing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Einlesen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Daten von 30 Patient*innen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Aus </a:t>
            </a:r>
            <a:r>
              <a:rPr lang="de-DE" dirty="0" smtClean="0">
                <a:solidFill>
                  <a:schemeClr val="tx1"/>
                </a:solidFill>
              </a:rPr>
              <a:t>dem Dateinamen: 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Tiefe der Elektrode (Entfernung </a:t>
            </a:r>
            <a:r>
              <a:rPr lang="de-DE" dirty="0" smtClean="0">
                <a:solidFill>
                  <a:schemeClr val="tx1"/>
                </a:solidFill>
              </a:rPr>
              <a:t>zum </a:t>
            </a:r>
            <a:r>
              <a:rPr lang="de-DE" dirty="0" smtClean="0">
                <a:solidFill>
                  <a:schemeClr val="tx1"/>
                </a:solidFill>
              </a:rPr>
              <a:t>Zielpunkt im STN in mm)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Seite (Links oder Rechts)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Trajekt (zentral, </a:t>
            </a:r>
            <a:r>
              <a:rPr lang="de-DE" dirty="0" err="1">
                <a:solidFill>
                  <a:schemeClr val="tx1"/>
                </a:solidFill>
              </a:rPr>
              <a:t>anterior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posterior</a:t>
            </a:r>
            <a:r>
              <a:rPr lang="de-DE" dirty="0">
                <a:solidFill>
                  <a:schemeClr val="tx1"/>
                </a:solidFill>
              </a:rPr>
              <a:t>, medial oder </a:t>
            </a:r>
            <a:r>
              <a:rPr lang="de-DE" dirty="0" smtClean="0">
                <a:solidFill>
                  <a:schemeClr val="tx1"/>
                </a:solidFill>
              </a:rPr>
              <a:t>lateral)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AutoNum type="arabicPeriod"/>
            </a:pPr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05" y="2651174"/>
            <a:ext cx="2747923" cy="26872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69268" y="5615416"/>
            <a:ext cx="757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Erster Schritt: Runtersampling auf 512 </a:t>
            </a:r>
            <a:r>
              <a:rPr lang="de-DE" dirty="0" smtClean="0"/>
              <a:t>Hz (Daten meist 5 bis 10 Sekunden lang)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86519" y="5338417"/>
            <a:ext cx="348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/>
              <a:t>Abbildung </a:t>
            </a:r>
            <a:r>
              <a:rPr lang="de-DE" sz="1200" i="1" dirty="0" smtClean="0"/>
              <a:t>3</a:t>
            </a:r>
            <a:r>
              <a:rPr lang="de-DE" sz="1200" dirty="0" smtClean="0"/>
              <a:t>. </a:t>
            </a:r>
            <a:r>
              <a:rPr lang="de-DE" sz="1200" dirty="0" smtClean="0"/>
              <a:t>Darstellung der Positionen der Trajekte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7503712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851</Words>
  <Application>Microsoft Office PowerPoint</Application>
  <PresentationFormat>Breitbild</PresentationFormat>
  <Paragraphs>149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Corbel</vt:lpstr>
      <vt:lpstr>Wingdings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Pathophysiologie</vt:lpstr>
      <vt:lpstr>Probleme der DBS</vt:lpstr>
      <vt:lpstr>Spike-Aktivität</vt:lpstr>
      <vt:lpstr>Fragestellung</vt:lpstr>
      <vt:lpstr>Preprocessing</vt:lpstr>
      <vt:lpstr>Einlesen der Daten</vt:lpstr>
      <vt:lpstr>Bereinigung der Daten</vt:lpstr>
      <vt:lpstr>FFT</vt:lpstr>
      <vt:lpstr>FOOOF</vt:lpstr>
      <vt:lpstr>Zusammenfassung der Variablen</vt:lpstr>
      <vt:lpstr>Daten nochmal säubern</vt:lpstr>
      <vt:lpstr>Extrahieren der Variablen</vt:lpstr>
      <vt:lpstr>Regressionstabelle</vt:lpstr>
      <vt:lpstr>Auswertung</vt:lpstr>
      <vt:lpstr>T-Tests für abhängige Stichproben</vt:lpstr>
      <vt:lpstr>Korrelationen</vt:lpstr>
      <vt:lpstr>Punktwolken</vt:lpstr>
      <vt:lpstr>Punktwolken</vt:lpstr>
      <vt:lpstr>Punktwolken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58</cp:revision>
  <dcterms:created xsi:type="dcterms:W3CDTF">2022-01-13T10:25:46Z</dcterms:created>
  <dcterms:modified xsi:type="dcterms:W3CDTF">2022-01-24T13:03:12Z</dcterms:modified>
</cp:coreProperties>
</file>