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Explorative </a:t>
            </a:r>
            <a:r>
              <a:rPr lang="de-DE" sz="4400" dirty="0" smtClean="0"/>
              <a:t>Studie </a:t>
            </a:r>
            <a:r>
              <a:rPr lang="de-DE" sz="4400" dirty="0"/>
              <a:t>zum Zusammenhang zwischen neuronalen Oszillationen und Elektrodenposition bei Tiefer Hirnstimulation von Parkinson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  <a:p>
            <a:r>
              <a:rPr lang="de-DE" dirty="0" smtClean="0"/>
              <a:t>Betreuer: Julian Keil &amp; </a:t>
            </a:r>
            <a:r>
              <a:rPr lang="de-DE" smtClean="0"/>
              <a:t>Julius Welzel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Regressionstabelle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867505"/>
            <a:ext cx="7315200" cy="31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Auswertung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0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der Rohdaten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4597" y="864108"/>
            <a:ext cx="3644761" cy="226728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9" y="864108"/>
            <a:ext cx="3606460" cy="22672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9" y="3460400"/>
            <a:ext cx="3606460" cy="226462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597" y="3460400"/>
            <a:ext cx="3644761" cy="227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Visualisierung</a:t>
            </a:r>
            <a:br>
              <a:rPr lang="de-DE" sz="2800" dirty="0" smtClean="0"/>
            </a:br>
            <a:r>
              <a:rPr lang="de-DE" sz="2800" dirty="0" smtClean="0"/>
              <a:t>Z-Transformierter Daten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387" y="1123837"/>
            <a:ext cx="3282560" cy="207095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933" y="1123837"/>
            <a:ext cx="3320535" cy="20709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87" y="3668616"/>
            <a:ext cx="3282560" cy="20564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933" y="3668616"/>
            <a:ext cx="3281743" cy="20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3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Visualisierung der Distanz zum Ziel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476" y="1465706"/>
            <a:ext cx="6316784" cy="39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Zusammenhang zwischen Beta Power und Distanz zum Ziel (Kendalls Tau)</a:t>
            </a:r>
            <a:endParaRPr lang="de-DE" sz="32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55" y="1148837"/>
            <a:ext cx="7271625" cy="45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3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Statt der Beta-Power scheinen die aperiodische Komponente und die Theta-Power einen Zusammenhang zu der Distanz </a:t>
            </a:r>
            <a:r>
              <a:rPr lang="de-DE" smtClean="0"/>
              <a:t>zum Ziel </a:t>
            </a:r>
            <a:r>
              <a:rPr lang="de-DE" dirty="0" smtClean="0"/>
              <a:t>zu zeigen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4102176"/>
            <a:ext cx="5199111" cy="16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err="1"/>
              <a:t>P</a:t>
            </a:r>
            <a:r>
              <a:rPr lang="de-DE" sz="4400" dirty="0" err="1" smtClean="0"/>
              <a:t>reprocessing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5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Einlesen der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 dem Dateinamen: </a:t>
            </a:r>
          </a:p>
          <a:p>
            <a:pPr marL="0" indent="0">
              <a:buNone/>
            </a:pPr>
            <a:r>
              <a:rPr lang="de-DE" dirty="0" smtClean="0"/>
              <a:t>Tiefe der Elektrode (Entfernung zum STN in mm)</a:t>
            </a:r>
          </a:p>
          <a:p>
            <a:pPr marL="0" indent="0">
              <a:buNone/>
            </a:pPr>
            <a:r>
              <a:rPr lang="de-DE" dirty="0" smtClean="0"/>
              <a:t>Seite (Links oder Rechts)</a:t>
            </a:r>
          </a:p>
          <a:p>
            <a:pPr marL="0" indent="0">
              <a:buNone/>
            </a:pPr>
            <a:r>
              <a:rPr lang="de-DE" dirty="0"/>
              <a:t>Trajekt (zentral, </a:t>
            </a:r>
            <a:r>
              <a:rPr lang="de-DE" dirty="0" err="1"/>
              <a:t>anterior</a:t>
            </a:r>
            <a:r>
              <a:rPr lang="de-DE" dirty="0"/>
              <a:t>, </a:t>
            </a:r>
            <a:r>
              <a:rPr lang="de-DE" dirty="0" err="1"/>
              <a:t>posterior</a:t>
            </a:r>
            <a:r>
              <a:rPr lang="de-DE" dirty="0"/>
              <a:t>, medial oder </a:t>
            </a:r>
            <a:r>
              <a:rPr lang="de-DE" dirty="0" smtClean="0"/>
              <a:t>lateral)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Downsampling</a:t>
            </a:r>
            <a:r>
              <a:rPr lang="de-DE" dirty="0" smtClean="0"/>
              <a:t> der Daten  (auf 512 Hz)</a:t>
            </a:r>
          </a:p>
          <a:p>
            <a:pPr marL="0" indent="0">
              <a:buNone/>
            </a:pPr>
            <a:r>
              <a:rPr lang="de-DE" dirty="0" smtClean="0"/>
              <a:t>Bereinigung</a:t>
            </a:r>
            <a:r>
              <a:rPr lang="de-DE" dirty="0" smtClean="0"/>
              <a:t> </a:t>
            </a:r>
            <a:r>
              <a:rPr lang="de-DE" dirty="0" smtClean="0"/>
              <a:t>der Daten anhand der Varianz und der </a:t>
            </a:r>
            <a:r>
              <a:rPr lang="de-DE" dirty="0" smtClean="0"/>
              <a:t>S</a:t>
            </a:r>
            <a:r>
              <a:rPr lang="de-DE" dirty="0" smtClean="0"/>
              <a:t>amplepunkte</a:t>
            </a:r>
            <a:endParaRPr lang="de-DE" dirty="0" smtClean="0"/>
          </a:p>
          <a:p>
            <a:pPr marL="457200" indent="-457200">
              <a:buAutoNum type="arabicPeriod"/>
            </a:pPr>
            <a:endParaRPr lang="de-DE" dirty="0" smtClean="0"/>
          </a:p>
          <a:p>
            <a:pPr marL="457200" indent="-4572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03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Histogramm der Varianzen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2424"/>
            <a:ext cx="7315200" cy="3903626"/>
          </a:xfrm>
          <a:prstGeom prst="rect">
            <a:avLst/>
          </a:prstGeom>
        </p:spPr>
      </p:pic>
      <p:sp>
        <p:nvSpPr>
          <p:cNvPr id="7" name="Pfeil nach unten 6"/>
          <p:cNvSpPr/>
          <p:nvPr/>
        </p:nvSpPr>
        <p:spPr>
          <a:xfrm>
            <a:off x="4201064" y="1820174"/>
            <a:ext cx="457200" cy="42269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779972" y="1889033"/>
            <a:ext cx="523252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Alle Varianzen kleiner </a:t>
            </a:r>
            <a:r>
              <a:rPr lang="de-DE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0.001 und</a:t>
            </a:r>
            <a:endParaRPr lang="de-DE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größer 0.08 wurden </a:t>
            </a:r>
            <a:r>
              <a:rPr lang="de-DE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rausgeworfen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Pfeil nach unten 8"/>
          <p:cNvSpPr/>
          <p:nvPr/>
        </p:nvSpPr>
        <p:spPr>
          <a:xfrm>
            <a:off x="7939033" y="4620883"/>
            <a:ext cx="457200" cy="42269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13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Demean</a:t>
            </a:r>
            <a:endParaRPr lang="de-DE" dirty="0" smtClean="0"/>
          </a:p>
          <a:p>
            <a:pPr lvl="1"/>
            <a:r>
              <a:rPr lang="de-DE" dirty="0" smtClean="0"/>
              <a:t>0.5 Hz high-pass Filter</a:t>
            </a:r>
          </a:p>
          <a:p>
            <a:pPr lvl="1"/>
            <a:r>
              <a:rPr lang="de-DE" dirty="0" smtClean="0"/>
              <a:t>45 Hz </a:t>
            </a:r>
            <a:r>
              <a:rPr lang="de-DE" dirty="0" err="1" smtClean="0"/>
              <a:t>low</a:t>
            </a:r>
            <a:r>
              <a:rPr lang="de-DE" dirty="0" smtClean="0"/>
              <a:t>-pass Filter</a:t>
            </a:r>
          </a:p>
          <a:p>
            <a:r>
              <a:rPr lang="de-DE" dirty="0" smtClean="0"/>
              <a:t>TFR mit </a:t>
            </a:r>
            <a:r>
              <a:rPr lang="de-DE" dirty="0" err="1" smtClean="0"/>
              <a:t>Hanning</a:t>
            </a:r>
            <a:r>
              <a:rPr lang="de-DE" dirty="0" smtClean="0"/>
              <a:t> Tapern</a:t>
            </a:r>
          </a:p>
          <a:p>
            <a:pPr lvl="1"/>
            <a:r>
              <a:rPr lang="de-DE" dirty="0" smtClean="0"/>
              <a:t>Errechnen der </a:t>
            </a:r>
            <a:r>
              <a:rPr lang="de-DE" dirty="0" err="1" smtClean="0"/>
              <a:t>Powerspectren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0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FOOOF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Algorithmus, um die aperiodischen Komponenten von den periodischen zu trennen</a:t>
            </a:r>
          </a:p>
          <a:p>
            <a:r>
              <a:rPr lang="de-DE" dirty="0" smtClean="0"/>
              <a:t>Hier endet das erste Skript:</a:t>
            </a:r>
          </a:p>
          <a:p>
            <a:pPr lvl="1"/>
            <a:r>
              <a:rPr lang="de-DE" dirty="0" smtClean="0"/>
              <a:t>426 Kanäle wurden im Verlauf dieses Skripts rausgeworfen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5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Erstellen der Regressionstabelle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9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nochmal säubern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macht der Algorithmus?</a:t>
            </a:r>
          </a:p>
          <a:p>
            <a:pPr lvl="1"/>
            <a:r>
              <a:rPr lang="de-DE" dirty="0" smtClean="0"/>
              <a:t>Schätzung der aperiodischen Komponente anhand des Power-Spektrums</a:t>
            </a:r>
          </a:p>
          <a:p>
            <a:pPr lvl="1"/>
            <a:r>
              <a:rPr lang="de-DE" dirty="0" smtClean="0"/>
              <a:t>Diese Schätzung vom Power-Spektrum abziehen</a:t>
            </a:r>
          </a:p>
          <a:p>
            <a:pPr lvl="1"/>
            <a:r>
              <a:rPr lang="de-DE" dirty="0" smtClean="0"/>
              <a:t>Peaks heraussuchen </a:t>
            </a:r>
          </a:p>
          <a:p>
            <a:pPr lvl="1"/>
            <a:r>
              <a:rPr lang="de-DE" dirty="0" smtClean="0"/>
              <a:t>Peak-fit vom Original-Spektrum abziehen, um die aperiodische Komponente besser zu schätzen</a:t>
            </a:r>
          </a:p>
          <a:p>
            <a:pPr lvl="1"/>
            <a:r>
              <a:rPr lang="de-DE" dirty="0" smtClean="0"/>
              <a:t>Rekonstruktion eines finalen </a:t>
            </a:r>
            <a:r>
              <a:rPr lang="de-DE" dirty="0" err="1" smtClean="0"/>
              <a:t>Fits</a:t>
            </a:r>
            <a:r>
              <a:rPr lang="de-DE" dirty="0" smtClean="0"/>
              <a:t> um Güte zu berechnen </a:t>
            </a:r>
          </a:p>
          <a:p>
            <a:r>
              <a:rPr lang="de-DE" dirty="0" smtClean="0"/>
              <a:t>Algorithmus nicht perfekt</a:t>
            </a:r>
          </a:p>
          <a:p>
            <a:pPr lvl="1"/>
            <a:r>
              <a:rPr lang="de-DE" dirty="0" smtClean="0"/>
              <a:t>Schlechte Übereinstimmungen zwischen Schätzung und originalen Daten werden rausgeworfen (großer Abstand oder extrem negative Werte)</a:t>
            </a:r>
          </a:p>
          <a:p>
            <a:pPr lvl="1"/>
            <a:r>
              <a:rPr lang="de-DE" dirty="0" smtClean="0"/>
              <a:t>1645  Kanäle fliegen </a:t>
            </a:r>
            <a:r>
              <a:rPr lang="de-DE" smtClean="0"/>
              <a:t>hier raus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6352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Extrahieren der Frequenzbänder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Aperiodische Komponente vom Power-Spektrum abziehen </a:t>
            </a:r>
          </a:p>
          <a:p>
            <a:r>
              <a:rPr lang="de-DE" dirty="0" smtClean="0"/>
              <a:t>Mittelwert der Power zwischen </a:t>
            </a:r>
          </a:p>
          <a:p>
            <a:pPr lvl="1"/>
            <a:r>
              <a:rPr lang="de-DE" dirty="0" smtClean="0"/>
              <a:t>5 bis 7 Hz für Theta</a:t>
            </a:r>
          </a:p>
          <a:p>
            <a:pPr lvl="1"/>
            <a:r>
              <a:rPr lang="de-DE" dirty="0" smtClean="0"/>
              <a:t>7 bis 12 Hz für Alpha</a:t>
            </a:r>
          </a:p>
          <a:p>
            <a:pPr lvl="1"/>
            <a:r>
              <a:rPr lang="de-DE" dirty="0" smtClean="0"/>
              <a:t>12 bis 30 Hz für Beta </a:t>
            </a:r>
          </a:p>
          <a:p>
            <a:r>
              <a:rPr lang="de-DE" dirty="0" smtClean="0"/>
              <a:t>Alle Kanäle, bei denen eine negative Power herausgekommen ist, ebenfalls rauswerfen</a:t>
            </a:r>
          </a:p>
          <a:p>
            <a:pPr lvl="1"/>
            <a:r>
              <a:rPr lang="de-DE" dirty="0" smtClean="0"/>
              <a:t>Nochmal 334 Kanäle weg</a:t>
            </a:r>
          </a:p>
          <a:p>
            <a:pPr lvl="1"/>
            <a:r>
              <a:rPr lang="de-DE" dirty="0" smtClean="0"/>
              <a:t>Insgesamt 1561 Kanäle übrig geblieben von ursprünglich 3971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64443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335</Words>
  <Application>Microsoft Office PowerPoint</Application>
  <PresentationFormat>Breitbild</PresentationFormat>
  <Paragraphs>61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Corbel</vt:lpstr>
      <vt:lpstr>Wingdings 2</vt:lpstr>
      <vt:lpstr>Rahmen</vt:lpstr>
      <vt:lpstr>Explorative Studie zum Zusammenhang zwischen neuronalen Oszillationen und Elektrodenposition bei Tiefer Hirnstimulation von Parkinson</vt:lpstr>
      <vt:lpstr>Preprocessing</vt:lpstr>
      <vt:lpstr>Einlesen der Daten</vt:lpstr>
      <vt:lpstr>Histogramm der Varianzen</vt:lpstr>
      <vt:lpstr>FFT</vt:lpstr>
      <vt:lpstr>FOOOF</vt:lpstr>
      <vt:lpstr>Erstellen der Regressionstabelle</vt:lpstr>
      <vt:lpstr>Daten nochmal säubern</vt:lpstr>
      <vt:lpstr>Extrahieren der Frequenzbänder</vt:lpstr>
      <vt:lpstr>Regressionstabelle</vt:lpstr>
      <vt:lpstr>Auswertung</vt:lpstr>
      <vt:lpstr>Visualisierung der Rohdaten</vt:lpstr>
      <vt:lpstr>Visualisierung Z-Transformierter Daten</vt:lpstr>
      <vt:lpstr>Visualisierung der Distanz zum Ziel</vt:lpstr>
      <vt:lpstr>Zusammenhang zwischen Beta Power und Distanz zum Ziel (Kendalls Tau)</vt:lpstr>
      <vt:lpstr>Regression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Explorative Studie zum Zusammenhang zwischen neuronalen Oszillationen und Elektrodenposition bei Tiefer Hirnstimulation von Parkinson</dc:title>
  <dc:creator>acer</dc:creator>
  <cp:lastModifiedBy>acer</cp:lastModifiedBy>
  <cp:revision>17</cp:revision>
  <dcterms:created xsi:type="dcterms:W3CDTF">2022-01-13T10:25:46Z</dcterms:created>
  <dcterms:modified xsi:type="dcterms:W3CDTF">2022-01-22T15:34:16Z</dcterms:modified>
</cp:coreProperties>
</file>