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7" r:id="rId2"/>
    <p:sldId id="264" r:id="rId3"/>
    <p:sldId id="267" r:id="rId4"/>
    <p:sldId id="265" r:id="rId5"/>
    <p:sldId id="266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77" r:id="rId16"/>
    <p:sldId id="280" r:id="rId17"/>
    <p:sldId id="281" r:id="rId18"/>
    <p:sldId id="282" r:id="rId19"/>
    <p:sldId id="284" r:id="rId20"/>
    <p:sldId id="283" r:id="rId21"/>
    <p:sldId id="285" r:id="rId2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7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06" autoAdjust="0"/>
  </p:normalViewPr>
  <p:slideViewPr>
    <p:cSldViewPr snapToGrid="0">
      <p:cViewPr varScale="1">
        <p:scale>
          <a:sx n="46" d="100"/>
          <a:sy n="46" d="100"/>
        </p:scale>
        <p:origin x="1488" y="48"/>
      </p:cViewPr>
      <p:guideLst>
        <p:guide orient="horz" pos="3047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65EB2-9D27-4C98-BD34-633EF098E9FA}" type="datetimeFigureOut">
              <a:rPr lang="pt-BR" smtClean="0"/>
              <a:t>29/12/2023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AA9FC-B0AD-4F45-9C3A-6BAD5ECEF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871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E1CE-2D10-46E0-8563-C4BE79E938FA}" type="datetime1">
              <a:rPr lang="pt-BR" smtClean="0"/>
              <a:t>29/12/2023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Vinci dashboard - Christiano Garcia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677B-25C5-458C-9305-869943316A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149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03CB-CD51-401E-82B6-46FD1F5AFE92}" type="datetime1">
              <a:rPr lang="pt-BR" smtClean="0"/>
              <a:t>29/12/2023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Vinci dashboard - Christiano Garcia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677B-25C5-458C-9305-869943316A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388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B91A-2BE2-41DF-B391-6DA7268C6F4A}" type="datetime1">
              <a:rPr lang="pt-BR" smtClean="0"/>
              <a:t>29/12/2023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Vinci dashboard - Christiano Garcia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677B-25C5-458C-9305-869943316A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947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6DDA-470D-47B5-A7A0-41978D37CDD8}" type="datetime1">
              <a:rPr lang="pt-BR" smtClean="0"/>
              <a:t>29/12/2023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Vinci dashboard - Christiano Garcia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677B-25C5-458C-9305-869943316A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325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AD65-8B64-439D-A9C4-7C22D9C32E5D}" type="datetime1">
              <a:rPr lang="pt-BR" smtClean="0"/>
              <a:t>29/12/2023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Vinci dashboard - Christiano Garcia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677B-25C5-458C-9305-869943316A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604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95E7-EB64-4FB9-A744-401285580EF9}" type="datetime1">
              <a:rPr lang="pt-BR" smtClean="0"/>
              <a:t>29/12/2023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Vinci dashboard - Christiano Garcia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677B-25C5-458C-9305-869943316A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548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762B-5F41-42CA-B66A-E736A4071981}" type="datetime1">
              <a:rPr lang="pt-BR" smtClean="0"/>
              <a:t>29/12/2023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Vinci dashboard - Christiano Garcia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677B-25C5-458C-9305-869943316A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865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ED7C-6AFB-4348-9A38-85CFB93D91EE}" type="datetime1">
              <a:rPr lang="pt-BR" smtClean="0"/>
              <a:t>29/12/2023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Vinci dashboard - Christiano Garcia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677B-25C5-458C-9305-869943316A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639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430C-8FAC-4D61-BCCE-E45117F9C873}" type="datetime1">
              <a:rPr lang="pt-BR" smtClean="0"/>
              <a:t>29/12/2023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Vinci dashboard - Christiano Garcia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677B-25C5-458C-9305-869943316A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217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9FA4-CD79-4E3F-B168-943F241C6F0F}" type="datetime1">
              <a:rPr lang="pt-BR" smtClean="0"/>
              <a:t>29/12/2023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Vinci dashboard - Christiano Garcia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677B-25C5-458C-9305-869943316A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225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CFEB-179F-45D7-8E6A-68CE3E64EA75}" type="datetime1">
              <a:rPr lang="pt-BR" smtClean="0"/>
              <a:t>29/12/2023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Vinci dashboard - Christiano Garcia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677B-25C5-458C-9305-869943316A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715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2CEF2-8782-4D7A-8F7A-1B74EF719155}" type="datetime1">
              <a:rPr lang="pt-BR" smtClean="0"/>
              <a:t>29/12/2023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Da Vinci dashboard - Christiano Garcia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5677B-25C5-458C-9305-869943316A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086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" TargetMode="External"/><Relationship Id="rId2" Type="http://schemas.openxmlformats.org/officeDocument/2006/relationships/hyperlink" Target="http://www.matplotlib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lotly.com/python/getting-started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christiano1974/portifolios-trabalho" TargetMode="External"/><Relationship Id="rId4" Type="http://schemas.openxmlformats.org/officeDocument/2006/relationships/hyperlink" Target="http://www.linkedin.com/in/christiano197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1FECE44A-8554-72AD-BB0E-92FC62FF95B7}"/>
              </a:ext>
            </a:extLst>
          </p:cNvPr>
          <p:cNvSpPr/>
          <p:nvPr/>
        </p:nvSpPr>
        <p:spPr>
          <a:xfrm>
            <a:off x="1674055" y="8963360"/>
            <a:ext cx="9480346" cy="966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108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00C137F-7747-8DC1-0963-176CB904D522}"/>
              </a:ext>
            </a:extLst>
          </p:cNvPr>
          <p:cNvSpPr/>
          <p:nvPr/>
        </p:nvSpPr>
        <p:spPr>
          <a:xfrm>
            <a:off x="-1871003" y="-1403253"/>
            <a:ext cx="16543606" cy="1240770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108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B4D7AAE-21A9-EB0F-7B3D-DA62B3CBF2F3}"/>
              </a:ext>
            </a:extLst>
          </p:cNvPr>
          <p:cNvSpPr txBox="1"/>
          <p:nvPr/>
        </p:nvSpPr>
        <p:spPr>
          <a:xfrm>
            <a:off x="-1" y="145504"/>
            <a:ext cx="13007501" cy="200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203" b="1" i="1" dirty="0">
                <a:latin typeface="+mj-lt"/>
              </a:rPr>
              <a:t>Da Vinci Dashboard: </a:t>
            </a:r>
          </a:p>
          <a:p>
            <a:pPr algn="ctr"/>
            <a:r>
              <a:rPr lang="pt-BR" sz="6203" b="1" i="1" dirty="0">
                <a:latin typeface="+mj-lt"/>
              </a:rPr>
              <a:t> Unindo Arte e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B1EE84B-E3D5-0B56-86EC-818BD20BF52A}"/>
              </a:ext>
            </a:extLst>
          </p:cNvPr>
          <p:cNvSpPr txBox="1"/>
          <p:nvPr/>
        </p:nvSpPr>
        <p:spPr>
          <a:xfrm>
            <a:off x="1620343" y="8101963"/>
            <a:ext cx="9534058" cy="887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5169" b="1" i="1" dirty="0"/>
              <a:t>CHRISTIANO GARCIA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9741048-4AAB-FA79-CCC1-A62A4F446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74" y="2443423"/>
            <a:ext cx="5590308" cy="452221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DB17D4B-DB8B-694B-FAAD-4618000EB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" y="2443422"/>
            <a:ext cx="4925292" cy="452221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8C09E6C-700B-42C9-7CE3-4BDC0A5BC9AB}"/>
              </a:ext>
            </a:extLst>
          </p:cNvPr>
          <p:cNvSpPr txBox="1"/>
          <p:nvPr/>
        </p:nvSpPr>
        <p:spPr>
          <a:xfrm>
            <a:off x="805856" y="7241415"/>
            <a:ext cx="1148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Conheça as principais técnicas para realizar dashboards atraentes</a:t>
            </a:r>
          </a:p>
        </p:txBody>
      </p:sp>
    </p:spTree>
    <p:extLst>
      <p:ext uri="{BB962C8B-B14F-4D97-AF65-F5344CB8AC3E}">
        <p14:creationId xmlns:p14="http://schemas.microsoft.com/office/powerpoint/2010/main" val="2369179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6E318C4-F2F0-AA45-E746-1DE128FB2199}"/>
              </a:ext>
            </a:extLst>
          </p:cNvPr>
          <p:cNvSpPr/>
          <p:nvPr/>
        </p:nvSpPr>
        <p:spPr>
          <a:xfrm>
            <a:off x="-1871003" y="-1049292"/>
            <a:ext cx="16543606" cy="1240770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108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2164AD-9469-587D-DAF7-B62B55AE7667}"/>
              </a:ext>
            </a:extLst>
          </p:cNvPr>
          <p:cNvSpPr txBox="1"/>
          <p:nvPr/>
        </p:nvSpPr>
        <p:spPr>
          <a:xfrm>
            <a:off x="353961" y="4800599"/>
            <a:ext cx="124476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atin typeface="Impact" panose="020B0806030902050204" pitchFamily="34" charset="0"/>
              </a:rPr>
              <a:t>Cores Significativas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7D7B46-9BF5-3708-957E-712356342F8F}"/>
              </a:ext>
            </a:extLst>
          </p:cNvPr>
          <p:cNvSpPr txBox="1"/>
          <p:nvPr/>
        </p:nvSpPr>
        <p:spPr>
          <a:xfrm>
            <a:off x="1150374" y="475270"/>
            <a:ext cx="10176387" cy="37702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23900" b="1" dirty="0">
                <a:ln/>
                <a:solidFill>
                  <a:schemeClr val="accent4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2A9195A-123E-92AE-5AAE-62BCB6ADDCD1}"/>
              </a:ext>
            </a:extLst>
          </p:cNvPr>
          <p:cNvSpPr/>
          <p:nvPr/>
        </p:nvSpPr>
        <p:spPr>
          <a:xfrm>
            <a:off x="1710813" y="7934632"/>
            <a:ext cx="9379974" cy="30306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5AD17B-864C-9F01-D39D-209858BB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Vinci dashboard - Christiano Garcia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3F0E76F-3997-D383-4B10-369EDB48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677B-25C5-458C-9305-869943316A44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03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B799A48-98E4-D5FD-117A-558EE05F7668}"/>
              </a:ext>
            </a:extLst>
          </p:cNvPr>
          <p:cNvSpPr txBox="1"/>
          <p:nvPr/>
        </p:nvSpPr>
        <p:spPr>
          <a:xfrm>
            <a:off x="1548725" y="802563"/>
            <a:ext cx="10687675" cy="1559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i="0" dirty="0">
                <a:effectLst/>
                <a:latin typeface="Söhne"/>
              </a:rPr>
              <a:t>Capítulo 4: Cores Significativas</a:t>
            </a:r>
            <a:endParaRPr lang="pt-BR" sz="5169" dirty="0">
              <a:latin typeface="Impact" panose="020B0806030902050204" pitchFamily="34" charset="0"/>
            </a:endParaRPr>
          </a:p>
          <a:p>
            <a:endParaRPr lang="pt-BR" sz="4135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3DF7D0-BDD9-ADD8-9132-8BF3C004F6DA}"/>
              </a:ext>
            </a:extLst>
          </p:cNvPr>
          <p:cNvSpPr txBox="1"/>
          <p:nvPr/>
        </p:nvSpPr>
        <p:spPr>
          <a:xfrm>
            <a:off x="1548725" y="1908825"/>
            <a:ext cx="8957772" cy="1524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102" dirty="0"/>
              <a:t>Escolha uma paleta de cores coesa e significativa, assim como Da Vinci selecionava cores para transmitir emoção e significado em suas obras.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4D5861F-A968-C528-D89A-529B821D566B}"/>
              </a:ext>
            </a:extLst>
          </p:cNvPr>
          <p:cNvSpPr/>
          <p:nvPr/>
        </p:nvSpPr>
        <p:spPr>
          <a:xfrm>
            <a:off x="1291094" y="0"/>
            <a:ext cx="108000" cy="19088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46" name="Picture 2" descr="Vida, Obras e Frases de Leonardo da Vinci - Externato Palmyra Tagliari">
            <a:extLst>
              <a:ext uri="{FF2B5EF4-FFF2-40B4-BE49-F238E27FC236}">
                <a16:creationId xmlns:a16="http://schemas.microsoft.com/office/drawing/2014/main" id="{DAF3492C-38D4-74A3-96F8-3D8FB85E2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3739996"/>
            <a:ext cx="110743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EBA581-98EE-5B30-2584-FBD7AFC10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543049"/>
            <a:ext cx="4320540" cy="511175"/>
          </a:xfrm>
        </p:spPr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 Vinci dashboard - Christiano Garcia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513BA2-46CA-F5EA-DC48-DE27D412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677B-25C5-458C-9305-869943316A44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576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6E318C4-F2F0-AA45-E746-1DE128FB2199}"/>
              </a:ext>
            </a:extLst>
          </p:cNvPr>
          <p:cNvSpPr/>
          <p:nvPr/>
        </p:nvSpPr>
        <p:spPr>
          <a:xfrm>
            <a:off x="-1871003" y="-1049292"/>
            <a:ext cx="16543606" cy="1240770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108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2164AD-9469-587D-DAF7-B62B55AE7667}"/>
              </a:ext>
            </a:extLst>
          </p:cNvPr>
          <p:cNvSpPr txBox="1"/>
          <p:nvPr/>
        </p:nvSpPr>
        <p:spPr>
          <a:xfrm>
            <a:off x="353961" y="4800599"/>
            <a:ext cx="124476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atin typeface="Impact" panose="020B0806030902050204" pitchFamily="34" charset="0"/>
              </a:rPr>
              <a:t>Python e Pacotes de Visualização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7D7B46-9BF5-3708-957E-712356342F8F}"/>
              </a:ext>
            </a:extLst>
          </p:cNvPr>
          <p:cNvSpPr txBox="1"/>
          <p:nvPr/>
        </p:nvSpPr>
        <p:spPr>
          <a:xfrm>
            <a:off x="1150374" y="475270"/>
            <a:ext cx="10176387" cy="37702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23900" b="1" dirty="0">
                <a:ln/>
                <a:solidFill>
                  <a:schemeClr val="accent4"/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2A9195A-123E-92AE-5AAE-62BCB6ADDCD1}"/>
              </a:ext>
            </a:extLst>
          </p:cNvPr>
          <p:cNvSpPr/>
          <p:nvPr/>
        </p:nvSpPr>
        <p:spPr>
          <a:xfrm>
            <a:off x="1710813" y="7934632"/>
            <a:ext cx="9379974" cy="30306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C01F6B-D1C3-7F7C-29B1-8E796003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Vinci dashboard - Christiano Garcia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363157-EF63-0915-92D2-8BBE0FAC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677B-25C5-458C-9305-869943316A44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7000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B799A48-98E4-D5FD-117A-558EE05F7668}"/>
              </a:ext>
            </a:extLst>
          </p:cNvPr>
          <p:cNvSpPr txBox="1"/>
          <p:nvPr/>
        </p:nvSpPr>
        <p:spPr>
          <a:xfrm>
            <a:off x="1548725" y="340447"/>
            <a:ext cx="10687675" cy="1683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169" dirty="0">
                <a:latin typeface="Impact" panose="020B0806030902050204" pitchFamily="34" charset="0"/>
              </a:rPr>
              <a:t>Capítulo 5: Python e Pacotes de Visualização</a:t>
            </a:r>
            <a:endParaRPr lang="pt-BR" sz="4135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3DF7D0-BDD9-ADD8-9132-8BF3C004F6DA}"/>
              </a:ext>
            </a:extLst>
          </p:cNvPr>
          <p:cNvSpPr txBox="1"/>
          <p:nvPr/>
        </p:nvSpPr>
        <p:spPr>
          <a:xfrm>
            <a:off x="1626417" y="3712930"/>
            <a:ext cx="9548766" cy="4866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102" dirty="0"/>
              <a:t>5.1 Matplotlib: Base sólida para gráficos em Python.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102" dirty="0"/>
              <a:t>Site Oficial: </a:t>
            </a:r>
            <a:r>
              <a:rPr lang="pt-BR" sz="3102" b="1" i="1" dirty="0">
                <a:solidFill>
                  <a:srgbClr val="0070C0"/>
                </a:solidFill>
                <a:hlinkClick r:id="rId2"/>
              </a:rPr>
              <a:t>http://www.matplotlib.org</a:t>
            </a:r>
            <a:endParaRPr lang="pt-BR" sz="3102" b="1" i="1" dirty="0">
              <a:solidFill>
                <a:srgbClr val="0070C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3102" dirty="0"/>
          </a:p>
          <a:p>
            <a:pPr algn="l"/>
            <a:r>
              <a:rPr lang="pt-BR" sz="3102" dirty="0"/>
              <a:t>5.2 Seaborn: Estilize seus gráficos de forma simples e elegante.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102" dirty="0"/>
              <a:t>Site Oficial: </a:t>
            </a:r>
            <a:r>
              <a:rPr lang="pt-BR" sz="3102" b="1" i="1" dirty="0">
                <a:solidFill>
                  <a:srgbClr val="0070C0"/>
                </a:solidFill>
                <a:hlinkClick r:id="rId3"/>
              </a:rPr>
              <a:t>https://seaborn.pydata.org/</a:t>
            </a:r>
            <a:endParaRPr lang="pt-BR" sz="3102" b="1" i="1" dirty="0">
              <a:solidFill>
                <a:srgbClr val="0070C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3102" dirty="0"/>
          </a:p>
          <a:p>
            <a:pPr algn="l"/>
            <a:r>
              <a:rPr lang="pt-BR" sz="3102" dirty="0"/>
              <a:t>5.3 </a:t>
            </a:r>
            <a:r>
              <a:rPr lang="pt-BR" sz="3102" dirty="0" err="1"/>
              <a:t>Plotly</a:t>
            </a:r>
            <a:r>
              <a:rPr lang="pt-BR" sz="3102" dirty="0"/>
              <a:t>: Adicione interatividade aos seus dashboards.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102" dirty="0"/>
              <a:t>Site Oficial: </a:t>
            </a:r>
            <a:r>
              <a:rPr lang="en-US" sz="3200" dirty="0">
                <a:hlinkClick r:id="rId4"/>
              </a:rPr>
              <a:t>Getting started with </a:t>
            </a:r>
            <a:r>
              <a:rPr lang="en-US" sz="3200" dirty="0" err="1">
                <a:hlinkClick r:id="rId4"/>
              </a:rPr>
              <a:t>plotly</a:t>
            </a:r>
            <a:r>
              <a:rPr lang="en-US" sz="3200" dirty="0">
                <a:hlinkClick r:id="rId4"/>
              </a:rPr>
              <a:t> in Python</a:t>
            </a:r>
            <a:endParaRPr lang="pt-BR" sz="3102" b="1" i="1" dirty="0">
              <a:solidFill>
                <a:srgbClr val="0070C0"/>
              </a:solidFill>
            </a:endParaRPr>
          </a:p>
          <a:p>
            <a:endParaRPr lang="pt-BR" sz="3102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3C9C76-FC10-163D-C158-02C14100CF72}"/>
              </a:ext>
            </a:extLst>
          </p:cNvPr>
          <p:cNvSpPr txBox="1"/>
          <p:nvPr/>
        </p:nvSpPr>
        <p:spPr>
          <a:xfrm>
            <a:off x="1548725" y="2028055"/>
            <a:ext cx="8696710" cy="1364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135" dirty="0"/>
              <a:t>Os principais pacotes de visualização de dados são: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4D5861F-A968-C528-D89A-529B821D566B}"/>
              </a:ext>
            </a:extLst>
          </p:cNvPr>
          <p:cNvSpPr/>
          <p:nvPr/>
        </p:nvSpPr>
        <p:spPr>
          <a:xfrm>
            <a:off x="1291094" y="0"/>
            <a:ext cx="108000" cy="19088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36230B-7977-23A1-F68B-DA6E2C9F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541716"/>
            <a:ext cx="4320540" cy="511175"/>
          </a:xfrm>
        </p:spPr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 Vinci dashboard - Christiano Garcia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759E18-E97B-DC6B-B859-CA8930F7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677B-25C5-458C-9305-869943316A44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355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6E318C4-F2F0-AA45-E746-1DE128FB2199}"/>
              </a:ext>
            </a:extLst>
          </p:cNvPr>
          <p:cNvSpPr/>
          <p:nvPr/>
        </p:nvSpPr>
        <p:spPr>
          <a:xfrm>
            <a:off x="-1871003" y="-1049292"/>
            <a:ext cx="16543606" cy="1240770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108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2164AD-9469-587D-DAF7-B62B55AE7667}"/>
              </a:ext>
            </a:extLst>
          </p:cNvPr>
          <p:cNvSpPr txBox="1"/>
          <p:nvPr/>
        </p:nvSpPr>
        <p:spPr>
          <a:xfrm>
            <a:off x="353961" y="4800599"/>
            <a:ext cx="124476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atin typeface="Impact" panose="020B0806030902050204" pitchFamily="34" charset="0"/>
              </a:rPr>
              <a:t>Alguns Exemplos Práticos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7D7B46-9BF5-3708-957E-712356342F8F}"/>
              </a:ext>
            </a:extLst>
          </p:cNvPr>
          <p:cNvSpPr txBox="1"/>
          <p:nvPr/>
        </p:nvSpPr>
        <p:spPr>
          <a:xfrm>
            <a:off x="1150374" y="475270"/>
            <a:ext cx="10176387" cy="37702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23900" b="1" dirty="0">
                <a:ln/>
                <a:solidFill>
                  <a:schemeClr val="accent4"/>
                </a:solidFill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2A9195A-123E-92AE-5AAE-62BCB6ADDCD1}"/>
              </a:ext>
            </a:extLst>
          </p:cNvPr>
          <p:cNvSpPr/>
          <p:nvPr/>
        </p:nvSpPr>
        <p:spPr>
          <a:xfrm>
            <a:off x="1710813" y="7934632"/>
            <a:ext cx="9379974" cy="30306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DB84D8-3959-FA4F-1B32-D8117BB1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Vinci dashboard - Christiano Garcia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BEF0B2-BA2D-E585-4579-686CAD3A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677B-25C5-458C-9305-869943316A44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2374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B799A48-98E4-D5FD-117A-558EE05F7668}"/>
              </a:ext>
            </a:extLst>
          </p:cNvPr>
          <p:cNvSpPr txBox="1"/>
          <p:nvPr/>
        </p:nvSpPr>
        <p:spPr>
          <a:xfrm>
            <a:off x="1548726" y="384690"/>
            <a:ext cx="10687675" cy="152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169" dirty="0">
                <a:latin typeface="Impact" panose="020B0806030902050204" pitchFamily="34" charset="0"/>
              </a:rPr>
              <a:t>Gráfico de linhas com </a:t>
            </a:r>
            <a:r>
              <a:rPr lang="pt-BR" sz="5169" dirty="0" err="1">
                <a:latin typeface="Impact" panose="020B0806030902050204" pitchFamily="34" charset="0"/>
              </a:rPr>
              <a:t>matplotlib</a:t>
            </a:r>
            <a:endParaRPr lang="pt-BR" sz="5169" dirty="0">
              <a:latin typeface="Impact" panose="020B0806030902050204" pitchFamily="34" charset="0"/>
            </a:endParaRPr>
          </a:p>
          <a:p>
            <a:endParaRPr lang="pt-BR" sz="4135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3C9C76-FC10-163D-C158-02C14100CF72}"/>
              </a:ext>
            </a:extLst>
          </p:cNvPr>
          <p:cNvSpPr txBox="1"/>
          <p:nvPr/>
        </p:nvSpPr>
        <p:spPr>
          <a:xfrm>
            <a:off x="1548726" y="1566178"/>
            <a:ext cx="7856334" cy="728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135" dirty="0"/>
              <a:t>Segue os códigos abaixo: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4D5861F-A968-C528-D89A-529B821D566B}"/>
              </a:ext>
            </a:extLst>
          </p:cNvPr>
          <p:cNvSpPr/>
          <p:nvPr/>
        </p:nvSpPr>
        <p:spPr>
          <a:xfrm>
            <a:off x="1291094" y="0"/>
            <a:ext cx="108000" cy="19088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64D3C6B-B622-204C-6D17-771AF0F17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93" y="2680855"/>
            <a:ext cx="10384197" cy="5832023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D5C8F4-966E-D856-5F5E-EE7BD0E3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730391"/>
            <a:ext cx="4320540" cy="51117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Da Vinci dashboard - Christiano Garcia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CE7E19-22D6-47D6-F62E-5B0F6826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677B-25C5-458C-9305-869943316A44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949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B799A48-98E4-D5FD-117A-558EE05F7668}"/>
              </a:ext>
            </a:extLst>
          </p:cNvPr>
          <p:cNvSpPr txBox="1"/>
          <p:nvPr/>
        </p:nvSpPr>
        <p:spPr>
          <a:xfrm>
            <a:off x="1548725" y="802563"/>
            <a:ext cx="10687675" cy="88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169" dirty="0">
                <a:latin typeface="Impact" panose="020B0806030902050204" pitchFamily="34" charset="0"/>
              </a:rPr>
              <a:t>Gráfico de linhas com </a:t>
            </a:r>
            <a:r>
              <a:rPr lang="pt-BR" sz="5169" dirty="0" err="1">
                <a:latin typeface="Impact" panose="020B0806030902050204" pitchFamily="34" charset="0"/>
              </a:rPr>
              <a:t>matplotlib</a:t>
            </a:r>
            <a:endParaRPr lang="pt-BR" sz="5169" dirty="0">
              <a:latin typeface="Impact" panose="020B080603090205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4D5861F-A968-C528-D89A-529B821D566B}"/>
              </a:ext>
            </a:extLst>
          </p:cNvPr>
          <p:cNvSpPr/>
          <p:nvPr/>
        </p:nvSpPr>
        <p:spPr>
          <a:xfrm>
            <a:off x="1291094" y="0"/>
            <a:ext cx="108000" cy="19088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4789D21-7F15-0115-E0C6-1925A1C05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709" y="2110212"/>
            <a:ext cx="9389290" cy="5857596"/>
          </a:xfrm>
          <a:prstGeom prst="rect">
            <a:avLst/>
          </a:prstGeom>
          <a:ln w="228600" cap="sq" cmpd="thickThin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6478BB-65AC-9562-65E1-3DBC77FD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647578"/>
            <a:ext cx="4320540" cy="51117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Da Vinci dashboard - Christiano Garcia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2D83D4-F252-22B7-2994-A0AF3849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677B-25C5-458C-9305-869943316A44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3587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B799A48-98E4-D5FD-117A-558EE05F7668}"/>
              </a:ext>
            </a:extLst>
          </p:cNvPr>
          <p:cNvSpPr txBox="1"/>
          <p:nvPr/>
        </p:nvSpPr>
        <p:spPr>
          <a:xfrm>
            <a:off x="1548724" y="510508"/>
            <a:ext cx="10687675" cy="88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169" dirty="0">
                <a:latin typeface="Impact" panose="020B0806030902050204" pitchFamily="34" charset="0"/>
              </a:rPr>
              <a:t>Gráfico de dispersão com </a:t>
            </a:r>
            <a:r>
              <a:rPr lang="pt-BR" sz="5169" dirty="0" err="1">
                <a:latin typeface="Impact" panose="020B0806030902050204" pitchFamily="34" charset="0"/>
              </a:rPr>
              <a:t>seaborn</a:t>
            </a:r>
            <a:endParaRPr lang="pt-BR" sz="4135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3C9C76-FC10-163D-C158-02C14100CF72}"/>
              </a:ext>
            </a:extLst>
          </p:cNvPr>
          <p:cNvSpPr txBox="1"/>
          <p:nvPr/>
        </p:nvSpPr>
        <p:spPr>
          <a:xfrm>
            <a:off x="1548724" y="1544494"/>
            <a:ext cx="7856334" cy="728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135" dirty="0"/>
              <a:t>Segue abaixo os códigos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4D5861F-A968-C528-D89A-529B821D566B}"/>
              </a:ext>
            </a:extLst>
          </p:cNvPr>
          <p:cNvSpPr/>
          <p:nvPr/>
        </p:nvSpPr>
        <p:spPr>
          <a:xfrm>
            <a:off x="1291094" y="0"/>
            <a:ext cx="108000" cy="19088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CD83267-89C1-8422-06AA-FF0563D4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24" y="2599514"/>
            <a:ext cx="9922840" cy="5713213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A26DC2-9F73-2005-7159-91F480BB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668360"/>
            <a:ext cx="4320540" cy="51117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Da Vinci dashboard - Christiano Garcia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FDC0B9-E485-F3B8-4AA4-D2E94474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677B-25C5-458C-9305-869943316A44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7383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B799A48-98E4-D5FD-117A-558EE05F7668}"/>
              </a:ext>
            </a:extLst>
          </p:cNvPr>
          <p:cNvSpPr txBox="1"/>
          <p:nvPr/>
        </p:nvSpPr>
        <p:spPr>
          <a:xfrm>
            <a:off x="1787237" y="510508"/>
            <a:ext cx="9723270" cy="88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169" dirty="0">
                <a:latin typeface="Impact" panose="020B0806030902050204" pitchFamily="34" charset="0"/>
              </a:rPr>
              <a:t>Gráfico de dispersão com </a:t>
            </a:r>
            <a:r>
              <a:rPr lang="pt-BR" sz="5169" dirty="0" err="1">
                <a:latin typeface="Impact" panose="020B0806030902050204" pitchFamily="34" charset="0"/>
              </a:rPr>
              <a:t>seaborn</a:t>
            </a:r>
            <a:endParaRPr lang="pt-BR" sz="4135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4D5861F-A968-C528-D89A-529B821D566B}"/>
              </a:ext>
            </a:extLst>
          </p:cNvPr>
          <p:cNvSpPr/>
          <p:nvPr/>
        </p:nvSpPr>
        <p:spPr>
          <a:xfrm>
            <a:off x="1291094" y="0"/>
            <a:ext cx="108000" cy="19088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E6F4F01-0EEB-B2A8-A769-A64D7FE34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035" y="1934998"/>
            <a:ext cx="9767455" cy="6211475"/>
          </a:xfrm>
          <a:prstGeom prst="rect">
            <a:avLst/>
          </a:prstGeom>
          <a:ln w="228600" cap="sq" cmpd="thickThin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4BCE35B-AC85-32DE-22B6-5B503A6DF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683156"/>
            <a:ext cx="4320540" cy="51117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Da Vinci dashboard - Christiano Garcia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B8BE86-A613-D379-F9CF-4FEB69E1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677B-25C5-458C-9305-869943316A44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930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6E318C4-F2F0-AA45-E746-1DE128FB2199}"/>
              </a:ext>
            </a:extLst>
          </p:cNvPr>
          <p:cNvSpPr/>
          <p:nvPr/>
        </p:nvSpPr>
        <p:spPr>
          <a:xfrm>
            <a:off x="-1871003" y="-1555778"/>
            <a:ext cx="16543606" cy="1240770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108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2164AD-9469-587D-DAF7-B62B55AE7667}"/>
              </a:ext>
            </a:extLst>
          </p:cNvPr>
          <p:cNvSpPr txBox="1"/>
          <p:nvPr/>
        </p:nvSpPr>
        <p:spPr>
          <a:xfrm>
            <a:off x="353961" y="3237582"/>
            <a:ext cx="124476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atin typeface="Impact" panose="020B0806030902050204" pitchFamily="34" charset="0"/>
              </a:rPr>
              <a:t>Conclusão e</a:t>
            </a:r>
          </a:p>
          <a:p>
            <a:pPr algn="ctr"/>
            <a:r>
              <a:rPr lang="pt-BR" sz="8800" dirty="0">
                <a:latin typeface="Impact" panose="020B0806030902050204" pitchFamily="34" charset="0"/>
              </a:rPr>
              <a:t>Agradecimentos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2A9195A-123E-92AE-5AAE-62BCB6ADDCD1}"/>
              </a:ext>
            </a:extLst>
          </p:cNvPr>
          <p:cNvSpPr/>
          <p:nvPr/>
        </p:nvSpPr>
        <p:spPr>
          <a:xfrm>
            <a:off x="1710813" y="6616898"/>
            <a:ext cx="9379974" cy="30306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DB84D8-3959-FA4F-1B32-D8117BB1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7847140"/>
            <a:ext cx="4320540" cy="51117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Da Vinci dashboard - Christiano Garcia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BEF0B2-BA2D-E585-4579-686CAD3A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677B-25C5-458C-9305-869943316A44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947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B799A48-98E4-D5FD-117A-558EE05F7668}"/>
              </a:ext>
            </a:extLst>
          </p:cNvPr>
          <p:cNvSpPr txBox="1"/>
          <p:nvPr/>
        </p:nvSpPr>
        <p:spPr>
          <a:xfrm>
            <a:off x="1383938" y="510508"/>
            <a:ext cx="10687675" cy="8878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5169" dirty="0">
                <a:latin typeface="Impact" panose="020B0806030902050204" pitchFamily="34" charset="0"/>
              </a:rPr>
              <a:t>INTRODUÇÃO</a:t>
            </a:r>
            <a:endParaRPr lang="pt-BR" sz="4135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3DF7D0-BDD9-ADD8-9132-8BF3C004F6DA}"/>
              </a:ext>
            </a:extLst>
          </p:cNvPr>
          <p:cNvSpPr txBox="1"/>
          <p:nvPr/>
        </p:nvSpPr>
        <p:spPr>
          <a:xfrm>
            <a:off x="1264202" y="1844021"/>
            <a:ext cx="10927145" cy="2956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102" dirty="0"/>
              <a:t>	Bem-vindo a "Da Vinci Dashboard", onde a arte encontra a ciência dos dados. Neste ebook, exploraremos como criar dashboards cativantes e informativos, inspirados na maestria de Leonardo da Vinci. Utilizaremos Python, uma ferramenta poderosa, e mergulharemos nos principais princípios de Da Vinci para transformar dados em obras de arte.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4D5861F-A968-C528-D89A-529B821D566B}"/>
              </a:ext>
            </a:extLst>
          </p:cNvPr>
          <p:cNvSpPr/>
          <p:nvPr/>
        </p:nvSpPr>
        <p:spPr>
          <a:xfrm>
            <a:off x="729985" y="0"/>
            <a:ext cx="108000" cy="19088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 descr="5 curiosidades sobre Leonardo da Vinci e a matemática - Mentalidades  Matemáticas">
            <a:extLst>
              <a:ext uri="{FF2B5EF4-FFF2-40B4-BE49-F238E27FC236}">
                <a16:creationId xmlns:a16="http://schemas.microsoft.com/office/drawing/2014/main" id="{1907683F-8975-6EF2-33D2-3CB861B55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202" y="4837113"/>
            <a:ext cx="10687675" cy="353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AF548E-C199-CF24-7CD9-73409692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647578"/>
            <a:ext cx="4320540" cy="511175"/>
          </a:xfrm>
        </p:spPr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 Vinci dashboard - Christiano Garcia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CD9165-6FDF-B951-0C2B-5824891C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677B-25C5-458C-9305-869943316A44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2969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B799A48-98E4-D5FD-117A-558EE05F7668}"/>
              </a:ext>
            </a:extLst>
          </p:cNvPr>
          <p:cNvSpPr txBox="1"/>
          <p:nvPr/>
        </p:nvSpPr>
        <p:spPr>
          <a:xfrm>
            <a:off x="1548725" y="802563"/>
            <a:ext cx="10687675" cy="88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169" dirty="0">
                <a:latin typeface="Impact" panose="020B0806030902050204" pitchFamily="34" charset="0"/>
              </a:rPr>
              <a:t>Conclusão</a:t>
            </a:r>
            <a:endParaRPr lang="pt-BR" sz="4135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3DF7D0-BDD9-ADD8-9132-8BF3C004F6DA}"/>
              </a:ext>
            </a:extLst>
          </p:cNvPr>
          <p:cNvSpPr txBox="1"/>
          <p:nvPr/>
        </p:nvSpPr>
        <p:spPr>
          <a:xfrm>
            <a:off x="1608449" y="1880534"/>
            <a:ext cx="9902057" cy="2956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102" dirty="0"/>
              <a:t>	Ao incorporar os princípios de Da Vinci em seus dashboards, você transforma dados em arte. Com Python e os pacotes de visualização adequados, sua narrativa visual será tão impactante quanto os quadros do mestre renascentista. Crie, inspire-se e conte histórias visuais envolventes!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4D5861F-A968-C528-D89A-529B821D566B}"/>
              </a:ext>
            </a:extLst>
          </p:cNvPr>
          <p:cNvSpPr/>
          <p:nvPr/>
        </p:nvSpPr>
        <p:spPr>
          <a:xfrm>
            <a:off x="1291094" y="0"/>
            <a:ext cx="108000" cy="19088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AC9EAE-72F1-62EB-0E78-1EF9BB41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643304"/>
            <a:ext cx="4320540" cy="51117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Da Vinci dashboard - Christiano Garcia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3F4967-AA60-D343-4749-2D124596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677B-25C5-458C-9305-869943316A44}" type="slidenum">
              <a:rPr lang="pt-BR" smtClean="0"/>
              <a:t>20</a:t>
            </a:fld>
            <a:endParaRPr lang="pt-BR" dirty="0"/>
          </a:p>
        </p:txBody>
      </p:sp>
      <p:pic>
        <p:nvPicPr>
          <p:cNvPr id="1028" name="Picture 4" descr="Matplotlib - Full Stack Python">
            <a:extLst>
              <a:ext uri="{FF2B5EF4-FFF2-40B4-BE49-F238E27FC236}">
                <a16:creationId xmlns:a16="http://schemas.microsoft.com/office/drawing/2014/main" id="{388A8AF7-6BF7-1064-6AC9-3D6A4F239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725" y="5120565"/>
            <a:ext cx="4464475" cy="130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604BD55-8756-712F-4CC4-F7B0F5FDC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600" y="6414686"/>
            <a:ext cx="2673754" cy="1909995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0883CC0-13DD-070B-8AFF-DEEB5FAB0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692" y="5011537"/>
            <a:ext cx="37052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223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B799A48-98E4-D5FD-117A-558EE05F7668}"/>
              </a:ext>
            </a:extLst>
          </p:cNvPr>
          <p:cNvSpPr txBox="1"/>
          <p:nvPr/>
        </p:nvSpPr>
        <p:spPr>
          <a:xfrm>
            <a:off x="1548725" y="340447"/>
            <a:ext cx="10687675" cy="88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169" dirty="0">
                <a:latin typeface="Impact" panose="020B0806030902050204" pitchFamily="34" charset="0"/>
              </a:rPr>
              <a:t>OBRIGADO POR LER ATÉ AQUI !!!</a:t>
            </a:r>
            <a:endParaRPr lang="pt-BR" sz="4135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3DF7D0-BDD9-ADD8-9132-8BF3C004F6DA}"/>
              </a:ext>
            </a:extLst>
          </p:cNvPr>
          <p:cNvSpPr txBox="1"/>
          <p:nvPr/>
        </p:nvSpPr>
        <p:spPr>
          <a:xfrm>
            <a:off x="1626417" y="2895340"/>
            <a:ext cx="9548766" cy="2479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102" dirty="0"/>
              <a:t>	Este e-book foi gerado por IA e revisado e diagramado por mim. Este e-book estará disponibilizado gratuitamente no meu </a:t>
            </a:r>
            <a:r>
              <a:rPr lang="pt-BR" sz="3102" dirty="0" err="1"/>
              <a:t>github</a:t>
            </a:r>
            <a:r>
              <a:rPr lang="pt-BR" sz="3102" dirty="0"/>
              <a:t> bem como alguns trabalhos e códigos na linguagem </a:t>
            </a:r>
            <a:r>
              <a:rPr lang="pt-BR" sz="3102" dirty="0" err="1"/>
              <a:t>python</a:t>
            </a:r>
            <a:r>
              <a:rPr lang="pt-BR" sz="3102" dirty="0"/>
              <a:t> realizados por mim. Segue o endereço do meu </a:t>
            </a:r>
            <a:r>
              <a:rPr lang="pt-BR" sz="3102" dirty="0" err="1"/>
              <a:t>github</a:t>
            </a:r>
            <a:r>
              <a:rPr lang="pt-BR" sz="3102" dirty="0"/>
              <a:t> e do meu </a:t>
            </a:r>
            <a:r>
              <a:rPr lang="pt-BR" sz="3102" dirty="0" err="1"/>
              <a:t>linkedin</a:t>
            </a:r>
            <a:r>
              <a:rPr lang="pt-BR" sz="3102" dirty="0"/>
              <a:t> para futuros contatos.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3C9C76-FC10-163D-C158-02C14100CF72}"/>
              </a:ext>
            </a:extLst>
          </p:cNvPr>
          <p:cNvSpPr txBox="1"/>
          <p:nvPr/>
        </p:nvSpPr>
        <p:spPr>
          <a:xfrm>
            <a:off x="1626417" y="1363349"/>
            <a:ext cx="8696710" cy="1364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135" dirty="0"/>
              <a:t>Os principais pacotes de visualização de dados são: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4D5861F-A968-C528-D89A-529B821D566B}"/>
              </a:ext>
            </a:extLst>
          </p:cNvPr>
          <p:cNvSpPr/>
          <p:nvPr/>
        </p:nvSpPr>
        <p:spPr>
          <a:xfrm>
            <a:off x="1291094" y="0"/>
            <a:ext cx="108000" cy="19088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36230B-7977-23A1-F68B-DA6E2C9F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541716"/>
            <a:ext cx="4320540" cy="511175"/>
          </a:xfrm>
        </p:spPr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 Vinci dashboard - Christiano Garcia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759E18-E97B-DC6B-B859-CA8930F7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677B-25C5-458C-9305-869943316A44}" type="slidenum">
              <a:rPr lang="pt-BR" smtClean="0"/>
              <a:t>21</a:t>
            </a:fld>
            <a:endParaRPr lang="pt-BR" dirty="0"/>
          </a:p>
        </p:txBody>
      </p:sp>
      <p:pic>
        <p:nvPicPr>
          <p:cNvPr id="2050" name="Picture 2" descr="GitHub Logos and Usage · GitHub">
            <a:extLst>
              <a:ext uri="{FF2B5EF4-FFF2-40B4-BE49-F238E27FC236}">
                <a16:creationId xmlns:a16="http://schemas.microsoft.com/office/drawing/2014/main" id="{B8521ECE-506B-CDFC-E2D1-400DC7E8E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094" y="5374545"/>
            <a:ext cx="2007131" cy="150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inkedin&quot; Icon - Download for free – Iconduck">
            <a:extLst>
              <a:ext uri="{FF2B5EF4-FFF2-40B4-BE49-F238E27FC236}">
                <a16:creationId xmlns:a16="http://schemas.microsoft.com/office/drawing/2014/main" id="{3B78FCF4-0ED7-D89F-EDFF-4DDF27FA3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725" y="7048665"/>
            <a:ext cx="1523233" cy="118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CFC072D-4563-8BA0-AE31-3AF3DD657567}"/>
              </a:ext>
            </a:extLst>
          </p:cNvPr>
          <p:cNvSpPr txBox="1"/>
          <p:nvPr/>
        </p:nvSpPr>
        <p:spPr>
          <a:xfrm>
            <a:off x="3391351" y="7268975"/>
            <a:ext cx="6975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Impact" panose="020B080603090205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www.linkedin.com/in/christiano1974</a:t>
            </a:r>
            <a:endParaRPr lang="pt-BR" sz="32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2136D46-5572-981A-C061-C9303BE6BAEB}"/>
              </a:ext>
            </a:extLst>
          </p:cNvPr>
          <p:cNvSpPr txBox="1"/>
          <p:nvPr/>
        </p:nvSpPr>
        <p:spPr>
          <a:xfrm>
            <a:off x="3391351" y="5832199"/>
            <a:ext cx="8356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Impact" panose="020B0806030902050204" pitchFamily="34" charset="0"/>
                <a:hlinkClick r:id="rId5"/>
              </a:rPr>
              <a:t>github.com/christiano1974/portifolios-trabalho</a:t>
            </a:r>
            <a:endParaRPr lang="pt-BR" sz="32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77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6E318C4-F2F0-AA45-E746-1DE128FB2199}"/>
              </a:ext>
            </a:extLst>
          </p:cNvPr>
          <p:cNvSpPr/>
          <p:nvPr/>
        </p:nvSpPr>
        <p:spPr>
          <a:xfrm>
            <a:off x="-1871003" y="-1049292"/>
            <a:ext cx="16543606" cy="1240770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108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2164AD-9469-587D-DAF7-B62B55AE7667}"/>
              </a:ext>
            </a:extLst>
          </p:cNvPr>
          <p:cNvSpPr txBox="1"/>
          <p:nvPr/>
        </p:nvSpPr>
        <p:spPr>
          <a:xfrm>
            <a:off x="353961" y="4800599"/>
            <a:ext cx="12447639" cy="343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atin typeface="Impact" panose="020B0806030902050204" pitchFamily="34" charset="0"/>
              </a:rPr>
              <a:t>Proporção Áurea</a:t>
            </a:r>
          </a:p>
          <a:p>
            <a:pPr algn="ctr"/>
            <a:r>
              <a:rPr lang="pt-BR" sz="8800" dirty="0">
                <a:latin typeface="Impact" panose="020B0806030902050204" pitchFamily="34" charset="0"/>
              </a:rPr>
              <a:t> e Equilíbrio</a:t>
            </a:r>
          </a:p>
          <a:p>
            <a:endParaRPr lang="pt-BR" sz="4135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7D7B46-9BF5-3708-957E-712356342F8F}"/>
              </a:ext>
            </a:extLst>
          </p:cNvPr>
          <p:cNvSpPr txBox="1"/>
          <p:nvPr/>
        </p:nvSpPr>
        <p:spPr>
          <a:xfrm>
            <a:off x="1150374" y="475270"/>
            <a:ext cx="10176387" cy="37702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23900" b="1" dirty="0">
                <a:ln/>
                <a:solidFill>
                  <a:schemeClr val="accent4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2A9195A-123E-92AE-5AAE-62BCB6ADDCD1}"/>
              </a:ext>
            </a:extLst>
          </p:cNvPr>
          <p:cNvSpPr/>
          <p:nvPr/>
        </p:nvSpPr>
        <p:spPr>
          <a:xfrm>
            <a:off x="1710813" y="7934632"/>
            <a:ext cx="9379974" cy="30306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B08E784-755E-B890-0605-5B3067AB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Da Vinci dashboard - Christiano Garcia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CCB6C8-B17D-F7D4-FF8C-215BC839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677B-25C5-458C-9305-869943316A44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767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B799A48-98E4-D5FD-117A-558EE05F7668}"/>
              </a:ext>
            </a:extLst>
          </p:cNvPr>
          <p:cNvSpPr txBox="1"/>
          <p:nvPr/>
        </p:nvSpPr>
        <p:spPr>
          <a:xfrm>
            <a:off x="1383940" y="399596"/>
            <a:ext cx="10687675" cy="16832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5169" dirty="0">
                <a:latin typeface="Impact" panose="020B0806030902050204" pitchFamily="34" charset="0"/>
              </a:rPr>
              <a:t>Capítulo 1: Proporção Áurea e  Equilíbrio:</a:t>
            </a:r>
            <a:endParaRPr lang="pt-BR" sz="4135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3DF7D0-BDD9-ADD8-9132-8BF3C004F6DA}"/>
              </a:ext>
            </a:extLst>
          </p:cNvPr>
          <p:cNvSpPr txBox="1"/>
          <p:nvPr/>
        </p:nvSpPr>
        <p:spPr>
          <a:xfrm>
            <a:off x="1309892" y="2087583"/>
            <a:ext cx="10835769" cy="2001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102" dirty="0"/>
              <a:t>    Assim como Da Vinci buscava harmonia em suas pinturas, aplique a proporção áurea para distribuir elementos no dashboard. Mantenha o equilíbrio, dando destaque às informações essenciais.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4D5861F-A968-C528-D89A-529B821D566B}"/>
              </a:ext>
            </a:extLst>
          </p:cNvPr>
          <p:cNvSpPr/>
          <p:nvPr/>
        </p:nvSpPr>
        <p:spPr>
          <a:xfrm>
            <a:off x="729985" y="0"/>
            <a:ext cx="108000" cy="19088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Para ver obras de Rafael nos 500 anos de sua morte - Jornal O Globo">
            <a:extLst>
              <a:ext uri="{FF2B5EF4-FFF2-40B4-BE49-F238E27FC236}">
                <a16:creationId xmlns:a16="http://schemas.microsoft.com/office/drawing/2014/main" id="{CE33FFCE-00E6-2CAA-4E5B-B156D7B0C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4089413"/>
            <a:ext cx="10842890" cy="454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102DD2-2CB9-5F0E-53C5-73C48202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715485"/>
            <a:ext cx="4320540" cy="511175"/>
          </a:xfrm>
        </p:spPr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 Vinci dashboard - Christiano Garcia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AE7831-FA4E-1F77-90A0-73AA3378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677B-25C5-458C-9305-869943316A44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751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00DEBC9-BD1B-F833-73BD-000C338A8969}"/>
              </a:ext>
            </a:extLst>
          </p:cNvPr>
          <p:cNvSpPr txBox="1"/>
          <p:nvPr/>
        </p:nvSpPr>
        <p:spPr>
          <a:xfrm>
            <a:off x="3719947" y="1911252"/>
            <a:ext cx="7429500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sz="2400" b="1" i="1" dirty="0">
                <a:solidFill>
                  <a:srgbClr val="374151"/>
                </a:solidFill>
                <a:effectLst/>
                <a:latin typeface="Söhne"/>
              </a:rPr>
              <a:t>Título Claro e Conciso;</a:t>
            </a:r>
          </a:p>
          <a:p>
            <a:pPr algn="l">
              <a:buFont typeface="+mj-lt"/>
              <a:buAutoNum type="arabicPeriod"/>
            </a:pPr>
            <a:endParaRPr lang="pt-BR" sz="2400" b="1" i="1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sz="2400" b="1" i="1" dirty="0">
                <a:solidFill>
                  <a:srgbClr val="374151"/>
                </a:solidFill>
                <a:effectLst/>
                <a:latin typeface="Söhne"/>
              </a:rPr>
              <a:t>Indicadores-Chave (KPIs);</a:t>
            </a:r>
          </a:p>
          <a:p>
            <a:pPr algn="l">
              <a:buFont typeface="+mj-lt"/>
              <a:buAutoNum type="arabicPeriod"/>
            </a:pPr>
            <a:endParaRPr lang="pt-BR" sz="2400" b="1" i="1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sz="2400" b="1" i="1" dirty="0">
                <a:solidFill>
                  <a:srgbClr val="374151"/>
                </a:solidFill>
                <a:effectLst/>
                <a:latin typeface="Söhne"/>
              </a:rPr>
              <a:t>Gráficos Visuais Representativos;</a:t>
            </a:r>
          </a:p>
          <a:p>
            <a:pPr algn="l">
              <a:buFont typeface="+mj-lt"/>
              <a:buAutoNum type="arabicPeriod"/>
            </a:pPr>
            <a:endParaRPr lang="pt-BR" sz="2400" b="1" i="1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sz="2400" b="1" i="1" dirty="0">
                <a:solidFill>
                  <a:srgbClr val="374151"/>
                </a:solidFill>
                <a:effectLst/>
                <a:latin typeface="Söhne"/>
              </a:rPr>
              <a:t>Filtros e Controles Interativos;</a:t>
            </a:r>
          </a:p>
          <a:p>
            <a:pPr algn="l">
              <a:buFont typeface="+mj-lt"/>
              <a:buAutoNum type="arabicPeriod"/>
            </a:pPr>
            <a:endParaRPr lang="pt-BR" sz="2400" b="1" i="1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sz="2400" b="1" i="1" dirty="0">
                <a:solidFill>
                  <a:srgbClr val="374151"/>
                </a:solidFill>
                <a:effectLst/>
                <a:latin typeface="Söhne"/>
              </a:rPr>
              <a:t>Comparação e Tendências;</a:t>
            </a:r>
          </a:p>
          <a:p>
            <a:pPr algn="l">
              <a:buFont typeface="+mj-lt"/>
              <a:buAutoNum type="arabicPeriod"/>
            </a:pPr>
            <a:endParaRPr lang="pt-BR" sz="2400" b="1" i="1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sz="2400" b="1" i="1" dirty="0">
                <a:solidFill>
                  <a:srgbClr val="374151"/>
                </a:solidFill>
                <a:effectLst/>
                <a:latin typeface="Söhne"/>
              </a:rPr>
              <a:t>Conclusões ou Insights Destacados;</a:t>
            </a:r>
          </a:p>
          <a:p>
            <a:pPr algn="l">
              <a:buFont typeface="+mj-lt"/>
              <a:buAutoNum type="arabicPeriod"/>
            </a:pPr>
            <a:endParaRPr lang="pt-BR" sz="2400" b="1" i="1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sz="2400" b="1" i="1" dirty="0">
                <a:solidFill>
                  <a:srgbClr val="374151"/>
                </a:solidFill>
                <a:effectLst/>
                <a:latin typeface="Söhne"/>
              </a:rPr>
              <a:t>Legenda e Rótulos Claros;</a:t>
            </a:r>
          </a:p>
          <a:p>
            <a:pPr algn="l">
              <a:buFont typeface="+mj-lt"/>
              <a:buAutoNum type="arabicPeriod"/>
            </a:pPr>
            <a:endParaRPr lang="pt-BR" sz="2400" b="1" i="1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sz="2400" b="1" i="1" dirty="0">
                <a:solidFill>
                  <a:srgbClr val="374151"/>
                </a:solidFill>
                <a:effectLst/>
                <a:latin typeface="Söhne"/>
              </a:rPr>
              <a:t>Visualização Responsiva;</a:t>
            </a:r>
          </a:p>
          <a:p>
            <a:pPr algn="l">
              <a:buFont typeface="+mj-lt"/>
              <a:buAutoNum type="arabicPeriod"/>
            </a:pPr>
            <a:endParaRPr lang="pt-BR" sz="2400" b="1" i="1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sz="2400" b="1" i="1" dirty="0">
                <a:solidFill>
                  <a:srgbClr val="374151"/>
                </a:solidFill>
                <a:effectLst/>
                <a:latin typeface="Söhne"/>
              </a:rPr>
              <a:t>Design Limpo e Coeso;</a:t>
            </a:r>
          </a:p>
          <a:p>
            <a:pPr algn="l">
              <a:buFont typeface="+mj-lt"/>
              <a:buAutoNum type="arabicPeriod"/>
            </a:pPr>
            <a:endParaRPr lang="pt-BR" sz="2400" b="1" i="1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sz="2400" b="1" i="1" dirty="0">
                <a:solidFill>
                  <a:srgbClr val="374151"/>
                </a:solidFill>
                <a:effectLst/>
                <a:latin typeface="Söhne"/>
              </a:rPr>
              <a:t>Fontes de Dados e Atualização.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5C096E-C082-9E00-04F4-AAE53487FDC0}"/>
              </a:ext>
            </a:extLst>
          </p:cNvPr>
          <p:cNvSpPr txBox="1"/>
          <p:nvPr/>
        </p:nvSpPr>
        <p:spPr>
          <a:xfrm>
            <a:off x="1122218" y="272533"/>
            <a:ext cx="1099358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800" dirty="0"/>
          </a:p>
          <a:p>
            <a:pPr algn="ctr"/>
            <a:r>
              <a:rPr lang="pt-BR" sz="4000" dirty="0"/>
              <a:t>Regra: Elementos Essenciais </a:t>
            </a:r>
          </a:p>
          <a:p>
            <a:pPr algn="ctr"/>
            <a:r>
              <a:rPr lang="pt-BR" sz="4000" dirty="0"/>
              <a:t>em um Dashboard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8288682-FB1E-3C20-4992-D7D38A33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 Vinci dashboard - Christiano Garcia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0B05C7-4EDE-82A9-6B3A-488880FA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677B-25C5-458C-9305-869943316A44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940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6E318C4-F2F0-AA45-E746-1DE128FB2199}"/>
              </a:ext>
            </a:extLst>
          </p:cNvPr>
          <p:cNvSpPr/>
          <p:nvPr/>
        </p:nvSpPr>
        <p:spPr>
          <a:xfrm>
            <a:off x="-1871003" y="-1049292"/>
            <a:ext cx="16543606" cy="1240770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108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2164AD-9469-587D-DAF7-B62B55AE7667}"/>
              </a:ext>
            </a:extLst>
          </p:cNvPr>
          <p:cNvSpPr txBox="1"/>
          <p:nvPr/>
        </p:nvSpPr>
        <p:spPr>
          <a:xfrm>
            <a:off x="353961" y="4800599"/>
            <a:ext cx="12447639" cy="208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atin typeface="Impact" panose="020B0806030902050204" pitchFamily="34" charset="0"/>
              </a:rPr>
              <a:t>Hierarquia Visual Clara</a:t>
            </a:r>
          </a:p>
          <a:p>
            <a:endParaRPr lang="pt-BR" sz="4135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7D7B46-9BF5-3708-957E-712356342F8F}"/>
              </a:ext>
            </a:extLst>
          </p:cNvPr>
          <p:cNvSpPr txBox="1"/>
          <p:nvPr/>
        </p:nvSpPr>
        <p:spPr>
          <a:xfrm>
            <a:off x="1150374" y="475270"/>
            <a:ext cx="10176387" cy="37702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23900" b="1" dirty="0">
                <a:ln/>
                <a:solidFill>
                  <a:schemeClr val="accent4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2A9195A-123E-92AE-5AAE-62BCB6ADDCD1}"/>
              </a:ext>
            </a:extLst>
          </p:cNvPr>
          <p:cNvSpPr/>
          <p:nvPr/>
        </p:nvSpPr>
        <p:spPr>
          <a:xfrm>
            <a:off x="1710813" y="7934632"/>
            <a:ext cx="9379974" cy="30306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65149A-E640-6D13-6B11-A4FBA63D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Vinci dashboard - Christiano Garcia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58E6E6-2321-5649-7E2B-52CA380B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677B-25C5-458C-9305-869943316A44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124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B799A48-98E4-D5FD-117A-558EE05F7668}"/>
              </a:ext>
            </a:extLst>
          </p:cNvPr>
          <p:cNvSpPr txBox="1"/>
          <p:nvPr/>
        </p:nvSpPr>
        <p:spPr>
          <a:xfrm>
            <a:off x="1548726" y="621902"/>
            <a:ext cx="10218203" cy="1559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169" dirty="0">
                <a:latin typeface="Impact" panose="020B0806030902050204" pitchFamily="34" charset="0"/>
              </a:rPr>
              <a:t> Capítulo 2: Hierarquia Visual Clara</a:t>
            </a:r>
          </a:p>
          <a:p>
            <a:endParaRPr lang="pt-BR" sz="4135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3DF7D0-BDD9-ADD8-9132-8BF3C004F6DA}"/>
              </a:ext>
            </a:extLst>
          </p:cNvPr>
          <p:cNvSpPr txBox="1"/>
          <p:nvPr/>
        </p:nvSpPr>
        <p:spPr>
          <a:xfrm>
            <a:off x="1828800" y="1481749"/>
            <a:ext cx="9424074" cy="1539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102" dirty="0"/>
              <a:t>	Da Vinci guiava o olhar do espectador com maestria. Estabeleça uma hierarquia visual clara no seu dashboard para orientar os usuários de forma intuitiva</a:t>
            </a:r>
            <a:r>
              <a:rPr lang="pt-BR" sz="3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pt-BR" sz="3102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4D5861F-A968-C528-D89A-529B821D566B}"/>
              </a:ext>
            </a:extLst>
          </p:cNvPr>
          <p:cNvSpPr/>
          <p:nvPr/>
        </p:nvSpPr>
        <p:spPr>
          <a:xfrm>
            <a:off x="1291094" y="0"/>
            <a:ext cx="108000" cy="19088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893135B-E947-1E1B-88CF-4D41012DB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762" y="3456119"/>
            <a:ext cx="9424075" cy="5007927"/>
          </a:xfrm>
          <a:prstGeom prst="rect">
            <a:avLst/>
          </a:prstGeom>
        </p:spPr>
      </p:pic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CF82DE-9A16-B3B9-B084-6816FE01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723710"/>
            <a:ext cx="4320540" cy="511175"/>
          </a:xfrm>
        </p:spPr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 Vinci dashboard - Christiano Garcia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3F8785-76E1-5075-2943-C8ED5C49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677B-25C5-458C-9305-869943316A44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881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6E318C4-F2F0-AA45-E746-1DE128FB2199}"/>
              </a:ext>
            </a:extLst>
          </p:cNvPr>
          <p:cNvSpPr/>
          <p:nvPr/>
        </p:nvSpPr>
        <p:spPr>
          <a:xfrm>
            <a:off x="-1871003" y="-1049292"/>
            <a:ext cx="16543606" cy="1240770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108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2164AD-9469-587D-DAF7-B62B55AE7667}"/>
              </a:ext>
            </a:extLst>
          </p:cNvPr>
          <p:cNvSpPr txBox="1"/>
          <p:nvPr/>
        </p:nvSpPr>
        <p:spPr>
          <a:xfrm>
            <a:off x="353961" y="4800599"/>
            <a:ext cx="124476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atin typeface="Impact" panose="020B0806030902050204" pitchFamily="34" charset="0"/>
              </a:rPr>
              <a:t>Layout Estruturado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7D7B46-9BF5-3708-957E-712356342F8F}"/>
              </a:ext>
            </a:extLst>
          </p:cNvPr>
          <p:cNvSpPr txBox="1"/>
          <p:nvPr/>
        </p:nvSpPr>
        <p:spPr>
          <a:xfrm>
            <a:off x="1150374" y="475270"/>
            <a:ext cx="10176387" cy="37702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23900" b="1" dirty="0">
                <a:ln/>
                <a:solidFill>
                  <a:schemeClr val="accent4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2A9195A-123E-92AE-5AAE-62BCB6ADDCD1}"/>
              </a:ext>
            </a:extLst>
          </p:cNvPr>
          <p:cNvSpPr/>
          <p:nvPr/>
        </p:nvSpPr>
        <p:spPr>
          <a:xfrm>
            <a:off x="1710813" y="7934632"/>
            <a:ext cx="9379974" cy="30306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238F69-0FA6-0890-9EBD-1B95B1FC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Vinci dashboard - Christiano Garcia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AB573A-A2A4-3E0D-D2B0-949C091A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677B-25C5-458C-9305-869943316A44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746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B799A48-98E4-D5FD-117A-558EE05F7668}"/>
              </a:ext>
            </a:extLst>
          </p:cNvPr>
          <p:cNvSpPr txBox="1"/>
          <p:nvPr/>
        </p:nvSpPr>
        <p:spPr>
          <a:xfrm>
            <a:off x="1548725" y="404606"/>
            <a:ext cx="10687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i="0" dirty="0">
                <a:effectLst/>
                <a:latin typeface="Söhne"/>
              </a:rPr>
              <a:t>Capítulo 3: Layout Estruturado</a:t>
            </a:r>
            <a:endParaRPr lang="pt-BR" sz="4135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3DF7D0-BDD9-ADD8-9132-8BF3C004F6DA}"/>
              </a:ext>
            </a:extLst>
          </p:cNvPr>
          <p:cNvSpPr txBox="1"/>
          <p:nvPr/>
        </p:nvSpPr>
        <p:spPr>
          <a:xfrm>
            <a:off x="1629231" y="1472690"/>
            <a:ext cx="9881275" cy="1524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102" dirty="0"/>
              <a:t>Organize seu dashboard em um layout estruturado, como uma composição de Da Vinci. Use grids e alinhamentos para criar uma experiência visual fluida e organizada.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4D5861F-A968-C528-D89A-529B821D566B}"/>
              </a:ext>
            </a:extLst>
          </p:cNvPr>
          <p:cNvSpPr/>
          <p:nvPr/>
        </p:nvSpPr>
        <p:spPr>
          <a:xfrm>
            <a:off x="1291094" y="0"/>
            <a:ext cx="108000" cy="19088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0FB4A73-996C-E3D9-A6D6-37E955EC2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230" y="3412637"/>
            <a:ext cx="9881275" cy="50707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D5829E-5DB6-F830-89F7-A518BFAE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689692"/>
            <a:ext cx="4320540" cy="511175"/>
          </a:xfrm>
        </p:spPr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 Vinci dashboard - Christiano Garcia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5433C-6C52-FB44-61BB-8896D977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677B-25C5-458C-9305-869943316A44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2754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411</TotalTime>
  <Words>673</Words>
  <Application>Microsoft Office PowerPoint</Application>
  <PresentationFormat>Papel A3 (297 x 420 mm)</PresentationFormat>
  <Paragraphs>114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Impact</vt:lpstr>
      <vt:lpstr>Söhne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christiano garcia</dc:creator>
  <cp:lastModifiedBy>christiano garcia</cp:lastModifiedBy>
  <cp:revision>5</cp:revision>
  <dcterms:created xsi:type="dcterms:W3CDTF">2023-12-28T22:03:37Z</dcterms:created>
  <dcterms:modified xsi:type="dcterms:W3CDTF">2023-12-29T13:54:15Z</dcterms:modified>
</cp:coreProperties>
</file>