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41"/>
  </p:notesMasterIdLst>
  <p:sldIdLst>
    <p:sldId id="256" r:id="rId2"/>
    <p:sldId id="265" r:id="rId3"/>
    <p:sldId id="275" r:id="rId4"/>
    <p:sldId id="276" r:id="rId5"/>
    <p:sldId id="277" r:id="rId6"/>
    <p:sldId id="274" r:id="rId7"/>
    <p:sldId id="266" r:id="rId8"/>
    <p:sldId id="267" r:id="rId9"/>
    <p:sldId id="268" r:id="rId10"/>
    <p:sldId id="269" r:id="rId11"/>
    <p:sldId id="27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58" r:id="rId21"/>
    <p:sldId id="260" r:id="rId22"/>
    <p:sldId id="261" r:id="rId23"/>
    <p:sldId id="262" r:id="rId24"/>
    <p:sldId id="263" r:id="rId25"/>
    <p:sldId id="264" r:id="rId26"/>
    <p:sldId id="273" r:id="rId27"/>
    <p:sldId id="271" r:id="rId28"/>
    <p:sldId id="272" r:id="rId29"/>
    <p:sldId id="278" r:id="rId30"/>
    <p:sldId id="279" r:id="rId31"/>
    <p:sldId id="292" r:id="rId32"/>
    <p:sldId id="280" r:id="rId33"/>
    <p:sldId id="289" r:id="rId34"/>
    <p:sldId id="298" r:id="rId35"/>
    <p:sldId id="297" r:id="rId36"/>
    <p:sldId id="299" r:id="rId37"/>
    <p:sldId id="294" r:id="rId38"/>
    <p:sldId id="291" r:id="rId39"/>
    <p:sldId id="29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79012" autoAdjust="0"/>
  </p:normalViewPr>
  <p:slideViewPr>
    <p:cSldViewPr snapToGrid="0">
      <p:cViewPr varScale="1">
        <p:scale>
          <a:sx n="61" d="100"/>
          <a:sy n="61" d="100"/>
        </p:scale>
        <p:origin x="-9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3EA19-2DD6-41CF-A318-14DE02C6C063}" type="datetimeFigureOut">
              <a:rPr lang="da-DK" smtClean="0"/>
              <a:pPr/>
              <a:t>22-06-2013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1583-B1C9-4A14-BF67-0D5867116A5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6986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5253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12104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</a:p>
          <a:p>
            <a:pPr lvl="1"/>
            <a:r>
              <a:rPr lang="en-US" dirty="0" smtClean="0"/>
              <a:t>Make a  series of</a:t>
            </a:r>
            <a:r>
              <a:rPr lang="en-US" baseline="0" dirty="0" smtClean="0"/>
              <a:t> tokens</a:t>
            </a:r>
          </a:p>
          <a:p>
            <a:pPr lvl="1"/>
            <a:r>
              <a:rPr lang="en-US" baseline="0" dirty="0" smtClean="0"/>
              <a:t>Tokens matched by rules (regular expressions)</a:t>
            </a:r>
            <a:endParaRPr lang="en-US" dirty="0" smtClean="0"/>
          </a:p>
          <a:p>
            <a:pPr lvl="1"/>
            <a:r>
              <a:rPr lang="en-US" dirty="0" smtClean="0"/>
              <a:t>Tokens part (type, value)</a:t>
            </a:r>
          </a:p>
          <a:p>
            <a:r>
              <a:rPr lang="en-US" dirty="0" smtClean="0"/>
              <a:t>Top-down Parser</a:t>
            </a:r>
          </a:p>
          <a:p>
            <a:pPr lvl="1"/>
            <a:r>
              <a:rPr lang="en-US" dirty="0" smtClean="0"/>
              <a:t>Use</a:t>
            </a:r>
            <a:r>
              <a:rPr lang="en-US" baseline="0" dirty="0" smtClean="0"/>
              <a:t> token to make a parse tree or abstract syntax tree</a:t>
            </a:r>
            <a:endParaRPr lang="en-US" dirty="0" smtClean="0"/>
          </a:p>
          <a:p>
            <a:pPr lvl="1"/>
            <a:r>
              <a:rPr lang="en-US" dirty="0" smtClean="0"/>
              <a:t>LL(k)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ANTLR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95910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Checking</a:t>
            </a:r>
            <a:endParaRPr lang="da-DK" dirty="0" smtClean="0"/>
          </a:p>
          <a:p>
            <a:endParaRPr lang="da-D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Checking</a:t>
            </a:r>
            <a:endParaRPr lang="da-DK" dirty="0" smtClean="0"/>
          </a:p>
          <a:p>
            <a:pPr lvl="1"/>
            <a:r>
              <a:rPr lang="da-DK" dirty="0" err="1" smtClean="0"/>
              <a:t>Tree</a:t>
            </a:r>
            <a:r>
              <a:rPr lang="da-DK" dirty="0" smtClean="0"/>
              <a:t> Traversal</a:t>
            </a:r>
          </a:p>
          <a:p>
            <a:pPr lvl="1"/>
            <a:r>
              <a:rPr lang="da-DK" dirty="0" smtClean="0"/>
              <a:t>Value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boolean</a:t>
            </a:r>
            <a:r>
              <a:rPr lang="da-DK" dirty="0" smtClean="0"/>
              <a:t> to check</a:t>
            </a:r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return</a:t>
            </a:r>
            <a:r>
              <a:rPr lang="da-DK" baseline="0" dirty="0" smtClean="0"/>
              <a:t> Value</a:t>
            </a:r>
            <a:endParaRPr lang="da-DK" dirty="0" smtClean="0"/>
          </a:p>
          <a:p>
            <a:pPr lvl="1"/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save </a:t>
            </a:r>
            <a:r>
              <a:rPr lang="da-DK" dirty="0" err="1" smtClean="0"/>
              <a:t>name,paremeter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return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endParaRPr lang="da-DK" baseline="0" dirty="0" smtClean="0"/>
          </a:p>
          <a:p>
            <a:pPr lvl="1"/>
            <a:r>
              <a:rPr lang="da-DK" baseline="0" dirty="0" smtClean="0"/>
              <a:t>	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Variable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hold </a:t>
            </a:r>
            <a:r>
              <a:rPr lang="da-DK" baseline="0" dirty="0" smtClean="0"/>
              <a:t> (</a:t>
            </a:r>
            <a:r>
              <a:rPr lang="da-DK" dirty="0" err="1" smtClean="0"/>
              <a:t>id,type</a:t>
            </a:r>
            <a:r>
              <a:rPr lang="da-DK" dirty="0" smtClean="0"/>
              <a:t>. Value)</a:t>
            </a:r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bool</a:t>
            </a:r>
            <a:r>
              <a:rPr lang="da-DK" dirty="0" smtClean="0"/>
              <a:t> (</a:t>
            </a:r>
            <a:r>
              <a:rPr lang="da-DK" dirty="0" err="1" smtClean="0"/>
              <a:t>constant</a:t>
            </a:r>
            <a:r>
              <a:rPr lang="da-DK" dirty="0" smtClean="0"/>
              <a:t>, </a:t>
            </a:r>
            <a:r>
              <a:rPr lang="da-DK" dirty="0" err="1" smtClean="0"/>
              <a:t>isArray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	INDPUT </a:t>
            </a:r>
            <a:r>
              <a:rPr lang="da-DK" baseline="0" dirty="0" smtClean="0"/>
              <a:t> / OUTPUT </a:t>
            </a:r>
            <a:r>
              <a:rPr lang="da-DK" baseline="0" dirty="0" err="1" smtClean="0"/>
              <a:t>pre</a:t>
            </a:r>
            <a:r>
              <a:rPr lang="da-DK" baseline="0" dirty="0" smtClean="0"/>
              <a:t>-made</a:t>
            </a:r>
            <a:endParaRPr lang="da-DK" dirty="0" smtClean="0"/>
          </a:p>
          <a:p>
            <a:pPr lvl="1"/>
            <a:r>
              <a:rPr lang="da-DK" dirty="0" smtClean="0"/>
              <a:t>Drink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check for</a:t>
            </a:r>
            <a:r>
              <a:rPr lang="da-DK" baseline="0" dirty="0" smtClean="0"/>
              <a:t> 2 id</a:t>
            </a:r>
          </a:p>
          <a:p>
            <a:pPr lvl="1"/>
            <a:r>
              <a:rPr lang="da-DK" baseline="0" dirty="0" smtClean="0"/>
              <a:t>	</a:t>
            </a:r>
            <a:endParaRPr lang="da-DK" dirty="0" smtClean="0"/>
          </a:p>
          <a:p>
            <a:pPr lvl="1"/>
            <a:r>
              <a:rPr lang="da-DK" dirty="0" err="1" smtClean="0"/>
              <a:t>Error</a:t>
            </a:r>
            <a:r>
              <a:rPr lang="da-DK" dirty="0" smtClean="0"/>
              <a:t> Handling</a:t>
            </a:r>
          </a:p>
          <a:p>
            <a:pPr lvl="1"/>
            <a:r>
              <a:rPr lang="da-DK" dirty="0" smtClean="0"/>
              <a:t>	list of </a:t>
            </a:r>
            <a:r>
              <a:rPr lang="da-DK" dirty="0" err="1" smtClean="0"/>
              <a:t>errerclass</a:t>
            </a:r>
            <a:endParaRPr lang="da-DK" dirty="0" smtClean="0"/>
          </a:p>
          <a:p>
            <a:pPr lvl="1"/>
            <a:r>
              <a:rPr lang="da-DK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pPr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1397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B6A1-9354-4C80-B1DA-8F5FE1CC4E4E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28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684E-6027-40D9-9E7B-772559224A5A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00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3E77-3498-4135-AC0E-1CBC48A07D0B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266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735D-921F-48A1-9EF7-A17782A02EB6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951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A8F-77D6-4347-9EA4-E096BE2EF58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71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E252-630F-42E5-98DD-7FF028B6083C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064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8F56-AC20-471C-BF16-7CFBEAF824B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4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805B-CB16-4FA0-A66A-00ED9818BA48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426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B6EA-1785-4FAC-A732-388541F7F43F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0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D0-B1B6-4C5A-B500-37468E03E34A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7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4C1A-A7C7-4D0C-BC89-6A7A29A53B6F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4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9086-5944-448B-A4E3-A0D2D7495E5E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1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B1AD-9F5B-40BE-A3F3-DCF65277BEC1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51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227D-A21B-4FB4-8FDA-7E721415BB68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3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A39A-A4F9-4AB0-A1CA-930D97FE5971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49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B81A-4B85-47F8-A93E-67357D318765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05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B45-3373-45A8-81BA-944F76DB6D6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9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8830CC-0F50-4545-98DB-FF6C52E0EC20}" type="datetime1">
              <a:rPr lang="en-US" smtClean="0"/>
              <a:pPr/>
              <a:t>6/22/2013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686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96926"/>
          </a:xfrm>
        </p:spPr>
        <p:txBody>
          <a:bodyPr/>
          <a:lstStyle/>
          <a:p>
            <a:r>
              <a:rPr lang="en-US" dirty="0" smtClean="0"/>
              <a:t>P4 Presentation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4049"/>
            <a:ext cx="8825658" cy="3134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SW407F13 : SPLAD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xmlns="" val="39506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64"/>
          <a:stretch/>
        </p:blipFill>
        <p:spPr bwMode="auto">
          <a:xfrm>
            <a:off x="1453979" y="1152983"/>
            <a:ext cx="8363789" cy="242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3979" y="3797105"/>
            <a:ext cx="8523288" cy="246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5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5753" y="962465"/>
            <a:ext cx="7945438" cy="513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  <a:r>
              <a:rPr lang="da-DK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Scope Rules</a:t>
            </a:r>
          </a:p>
          <a:p>
            <a:r>
              <a:rPr lang="en-US" sz="2800" dirty="0"/>
              <a:t>Type </a:t>
            </a:r>
            <a:r>
              <a:rPr lang="en-US" sz="2800" dirty="0" err="1"/>
              <a:t>Rulse</a:t>
            </a:r>
            <a:endParaRPr lang="en-US" sz="2800" dirty="0"/>
          </a:p>
          <a:p>
            <a:r>
              <a:rPr lang="en-US" sz="2800" dirty="0"/>
              <a:t>Transition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9782"/>
            <a:ext cx="8946541" cy="4195481"/>
          </a:xfrm>
        </p:spPr>
        <p:txBody>
          <a:bodyPr>
            <a:noAutofit/>
          </a:bodyPr>
          <a:lstStyle/>
          <a:p>
            <a:r>
              <a:rPr lang="en-US" sz="3200" dirty="0"/>
              <a:t>What is a scope?</a:t>
            </a:r>
          </a:p>
          <a:p>
            <a:pPr lvl="1"/>
            <a:r>
              <a:rPr lang="en-US" sz="2800" dirty="0"/>
              <a:t>Local and global variables</a:t>
            </a:r>
          </a:p>
          <a:p>
            <a:r>
              <a:rPr lang="en-US" sz="3200" dirty="0"/>
              <a:t>Static scoping</a:t>
            </a:r>
          </a:p>
          <a:p>
            <a:pPr lvl="1"/>
            <a:r>
              <a:rPr lang="en-US" sz="2800" dirty="0"/>
              <a:t>Introduced in ALGOL 60</a:t>
            </a:r>
          </a:p>
          <a:p>
            <a:pPr lvl="1"/>
            <a:r>
              <a:rPr lang="en-US" sz="2800" dirty="0"/>
              <a:t>Two categories of statically-scoped languages</a:t>
            </a:r>
          </a:p>
          <a:p>
            <a:r>
              <a:rPr lang="en-US" sz="3200" dirty="0"/>
              <a:t>Dynamic scoping</a:t>
            </a:r>
          </a:p>
          <a:p>
            <a:pPr lvl="1"/>
            <a:r>
              <a:rPr lang="en-US" sz="2800" dirty="0"/>
              <a:t>Determined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7305" y="1152983"/>
            <a:ext cx="6191250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889384" y="4839335"/>
            <a:ext cx="891817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Dynamic vs. Static Scope</a:t>
            </a:r>
            <a:endParaRPr lang="en-US" sz="2400" dirty="0"/>
          </a:p>
        </p:txBody>
      </p:sp>
      <p:sp>
        <p:nvSpPr>
          <p:cNvPr id="6" name="Pladsholder til tekst 5"/>
          <p:cNvSpPr txBox="1">
            <a:spLocks/>
          </p:cNvSpPr>
          <p:nvPr/>
        </p:nvSpPr>
        <p:spPr>
          <a:xfrm>
            <a:off x="889384" y="5406073"/>
            <a:ext cx="5486400" cy="9383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/>
              <a:t>foo() will return 10 </a:t>
            </a:r>
            <a:r>
              <a:rPr lang="en-US" sz="1600" dirty="0" err="1" smtClean="0"/>
              <a:t>i</a:t>
            </a:r>
            <a:r>
              <a:rPr lang="en-US" sz="1600" dirty="0" smtClean="0"/>
              <a:t> both cases.</a:t>
            </a:r>
          </a:p>
          <a:p>
            <a:r>
              <a:rPr lang="en-US" sz="1600" dirty="0" smtClean="0"/>
              <a:t>bar() will return 10 while using static scoping.</a:t>
            </a:r>
          </a:p>
          <a:p>
            <a:r>
              <a:rPr lang="en-US" sz="1600" dirty="0" smtClean="0"/>
              <a:t>bar() will return 7 while using dynamic scoping.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10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project</a:t>
            </a:r>
          </a:p>
          <a:p>
            <a:pPr lvl="1"/>
            <a:r>
              <a:rPr lang="en-US" sz="2800" dirty="0"/>
              <a:t>Static scoping is used</a:t>
            </a:r>
          </a:p>
          <a:p>
            <a:r>
              <a:rPr lang="en-US" sz="3200" dirty="0"/>
              <a:t>Symbol tables</a:t>
            </a:r>
          </a:p>
          <a:p>
            <a:pPr lvl="1"/>
            <a:r>
              <a:rPr lang="en-US" sz="2800" dirty="0"/>
              <a:t>Multiple symbol table</a:t>
            </a:r>
          </a:p>
          <a:p>
            <a:pPr lvl="1"/>
            <a:r>
              <a:rPr lang="en-US" sz="2800" dirty="0"/>
              <a:t>One symbol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8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a-DK" sz="3200" dirty="0"/>
                  <a:t>Informal type </a:t>
                </a:r>
                <a:r>
                  <a:rPr lang="da-DK" sz="3200" dirty="0" err="1"/>
                  <a:t>rules</a:t>
                </a:r>
                <a:endParaRPr lang="da-DK" sz="3200" dirty="0"/>
              </a:p>
              <a:p>
                <a:pPr lvl="1"/>
                <a:r>
                  <a:rPr lang="da-DK" sz="2800" dirty="0"/>
                  <a:t>Type </a:t>
                </a:r>
                <a:r>
                  <a:rPr lang="da-DK" sz="2800" dirty="0" err="1"/>
                  <a:t>rule</a:t>
                </a:r>
                <a:r>
                  <a:rPr lang="da-DK" sz="2800" dirty="0"/>
                  <a:t> for &lt;-- (</a:t>
                </a:r>
                <a:r>
                  <a:rPr lang="da-DK" sz="2800" dirty="0" err="1"/>
                  <a:t>assign</a:t>
                </a:r>
                <a:r>
                  <a:rPr lang="da-DK" sz="2800" dirty="0"/>
                  <a:t>) :</a:t>
                </a:r>
              </a:p>
              <a:p>
                <a:pPr marL="457200" lvl="1" indent="0">
                  <a:buNone/>
                </a:pPr>
                <a:r>
                  <a:rPr lang="da-DK" sz="2800" dirty="0"/>
                  <a:t>	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&lt;--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/>
                  <a:t>” is type </a:t>
                </a:r>
                <a:r>
                  <a:rPr lang="da-DK" sz="2800" dirty="0" err="1"/>
                  <a:t>correct</a:t>
                </a:r>
                <a:r>
                  <a:rPr lang="da-DK" sz="2800" dirty="0"/>
                  <a:t> </a:t>
                </a:r>
                <a:r>
                  <a:rPr lang="da-DK" sz="2800" dirty="0" err="1"/>
                  <a:t>if</a:t>
                </a:r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err="1"/>
                  <a:t>are</a:t>
                </a:r>
                <a:r>
                  <a:rPr lang="da-DK" sz="2800" dirty="0"/>
                  <a:t> type </a:t>
                </a:r>
                <a:r>
                  <a:rPr lang="da-DK" sz="2800" dirty="0" err="1"/>
                  <a:t>correct</a:t>
                </a:r>
                <a:r>
                  <a:rPr lang="da-DK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/>
                  <a:t> </a:t>
                </a:r>
                <a:r>
                  <a:rPr lang="da-DK" sz="2800" dirty="0" err="1"/>
                  <a:t>are</a:t>
                </a:r>
                <a:r>
                  <a:rPr lang="da-DK" sz="2800" dirty="0"/>
                  <a:t> of the same type or </a:t>
                </a:r>
                <a:r>
                  <a:rPr lang="da-DK" sz="2800" dirty="0" err="1"/>
                  <a:t>if</a:t>
                </a:r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/>
                  <a:t> </a:t>
                </a:r>
                <a:r>
                  <a:rPr lang="da-DK" sz="2800" dirty="0" err="1"/>
                  <a:t>are</a:t>
                </a:r>
                <a:r>
                  <a:rPr lang="da-DK" sz="2800" dirty="0"/>
                  <a:t> of type </a:t>
                </a:r>
                <a:r>
                  <a:rPr lang="da-DK" sz="2800" dirty="0" err="1"/>
                  <a:t>integer</a:t>
                </a:r>
                <a:r>
                  <a:rPr lang="da-DK" sz="2800" dirty="0"/>
                  <a:t> or double.</a:t>
                </a:r>
              </a:p>
              <a:p>
                <a:r>
                  <a:rPr lang="da-DK" sz="3200" dirty="0"/>
                  <a:t>Formal type </a:t>
                </a:r>
                <a:r>
                  <a:rPr lang="da-DK" sz="3200" dirty="0" err="1"/>
                  <a:t>rules</a:t>
                </a:r>
                <a:endParaRPr lang="da-DK" sz="32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800" i="1">
                            <a:latin typeface="Cambria Math"/>
                          </a:rPr>
                          <m:t>𝐴𝑆</m:t>
                        </m:r>
                        <m:sSub>
                          <m:sSubPr>
                            <m:ctrlPr>
                              <a:rPr lang="da-DK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𝑆𝑇𝑀</m:t>
                            </m:r>
                          </m:sub>
                        </m:sSub>
                      </m:e>
                    </m:d>
                    <m:r>
                      <a:rPr lang="da-DK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  <m:r>
                          <a:rPr lang="da-DK" sz="2800" i="1">
                            <a:latin typeface="Cambria Math"/>
                          </a:rPr>
                          <m:t> ⊢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⊢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𝑇</m:t>
                        </m:r>
                      </m:num>
                      <m:den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  <m:r>
                          <a:rPr lang="da-DK" sz="2800" i="1">
                            <a:latin typeface="Cambria Math"/>
                          </a:rPr>
                          <m:t> ⊢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&lt;−−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𝑜𝑘</m:t>
                        </m:r>
                      </m:den>
                    </m:f>
                  </m:oMath>
                </a14:m>
                <a:endParaRPr lang="da-DK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0" t="-189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3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Abstract syntax</a:t>
            </a:r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3699" y="2783036"/>
            <a:ext cx="8085765" cy="2735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67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03740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Transition system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, →,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</m:d>
                  </m:oMath>
                </a14:m>
                <a:endParaRPr lang="da-DK" sz="2800" dirty="0"/>
              </a:p>
              <a:p>
                <a:r>
                  <a:rPr lang="en-US" sz="3200" dirty="0"/>
                  <a:t>Big-step vs. Small-step semantics</a:t>
                </a:r>
              </a:p>
              <a:p>
                <a:pPr lvl="1"/>
                <a:r>
                  <a:rPr lang="en-US" sz="2800" dirty="0"/>
                  <a:t>Big-step in our language.</a:t>
                </a:r>
              </a:p>
              <a:p>
                <a:r>
                  <a:rPr lang="en-US" sz="3200" dirty="0"/>
                  <a:t>Environment-store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sz="2800" i="1">
                        <a:latin typeface="Cambria Math"/>
                      </a:rPr>
                      <m:t>𝑙</m:t>
                    </m:r>
                    <m:r>
                      <a:rPr lang="da-DK" sz="2800" i="1">
                        <a:latin typeface="Cambria Math"/>
                      </a:rPr>
                      <m:t>=</m:t>
                    </m:r>
                    <m:r>
                      <a:rPr lang="da-DK" sz="2800" b="1">
                        <a:latin typeface="Cambria Math"/>
                      </a:rPr>
                      <m:t>𝐋𝐨𝐜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da-DK" sz="2800" b="1">
                        <a:latin typeface="Cambria Math"/>
                      </a:rPr>
                      <m:t>𝐒𝐭𝐨</m:t>
                    </m:r>
                    <m:r>
                      <a:rPr lang="da-DK" sz="2800" i="1">
                        <a:latin typeface="Cambria Math"/>
                      </a:rPr>
                      <m:t>=</m:t>
                    </m:r>
                    <m:r>
                      <a:rPr lang="da-DK" sz="2800" b="1">
                        <a:latin typeface="Cambria Math"/>
                      </a:rPr>
                      <m:t>𝐋𝐨𝐜</m:t>
                    </m:r>
                    <m:r>
                      <a:rPr lang="da-DK" sz="2800" i="1">
                        <a:latin typeface="Cambria Math"/>
                      </a:rPr>
                      <m:t> </m:t>
                    </m:r>
                    <m:r>
                      <a:rPr lang="da-DK" sz="2800" i="1">
                        <a:latin typeface="Cambria Math"/>
                        <a:ea typeface="Cambria Math"/>
                      </a:rPr>
                      <m:t>⇀ </m:t>
                    </m:r>
                    <m:r>
                      <a:rPr lang="da-DK" sz="2800" i="1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endParaRPr lang="en-US" sz="2800" b="1" dirty="0"/>
              </a:p>
              <a:p>
                <a:r>
                  <a:rPr lang="en-US" sz="3200" dirty="0"/>
                  <a:t>Example of transition rules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03740"/>
                <a:ext cx="8946541" cy="4195481"/>
              </a:xfrm>
              <a:blipFill rotWithShape="0">
                <a:blip r:embed="rId2"/>
                <a:stretch>
                  <a:fillRect l="-1022" t="-1890" b="-218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0294" y="2197768"/>
            <a:ext cx="6856356" cy="2131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a-DK" dirty="0" err="1"/>
              <a:t>Introduction</a:t>
            </a:r>
            <a:r>
              <a:rPr lang="da-DK" dirty="0"/>
              <a:t> – The </a:t>
            </a:r>
            <a:r>
              <a:rPr lang="da-DK" dirty="0" smtClean="0"/>
              <a:t>Group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Aleksa</a:t>
            </a:r>
            <a:r>
              <a:rPr lang="da-DK" sz="2800" dirty="0"/>
              <a:t>nder Nilsson</a:t>
            </a:r>
          </a:p>
          <a:p>
            <a:r>
              <a:rPr lang="en-US" sz="2800" dirty="0" smtClean="0"/>
              <a:t>C</a:t>
            </a:r>
            <a:r>
              <a:rPr lang="da-DK" sz="2800" dirty="0" err="1"/>
              <a:t>hristian</a:t>
            </a:r>
            <a:r>
              <a:rPr lang="da-DK" sz="2800" dirty="0"/>
              <a:t> </a:t>
            </a:r>
            <a:r>
              <a:rPr lang="da-DK" sz="2800" dirty="0" err="1"/>
              <a:t>Jødal</a:t>
            </a:r>
            <a:r>
              <a:rPr lang="da-DK" sz="2800" dirty="0"/>
              <a:t> </a:t>
            </a:r>
            <a:r>
              <a:rPr lang="da-DK" sz="2800" dirty="0" err="1"/>
              <a:t>O'keeffe</a:t>
            </a:r>
            <a:endParaRPr lang="da-DK" sz="2800" dirty="0"/>
          </a:p>
          <a:p>
            <a:r>
              <a:rPr lang="en-US" sz="2800" dirty="0" smtClean="0"/>
              <a:t>M</a:t>
            </a:r>
            <a:r>
              <a:rPr lang="da-DK" sz="2800" dirty="0" err="1"/>
              <a:t>ette</a:t>
            </a:r>
            <a:r>
              <a:rPr lang="da-DK" sz="2800" dirty="0"/>
              <a:t> Thomsen Pedersen</a:t>
            </a:r>
          </a:p>
          <a:p>
            <a:r>
              <a:rPr lang="en-US" sz="2800" dirty="0" smtClean="0"/>
              <a:t>R</a:t>
            </a:r>
            <a:r>
              <a:rPr lang="da-DK" sz="2800" dirty="0" err="1"/>
              <a:t>asmus</a:t>
            </a:r>
            <a:r>
              <a:rPr lang="da-DK" sz="2800" dirty="0"/>
              <a:t> Fischer Gadensgaard</a:t>
            </a:r>
          </a:p>
          <a:p>
            <a:r>
              <a:rPr lang="da-DK" sz="2800" dirty="0" smtClean="0"/>
              <a:t>Niels </a:t>
            </a:r>
            <a:r>
              <a:rPr lang="da-DK" sz="2800" dirty="0"/>
              <a:t>Brøndum Pedersen</a:t>
            </a:r>
          </a:p>
          <a:p>
            <a:r>
              <a:rPr lang="en-US" sz="2800" dirty="0" smtClean="0"/>
              <a:t>K</a:t>
            </a:r>
            <a:r>
              <a:rPr lang="da-DK" sz="2800" dirty="0" err="1"/>
              <a:t>asper</a:t>
            </a:r>
            <a:r>
              <a:rPr lang="da-DK" sz="2800" dirty="0"/>
              <a:t> Plejdrup</a:t>
            </a:r>
          </a:p>
          <a:p>
            <a:pPr marL="0" indent="0">
              <a:buNone/>
            </a:pPr>
            <a:endParaRPr lang="da-DK" sz="2800" dirty="0" smtClean="0"/>
          </a:p>
          <a:p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66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7415" y="2171700"/>
            <a:ext cx="5205136" cy="2255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Initializing ingredients</a:t>
            </a:r>
            <a:endParaRPr lang="da-DK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80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</a:t>
            </a:r>
            <a:r>
              <a:rPr lang="en-US" sz="2800" dirty="0" smtClean="0"/>
              <a:t>drink like specifying a recipe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2331" y="2140883"/>
            <a:ext cx="7600950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4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Drink inheritance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222500"/>
            <a:ext cx="699516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06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Pouring an ingredient</a:t>
            </a:r>
            <a:endParaRPr lang="da-DK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96" y="2141809"/>
            <a:ext cx="10828502" cy="28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01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1400175"/>
            <a:ext cx="6667023" cy="5000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499" y="18532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Arduino</a:t>
            </a:r>
            <a:r>
              <a:rPr lang="en-US" sz="2000" dirty="0" smtClean="0"/>
              <a:t> UNO</a:t>
            </a:r>
            <a:endParaRPr lang="da-DK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56251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LCD</a:t>
            </a:r>
            <a:endParaRPr lang="da-DK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050834" y="52971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LED’s</a:t>
            </a:r>
            <a:endParaRPr lang="da-DK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197623" y="14744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RFID-RW</a:t>
            </a:r>
            <a:endParaRPr lang="da-DK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1161" y="3893007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Buttons</a:t>
            </a:r>
            <a:endParaRPr lang="da-DK" sz="2000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67194" y="2253358"/>
            <a:ext cx="2034806" cy="807342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>
            <a:off x="1770856" y="3893007"/>
            <a:ext cx="4081304" cy="299165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50800">
              <a:schemeClr val="tx1"/>
            </a:glow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>
            <a:off x="1595806" y="5625148"/>
            <a:ext cx="2074438" cy="0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7877908" y="1674496"/>
            <a:ext cx="2319715" cy="378807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 flipV="1">
            <a:off x="8201465" y="3699803"/>
            <a:ext cx="1849369" cy="1797393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17588" y="2883877"/>
            <a:ext cx="6316394" cy="33645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drink ID and drink count</a:t>
            </a:r>
          </a:p>
          <a:p>
            <a:r>
              <a:rPr lang="en-US" sz="2800" dirty="0" smtClean="0"/>
              <a:t>Read by the RFID-RW</a:t>
            </a:r>
            <a:endParaRPr 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80919"/>
            <a:ext cx="4314825" cy="3343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RFID tag</a:t>
            </a:r>
            <a:endParaRPr lang="da-DK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7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19" y="2052638"/>
            <a:ext cx="4219738" cy="41957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Lexical Analyzer</a:t>
            </a:r>
          </a:p>
          <a:p>
            <a:r>
              <a:rPr lang="en-US" sz="3200" dirty="0"/>
              <a:t>Top-down Parser</a:t>
            </a:r>
          </a:p>
          <a:p>
            <a:pPr lvl="1"/>
            <a:r>
              <a:rPr lang="en-US" sz="2800" dirty="0"/>
              <a:t>LL(k)</a:t>
            </a:r>
          </a:p>
          <a:p>
            <a:r>
              <a:rPr lang="en-US" sz="3200" dirty="0"/>
              <a:t>ANTLR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6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Scope Checking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dirty="0"/>
              <a:t>Type Checking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926" t="38816" r="9231" b="40501"/>
          <a:stretch>
            <a:fillRect/>
          </a:stretch>
        </p:blipFill>
        <p:spPr bwMode="auto">
          <a:xfrm>
            <a:off x="2790546" y="2989291"/>
            <a:ext cx="4104456" cy="19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Compiler –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33" y="1379150"/>
            <a:ext cx="8946541" cy="4195481"/>
          </a:xfrm>
        </p:spPr>
        <p:txBody>
          <a:bodyPr>
            <a:noAutofit/>
          </a:bodyPr>
          <a:lstStyle/>
          <a:p>
            <a:r>
              <a:rPr lang="fr-FR" sz="2400" dirty="0" smtClean="0"/>
              <a:t>Target code</a:t>
            </a:r>
          </a:p>
          <a:p>
            <a:r>
              <a:rPr lang="fr-FR" sz="2400" dirty="0" err="1" smtClean="0"/>
              <a:t>Visitor</a:t>
            </a:r>
            <a:r>
              <a:rPr lang="fr-FR" sz="2400" dirty="0" smtClean="0"/>
              <a:t> pattern</a:t>
            </a:r>
          </a:p>
          <a:p>
            <a:pPr lvl="1"/>
            <a:r>
              <a:rPr lang="fr-FR" sz="2000" dirty="0" smtClean="0"/>
              <a:t>Traverses the </a:t>
            </a:r>
            <a:r>
              <a:rPr lang="fr-FR" sz="2000" dirty="0" err="1" smtClean="0"/>
              <a:t>parse</a:t>
            </a:r>
            <a:r>
              <a:rPr lang="fr-FR" sz="2000" dirty="0" smtClean="0"/>
              <a:t> </a:t>
            </a:r>
            <a:r>
              <a:rPr lang="fr-FR" sz="2000" dirty="0" err="1" smtClean="0"/>
              <a:t>tree</a:t>
            </a:r>
            <a:endParaRPr lang="fr-FR" sz="2000" dirty="0"/>
          </a:p>
          <a:p>
            <a:r>
              <a:rPr lang="fr-FR" sz="2400" dirty="0" err="1" smtClean="0"/>
              <a:t>Provided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functions</a:t>
            </a:r>
            <a:endParaRPr lang="fr-FR" sz="2400" dirty="0" smtClean="0"/>
          </a:p>
          <a:p>
            <a:pPr lvl="1"/>
            <a:r>
              <a:rPr lang="fr-FR" sz="2000" dirty="0" err="1" smtClean="0"/>
              <a:t>LCDPrint</a:t>
            </a:r>
            <a:endParaRPr lang="fr-FR" sz="2000" dirty="0" smtClean="0"/>
          </a:p>
          <a:p>
            <a:pPr lvl="1"/>
            <a:r>
              <a:rPr lang="fr-FR" sz="2000" dirty="0" err="1" smtClean="0"/>
              <a:t>LCDClear</a:t>
            </a:r>
            <a:endParaRPr lang="fr-FR" sz="2000" dirty="0" smtClean="0"/>
          </a:p>
          <a:p>
            <a:pPr lvl="1"/>
            <a:r>
              <a:rPr lang="fr-FR" sz="2000" dirty="0" err="1" smtClean="0"/>
              <a:t>RFIDWrite</a:t>
            </a:r>
            <a:endParaRPr lang="fr-FR" sz="2000" dirty="0"/>
          </a:p>
          <a:p>
            <a:pPr lvl="1"/>
            <a:r>
              <a:rPr lang="fr-FR" sz="2000" dirty="0" err="1" smtClean="0"/>
              <a:t>PourDrink</a:t>
            </a:r>
            <a:endParaRPr lang="fr-FR" sz="2000" dirty="0" smtClean="0"/>
          </a:p>
          <a:p>
            <a:r>
              <a:rPr lang="fr-FR" sz="2400" dirty="0" err="1" smtClean="0"/>
              <a:t>Implemented</a:t>
            </a:r>
            <a:r>
              <a:rPr lang="fr-FR" sz="2400" dirty="0" smtClean="0"/>
              <a:t> types</a:t>
            </a:r>
          </a:p>
          <a:p>
            <a:pPr lvl="1"/>
            <a:r>
              <a:rPr lang="fr-FR" sz="2000" dirty="0" smtClean="0"/>
              <a:t>Drink</a:t>
            </a:r>
          </a:p>
          <a:p>
            <a:pPr lvl="1"/>
            <a:r>
              <a:rPr lang="fr-FR" sz="2000" dirty="0" smtClean="0"/>
              <a:t>Container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58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Structure</a:t>
            </a:r>
            <a:r>
              <a:rPr lang="da-DK" sz="4000" dirty="0" smtClean="0"/>
              <a:t> of Presentation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Introduction</a:t>
            </a:r>
          </a:p>
          <a:p>
            <a:r>
              <a:rPr lang="fr-FR" sz="2800" dirty="0" err="1"/>
              <a:t>Language</a:t>
            </a:r>
            <a:r>
              <a:rPr lang="fr-FR" sz="2800" dirty="0"/>
              <a:t> </a:t>
            </a:r>
            <a:r>
              <a:rPr lang="fr-FR" sz="2800" dirty="0" err="1"/>
              <a:t>Specification</a:t>
            </a:r>
            <a:endParaRPr lang="fr-FR" sz="2800" dirty="0"/>
          </a:p>
          <a:p>
            <a:r>
              <a:rPr lang="fr-FR" sz="2800" dirty="0" err="1"/>
              <a:t>Implementation</a:t>
            </a:r>
            <a:endParaRPr lang="fr-FR" sz="2800" dirty="0"/>
          </a:p>
          <a:p>
            <a:r>
              <a:rPr lang="fr-FR" sz="2800" dirty="0" smtClean="0"/>
              <a:t>Discussion</a:t>
            </a:r>
            <a:endParaRPr lang="fr-FR" sz="2800" dirty="0"/>
          </a:p>
          <a:p>
            <a:r>
              <a:rPr lang="fr-FR" sz="2800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2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Code Generation – </a:t>
            </a:r>
            <a:r>
              <a:rPr lang="da-DK" sz="4000" dirty="0" err="1"/>
              <a:t>Example</a:t>
            </a:r>
            <a:r>
              <a:rPr lang="da-DK" sz="4000" dirty="0"/>
              <a:t> </a:t>
            </a:r>
            <a:r>
              <a:rPr lang="da-DK" sz="4000" dirty="0" err="1"/>
              <a:t>Visitor</a:t>
            </a:r>
            <a:endParaRPr lang="da-DK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313" y="2216523"/>
            <a:ext cx="8947150" cy="2552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47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Compiler –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0254"/>
            <a:ext cx="8946541" cy="4628146"/>
          </a:xfrm>
        </p:spPr>
        <p:txBody>
          <a:bodyPr>
            <a:noAutofit/>
          </a:bodyPr>
          <a:lstStyle/>
          <a:p>
            <a:r>
              <a:rPr lang="fr-FR" sz="2400" dirty="0" smtClean="0"/>
              <a:t>Target code</a:t>
            </a:r>
          </a:p>
          <a:p>
            <a:r>
              <a:rPr lang="fr-FR" sz="2400" dirty="0" err="1" smtClean="0"/>
              <a:t>Visitor</a:t>
            </a:r>
            <a:r>
              <a:rPr lang="fr-FR" sz="2400" dirty="0" smtClean="0"/>
              <a:t> pattern</a:t>
            </a:r>
          </a:p>
          <a:p>
            <a:pPr lvl="1"/>
            <a:r>
              <a:rPr lang="fr-FR" sz="2000" dirty="0" smtClean="0"/>
              <a:t>Traverses the </a:t>
            </a:r>
            <a:r>
              <a:rPr lang="fr-FR" sz="2000" dirty="0" err="1" smtClean="0"/>
              <a:t>parse</a:t>
            </a:r>
            <a:r>
              <a:rPr lang="fr-FR" sz="2000" dirty="0" smtClean="0"/>
              <a:t> </a:t>
            </a:r>
            <a:r>
              <a:rPr lang="fr-FR" sz="2000" dirty="0" err="1" smtClean="0"/>
              <a:t>tree</a:t>
            </a:r>
            <a:endParaRPr lang="fr-FR" sz="2000" dirty="0"/>
          </a:p>
          <a:p>
            <a:r>
              <a:rPr lang="fr-FR" sz="2400" dirty="0" err="1" smtClean="0"/>
              <a:t>Provided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functions</a:t>
            </a:r>
            <a:endParaRPr lang="fr-FR" sz="2400" dirty="0" smtClean="0"/>
          </a:p>
          <a:p>
            <a:pPr lvl="1"/>
            <a:r>
              <a:rPr lang="fr-FR" sz="2000" dirty="0" err="1" smtClean="0"/>
              <a:t>LCDPrint</a:t>
            </a:r>
            <a:endParaRPr lang="fr-FR" sz="2000" dirty="0" smtClean="0"/>
          </a:p>
          <a:p>
            <a:pPr lvl="1"/>
            <a:r>
              <a:rPr lang="fr-FR" sz="2000" dirty="0" err="1" smtClean="0"/>
              <a:t>LCDClear</a:t>
            </a:r>
            <a:endParaRPr lang="fr-FR" sz="2000" dirty="0" smtClean="0"/>
          </a:p>
          <a:p>
            <a:pPr lvl="1"/>
            <a:r>
              <a:rPr lang="fr-FR" sz="2000" dirty="0" err="1" smtClean="0"/>
              <a:t>RFIDWrite</a:t>
            </a:r>
            <a:endParaRPr lang="fr-FR" sz="2000" dirty="0"/>
          </a:p>
          <a:p>
            <a:pPr lvl="1"/>
            <a:r>
              <a:rPr lang="fr-FR" sz="2000" dirty="0" err="1" smtClean="0"/>
              <a:t>PourDrink</a:t>
            </a:r>
            <a:endParaRPr lang="fr-FR" sz="2000" dirty="0" smtClean="0"/>
          </a:p>
          <a:p>
            <a:r>
              <a:rPr lang="fr-FR" sz="2400" dirty="0" err="1" smtClean="0"/>
              <a:t>Implemented</a:t>
            </a:r>
            <a:r>
              <a:rPr lang="fr-FR" sz="2400" dirty="0" smtClean="0"/>
              <a:t> types</a:t>
            </a:r>
          </a:p>
          <a:p>
            <a:pPr lvl="1"/>
            <a:r>
              <a:rPr lang="fr-FR" sz="2000" dirty="0" smtClean="0"/>
              <a:t>Drink</a:t>
            </a:r>
          </a:p>
          <a:p>
            <a:pPr lvl="1"/>
            <a:r>
              <a:rPr lang="fr-FR" sz="2000" dirty="0" smtClean="0"/>
              <a:t>Container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3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3200" dirty="0"/>
              <a:t>Code Generation – </a:t>
            </a:r>
            <a:r>
              <a:rPr lang="da-DK" sz="3200" dirty="0" err="1"/>
              <a:t>Example</a:t>
            </a:r>
            <a:r>
              <a:rPr lang="da-DK" sz="3200" dirty="0"/>
              <a:t> of </a:t>
            </a:r>
            <a:r>
              <a:rPr lang="da-DK" sz="3200" dirty="0" err="1"/>
              <a:t>Implementation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0162" y="1361530"/>
            <a:ext cx="9533880" cy="449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Unit Test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smtClean="0"/>
              <a:t>Unit </a:t>
            </a:r>
            <a:r>
              <a:rPr lang="da-DK" sz="2800" dirty="0" err="1" smtClean="0"/>
              <a:t>testing</a:t>
            </a:r>
            <a:r>
              <a:rPr lang="da-DK" sz="2800" dirty="0" smtClean="0"/>
              <a:t> </a:t>
            </a:r>
            <a:r>
              <a:rPr lang="da-DK" sz="2800" dirty="0" smtClean="0"/>
              <a:t>in </a:t>
            </a:r>
            <a:r>
              <a:rPr lang="da-DK" sz="2800" dirty="0" smtClean="0"/>
              <a:t>general</a:t>
            </a:r>
          </a:p>
          <a:p>
            <a:pPr lvl="1"/>
            <a:r>
              <a:rPr lang="da-DK" sz="2600" dirty="0" err="1" smtClean="0"/>
              <a:t>JUnit</a:t>
            </a:r>
            <a:endParaRPr lang="da-DK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648" y="3312831"/>
            <a:ext cx="11195881" cy="2389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Unit Test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Code</a:t>
            </a:r>
            <a:r>
              <a:rPr lang="da-DK" sz="2800" dirty="0" smtClean="0"/>
              <a:t> </a:t>
            </a:r>
            <a:r>
              <a:rPr lang="da-DK" sz="2800" dirty="0" err="1" smtClean="0"/>
              <a:t>coverage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Value</a:t>
            </a:r>
            <a:r>
              <a:rPr lang="da-DK" sz="2800" dirty="0" smtClean="0"/>
              <a:t> </a:t>
            </a:r>
            <a:r>
              <a:rPr lang="da-DK" sz="2800" dirty="0" err="1" smtClean="0"/>
              <a:t>class</a:t>
            </a:r>
            <a:endParaRPr lang="da-DK" sz="2800" dirty="0" smtClean="0"/>
          </a:p>
          <a:p>
            <a:pPr lvl="1"/>
            <a:r>
              <a:rPr lang="da-DK" sz="2600" dirty="0" err="1" smtClean="0"/>
              <a:t>CodeCover</a:t>
            </a:r>
            <a:r>
              <a:rPr lang="da-DK" sz="2600" dirty="0" smtClean="0"/>
              <a:t> </a:t>
            </a:r>
            <a:r>
              <a:rPr lang="da-DK" sz="2600" dirty="0" err="1" smtClean="0"/>
              <a:t>plugin</a:t>
            </a:r>
            <a:endParaRPr lang="da-DK" sz="2600" dirty="0" smtClean="0"/>
          </a:p>
          <a:p>
            <a:pPr lvl="1"/>
            <a:r>
              <a:rPr lang="da-DK" sz="2600" dirty="0" smtClean="0"/>
              <a:t>100% </a:t>
            </a:r>
            <a:r>
              <a:rPr lang="da-DK" sz="2600" dirty="0" err="1" smtClean="0"/>
              <a:t>code</a:t>
            </a:r>
            <a:r>
              <a:rPr lang="da-DK" sz="2600" dirty="0" smtClean="0"/>
              <a:t> </a:t>
            </a:r>
            <a:r>
              <a:rPr lang="da-DK" sz="2600" dirty="0" err="1" smtClean="0"/>
              <a:t>coverage</a:t>
            </a:r>
            <a:endParaRPr lang="da-DK" sz="2600" dirty="0" smtClean="0"/>
          </a:p>
          <a:p>
            <a:r>
              <a:rPr lang="da-DK" sz="2800" dirty="0" err="1" smtClean="0"/>
              <a:t>Statement-coverage</a:t>
            </a:r>
            <a:endParaRPr lang="da-DK" sz="2800" dirty="0" smtClean="0"/>
          </a:p>
          <a:p>
            <a:r>
              <a:rPr lang="da-DK" sz="2800" dirty="0" err="1" smtClean="0"/>
              <a:t>Branch-coverage</a:t>
            </a:r>
            <a:endParaRPr lang="da-DK" sz="2800" dirty="0" smtClean="0"/>
          </a:p>
          <a:p>
            <a:r>
              <a:rPr lang="da-DK" sz="2800" dirty="0" err="1" smtClean="0"/>
              <a:t>Term-coverage</a:t>
            </a:r>
            <a:endParaRPr lang="da-D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Simplicity</a:t>
            </a:r>
            <a:r>
              <a:rPr lang="da-DK" sz="2800" dirty="0" smtClean="0"/>
              <a:t> </a:t>
            </a:r>
          </a:p>
          <a:p>
            <a:pPr lvl="1"/>
            <a:r>
              <a:rPr lang="da-DK" sz="2600" dirty="0" smtClean="0"/>
              <a:t>SPLAD </a:t>
            </a:r>
            <a:r>
              <a:rPr lang="da-DK" sz="2600" dirty="0"/>
              <a:t>vs. </a:t>
            </a:r>
            <a:r>
              <a:rPr lang="da-DK" sz="2600" dirty="0" err="1"/>
              <a:t>Arduino</a:t>
            </a:r>
            <a:r>
              <a:rPr lang="da-DK" sz="2600" dirty="0"/>
              <a:t> C/C</a:t>
            </a:r>
            <a:r>
              <a:rPr lang="da-DK" sz="2600" dirty="0" smtClean="0"/>
              <a:t>++</a:t>
            </a:r>
            <a:endParaRPr lang="da-DK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3312" y="3009068"/>
            <a:ext cx="7411484" cy="2934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Simplicity</a:t>
            </a:r>
            <a:r>
              <a:rPr lang="da-DK" sz="2800" dirty="0" smtClean="0"/>
              <a:t> </a:t>
            </a:r>
          </a:p>
          <a:p>
            <a:pPr lvl="1"/>
            <a:r>
              <a:rPr lang="da-DK" sz="2600" dirty="0" smtClean="0"/>
              <a:t>SPLAD </a:t>
            </a:r>
            <a:r>
              <a:rPr lang="da-DK" sz="2600" dirty="0"/>
              <a:t>vs. </a:t>
            </a:r>
            <a:r>
              <a:rPr lang="da-DK" sz="2600" dirty="0" err="1"/>
              <a:t>Arduino</a:t>
            </a:r>
            <a:r>
              <a:rPr lang="da-DK" sz="2600" dirty="0"/>
              <a:t> C/C</a:t>
            </a:r>
            <a:r>
              <a:rPr lang="da-DK" sz="2600" dirty="0" smtClean="0"/>
              <a:t>++</a:t>
            </a:r>
            <a:endParaRPr lang="da-DK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8221" y="2976941"/>
            <a:ext cx="7363853" cy="364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 smtClean="0"/>
              <a:t>Type </a:t>
            </a:r>
            <a:r>
              <a:rPr lang="da-DK" sz="3600" dirty="0" err="1" smtClean="0"/>
              <a:t>checking</a:t>
            </a:r>
            <a:endParaRPr lang="da-DK" sz="3600" dirty="0" smtClean="0"/>
          </a:p>
          <a:p>
            <a:pPr lvl="1"/>
            <a:r>
              <a:rPr lang="da-DK" sz="3600" dirty="0" err="1" smtClean="0"/>
              <a:t>Built-in</a:t>
            </a:r>
            <a:r>
              <a:rPr lang="da-DK" sz="3600" dirty="0" smtClean="0"/>
              <a:t> Arduino </a:t>
            </a:r>
            <a:r>
              <a:rPr lang="da-DK" sz="3600" dirty="0" err="1" smtClean="0"/>
              <a:t>functions</a:t>
            </a:r>
            <a:endParaRPr lang="da-DK" sz="3600" dirty="0" smtClean="0"/>
          </a:p>
          <a:p>
            <a:pPr lvl="1"/>
            <a:r>
              <a:rPr lang="da-DK" sz="3600" dirty="0" err="1" smtClean="0"/>
              <a:t>Error</a:t>
            </a:r>
            <a:r>
              <a:rPr lang="da-DK" sz="3600" dirty="0" smtClean="0"/>
              <a:t>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6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Future </a:t>
            </a:r>
            <a:r>
              <a:rPr lang="da-DK" dirty="0" err="1" smtClean="0"/>
              <a:t>works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err="1" smtClean="0"/>
              <a:t>Compile</a:t>
            </a:r>
            <a:r>
              <a:rPr lang="da-DK" sz="2800" dirty="0" smtClean="0"/>
              <a:t> to </a:t>
            </a:r>
            <a:r>
              <a:rPr lang="da-DK" sz="2800" dirty="0" err="1" smtClean="0"/>
              <a:t>machine</a:t>
            </a:r>
            <a:r>
              <a:rPr lang="da-DK" sz="2800" dirty="0" smtClean="0"/>
              <a:t> </a:t>
            </a:r>
            <a:r>
              <a:rPr lang="da-DK" sz="2800" dirty="0" err="1" smtClean="0"/>
              <a:t>code</a:t>
            </a:r>
            <a:endParaRPr lang="da-DK" sz="2800" dirty="0" smtClean="0"/>
          </a:p>
          <a:p>
            <a:r>
              <a:rPr lang="da-DK" sz="2800" dirty="0" smtClean="0"/>
              <a:t>The </a:t>
            </a:r>
            <a:r>
              <a:rPr lang="da-DK" sz="2800" dirty="0" err="1" smtClean="0"/>
              <a:t>language</a:t>
            </a:r>
            <a:r>
              <a:rPr lang="da-DK" sz="2800" dirty="0" smtClean="0"/>
              <a:t> types</a:t>
            </a:r>
          </a:p>
          <a:p>
            <a:r>
              <a:rPr lang="da-DK" sz="2800" dirty="0" err="1" smtClean="0"/>
              <a:t>Security</a:t>
            </a:r>
            <a:endParaRPr lang="da-DK" sz="2800" dirty="0" smtClean="0"/>
          </a:p>
          <a:p>
            <a:r>
              <a:rPr lang="da-DK" sz="2800" dirty="0" err="1" smtClean="0"/>
              <a:t>Error</a:t>
            </a:r>
            <a:r>
              <a:rPr lang="da-DK" sz="2800" dirty="0" smtClean="0"/>
              <a:t> handling</a:t>
            </a:r>
          </a:p>
          <a:p>
            <a:r>
              <a:rPr lang="da-DK" sz="2800" dirty="0" err="1" smtClean="0"/>
              <a:t>Mulitiple</a:t>
            </a:r>
            <a:r>
              <a:rPr lang="da-DK" sz="2800" dirty="0" smtClean="0"/>
              <a:t> drinks</a:t>
            </a:r>
          </a:p>
          <a:p>
            <a:r>
              <a:rPr lang="da-DK" sz="2800" dirty="0" err="1" smtClean="0"/>
              <a:t>Only</a:t>
            </a:r>
            <a:r>
              <a:rPr lang="da-DK" sz="2800" dirty="0" smtClean="0"/>
              <a:t> </a:t>
            </a:r>
            <a:r>
              <a:rPr lang="da-DK" sz="2800" dirty="0" err="1" smtClean="0"/>
              <a:t>pour</a:t>
            </a:r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5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Conclusion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97804"/>
            <a:ext cx="8946541" cy="4450596"/>
          </a:xfrm>
        </p:spPr>
        <p:txBody>
          <a:bodyPr>
            <a:normAutofit/>
          </a:bodyPr>
          <a:lstStyle/>
          <a:p>
            <a:r>
              <a:rPr lang="da-DK" sz="2800" dirty="0" smtClean="0"/>
              <a:t>”How </a:t>
            </a:r>
            <a:r>
              <a:rPr lang="da-DK" sz="2800" dirty="0" err="1"/>
              <a:t>can</a:t>
            </a:r>
            <a:r>
              <a:rPr lang="da-DK" sz="2800" dirty="0"/>
              <a:t> a </a:t>
            </a:r>
            <a:r>
              <a:rPr lang="da-DK" sz="2800" dirty="0" err="1"/>
              <a:t>programming</a:t>
            </a:r>
            <a:r>
              <a:rPr lang="da-DK" sz="2800" dirty="0"/>
              <a:t> </a:t>
            </a:r>
            <a:r>
              <a:rPr lang="da-DK" sz="2800" dirty="0" err="1"/>
              <a:t>language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developed</a:t>
            </a:r>
            <a:r>
              <a:rPr lang="da-DK" sz="2800" dirty="0" smtClean="0"/>
              <a:t>, </a:t>
            </a:r>
            <a:r>
              <a:rPr lang="da-DK" sz="2800" dirty="0" err="1" smtClean="0"/>
              <a:t>which</a:t>
            </a:r>
            <a:r>
              <a:rPr lang="da-DK" sz="2800" dirty="0" smtClean="0"/>
              <a:t> </a:t>
            </a:r>
            <a:r>
              <a:rPr lang="da-DK" sz="2800" dirty="0" err="1"/>
              <a:t>makes</a:t>
            </a:r>
            <a:r>
              <a:rPr lang="da-DK" sz="2800" dirty="0"/>
              <a:t> it </a:t>
            </a:r>
            <a:r>
              <a:rPr lang="da-DK" sz="2800" dirty="0" err="1"/>
              <a:t>suitable</a:t>
            </a:r>
            <a:r>
              <a:rPr lang="da-DK" sz="2800" dirty="0"/>
              <a:t> for the </a:t>
            </a:r>
            <a:r>
              <a:rPr lang="da-DK" sz="2800" dirty="0" err="1"/>
              <a:t>hobbyist</a:t>
            </a:r>
            <a:r>
              <a:rPr lang="da-DK" sz="2800" dirty="0"/>
              <a:t> programmer to program drinks </a:t>
            </a:r>
            <a:r>
              <a:rPr lang="da-DK" sz="2800" dirty="0" err="1"/>
              <a:t>machines</a:t>
            </a:r>
            <a:r>
              <a:rPr lang="da-DK" sz="2800" dirty="0"/>
              <a:t> </a:t>
            </a:r>
            <a:r>
              <a:rPr lang="da-DK" sz="2800" dirty="0" err="1"/>
              <a:t>based</a:t>
            </a:r>
            <a:r>
              <a:rPr lang="da-DK" sz="2800" dirty="0"/>
              <a:t> on Arduino platforms</a:t>
            </a:r>
            <a:r>
              <a:rPr lang="da-DK" sz="2800" dirty="0" smtClean="0"/>
              <a:t>?”</a:t>
            </a:r>
          </a:p>
          <a:p>
            <a:r>
              <a:rPr lang="da-DK" sz="2800" dirty="0" err="1" smtClean="0"/>
              <a:t>Increased</a:t>
            </a:r>
            <a:r>
              <a:rPr lang="da-DK" sz="2800" dirty="0" smtClean="0"/>
              <a:t> </a:t>
            </a:r>
            <a:r>
              <a:rPr lang="da-DK" sz="2800" dirty="0" err="1" smtClean="0"/>
              <a:t>readability</a:t>
            </a:r>
            <a:endParaRPr lang="da-DK" sz="2800" dirty="0" smtClean="0"/>
          </a:p>
          <a:p>
            <a:pPr lvl="1"/>
            <a:r>
              <a:rPr lang="da-DK" sz="2600" dirty="0" err="1" smtClean="0"/>
              <a:t>No</a:t>
            </a:r>
            <a:r>
              <a:rPr lang="da-DK" sz="2600" dirty="0" smtClean="0"/>
              <a:t> </a:t>
            </a:r>
            <a:r>
              <a:rPr lang="da-DK" sz="2600" dirty="0" err="1" smtClean="0"/>
              <a:t>shorthands</a:t>
            </a:r>
            <a:endParaRPr lang="da-DK" sz="2600" dirty="0" smtClean="0"/>
          </a:p>
          <a:p>
            <a:pPr lvl="1"/>
            <a:r>
              <a:rPr lang="da-DK" sz="2600" dirty="0" smtClean="0"/>
              <a:t>The </a:t>
            </a:r>
            <a:r>
              <a:rPr lang="da-DK" sz="2600" dirty="0" err="1" smtClean="0"/>
              <a:t>assignment</a:t>
            </a:r>
            <a:r>
              <a:rPr lang="da-DK" sz="2600" dirty="0" smtClean="0"/>
              <a:t> </a:t>
            </a:r>
            <a:r>
              <a:rPr lang="da-DK" sz="2600" dirty="0" err="1" smtClean="0"/>
              <a:t>arrow</a:t>
            </a:r>
            <a:r>
              <a:rPr lang="da-DK" sz="2600" dirty="0" smtClean="0"/>
              <a:t> &lt;-- </a:t>
            </a:r>
          </a:p>
          <a:p>
            <a:r>
              <a:rPr lang="da-DK" sz="2800" dirty="0" err="1" smtClean="0"/>
              <a:t>Our</a:t>
            </a:r>
            <a:r>
              <a:rPr lang="da-DK" sz="2800" dirty="0" smtClean="0"/>
              <a:t> </a:t>
            </a:r>
            <a:r>
              <a:rPr lang="da-DK" sz="2800" dirty="0" err="1" smtClean="0"/>
              <a:t>compiler</a:t>
            </a:r>
            <a:endParaRPr lang="da-D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18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Environment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Bars</a:t>
            </a:r>
          </a:p>
          <a:p>
            <a:pPr lvl="1"/>
            <a:r>
              <a:rPr lang="fr-FR" sz="2800" dirty="0" err="1" smtClean="0"/>
              <a:t>Replacing</a:t>
            </a:r>
            <a:r>
              <a:rPr lang="fr-FR" sz="2800" dirty="0" smtClean="0"/>
              <a:t> </a:t>
            </a:r>
            <a:r>
              <a:rPr lang="fr-FR" sz="2800" dirty="0" err="1" smtClean="0"/>
              <a:t>bartenders</a:t>
            </a:r>
            <a:endParaRPr lang="fr-FR" sz="2800" dirty="0"/>
          </a:p>
          <a:p>
            <a:pPr lvl="1"/>
            <a:r>
              <a:rPr lang="fr-FR" sz="2800" dirty="0" err="1" smtClean="0"/>
              <a:t>Optimizing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3200" dirty="0" smtClean="0"/>
              <a:t>Drink machine</a:t>
            </a:r>
          </a:p>
          <a:p>
            <a:pPr lvl="1"/>
            <a:r>
              <a:rPr lang="fr-FR" sz="2800" dirty="0" smtClean="0"/>
              <a:t>RFID </a:t>
            </a:r>
            <a:r>
              <a:rPr lang="fr-FR" sz="2800" dirty="0" err="1" smtClean="0"/>
              <a:t>technology</a:t>
            </a:r>
            <a:endParaRPr lang="fr-FR" sz="2800" dirty="0" smtClean="0"/>
          </a:p>
          <a:p>
            <a:pPr lvl="1"/>
            <a:r>
              <a:rPr lang="fr-FR" sz="2800" dirty="0" smtClean="0"/>
              <a:t>Security</a:t>
            </a:r>
            <a:endParaRPr lang="en-US" sz="2800" dirty="0"/>
          </a:p>
          <a:p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4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Problem </a:t>
            </a:r>
            <a:r>
              <a:rPr lang="da-DK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Problem</a:t>
            </a:r>
            <a:r>
              <a:rPr lang="fr-FR" sz="3200" dirty="0" smtClean="0"/>
              <a:t> </a:t>
            </a:r>
            <a:r>
              <a:rPr lang="fr-FR" sz="3200" dirty="0" err="1" smtClean="0"/>
              <a:t>Statement</a:t>
            </a:r>
            <a:endParaRPr lang="fr-FR" sz="3200" dirty="0"/>
          </a:p>
          <a:p>
            <a:pPr lvl="1"/>
            <a:r>
              <a:rPr lang="en-US" sz="2800" dirty="0" smtClean="0"/>
              <a:t>”</a:t>
            </a:r>
            <a:r>
              <a:rPr lang="fr-FR" sz="2800" dirty="0" smtClean="0"/>
              <a:t>How </a:t>
            </a:r>
            <a:r>
              <a:rPr lang="en-US" sz="2800" dirty="0" smtClean="0"/>
              <a:t> </a:t>
            </a:r>
            <a:r>
              <a:rPr lang="en-US" sz="2800" dirty="0"/>
              <a:t>can a programming language be developed, which makes it suitable </a:t>
            </a:r>
            <a:r>
              <a:rPr lang="en-US" sz="2800" dirty="0" smtClean="0"/>
              <a:t>for </a:t>
            </a:r>
            <a:r>
              <a:rPr lang="fr-FR" sz="2800" dirty="0" smtClean="0"/>
              <a:t>the </a:t>
            </a:r>
            <a:r>
              <a:rPr lang="fr-FR" sz="2800" dirty="0" err="1"/>
              <a:t>hobbyist</a:t>
            </a:r>
            <a:r>
              <a:rPr lang="fr-FR" sz="2800" dirty="0"/>
              <a:t> </a:t>
            </a:r>
            <a:r>
              <a:rPr lang="fr-FR" sz="2800" dirty="0" smtClean="0"/>
              <a:t>programmer </a:t>
            </a:r>
            <a:r>
              <a:rPr lang="fr-FR" sz="2800" dirty="0"/>
              <a:t>to program drinks machines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Arduino</a:t>
            </a:r>
            <a:r>
              <a:rPr lang="fr-FR" sz="2800" dirty="0"/>
              <a:t> </a:t>
            </a:r>
            <a:r>
              <a:rPr lang="fr-FR" sz="2800" dirty="0" err="1"/>
              <a:t>platforms</a:t>
            </a:r>
            <a:r>
              <a:rPr lang="fr-FR" sz="2800" dirty="0"/>
              <a:t>?</a:t>
            </a:r>
            <a:r>
              <a:rPr lang="en-US" sz="2800" dirty="0"/>
              <a:t> ” </a:t>
            </a:r>
            <a:endParaRPr lang="fr-FR" sz="2800" dirty="0"/>
          </a:p>
          <a:p>
            <a:pPr lvl="1"/>
            <a:endParaRPr lang="en-US" sz="2800" dirty="0"/>
          </a:p>
          <a:p>
            <a:r>
              <a:rPr lang="fr-FR" sz="3200" dirty="0" err="1" smtClean="0"/>
              <a:t>Sub-statements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/>
              <a:t>Specification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Design </a:t>
            </a:r>
            <a:r>
              <a:rPr lang="da-DK" sz="2800" dirty="0" err="1"/>
              <a:t>Criteria</a:t>
            </a:r>
            <a:endParaRPr lang="da-DK" sz="2800" dirty="0"/>
          </a:p>
          <a:p>
            <a:r>
              <a:rPr lang="da-DK" sz="2800" dirty="0" err="1"/>
              <a:t>Syntax</a:t>
            </a:r>
            <a:endParaRPr lang="da-DK" sz="2800" dirty="0"/>
          </a:p>
          <a:p>
            <a:r>
              <a:rPr lang="da-DK" sz="2800" dirty="0" err="1"/>
              <a:t>Semantics</a:t>
            </a:r>
            <a:endParaRPr lang="da-DK" sz="2800" dirty="0"/>
          </a:p>
          <a:p>
            <a:r>
              <a:rPr lang="da-DK" sz="2800" dirty="0"/>
              <a:t>Code </a:t>
            </a:r>
            <a:r>
              <a:rPr lang="da-DK" sz="2800" dirty="0" err="1"/>
              <a:t>Examples</a:t>
            </a:r>
            <a:endParaRPr lang="da-DK" sz="2800" dirty="0"/>
          </a:p>
          <a:p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2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 group is the hobbyist programmer</a:t>
            </a:r>
          </a:p>
          <a:p>
            <a:r>
              <a:rPr lang="en-US" sz="2800" dirty="0" smtClean="0"/>
              <a:t>Readability is prioritized high</a:t>
            </a:r>
          </a:p>
          <a:p>
            <a:r>
              <a:rPr lang="en-US" sz="2800" dirty="0" err="1" smtClean="0"/>
              <a:t>Writeability</a:t>
            </a:r>
            <a:r>
              <a:rPr lang="en-US" sz="2800" dirty="0" smtClean="0"/>
              <a:t> is not that important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51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772" y="2204936"/>
            <a:ext cx="3949700" cy="382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1133" y="565048"/>
            <a:ext cx="3797300" cy="5462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5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</a:t>
            </a:r>
            <a:r>
              <a:rPr lang="da-DK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Words </a:t>
            </a:r>
            <a:r>
              <a:rPr lang="da-DK" sz="3200" dirty="0" err="1"/>
              <a:t>instead</a:t>
            </a:r>
            <a:r>
              <a:rPr lang="da-DK" sz="3200" dirty="0"/>
              <a:t> of </a:t>
            </a:r>
            <a:r>
              <a:rPr lang="da-DK" sz="3200" dirty="0" smtClean="0"/>
              <a:t>symbols</a:t>
            </a:r>
          </a:p>
          <a:p>
            <a:pPr lvl="1"/>
            <a:r>
              <a:rPr lang="en-US" sz="2800" dirty="0" smtClean="0"/>
              <a:t>|| vs. OR</a:t>
            </a:r>
          </a:p>
          <a:p>
            <a:pPr lvl="1"/>
            <a:r>
              <a:rPr lang="en-US" sz="2800" dirty="0" smtClean="0"/>
              <a:t>&amp;&amp; vs. AND</a:t>
            </a:r>
            <a:endParaRPr lang="da-DK" sz="2800" dirty="0"/>
          </a:p>
          <a:p>
            <a:r>
              <a:rPr lang="da-DK" sz="3200" dirty="0" err="1"/>
              <a:t>Enviroment</a:t>
            </a:r>
            <a:r>
              <a:rPr lang="da-DK" sz="3200" dirty="0"/>
              <a:t> </a:t>
            </a:r>
            <a:r>
              <a:rPr lang="da-DK" sz="3200" dirty="0" err="1"/>
              <a:t>inspired</a:t>
            </a:r>
            <a:r>
              <a:rPr lang="da-DK" sz="3200" dirty="0"/>
              <a:t> types</a:t>
            </a:r>
          </a:p>
          <a:p>
            <a:pPr lvl="1"/>
            <a:r>
              <a:rPr lang="da-DK" sz="2800" dirty="0"/>
              <a:t>Drink</a:t>
            </a:r>
          </a:p>
          <a:p>
            <a:pPr lvl="1"/>
            <a:r>
              <a:rPr lang="da-DK" sz="2800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5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534</Words>
  <Application>Microsoft Office PowerPoint</Application>
  <PresentationFormat>Brugerdefineret</PresentationFormat>
  <Paragraphs>236</Paragraphs>
  <Slides>39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39</vt:i4>
      </vt:variant>
    </vt:vector>
  </HeadingPairs>
  <TitlesOfParts>
    <vt:vector size="40" baseType="lpstr">
      <vt:lpstr>Ion</vt:lpstr>
      <vt:lpstr>P4 Presentation</vt:lpstr>
      <vt:lpstr>Introduction – The Group </vt:lpstr>
      <vt:lpstr>Structure of Presentation</vt:lpstr>
      <vt:lpstr>Environment</vt:lpstr>
      <vt:lpstr>Problem Statement</vt:lpstr>
      <vt:lpstr>Language Specification</vt:lpstr>
      <vt:lpstr>Design Criteria</vt:lpstr>
      <vt:lpstr>Design Criteria</vt:lpstr>
      <vt:lpstr>Syntax Design</vt:lpstr>
      <vt:lpstr>Dias nummer 10</vt:lpstr>
      <vt:lpstr>Dias nummer 11</vt:lpstr>
      <vt:lpstr>Semantics </vt:lpstr>
      <vt:lpstr>Scope Rules</vt:lpstr>
      <vt:lpstr>Scope Rules</vt:lpstr>
      <vt:lpstr>Scope Rules</vt:lpstr>
      <vt:lpstr>Type Rules</vt:lpstr>
      <vt:lpstr>Transition Rules</vt:lpstr>
      <vt:lpstr>Transition Rules</vt:lpstr>
      <vt:lpstr>Example</vt:lpstr>
      <vt:lpstr>Code examples of SPLAD</vt:lpstr>
      <vt:lpstr>Code examples of SPLAD</vt:lpstr>
      <vt:lpstr>Code examples of SPLAD</vt:lpstr>
      <vt:lpstr>Code examples of SPLAD</vt:lpstr>
      <vt:lpstr>Hardware</vt:lpstr>
      <vt:lpstr>Hardware</vt:lpstr>
      <vt:lpstr>Demonstration</vt:lpstr>
      <vt:lpstr>Syntactic Analysis</vt:lpstr>
      <vt:lpstr>Contextual Analysis</vt:lpstr>
      <vt:lpstr>Compiler – Code Generation</vt:lpstr>
      <vt:lpstr>Code Generation – Example Visitor</vt:lpstr>
      <vt:lpstr>Compiler – Code Generation</vt:lpstr>
      <vt:lpstr>Code Generation – Example of Implementation</vt:lpstr>
      <vt:lpstr>Unit Test</vt:lpstr>
      <vt:lpstr>Unit Test</vt:lpstr>
      <vt:lpstr>Discussion</vt:lpstr>
      <vt:lpstr>Discussion</vt:lpstr>
      <vt:lpstr>Discussion</vt:lpstr>
      <vt:lpstr>Future works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Præsentation</dc:title>
  <dc:creator>Rasmus Gadensgaard</dc:creator>
  <cp:lastModifiedBy>Nekokuma</cp:lastModifiedBy>
  <cp:revision>35</cp:revision>
  <dcterms:created xsi:type="dcterms:W3CDTF">2013-06-20T07:55:29Z</dcterms:created>
  <dcterms:modified xsi:type="dcterms:W3CDTF">2013-06-22T11:25:50Z</dcterms:modified>
</cp:coreProperties>
</file>