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5"/>
  </p:notesMasterIdLst>
  <p:sldIdLst>
    <p:sldId id="256" r:id="rId2"/>
    <p:sldId id="265" r:id="rId3"/>
    <p:sldId id="275" r:id="rId4"/>
    <p:sldId id="276" r:id="rId5"/>
    <p:sldId id="277" r:id="rId6"/>
    <p:sldId id="274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0" r:id="rId21"/>
    <p:sldId id="258" r:id="rId22"/>
    <p:sldId id="261" r:id="rId23"/>
    <p:sldId id="262" r:id="rId24"/>
    <p:sldId id="263" r:id="rId25"/>
    <p:sldId id="264" r:id="rId26"/>
    <p:sldId id="273" r:id="rId27"/>
    <p:sldId id="271" r:id="rId28"/>
    <p:sldId id="272" r:id="rId29"/>
    <p:sldId id="278" r:id="rId30"/>
    <p:sldId id="279" r:id="rId31"/>
    <p:sldId id="280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012" autoAdjust="0"/>
  </p:normalViewPr>
  <p:slideViewPr>
    <p:cSldViewPr snapToGrid="0">
      <p:cViewPr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EA19-2DD6-41CF-A318-14DE02C6C063}" type="datetimeFigureOut">
              <a:rPr lang="da-DK" smtClean="0"/>
              <a:t>20-06-2013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1583-B1C9-4A14-BF67-0D5867116A5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</a:p>
          <a:p>
            <a:pPr lvl="1"/>
            <a:r>
              <a:rPr lang="en-US" dirty="0" smtClean="0"/>
              <a:t>Tokens</a:t>
            </a:r>
          </a:p>
          <a:p>
            <a:pPr lvl="1"/>
            <a:r>
              <a:rPr lang="en-US" dirty="0" smtClean="0"/>
              <a:t>Reserved Keywords</a:t>
            </a:r>
          </a:p>
          <a:p>
            <a:pPr lvl="1"/>
            <a:r>
              <a:rPr lang="en-US" dirty="0" smtClean="0"/>
              <a:t>Token Specification</a:t>
            </a:r>
          </a:p>
          <a:p>
            <a:r>
              <a:rPr lang="en-US" dirty="0" smtClean="0"/>
              <a:t>Top-down Parser</a:t>
            </a:r>
          </a:p>
          <a:p>
            <a:pPr lvl="1"/>
            <a:r>
              <a:rPr lang="en-US" dirty="0" smtClean="0"/>
              <a:t>LL(k)</a:t>
            </a:r>
          </a:p>
          <a:p>
            <a:r>
              <a:rPr lang="en-US" dirty="0" smtClean="0"/>
              <a:t>ANTLR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10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Checking</a:t>
            </a:r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visitProgram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visitBlock</a:t>
            </a:r>
            <a:endParaRPr lang="da-D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visitCases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visitEndcase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visitFunction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visitDcl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visitSubparams</a:t>
            </a:r>
            <a:endParaRPr lang="en-US" baseline="0" dirty="0" smtClean="0"/>
          </a:p>
          <a:p>
            <a:r>
              <a:rPr lang="en-US" baseline="0" dirty="0" smtClean="0"/>
              <a:t>  -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visitCallid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</a:t>
            </a:r>
            <a:endParaRPr lang="da-DK" dirty="0" smtClean="0"/>
          </a:p>
          <a:p>
            <a:pPr lvl="1"/>
            <a:r>
              <a:rPr lang="da-DK" dirty="0" err="1" smtClean="0"/>
              <a:t>Tree</a:t>
            </a:r>
            <a:r>
              <a:rPr lang="da-DK" dirty="0" smtClean="0"/>
              <a:t> Traversal</a:t>
            </a:r>
          </a:p>
          <a:p>
            <a:pPr lvl="1"/>
            <a:r>
              <a:rPr lang="da-DK" dirty="0" smtClean="0"/>
              <a:t>Value</a:t>
            </a:r>
          </a:p>
          <a:p>
            <a:pPr lvl="1"/>
            <a:r>
              <a:rPr lang="da-DK" dirty="0" err="1" smtClean="0"/>
              <a:t>Function</a:t>
            </a:r>
            <a:endParaRPr lang="da-DK" dirty="0" smtClean="0"/>
          </a:p>
          <a:p>
            <a:pPr lvl="1"/>
            <a:r>
              <a:rPr lang="da-DK" dirty="0" smtClean="0"/>
              <a:t>Variable</a:t>
            </a:r>
          </a:p>
          <a:p>
            <a:pPr lvl="1"/>
            <a:r>
              <a:rPr lang="da-DK" dirty="0" smtClean="0"/>
              <a:t>Drink</a:t>
            </a:r>
          </a:p>
          <a:p>
            <a:pPr lvl="1"/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en-US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1583-B1C9-4A14-BF67-0D5867116A50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97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5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6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96926"/>
          </a:xfrm>
        </p:spPr>
        <p:txBody>
          <a:bodyPr/>
          <a:lstStyle/>
          <a:p>
            <a:r>
              <a:rPr lang="en-US" dirty="0" smtClean="0"/>
              <a:t>P4 Presentation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4049"/>
            <a:ext cx="8825658" cy="3134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SW407F13 : SPLAD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9506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9" y="1152983"/>
            <a:ext cx="8470900" cy="242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9" y="3797105"/>
            <a:ext cx="8523288" cy="246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5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53" y="962465"/>
            <a:ext cx="7945438" cy="5132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r>
              <a:rPr lang="da-DK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Scope Rules</a:t>
            </a:r>
          </a:p>
          <a:p>
            <a:r>
              <a:rPr lang="en-US" sz="2800" dirty="0"/>
              <a:t>Type </a:t>
            </a:r>
            <a:r>
              <a:rPr lang="en-US" sz="2800" dirty="0" err="1"/>
              <a:t>Rulse</a:t>
            </a:r>
            <a:endParaRPr lang="en-US" sz="2800" dirty="0"/>
          </a:p>
          <a:p>
            <a:r>
              <a:rPr lang="en-US" sz="2800" dirty="0"/>
              <a:t>Transition Rules</a:t>
            </a:r>
          </a:p>
        </p:txBody>
      </p:sp>
    </p:spTree>
    <p:extLst>
      <p:ext uri="{BB962C8B-B14F-4D97-AF65-F5344CB8AC3E}">
        <p14:creationId xmlns:p14="http://schemas.microsoft.com/office/powerpoint/2010/main" val="287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scope?</a:t>
            </a:r>
          </a:p>
          <a:p>
            <a:pPr lvl="1"/>
            <a:r>
              <a:rPr lang="en-US" dirty="0"/>
              <a:t>Local and global variables</a:t>
            </a:r>
          </a:p>
          <a:p>
            <a:r>
              <a:rPr lang="en-US" dirty="0"/>
              <a:t>Static scoping</a:t>
            </a:r>
          </a:p>
          <a:p>
            <a:pPr lvl="1"/>
            <a:r>
              <a:rPr lang="en-US" dirty="0"/>
              <a:t>Introduced in ALGOL 60</a:t>
            </a:r>
          </a:p>
          <a:p>
            <a:pPr lvl="1"/>
            <a:r>
              <a:rPr lang="en-US" dirty="0"/>
              <a:t>Two categories of statically-scoped languages</a:t>
            </a:r>
          </a:p>
          <a:p>
            <a:r>
              <a:rPr lang="en-US" dirty="0"/>
              <a:t>Dynamic scoping</a:t>
            </a:r>
          </a:p>
          <a:p>
            <a:pPr lvl="1"/>
            <a:r>
              <a:rPr lang="en-US" dirty="0"/>
              <a:t>Determined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50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05" y="1152983"/>
            <a:ext cx="619125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3"/>
          <p:cNvSpPr txBox="1">
            <a:spLocks/>
          </p:cNvSpPr>
          <p:nvPr/>
        </p:nvSpPr>
        <p:spPr>
          <a:xfrm>
            <a:off x="889384" y="4839335"/>
            <a:ext cx="891817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Dynamic vs. Static Scope</a:t>
            </a:r>
            <a:endParaRPr lang="en-US" sz="2400" dirty="0"/>
          </a:p>
        </p:txBody>
      </p:sp>
      <p:sp>
        <p:nvSpPr>
          <p:cNvPr id="6" name="Pladsholder til tekst 5"/>
          <p:cNvSpPr txBox="1">
            <a:spLocks/>
          </p:cNvSpPr>
          <p:nvPr/>
        </p:nvSpPr>
        <p:spPr>
          <a:xfrm>
            <a:off x="889384" y="5406073"/>
            <a:ext cx="5486400" cy="938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 smtClean="0"/>
              <a:t>foo() will return 10 </a:t>
            </a:r>
            <a:r>
              <a:rPr lang="en-US" sz="1600" dirty="0" err="1" smtClean="0"/>
              <a:t>i</a:t>
            </a:r>
            <a:r>
              <a:rPr lang="en-US" sz="1600" dirty="0" smtClean="0"/>
              <a:t> both cases.</a:t>
            </a:r>
          </a:p>
          <a:p>
            <a:r>
              <a:rPr lang="en-US" sz="1600" dirty="0" smtClean="0"/>
              <a:t>bar() will return 10 while using static scoping.</a:t>
            </a:r>
          </a:p>
          <a:p>
            <a:r>
              <a:rPr lang="en-US" sz="1600" dirty="0" smtClean="0"/>
              <a:t>bar() will return 7 while using dynamic scoping.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0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</a:t>
            </a:r>
          </a:p>
          <a:p>
            <a:pPr lvl="1"/>
            <a:r>
              <a:rPr lang="en-US" dirty="0"/>
              <a:t>Static scoping is used</a:t>
            </a:r>
          </a:p>
          <a:p>
            <a:r>
              <a:rPr lang="en-US" dirty="0"/>
              <a:t>Symbol tables</a:t>
            </a:r>
          </a:p>
          <a:p>
            <a:pPr lvl="1"/>
            <a:r>
              <a:rPr lang="en-US" dirty="0"/>
              <a:t>Multiple symbol table</a:t>
            </a:r>
          </a:p>
          <a:p>
            <a:pPr lvl="1"/>
            <a:r>
              <a:rPr lang="en-US" dirty="0"/>
              <a:t>One symbol table</a:t>
            </a:r>
          </a:p>
        </p:txBody>
      </p:sp>
    </p:spTree>
    <p:extLst>
      <p:ext uri="{BB962C8B-B14F-4D97-AF65-F5344CB8AC3E}">
        <p14:creationId xmlns:p14="http://schemas.microsoft.com/office/powerpoint/2010/main" val="23208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dirty="0"/>
                  <a:t>Informal type </a:t>
                </a:r>
                <a:r>
                  <a:rPr lang="da-DK" dirty="0" err="1"/>
                  <a:t>rules</a:t>
                </a:r>
                <a:endParaRPr lang="da-DK" dirty="0"/>
              </a:p>
              <a:p>
                <a:pPr lvl="1"/>
                <a:r>
                  <a:rPr lang="da-DK" dirty="0"/>
                  <a:t>Type </a:t>
                </a:r>
                <a:r>
                  <a:rPr lang="da-DK" dirty="0" err="1"/>
                  <a:t>rule</a:t>
                </a:r>
                <a:r>
                  <a:rPr lang="da-DK" dirty="0"/>
                  <a:t> for &lt;-- (</a:t>
                </a:r>
                <a:r>
                  <a:rPr lang="da-DK" dirty="0" err="1"/>
                  <a:t>assign</a:t>
                </a:r>
                <a:r>
                  <a:rPr lang="da-DK" dirty="0"/>
                  <a:t>) :</a:t>
                </a:r>
              </a:p>
              <a:p>
                <a:pPr marL="457200" lvl="1" indent="0">
                  <a:buNone/>
                </a:pPr>
                <a:r>
                  <a:rPr lang="da-DK" dirty="0"/>
                  <a:t>	</a:t>
                </a:r>
                <a:r>
                  <a:rPr lang="da-DK" dirty="0"/>
                  <a:t>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&lt;--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” is type </a:t>
                </a:r>
                <a:r>
                  <a:rPr lang="da-DK" dirty="0" err="1"/>
                  <a:t>correct</a:t>
                </a:r>
                <a:r>
                  <a:rPr lang="da-DK" dirty="0"/>
                  <a:t> </a:t>
                </a:r>
                <a:r>
                  <a:rPr lang="da-DK" dirty="0" err="1"/>
                  <a:t>if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 err="1"/>
                  <a:t>are</a:t>
                </a:r>
                <a:r>
                  <a:rPr lang="da-DK" dirty="0"/>
                  <a:t> type </a:t>
                </a:r>
                <a:r>
                  <a:rPr lang="da-DK" dirty="0" err="1"/>
                  <a:t>correct</a:t>
                </a:r>
                <a:r>
                  <a:rPr lang="da-D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are</a:t>
                </a:r>
                <a:r>
                  <a:rPr lang="da-DK" dirty="0"/>
                  <a:t> of the same type or </a:t>
                </a:r>
                <a:r>
                  <a:rPr lang="da-DK" dirty="0" err="1"/>
                  <a:t>if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are</a:t>
                </a:r>
                <a:r>
                  <a:rPr lang="da-DK" dirty="0"/>
                  <a:t> of type </a:t>
                </a:r>
                <a:r>
                  <a:rPr lang="da-DK" dirty="0" err="1"/>
                  <a:t>integer</a:t>
                </a:r>
                <a:r>
                  <a:rPr lang="da-DK" dirty="0"/>
                  <a:t> or double.</a:t>
                </a:r>
              </a:p>
              <a:p>
                <a:r>
                  <a:rPr lang="da-DK" dirty="0"/>
                  <a:t>Formal type </a:t>
                </a:r>
                <a:r>
                  <a:rPr lang="da-DK" dirty="0" err="1"/>
                  <a:t>rules</a:t>
                </a:r>
                <a:endParaRPr lang="da-DK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𝐴𝑆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𝑆𝑇𝑀</m:t>
                            </m:r>
                          </m:sub>
                        </m:sSub>
                      </m:e>
                    </m:d>
                    <m:r>
                      <a:rPr lang="da-DK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𝐸</m:t>
                        </m:r>
                        <m:r>
                          <a:rPr lang="da-DK" i="1">
                            <a:latin typeface="Cambria Math"/>
                          </a:rPr>
                          <m:t> ⊢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⊢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𝐸</m:t>
                        </m:r>
                        <m:r>
                          <a:rPr lang="da-DK" i="1">
                            <a:latin typeface="Cambria Math"/>
                          </a:rPr>
                          <m:t> ⊢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&lt;−−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  :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𝑜𝑘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Rules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99" y="2783036"/>
            <a:ext cx="8085765" cy="2735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7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</a:t>
            </a:r>
            <a:r>
              <a:rPr lang="da-DK" dirty="0" err="1"/>
              <a:t>Rules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Transition system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, →,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endParaRPr lang="da-DK" dirty="0"/>
              </a:p>
              <a:p>
                <a:r>
                  <a:rPr lang="en-US" dirty="0"/>
                  <a:t>Big-step vs. Small-step semantics</a:t>
                </a:r>
              </a:p>
              <a:p>
                <a:pPr lvl="1"/>
                <a:r>
                  <a:rPr lang="en-US" dirty="0"/>
                  <a:t>Big-step in our language.</a:t>
                </a:r>
              </a:p>
              <a:p>
                <a:r>
                  <a:rPr lang="en-US" dirty="0"/>
                  <a:t>Environment-store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𝑙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b="1">
                        <a:latin typeface="Cambria Math"/>
                      </a:rPr>
                      <m:t>𝐋𝐨𝐜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da-DK" b="1">
                        <a:latin typeface="Cambria Math"/>
                      </a:rPr>
                      <m:t>𝐒𝐭𝐨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b="1">
                        <a:latin typeface="Cambria Math"/>
                      </a:rPr>
                      <m:t>𝐋𝐨𝐜</m:t>
                    </m:r>
                    <m:r>
                      <a:rPr lang="da-DK" i="1">
                        <a:latin typeface="Cambria Math"/>
                      </a:rPr>
                      <m:t>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⇀ 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Example of transition rules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94" y="2197768"/>
            <a:ext cx="6856356" cy="2131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a-DK" dirty="0" err="1"/>
              <a:t>Introduction</a:t>
            </a:r>
            <a:r>
              <a:rPr lang="da-DK" dirty="0"/>
              <a:t> – The </a:t>
            </a:r>
            <a:r>
              <a:rPr lang="da-DK" dirty="0" smtClean="0"/>
              <a:t>Group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Aleksa</a:t>
            </a:r>
            <a:r>
              <a:rPr lang="da-DK" dirty="0"/>
              <a:t>nder Nilsson</a:t>
            </a:r>
          </a:p>
          <a:p>
            <a:r>
              <a:rPr lang="en-US" dirty="0" smtClean="0"/>
              <a:t>C</a:t>
            </a:r>
            <a:r>
              <a:rPr lang="da-DK" dirty="0" err="1"/>
              <a:t>hristian</a:t>
            </a:r>
            <a:r>
              <a:rPr lang="da-DK" dirty="0"/>
              <a:t> </a:t>
            </a:r>
            <a:r>
              <a:rPr lang="da-DK" dirty="0" err="1"/>
              <a:t>Jødal</a:t>
            </a:r>
            <a:r>
              <a:rPr lang="da-DK" dirty="0"/>
              <a:t> </a:t>
            </a:r>
            <a:r>
              <a:rPr lang="da-DK" dirty="0" err="1"/>
              <a:t>O'keeffe</a:t>
            </a:r>
            <a:endParaRPr lang="da-DK" dirty="0"/>
          </a:p>
          <a:p>
            <a:r>
              <a:rPr lang="en-US" dirty="0" smtClean="0"/>
              <a:t>M</a:t>
            </a:r>
            <a:r>
              <a:rPr lang="da-DK" dirty="0" err="1"/>
              <a:t>ette</a:t>
            </a:r>
            <a:r>
              <a:rPr lang="da-DK" dirty="0"/>
              <a:t> Thomsen Pedersen</a:t>
            </a:r>
          </a:p>
          <a:p>
            <a:r>
              <a:rPr lang="en-US" dirty="0" smtClean="0"/>
              <a:t>R</a:t>
            </a:r>
            <a:r>
              <a:rPr lang="da-DK" dirty="0" err="1"/>
              <a:t>asmus</a:t>
            </a:r>
            <a:r>
              <a:rPr lang="da-DK" dirty="0"/>
              <a:t> Fischer Gadensgaard</a:t>
            </a:r>
          </a:p>
          <a:p>
            <a:r>
              <a:rPr lang="da-DK" dirty="0" smtClean="0"/>
              <a:t>Niels </a:t>
            </a:r>
            <a:r>
              <a:rPr lang="da-DK" dirty="0"/>
              <a:t>Brøndum Pedersen</a:t>
            </a:r>
          </a:p>
          <a:p>
            <a:r>
              <a:rPr lang="en-US" dirty="0" smtClean="0"/>
              <a:t>K</a:t>
            </a:r>
            <a:r>
              <a:rPr lang="da-DK" dirty="0" err="1"/>
              <a:t>asper</a:t>
            </a:r>
            <a:r>
              <a:rPr lang="da-DK" dirty="0"/>
              <a:t> Plejdrup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6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drink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331" y="2140883"/>
            <a:ext cx="7600950" cy="3257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4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15" y="2171700"/>
            <a:ext cx="5205136" cy="2255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Initializing ingredients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238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Drink inheritance</a:t>
            </a:r>
            <a:endParaRPr lang="da-DK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222500"/>
            <a:ext cx="699516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06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of SPLAD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Pouring an ingredient</a:t>
            </a:r>
            <a:endParaRPr lang="da-DK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312" y="2302230"/>
            <a:ext cx="7686675" cy="200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01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0175"/>
            <a:ext cx="6667023" cy="5000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99" y="18532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UNO</a:t>
            </a:r>
            <a:endParaRPr lang="da-DK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5625148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LCD</a:t>
            </a:r>
            <a:endParaRPr lang="da-DK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52971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LED’s</a:t>
            </a:r>
            <a:endParaRPr lang="da-DK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197623" y="1474441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RFID-RW</a:t>
            </a:r>
            <a:endParaRPr lang="da-DK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1161" y="3893007"/>
            <a:ext cx="189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Buttons</a:t>
            </a:r>
            <a:endParaRPr lang="da-DK" sz="2000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67194" y="2253358"/>
            <a:ext cx="2034806" cy="80734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>
            <a:off x="1770856" y="3893007"/>
            <a:ext cx="4081304" cy="299165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50800">
              <a:schemeClr val="tx1"/>
            </a:glow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>
            <a:off x="1595806" y="5625148"/>
            <a:ext cx="2074438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877908" y="1674496"/>
            <a:ext cx="2319715" cy="378807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 flipV="1">
            <a:off x="8201465" y="3699803"/>
            <a:ext cx="1849369" cy="17973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da-DK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17588" y="2883877"/>
            <a:ext cx="6316394" cy="33645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drink ID and drink count</a:t>
            </a:r>
          </a:p>
          <a:p>
            <a:r>
              <a:rPr lang="en-US" sz="2800" dirty="0" smtClean="0"/>
              <a:t>Read by the RFID-RW</a:t>
            </a:r>
            <a:endParaRPr 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80919"/>
            <a:ext cx="4314825" cy="3343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600" y="12573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RFID tag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1307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19" y="2052638"/>
            <a:ext cx="4219738" cy="4195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6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r>
              <a:rPr lang="en-US" dirty="0"/>
              <a:t>Top-down Parser</a:t>
            </a:r>
          </a:p>
          <a:p>
            <a:pPr lvl="1"/>
            <a:r>
              <a:rPr lang="en-US" dirty="0"/>
              <a:t>LL(k)</a:t>
            </a:r>
          </a:p>
          <a:p>
            <a:r>
              <a:rPr lang="en-US" dirty="0"/>
              <a:t>ANTLR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Checking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Type Checking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926" t="38816" r="9231" b="40501"/>
          <a:stretch>
            <a:fillRect/>
          </a:stretch>
        </p:blipFill>
        <p:spPr bwMode="auto">
          <a:xfrm>
            <a:off x="3127431" y="2512305"/>
            <a:ext cx="4104456" cy="19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Compiler – Code Generation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Target code</a:t>
            </a:r>
          </a:p>
          <a:p>
            <a:r>
              <a:rPr lang="fr-FR" dirty="0" err="1" smtClean="0"/>
              <a:t>Visitor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smtClean="0"/>
              <a:t>Traverses the </a:t>
            </a:r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  <a:p>
            <a:r>
              <a:rPr lang="fr-FR" dirty="0" err="1" smtClean="0"/>
              <a:t>Provided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LCDPrint</a:t>
            </a:r>
            <a:endParaRPr lang="fr-FR" dirty="0" smtClean="0"/>
          </a:p>
          <a:p>
            <a:pPr lvl="1"/>
            <a:r>
              <a:rPr lang="fr-FR" dirty="0" err="1" smtClean="0"/>
              <a:t>LCDClear</a:t>
            </a:r>
            <a:endParaRPr lang="fr-FR" dirty="0" smtClean="0"/>
          </a:p>
          <a:p>
            <a:pPr lvl="1"/>
            <a:r>
              <a:rPr lang="fr-FR" dirty="0" err="1" smtClean="0"/>
              <a:t>RFIDWrite</a:t>
            </a:r>
            <a:endParaRPr lang="fr-FR" dirty="0"/>
          </a:p>
          <a:p>
            <a:pPr lvl="1"/>
            <a:r>
              <a:rPr lang="fr-FR" dirty="0" err="1" smtClean="0"/>
              <a:t>PourDrink</a:t>
            </a:r>
            <a:endParaRPr lang="fr-FR" dirty="0" smtClean="0"/>
          </a:p>
          <a:p>
            <a:r>
              <a:rPr lang="fr-FR" dirty="0" err="1" smtClean="0"/>
              <a:t>Implemented</a:t>
            </a:r>
            <a:r>
              <a:rPr lang="fr-FR" dirty="0" smtClean="0"/>
              <a:t> types</a:t>
            </a:r>
          </a:p>
          <a:p>
            <a:pPr lvl="1"/>
            <a:r>
              <a:rPr lang="fr-FR" dirty="0" smtClean="0"/>
              <a:t>Drink</a:t>
            </a:r>
          </a:p>
          <a:p>
            <a:pPr lvl="1"/>
            <a:r>
              <a:rPr lang="fr-FR" dirty="0" smtClean="0"/>
              <a:t>Container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8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Introduction</a:t>
            </a:r>
            <a:r>
              <a:rPr lang="da-DK" sz="4000" dirty="0" smtClean="0"/>
              <a:t> – </a:t>
            </a:r>
            <a:r>
              <a:rPr lang="da-DK" sz="4000" dirty="0" err="1" smtClean="0"/>
              <a:t>Structure</a:t>
            </a:r>
            <a:r>
              <a:rPr lang="da-DK" sz="4000" dirty="0" smtClean="0"/>
              <a:t> of Presentation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Specification</a:t>
            </a:r>
            <a:endParaRPr lang="fr-FR" dirty="0"/>
          </a:p>
          <a:p>
            <a:r>
              <a:rPr lang="fr-FR" dirty="0" err="1"/>
              <a:t>Implementation</a:t>
            </a:r>
            <a:endParaRPr lang="fr-FR" dirty="0"/>
          </a:p>
          <a:p>
            <a:r>
              <a:rPr lang="fr-FR" dirty="0" err="1"/>
              <a:t>Descussion</a:t>
            </a:r>
            <a:endParaRPr lang="fr-FR" dirty="0"/>
          </a:p>
          <a:p>
            <a:r>
              <a:rPr lang="fr-FR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/>
              <a:t>Code Generation – </a:t>
            </a:r>
            <a:r>
              <a:rPr lang="da-DK" sz="4000" dirty="0" err="1"/>
              <a:t>Example</a:t>
            </a:r>
            <a:r>
              <a:rPr lang="da-DK" sz="4000" dirty="0"/>
              <a:t> </a:t>
            </a:r>
            <a:r>
              <a:rPr lang="da-DK" sz="4000" dirty="0" err="1"/>
              <a:t>Visitor</a:t>
            </a:r>
            <a:endParaRPr lang="da-DK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313" y="2216523"/>
            <a:ext cx="8947150" cy="255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47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3200" dirty="0"/>
              <a:t>Code Generation – </a:t>
            </a:r>
            <a:r>
              <a:rPr lang="da-DK" sz="3200" dirty="0" err="1"/>
              <a:t>Example</a:t>
            </a:r>
            <a:r>
              <a:rPr lang="da-DK" sz="3200" dirty="0"/>
              <a:t> of </a:t>
            </a:r>
            <a:r>
              <a:rPr lang="da-DK" sz="3200" dirty="0" err="1"/>
              <a:t>Implementation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0162" y="1361530"/>
            <a:ext cx="9533880" cy="449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Discussion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3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 smtClean="0"/>
              <a:t>Conclusion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3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118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/>
              <a:t>Introduction</a:t>
            </a:r>
            <a:r>
              <a:rPr lang="da-DK" sz="4000" dirty="0"/>
              <a:t> - Environment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Bars</a:t>
            </a:r>
          </a:p>
          <a:p>
            <a:pPr lvl="1"/>
            <a:r>
              <a:rPr lang="fr-FR" dirty="0" err="1" smtClean="0"/>
              <a:t>Replacing</a:t>
            </a:r>
            <a:r>
              <a:rPr lang="fr-FR" dirty="0" smtClean="0"/>
              <a:t> </a:t>
            </a:r>
            <a:r>
              <a:rPr lang="fr-FR" dirty="0" err="1" smtClean="0"/>
              <a:t>bartenders</a:t>
            </a:r>
            <a:endParaRPr lang="fr-FR" dirty="0"/>
          </a:p>
          <a:p>
            <a:pPr lvl="1"/>
            <a:r>
              <a:rPr lang="fr-FR" dirty="0" err="1" smtClean="0"/>
              <a:t>Oprimizing</a:t>
            </a:r>
            <a:r>
              <a:rPr lang="fr-FR" dirty="0" smtClean="0"/>
              <a:t> the </a:t>
            </a:r>
            <a:r>
              <a:rPr lang="fr-FR" dirty="0" err="1" smtClean="0"/>
              <a:t>process</a:t>
            </a:r>
            <a:endParaRPr lang="fr-FR" dirty="0" smtClean="0"/>
          </a:p>
          <a:p>
            <a:r>
              <a:rPr lang="fr-FR" dirty="0" smtClean="0"/>
              <a:t>Drink machine</a:t>
            </a:r>
          </a:p>
          <a:p>
            <a:pPr lvl="1"/>
            <a:r>
              <a:rPr lang="fr-FR" dirty="0" smtClean="0"/>
              <a:t>RFID </a:t>
            </a:r>
            <a:r>
              <a:rPr lang="fr-FR" dirty="0" err="1" smtClean="0"/>
              <a:t>technology</a:t>
            </a:r>
            <a:endParaRPr lang="fr-FR" dirty="0" smtClean="0"/>
          </a:p>
          <a:p>
            <a:pPr lvl="1"/>
            <a:r>
              <a:rPr lang="fr-FR" dirty="0" smtClean="0"/>
              <a:t>Security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4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7931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a-DK" sz="4000" dirty="0" err="1"/>
              <a:t>Introduction</a:t>
            </a:r>
            <a:r>
              <a:rPr lang="da-DK" sz="4000" dirty="0"/>
              <a:t> – Problem Statement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  <a:p>
            <a:pPr lvl="1"/>
            <a:r>
              <a:rPr lang="en-US" dirty="0" smtClean="0"/>
              <a:t>”</a:t>
            </a:r>
            <a:r>
              <a:rPr lang="fr-FR" dirty="0" smtClean="0"/>
              <a:t>How </a:t>
            </a:r>
            <a:r>
              <a:rPr lang="en-US" dirty="0" smtClean="0"/>
              <a:t> </a:t>
            </a:r>
            <a:r>
              <a:rPr lang="en-US" dirty="0"/>
              <a:t>can a programming language be developed, which makes it suitable </a:t>
            </a:r>
            <a:r>
              <a:rPr lang="en-US" dirty="0" smtClean="0"/>
              <a:t>for</a:t>
            </a:r>
            <a:endParaRPr lang="en-US" dirty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hobbyist</a:t>
            </a:r>
            <a:r>
              <a:rPr lang="fr-FR" dirty="0" smtClean="0"/>
              <a:t> </a:t>
            </a:r>
            <a:r>
              <a:rPr lang="fr-FR" dirty="0" err="1" smtClean="0"/>
              <a:t>programmar</a:t>
            </a:r>
            <a:r>
              <a:rPr lang="fr-FR" dirty="0" smtClean="0"/>
              <a:t> to program drinks machines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platforms</a:t>
            </a:r>
            <a:r>
              <a:rPr lang="fr-FR" dirty="0" smtClean="0"/>
              <a:t>?</a:t>
            </a:r>
            <a:r>
              <a:rPr lang="en-US" dirty="0"/>
              <a:t> ” </a:t>
            </a:r>
            <a:endParaRPr lang="fr-FR" dirty="0"/>
          </a:p>
          <a:p>
            <a:r>
              <a:rPr lang="fr-FR" dirty="0" err="1" smtClean="0"/>
              <a:t>Sub-statements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Languge </a:t>
            </a:r>
            <a:r>
              <a:rPr lang="da-DK" dirty="0" err="1"/>
              <a:t>Specification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Semantics</a:t>
            </a:r>
            <a:endParaRPr lang="da-DK" dirty="0"/>
          </a:p>
          <a:p>
            <a:r>
              <a:rPr lang="da-DK" dirty="0"/>
              <a:t>Code </a:t>
            </a:r>
            <a:r>
              <a:rPr lang="da-DK" dirty="0" err="1"/>
              <a:t>Examples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Target </a:t>
            </a:r>
            <a:r>
              <a:rPr lang="da-DK" dirty="0" err="1"/>
              <a:t>group</a:t>
            </a:r>
            <a:r>
              <a:rPr lang="da-DK" dirty="0"/>
              <a:t> is the </a:t>
            </a:r>
            <a:r>
              <a:rPr lang="da-DK" dirty="0" err="1"/>
              <a:t>hobyist</a:t>
            </a:r>
            <a:r>
              <a:rPr lang="da-DK" dirty="0"/>
              <a:t> programmer</a:t>
            </a:r>
          </a:p>
          <a:p>
            <a:r>
              <a:rPr lang="da-DK" dirty="0" err="1"/>
              <a:t>Readabuility</a:t>
            </a:r>
            <a:r>
              <a:rPr lang="da-DK" dirty="0"/>
              <a:t> is </a:t>
            </a:r>
            <a:r>
              <a:rPr lang="da-DK" dirty="0" err="1"/>
              <a:t>prioritiesed</a:t>
            </a:r>
            <a:r>
              <a:rPr lang="da-DK" dirty="0"/>
              <a:t> </a:t>
            </a:r>
            <a:r>
              <a:rPr lang="da-DK" dirty="0" err="1"/>
              <a:t>high</a:t>
            </a:r>
            <a:endParaRPr lang="da-DK" dirty="0"/>
          </a:p>
          <a:p>
            <a:r>
              <a:rPr lang="da-DK" dirty="0" err="1"/>
              <a:t>Writeabuility</a:t>
            </a:r>
            <a:r>
              <a:rPr lang="da-DK" dirty="0"/>
              <a:t> is not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important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5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72" y="2204936"/>
            <a:ext cx="3949700" cy="382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33" y="565048"/>
            <a:ext cx="3797300" cy="5462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5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</a:t>
            </a:r>
            <a:r>
              <a:rPr lang="da-DK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Words </a:t>
            </a:r>
            <a:r>
              <a:rPr lang="da-DK" dirty="0" err="1"/>
              <a:t>instead</a:t>
            </a:r>
            <a:r>
              <a:rPr lang="da-DK" dirty="0"/>
              <a:t> of symbols</a:t>
            </a:r>
          </a:p>
          <a:p>
            <a:r>
              <a:rPr lang="da-DK" dirty="0" err="1"/>
              <a:t>Enviroment</a:t>
            </a:r>
            <a:r>
              <a:rPr lang="da-DK" dirty="0"/>
              <a:t> </a:t>
            </a:r>
            <a:r>
              <a:rPr lang="da-DK" dirty="0" err="1"/>
              <a:t>inspired</a:t>
            </a:r>
            <a:r>
              <a:rPr lang="da-DK" dirty="0"/>
              <a:t> types</a:t>
            </a:r>
          </a:p>
          <a:p>
            <a:pPr lvl="1"/>
            <a:r>
              <a:rPr lang="da-DK" dirty="0"/>
              <a:t>Drink</a:t>
            </a:r>
          </a:p>
          <a:p>
            <a:pPr lvl="1"/>
            <a:r>
              <a:rPr lang="da-DK" dirty="0"/>
              <a:t>Container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388</Words>
  <Application>Microsoft Office PowerPoint</Application>
  <PresentationFormat>Widescreen</PresentationFormat>
  <Paragraphs>162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Wingdings 3</vt:lpstr>
      <vt:lpstr>Ion</vt:lpstr>
      <vt:lpstr>P4 Presentation</vt:lpstr>
      <vt:lpstr>Introduction – The Group </vt:lpstr>
      <vt:lpstr>Introduction – Structure of Presentation</vt:lpstr>
      <vt:lpstr>Introduction - Environment</vt:lpstr>
      <vt:lpstr>Introduction – Problem Statement</vt:lpstr>
      <vt:lpstr>Languge Specification</vt:lpstr>
      <vt:lpstr>Design Criteria</vt:lpstr>
      <vt:lpstr>Design Criteria</vt:lpstr>
      <vt:lpstr>Syntax Design</vt:lpstr>
      <vt:lpstr>PowerPoint Presentation</vt:lpstr>
      <vt:lpstr>PowerPoint Presentation</vt:lpstr>
      <vt:lpstr>Semantics </vt:lpstr>
      <vt:lpstr>Scope Rules</vt:lpstr>
      <vt:lpstr>Scope Rules</vt:lpstr>
      <vt:lpstr>Scope Rules</vt:lpstr>
      <vt:lpstr>Type Rules</vt:lpstr>
      <vt:lpstr>Transition Rules</vt:lpstr>
      <vt:lpstr>Transition Rules</vt:lpstr>
      <vt:lpstr>Example</vt:lpstr>
      <vt:lpstr>Code examples of SPLAD</vt:lpstr>
      <vt:lpstr>Code examples of SPLAD</vt:lpstr>
      <vt:lpstr>Code examples of SPLAD</vt:lpstr>
      <vt:lpstr>Code examples of SPLAD</vt:lpstr>
      <vt:lpstr>Hardware</vt:lpstr>
      <vt:lpstr>Hardware</vt:lpstr>
      <vt:lpstr>Demonstration</vt:lpstr>
      <vt:lpstr>Syntactic Analysis</vt:lpstr>
      <vt:lpstr>Contextual Analysis</vt:lpstr>
      <vt:lpstr>Compiler – Code Generation</vt:lpstr>
      <vt:lpstr>Code Generation – Example Visitor</vt:lpstr>
      <vt:lpstr>Code Generation – Example of Implementation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Præsentation</dc:title>
  <dc:creator>Rasmus Gadensgaard</dc:creator>
  <cp:lastModifiedBy>Rasmus Gadensgaard</cp:lastModifiedBy>
  <cp:revision>12</cp:revision>
  <dcterms:created xsi:type="dcterms:W3CDTF">2013-06-20T07:55:29Z</dcterms:created>
  <dcterms:modified xsi:type="dcterms:W3CDTF">2013-06-20T09:48:25Z</dcterms:modified>
</cp:coreProperties>
</file>