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3" r:id="rId13"/>
    <p:sldId id="264" r:id="rId14"/>
    <p:sldId id="270" r:id="rId15"/>
    <p:sldId id="269" r:id="rId16"/>
    <p:sldId id="274" r:id="rId17"/>
    <p:sldId id="275" r:id="rId18"/>
    <p:sldId id="271" r:id="rId19"/>
    <p:sldId id="272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/>
    <p:restoredTop sz="94000"/>
  </p:normalViewPr>
  <p:slideViewPr>
    <p:cSldViewPr snapToGrid="0">
      <p:cViewPr varScale="1">
        <p:scale>
          <a:sx n="75" d="100"/>
          <a:sy n="75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B53AB-905F-43E2-B029-BB57BAB92E3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3AB672-0B0A-482C-AB52-950B1D56798A}">
      <dgm:prSet/>
      <dgm:spPr/>
      <dgm:t>
        <a:bodyPr/>
        <a:lstStyle/>
        <a:p>
          <a:r>
            <a:rPr lang="en-US" b="1" i="0"/>
            <a:t>Questions?</a:t>
          </a:r>
          <a:endParaRPr lang="en-US"/>
        </a:p>
      </dgm:t>
    </dgm:pt>
    <dgm:pt modelId="{EE0D9034-6234-4C69-B791-0DB0AC15D423}" type="parTrans" cxnId="{CE951105-E006-4497-8B6D-D24311080BD3}">
      <dgm:prSet/>
      <dgm:spPr/>
      <dgm:t>
        <a:bodyPr/>
        <a:lstStyle/>
        <a:p>
          <a:endParaRPr lang="en-US"/>
        </a:p>
      </dgm:t>
    </dgm:pt>
    <dgm:pt modelId="{24B6E755-FE76-4704-B70A-6C7714EC1DCD}" type="sibTrans" cxnId="{CE951105-E006-4497-8B6D-D24311080BD3}">
      <dgm:prSet/>
      <dgm:spPr/>
      <dgm:t>
        <a:bodyPr/>
        <a:lstStyle/>
        <a:p>
          <a:endParaRPr lang="en-US"/>
        </a:p>
      </dgm:t>
    </dgm:pt>
    <dgm:pt modelId="{F9515CA7-16D9-400C-BB3E-0B95C9747ADE}">
      <dgm:prSet/>
      <dgm:spPr/>
      <dgm:t>
        <a:bodyPr/>
        <a:lstStyle/>
        <a:p>
          <a:r>
            <a:rPr lang="en-US" b="1" i="0"/>
            <a:t>Email: corji@smu.edu</a:t>
          </a:r>
          <a:endParaRPr lang="en-US"/>
        </a:p>
      </dgm:t>
    </dgm:pt>
    <dgm:pt modelId="{8861F01F-7C6B-423A-9C30-3EE439ABBF7A}" type="parTrans" cxnId="{7D82DA3D-571B-495F-A7AA-CE207AE1A7AF}">
      <dgm:prSet/>
      <dgm:spPr/>
      <dgm:t>
        <a:bodyPr/>
        <a:lstStyle/>
        <a:p>
          <a:endParaRPr lang="en-US"/>
        </a:p>
      </dgm:t>
    </dgm:pt>
    <dgm:pt modelId="{90C3BBF3-D7C1-4C36-94C7-227002069357}" type="sibTrans" cxnId="{7D82DA3D-571B-495F-A7AA-CE207AE1A7AF}">
      <dgm:prSet/>
      <dgm:spPr/>
      <dgm:t>
        <a:bodyPr/>
        <a:lstStyle/>
        <a:p>
          <a:endParaRPr lang="en-US"/>
        </a:p>
      </dgm:t>
    </dgm:pt>
    <dgm:pt modelId="{B889D7D2-E26A-1149-B72D-C622D9135BB8}" type="pres">
      <dgm:prSet presAssocID="{89BB53AB-905F-43E2-B029-BB57BAB92E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8CD303-1C8A-2E43-BEA5-B9E45CA43542}" type="pres">
      <dgm:prSet presAssocID="{1F3AB672-0B0A-482C-AB52-950B1D56798A}" presName="hierRoot1" presStyleCnt="0"/>
      <dgm:spPr/>
    </dgm:pt>
    <dgm:pt modelId="{A0B09B16-8864-A04D-B6C5-873ED0BA52F6}" type="pres">
      <dgm:prSet presAssocID="{1F3AB672-0B0A-482C-AB52-950B1D56798A}" presName="composite" presStyleCnt="0"/>
      <dgm:spPr/>
    </dgm:pt>
    <dgm:pt modelId="{D09E986A-C760-2C41-AE91-926141662FA2}" type="pres">
      <dgm:prSet presAssocID="{1F3AB672-0B0A-482C-AB52-950B1D56798A}" presName="background" presStyleLbl="node0" presStyleIdx="0" presStyleCnt="2"/>
      <dgm:spPr/>
    </dgm:pt>
    <dgm:pt modelId="{44E455F1-D4EE-0B4F-A8B4-D1E3C85815F9}" type="pres">
      <dgm:prSet presAssocID="{1F3AB672-0B0A-482C-AB52-950B1D56798A}" presName="text" presStyleLbl="fgAcc0" presStyleIdx="0" presStyleCnt="2">
        <dgm:presLayoutVars>
          <dgm:chPref val="3"/>
        </dgm:presLayoutVars>
      </dgm:prSet>
      <dgm:spPr/>
    </dgm:pt>
    <dgm:pt modelId="{944E8BC1-808C-2049-9E67-1A1570CBB0A3}" type="pres">
      <dgm:prSet presAssocID="{1F3AB672-0B0A-482C-AB52-950B1D56798A}" presName="hierChild2" presStyleCnt="0"/>
      <dgm:spPr/>
    </dgm:pt>
    <dgm:pt modelId="{E6CA2C3A-3A92-A14F-9282-6CCFEA3B606F}" type="pres">
      <dgm:prSet presAssocID="{F9515CA7-16D9-400C-BB3E-0B95C9747ADE}" presName="hierRoot1" presStyleCnt="0"/>
      <dgm:spPr/>
    </dgm:pt>
    <dgm:pt modelId="{D7871059-27C4-6443-8B56-9B0EC3AD57F9}" type="pres">
      <dgm:prSet presAssocID="{F9515CA7-16D9-400C-BB3E-0B95C9747ADE}" presName="composite" presStyleCnt="0"/>
      <dgm:spPr/>
    </dgm:pt>
    <dgm:pt modelId="{F7E0DF5D-2023-9746-A283-8AB1BB986F8F}" type="pres">
      <dgm:prSet presAssocID="{F9515CA7-16D9-400C-BB3E-0B95C9747ADE}" presName="background" presStyleLbl="node0" presStyleIdx="1" presStyleCnt="2"/>
      <dgm:spPr/>
    </dgm:pt>
    <dgm:pt modelId="{F4A3A4A6-30B1-9F44-9E0D-9BEADBB3BFD6}" type="pres">
      <dgm:prSet presAssocID="{F9515CA7-16D9-400C-BB3E-0B95C9747ADE}" presName="text" presStyleLbl="fgAcc0" presStyleIdx="1" presStyleCnt="2">
        <dgm:presLayoutVars>
          <dgm:chPref val="3"/>
        </dgm:presLayoutVars>
      </dgm:prSet>
      <dgm:spPr/>
    </dgm:pt>
    <dgm:pt modelId="{2AB9031F-32F4-AB48-A3D3-A1B4C4DDB5D5}" type="pres">
      <dgm:prSet presAssocID="{F9515CA7-16D9-400C-BB3E-0B95C9747ADE}" presName="hierChild2" presStyleCnt="0"/>
      <dgm:spPr/>
    </dgm:pt>
  </dgm:ptLst>
  <dgm:cxnLst>
    <dgm:cxn modelId="{CE951105-E006-4497-8B6D-D24311080BD3}" srcId="{89BB53AB-905F-43E2-B029-BB57BAB92E34}" destId="{1F3AB672-0B0A-482C-AB52-950B1D56798A}" srcOrd="0" destOrd="0" parTransId="{EE0D9034-6234-4C69-B791-0DB0AC15D423}" sibTransId="{24B6E755-FE76-4704-B70A-6C7714EC1DCD}"/>
    <dgm:cxn modelId="{63D72F06-2372-9743-89C8-5CF9EFDB4238}" type="presOf" srcId="{89BB53AB-905F-43E2-B029-BB57BAB92E34}" destId="{B889D7D2-E26A-1149-B72D-C622D9135BB8}" srcOrd="0" destOrd="0" presId="urn:microsoft.com/office/officeart/2005/8/layout/hierarchy1"/>
    <dgm:cxn modelId="{7D82DA3D-571B-495F-A7AA-CE207AE1A7AF}" srcId="{89BB53AB-905F-43E2-B029-BB57BAB92E34}" destId="{F9515CA7-16D9-400C-BB3E-0B95C9747ADE}" srcOrd="1" destOrd="0" parTransId="{8861F01F-7C6B-423A-9C30-3EE439ABBF7A}" sibTransId="{90C3BBF3-D7C1-4C36-94C7-227002069357}"/>
    <dgm:cxn modelId="{15134354-AAC2-C048-A966-6B7B77CBEA19}" type="presOf" srcId="{1F3AB672-0B0A-482C-AB52-950B1D56798A}" destId="{44E455F1-D4EE-0B4F-A8B4-D1E3C85815F9}" srcOrd="0" destOrd="0" presId="urn:microsoft.com/office/officeart/2005/8/layout/hierarchy1"/>
    <dgm:cxn modelId="{A3F022DE-455F-A24F-A1E6-57434A359EF4}" type="presOf" srcId="{F9515CA7-16D9-400C-BB3E-0B95C9747ADE}" destId="{F4A3A4A6-30B1-9F44-9E0D-9BEADBB3BFD6}" srcOrd="0" destOrd="0" presId="urn:microsoft.com/office/officeart/2005/8/layout/hierarchy1"/>
    <dgm:cxn modelId="{DCB97E03-F4A9-4240-B56C-95EB3D17427A}" type="presParOf" srcId="{B889D7D2-E26A-1149-B72D-C622D9135BB8}" destId="{A58CD303-1C8A-2E43-BEA5-B9E45CA43542}" srcOrd="0" destOrd="0" presId="urn:microsoft.com/office/officeart/2005/8/layout/hierarchy1"/>
    <dgm:cxn modelId="{BC742962-C411-6949-84C2-0A9BBBA837A5}" type="presParOf" srcId="{A58CD303-1C8A-2E43-BEA5-B9E45CA43542}" destId="{A0B09B16-8864-A04D-B6C5-873ED0BA52F6}" srcOrd="0" destOrd="0" presId="urn:microsoft.com/office/officeart/2005/8/layout/hierarchy1"/>
    <dgm:cxn modelId="{99957C93-920C-3847-BF18-878F1D69395A}" type="presParOf" srcId="{A0B09B16-8864-A04D-B6C5-873ED0BA52F6}" destId="{D09E986A-C760-2C41-AE91-926141662FA2}" srcOrd="0" destOrd="0" presId="urn:microsoft.com/office/officeart/2005/8/layout/hierarchy1"/>
    <dgm:cxn modelId="{A00FECF0-9520-814D-BA6E-5D7CBEFB4888}" type="presParOf" srcId="{A0B09B16-8864-A04D-B6C5-873ED0BA52F6}" destId="{44E455F1-D4EE-0B4F-A8B4-D1E3C85815F9}" srcOrd="1" destOrd="0" presId="urn:microsoft.com/office/officeart/2005/8/layout/hierarchy1"/>
    <dgm:cxn modelId="{D10772B7-B3ED-CF4C-B273-DA4975C18B50}" type="presParOf" srcId="{A58CD303-1C8A-2E43-BEA5-B9E45CA43542}" destId="{944E8BC1-808C-2049-9E67-1A1570CBB0A3}" srcOrd="1" destOrd="0" presId="urn:microsoft.com/office/officeart/2005/8/layout/hierarchy1"/>
    <dgm:cxn modelId="{F96DB296-3897-F140-A52C-7DE9A0150F50}" type="presParOf" srcId="{B889D7D2-E26A-1149-B72D-C622D9135BB8}" destId="{E6CA2C3A-3A92-A14F-9282-6CCFEA3B606F}" srcOrd="1" destOrd="0" presId="urn:microsoft.com/office/officeart/2005/8/layout/hierarchy1"/>
    <dgm:cxn modelId="{86649228-BD1E-8D48-877A-7A975A84C053}" type="presParOf" srcId="{E6CA2C3A-3A92-A14F-9282-6CCFEA3B606F}" destId="{D7871059-27C4-6443-8B56-9B0EC3AD57F9}" srcOrd="0" destOrd="0" presId="urn:microsoft.com/office/officeart/2005/8/layout/hierarchy1"/>
    <dgm:cxn modelId="{B26DA649-D56D-5A4E-BEF4-C91B019F28EA}" type="presParOf" srcId="{D7871059-27C4-6443-8B56-9B0EC3AD57F9}" destId="{F7E0DF5D-2023-9746-A283-8AB1BB986F8F}" srcOrd="0" destOrd="0" presId="urn:microsoft.com/office/officeart/2005/8/layout/hierarchy1"/>
    <dgm:cxn modelId="{A899F3AE-F467-FE40-97C4-683B1BBBFBD9}" type="presParOf" srcId="{D7871059-27C4-6443-8B56-9B0EC3AD57F9}" destId="{F4A3A4A6-30B1-9F44-9E0D-9BEADBB3BFD6}" srcOrd="1" destOrd="0" presId="urn:microsoft.com/office/officeart/2005/8/layout/hierarchy1"/>
    <dgm:cxn modelId="{6AA75DB1-51CC-4548-995A-56AC3F482659}" type="presParOf" srcId="{E6CA2C3A-3A92-A14F-9282-6CCFEA3B606F}" destId="{2AB9031F-32F4-AB48-A3D3-A1B4C4DDB5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E986A-C760-2C41-AE91-926141662FA2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455F1-D4EE-0B4F-A8B4-D1E3C85815F9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i="0" kern="1200"/>
            <a:t>Questions?</a:t>
          </a:r>
          <a:endParaRPr lang="en-US" sz="5100" kern="1200"/>
        </a:p>
      </dsp:txBody>
      <dsp:txXfrm>
        <a:off x="608661" y="692298"/>
        <a:ext cx="4508047" cy="2799040"/>
      </dsp:txXfrm>
    </dsp:sp>
    <dsp:sp modelId="{F7E0DF5D-2023-9746-A283-8AB1BB986F8F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3A4A6-30B1-9F44-9E0D-9BEADBB3BFD6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i="0" kern="1200"/>
            <a:t>Email: corji@smu.edu</a:t>
          </a:r>
          <a:endParaRPr lang="en-US" sz="5100" kern="120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83F7-4BA2-C411-947F-E80761FF9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3D7F8-94EC-2A29-2FBD-D8C16E019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B49BD-34CE-2B7F-64CC-0BD38B01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1399-4BF4-5341-A574-C92EE8DFB01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2C4C4-8DF3-0F9D-18D9-6A1C7A7D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2F151-1038-B940-A6AD-2B036AF7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82DF-A8AC-8742-8F69-E740728E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8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33C9-D573-55B8-0439-E0855BA6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BAE72-1610-CC61-DA98-6865202F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FD9B1-B1BD-61F9-9EAF-FBCD2420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1399-4BF4-5341-A574-C92EE8DFB01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50D17-08D8-CE58-A840-8383A60A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713B1-6BBC-43D6-4966-FD3766F0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82DF-A8AC-8742-8F69-E740728E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9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09F0B-4283-846F-B9FE-73FB8A6E0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C2FE3-C9DB-C2C7-1869-E3FD37F1C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C7F4-7BC8-33B7-2A96-73A267DD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1399-4BF4-5341-A574-C92EE8DFB01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ECEF4-9D75-3A18-0C61-E069E9B6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15913-0943-5150-0528-3FAD1C14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82DF-A8AC-8742-8F69-E740728E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649C-5E2A-91B3-9112-B907ABD5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36C47-2F6D-F2FD-2927-AD5E8C59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C68D8-F721-862A-C60D-9BC35275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1399-4BF4-5341-A574-C92EE8DFB01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5B0CB-DAFA-3848-EC91-F91EBBE8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F941F-6434-60AB-67CB-7ACBBEA1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82DF-A8AC-8742-8F69-E740728E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4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C22F-78A6-73E3-C890-4E7B1A1A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420F4-1633-3E71-339C-F73E3A1F6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77E72-5192-2495-8448-6BAF98C8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1399-4BF4-5341-A574-C92EE8DFB01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0927F-F225-64FC-3A2D-C7DA9166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0CA9-DC58-87E0-D6FD-098775AB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82DF-A8AC-8742-8F69-E740728E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7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29B4-0721-5FA0-2179-D9E0B99D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C448-874C-6C82-3D46-8CBF18B5F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52C1D-2B9C-C64A-D648-A7D5B64A1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F4750-8A7A-7E45-3224-94340334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1399-4BF4-5341-A574-C92EE8DFB01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457A3-6155-B378-510D-0E8D1DAB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DC696-991B-785D-8ADC-6ADBB825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82DF-A8AC-8742-8F69-E740728E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7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EC61-2995-E3E9-D875-B34646C0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9C83-FF08-D0DC-1895-1F92E170B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A0304-E634-D573-13A2-A235AC57A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7A896-9861-7CB0-4507-F87E25871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A921F-BC41-2FA1-3D00-00397E5DA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F22F6-222E-883A-A6B3-D2A1C6A4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1399-4BF4-5341-A574-C92EE8DFB01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36CC9-BFCD-F83E-1FDE-324986B8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D9996-B129-0067-FE3B-7FF12DBC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82DF-A8AC-8742-8F69-E740728E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2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EE36-8224-FE85-7548-DF8F8C8C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356B6-154B-5CB7-3436-C013898F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1399-4BF4-5341-A574-C92EE8DFB01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C5327-D158-D3B7-3189-9616974A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573E1-8102-6490-3E6F-DB89B054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82DF-A8AC-8742-8F69-E740728E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8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83597-138C-237B-4CF7-19A367E7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1399-4BF4-5341-A574-C92EE8DFB01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540A9-1AE6-6B7C-790B-1F3393B8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EE199-5229-CBBF-085F-E342693C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82DF-A8AC-8742-8F69-E740728E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09CA-D295-F489-41C5-8AC459A9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F87A-587D-5320-A42D-9346204DC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BD72C-2AF9-EDA8-D964-B09F3BD40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BFBC4-F950-8EED-4613-8821CFF4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1399-4BF4-5341-A574-C92EE8DFB01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F610-413A-BA59-F70E-4B136B15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E86BA-3A09-A26C-AE54-3EDCE035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82DF-A8AC-8742-8F69-E740728E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2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CC14-9FA6-A09F-DBED-DB0023A4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F53C8-D479-C71A-75A9-F79EDA373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698BF-8C91-D48F-01FE-CDAD86F78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43E0D-B354-141F-592E-2D715E02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1399-4BF4-5341-A574-C92EE8DFB01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6D131-68EF-AF91-501C-C7D5A047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324C8-3CE5-BC6D-197C-B88B3DA7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82DF-A8AC-8742-8F69-E740728E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3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EACE7-89BD-3A54-CE4B-D37337C9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13AAB-DE3E-BB26-ECD3-96FDE3C65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BF453-198A-B66A-B0A8-43058EFDD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51399-4BF4-5341-A574-C92EE8DFB01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F29C-F7C6-6C68-31C7-47F210C26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8A2AE-6EDC-BE7A-F7EF-418909ADB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82DF-A8AC-8742-8F69-E740728E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0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ianorji.shinyapps.io/CS2ShinyApp/" TargetMode="External"/><Relationship Id="rId2" Type="http://schemas.openxmlformats.org/officeDocument/2006/relationships/hyperlink" Target="https://youtu.be/8vRqXWJPlg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495E6-E7E6-3899-3A4F-633CE4275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2" y="1030406"/>
            <a:ext cx="12157956" cy="3081242"/>
          </a:xfrm>
        </p:spPr>
        <p:txBody>
          <a:bodyPr anchor="ctr">
            <a:normAutofit/>
          </a:bodyPr>
          <a:lstStyle/>
          <a:p>
            <a:r>
              <a:rPr lang="en-US" sz="4800" b="1" i="0" dirty="0">
                <a:solidFill>
                  <a:srgbClr val="FFFFFF"/>
                </a:solidFill>
                <a:effectLst/>
                <a:latin typeface="Söhne"/>
              </a:rPr>
              <a:t>Employee Attrition Prediction: A Data Analysis Approach 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F2DC3-4266-B4C4-8360-9AF48CEDF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4733089"/>
            <a:ext cx="9078628" cy="1298624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DS 6306</a:t>
            </a:r>
          </a:p>
          <a:p>
            <a:endParaRPr lang="en-US" sz="3200" dirty="0">
              <a:solidFill>
                <a:srgbClr val="FFFFFF"/>
              </a:solidFill>
            </a:endParaRPr>
          </a:p>
          <a:p>
            <a:r>
              <a:rPr lang="en-US" sz="3200" dirty="0">
                <a:solidFill>
                  <a:srgbClr val="FFFFFF"/>
                </a:solidFill>
              </a:rPr>
              <a:t>Christian Orji</a:t>
            </a:r>
          </a:p>
        </p:txBody>
      </p:sp>
    </p:spTree>
    <p:extLst>
      <p:ext uri="{BB962C8B-B14F-4D97-AF65-F5344CB8AC3E}">
        <p14:creationId xmlns:p14="http://schemas.microsoft.com/office/powerpoint/2010/main" val="94466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A5459-1952-9B6E-E0F2-FE2A94BB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450518"/>
            <a:ext cx="8344917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Söhne"/>
              </a:rPr>
              <a:t>Average 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Söhne"/>
              </a:rPr>
              <a:t>Number of years at the Company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5680F-6248-1858-781D-704A8F7424F2}"/>
              </a:ext>
            </a:extLst>
          </p:cNvPr>
          <p:cNvSpPr txBox="1"/>
          <p:nvPr/>
        </p:nvSpPr>
        <p:spPr>
          <a:xfrm>
            <a:off x="8875297" y="2277543"/>
            <a:ext cx="30119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öhne"/>
              </a:rPr>
              <a:t>Managers have the highest average number of years at the company</a:t>
            </a:r>
            <a:endParaRPr lang="en-US" sz="3200" b="0" i="0" dirty="0"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47B05-75B9-8FE2-2340-26C20E7CB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7" y="1744133"/>
            <a:ext cx="7429503" cy="496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6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A6A9-F86F-A4BC-FA34-4F7CA860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04" y="382059"/>
            <a:ext cx="5566158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Söhne"/>
              </a:rPr>
              <a:t>Percentage Attrition by Job Role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C6CD1-F3D4-55B0-6409-2F94D6961E08}"/>
              </a:ext>
            </a:extLst>
          </p:cNvPr>
          <p:cNvSpPr txBox="1"/>
          <p:nvPr/>
        </p:nvSpPr>
        <p:spPr>
          <a:xfrm>
            <a:off x="6150357" y="467271"/>
            <a:ext cx="58215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Söhne"/>
              </a:rPr>
              <a:t>Percentage Retention by Job Role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8E6A4F-E334-2E9D-C719-6F521A9F6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04" y="1765297"/>
            <a:ext cx="5224822" cy="3866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8CD256-FCA2-88BD-E6F5-3956331D9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862" y="1790709"/>
            <a:ext cx="6127639" cy="38414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264E3F-ECC1-F098-9E22-82BA52EDDD9A}"/>
              </a:ext>
            </a:extLst>
          </p:cNvPr>
          <p:cNvSpPr txBox="1"/>
          <p:nvPr/>
        </p:nvSpPr>
        <p:spPr>
          <a:xfrm>
            <a:off x="999064" y="5792168"/>
            <a:ext cx="102446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öhne"/>
              </a:rPr>
              <a:t>Sales Representative has the highest percentage of Attrition by job Role</a:t>
            </a:r>
          </a:p>
          <a:p>
            <a:r>
              <a:rPr lang="en-US" dirty="0">
                <a:latin typeface="Söhne"/>
              </a:rPr>
              <a:t>Research Director and Manufacturing Director both have the highest percentage of Retention by job Role</a:t>
            </a: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4356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947F5-B928-A488-427D-FFA5E20D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b="1" i="0" dirty="0">
                <a:solidFill>
                  <a:srgbClr val="FFFFFF"/>
                </a:solidFill>
                <a:effectLst/>
                <a:latin typeface="Söhne"/>
              </a:rPr>
              <a:t>Model Building</a:t>
            </a:r>
            <a:br>
              <a:rPr lang="en-US" sz="3400" b="1" i="0" dirty="0">
                <a:solidFill>
                  <a:srgbClr val="FFFFFF"/>
                </a:solidFill>
                <a:effectLst/>
                <a:latin typeface="Söhne"/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1309-14C8-EB7B-68C6-BAD4650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2318197"/>
            <a:ext cx="11275449" cy="3683358"/>
          </a:xfrm>
        </p:spPr>
        <p:txBody>
          <a:bodyPr anchor="ctr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Split the dataset into training and testing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Built a logistic regression model using the training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Adjusted the sensitivity using up-sampling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Evaluated model performance using a confusion matrix and ROC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Built a LASSO regression model to identify important features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2659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D6612-433F-AB60-3AA6-019544E2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FFFFFF"/>
                </a:solidFill>
                <a:effectLst/>
                <a:latin typeface="Söhne"/>
              </a:rPr>
              <a:t>Using up-sampling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C777-2F13-186E-55A2-7113A2924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318197"/>
            <a:ext cx="11597182" cy="3683358"/>
          </a:xfrm>
        </p:spPr>
        <p:txBody>
          <a:bodyPr anchor="ctr"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The imbalance in the Attrition class was addressed by up-sampling the minority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A logistic regression model was created with the up-sampled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The model achieved an accuracy of 0.6781 and a kappa of 0.3562.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Sensitivity was 0.6027 and specificity was 0.7534.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The positive predictive value was 0.7097 and the negative predictive value was 0.6548.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344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D6612-433F-AB60-3AA6-019544E2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chemeClr val="bg1"/>
                </a:solidFill>
                <a:effectLst/>
                <a:latin typeface="Söhne"/>
              </a:rPr>
              <a:t>Predict the attrition status of employees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C777-2F13-186E-55A2-7113A2924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318197"/>
            <a:ext cx="11597182" cy="368335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en-US" sz="4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We used the the Created Naïve Bayes model to predict the attrition status of employees in the test dataset. We added the results of the predictions to a new dataframe called “attritionprediction” which contains the ID of the employees and the predicted attrition status (0 for No and 1 for yes).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281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E58E3-8D2C-A2D6-81FE-A8910088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FFFFFF"/>
                </a:solidFill>
                <a:effectLst/>
                <a:latin typeface="Söhne"/>
              </a:rPr>
              <a:t>To Predict Monthly Income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CE0F-DB89-1930-74CF-CDDFC2423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Conducted 100 iterations of linear regression model evaluation using mean squared prediction error (MSPE) metric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Two models were evaluated, with and without the variable "YearsWithCurrManager"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Mean MSPE of Model 1 (without "YearsWithCurrManager") = 1497524.6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Mean MSPE of Model 2 (with "YearsWithCurrManager") = 1493481.5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Root mean squared error (RMSE) of Model 1 = 1355.1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RMSE of Model 2 = 1355.1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Model 2 was chosen and used to predict Monthly Income for employees with missing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Results were saved to a dataframe with employee ID and predicted Monthly Income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3746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A733F-0C55-A204-A701-0AFEB032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i="0">
                <a:solidFill>
                  <a:srgbClr val="FFFFFF"/>
                </a:solidFill>
                <a:effectLst/>
                <a:latin typeface="Söhne"/>
              </a:rPr>
              <a:t>ROC ANALYSIS</a:t>
            </a:r>
            <a:r>
              <a:rPr lang="en-US" sz="40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5A574-90EF-F396-3CC7-486D5C65B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22" y="1885279"/>
            <a:ext cx="7024282" cy="467818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Encoded categorical variables using one-hot encoding.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Split the dataset into training and testing sets (80/20).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Created a logistic regression model using the training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Made predictions on the testing set and evaluated model performance using confusion matrix and AUC.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Achieved an AUC of 0.73, indicating good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Plotted the ROC curve to visualize model performance.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78B1F-0B55-3078-DCDF-7A7409C0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764" y="2032666"/>
            <a:ext cx="4612105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36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A733F-0C55-A204-A701-0AFEB032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FFFFFF"/>
                </a:solidFill>
                <a:effectLst/>
                <a:latin typeface="Söhne"/>
              </a:rPr>
              <a:t>LASSO ANALYSIS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5A574-90EF-F396-3CC7-486D5C65B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22" y="1885279"/>
            <a:ext cx="7024282" cy="4678183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Based on the LASSO model, the most important features for predicting attrition were identified.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extracted the coefficients at lambda.min and found the non-zero coefficients (excluding intercept).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Finally, we displayed the important features and their coefficients.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8E2C5-0365-9CCF-973C-7C121B61D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004" y="2063416"/>
            <a:ext cx="49489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75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D6612-433F-AB60-3AA6-019544E2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chemeClr val="bg1"/>
                </a:solidFill>
                <a:effectLst/>
                <a:latin typeface="Söhne"/>
              </a:rPr>
              <a:t>Model Evaluation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C777-2F13-186E-55A2-7113A2924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318197"/>
            <a:ext cx="11597182" cy="368335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en-US" sz="4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The Logistic Regression Model Achieved an Accuracy of 67.81% and sensitivity of 60.27%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 The ROC analysis showed that the regression model had a moderate predictive ability with AUC of 0.73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Söhne"/>
              </a:rPr>
              <a:t>The LASSO regression model identified important features for predicting employee attrition</a:t>
            </a:r>
            <a:endParaRPr lang="en-US" sz="4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40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393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BC1EE-1873-EE03-314F-BB308CE2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b="1" i="0">
                <a:solidFill>
                  <a:srgbClr val="FFFFFF"/>
                </a:solidFill>
                <a:effectLst/>
                <a:latin typeface="Söhne"/>
              </a:rPr>
              <a:t>Conclusion and Future Work</a:t>
            </a:r>
            <a:br>
              <a:rPr lang="en-US" sz="3400" b="1" i="0">
                <a:solidFill>
                  <a:srgbClr val="FFFFFF"/>
                </a:solidFill>
                <a:effectLst/>
                <a:latin typeface="Söhne"/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C34E-8EEB-31A1-6CBD-58497B587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891970"/>
            <a:ext cx="11599333" cy="4813630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The logistic regression model performed moderately well in predicting employee attrition, but there is room for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Up-sampling improved the sensitivity of the model, but more sophisticated sampling techniques could be explored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The LASSO regression model identified important features for predicting employee attrition, which can be used to inform decision-making processes related to employee retention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Future work could explore the use of other machine learning algorithms or feature engineering techniques to improve model performance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022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24670-D0A3-DB02-677E-7DA0BE9E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b="1" i="0" dirty="0">
                <a:solidFill>
                  <a:srgbClr val="FFFFFF"/>
                </a:solidFill>
                <a:effectLst/>
                <a:latin typeface="Söhne"/>
              </a:rPr>
              <a:t>Project Objective</a:t>
            </a:r>
            <a:br>
              <a:rPr lang="en-US" sz="3400" b="1" i="0" dirty="0">
                <a:solidFill>
                  <a:srgbClr val="FFFFFF"/>
                </a:solidFill>
                <a:effectLst/>
                <a:latin typeface="Söhne"/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C4B62-D938-E9C0-3462-834D40D7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b="0" i="0" dirty="0">
                <a:effectLst/>
                <a:latin typeface="Söhne"/>
              </a:rPr>
              <a:t>To develop a predictive model for employee attrition using a given dataset of employee demographics, job role, job satisfaction, and other related factors.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3042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0F7AC-057B-E705-BFFF-1539FBEC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i="0">
                <a:solidFill>
                  <a:srgbClr val="FFFFFF"/>
                </a:solidFill>
                <a:effectLst/>
                <a:latin typeface="Söhne"/>
              </a:rPr>
              <a:t>Thank you</a:t>
            </a:r>
            <a:br>
              <a:rPr lang="en-US" sz="4000" b="1" i="0">
                <a:solidFill>
                  <a:srgbClr val="FFFFFF"/>
                </a:solidFill>
                <a:effectLst/>
                <a:latin typeface="Söhne"/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224FC3-1CFC-0763-1047-B5FCE9061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32078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253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0175-B648-66D1-E488-7F3304DE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1D4C-0389-57D1-BAA8-E321B2D71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YOUTUBE LINK: </a:t>
            </a:r>
          </a:p>
          <a:p>
            <a:pPr marL="0" indent="0">
              <a:buNone/>
            </a:pPr>
            <a:r>
              <a:rPr lang="en-US" b="0" i="0" u="none" strike="noStrike" dirty="0">
                <a:effectLst/>
                <a:latin typeface="Roboto" panose="02000000000000000000" pitchFamily="2" charset="0"/>
                <a:hlinkClick r:id="rId2"/>
              </a:rPr>
              <a:t>https://youtu.be/8vRqXWJPlgM</a:t>
            </a:r>
            <a:endParaRPr lang="en-US" b="0" i="0" u="none" strike="noStrike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</a:rPr>
              <a:t>R-SHINY APP:</a:t>
            </a: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hlinkClick r:id="rId3"/>
              </a:rPr>
              <a:t>https://christianorji.shinyapps.io/CS2ShinyApp/</a:t>
            </a:r>
            <a:endParaRPr lang="en-US" dirty="0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5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B6B6E-5B5C-AEBC-C0A5-872A3A7F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b="1" i="0">
                <a:solidFill>
                  <a:srgbClr val="FFFFFF"/>
                </a:solidFill>
                <a:effectLst/>
                <a:latin typeface="Söhne"/>
              </a:rPr>
              <a:t>Dataset Description</a:t>
            </a:r>
            <a:br>
              <a:rPr lang="en-US" sz="3400" b="1" i="0">
                <a:solidFill>
                  <a:srgbClr val="FFFFFF"/>
                </a:solidFill>
                <a:effectLst/>
                <a:latin typeface="Söhne"/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B248-BE8D-B05B-11EC-309151D6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b="0" i="0" dirty="0">
                <a:effectLst/>
                <a:latin typeface="Söhne"/>
              </a:rPr>
              <a:t>The dataset contains 870 records of employee data, with 36 variables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Monthly Income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Job Role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Job Satisfaction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Attrition (target variable)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081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C723A-A16B-A116-75D4-C04AAE16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0">
                <a:solidFill>
                  <a:srgbClr val="FFFFFF"/>
                </a:solidFill>
                <a:effectLst/>
                <a:latin typeface="Söhne"/>
              </a:rPr>
              <a:t>Data Preprocessing</a:t>
            </a:r>
            <a:br>
              <a:rPr lang="en-US" sz="4000" b="1" i="0">
                <a:solidFill>
                  <a:srgbClr val="FFFFFF"/>
                </a:solidFill>
                <a:effectLst/>
                <a:latin typeface="Söhne"/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A885-9A78-0CAD-4DFD-6DE4AECC3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649480"/>
            <a:ext cx="8151125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Checked for missing values and removed records with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Checked for duplicate records and removed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Explored the dataset using descriptive statistics and visualizations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Encoded categorical variables using one-hot encoding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08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D67D8-274B-F551-BAB6-B0E51466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0" dirty="0">
                <a:solidFill>
                  <a:srgbClr val="FFFFFF"/>
                </a:solidFill>
                <a:effectLst/>
                <a:latin typeface="Söhne"/>
              </a:rPr>
              <a:t>Exploratory Data Analysis (EDA) </a:t>
            </a:r>
            <a:br>
              <a:rPr lang="en-US" sz="4000" b="1" i="0" dirty="0">
                <a:solidFill>
                  <a:srgbClr val="FFFFFF"/>
                </a:solidFill>
                <a:effectLst/>
                <a:latin typeface="Söhne"/>
              </a:rPr>
            </a:br>
            <a:br>
              <a:rPr lang="en-US" sz="4000" b="1" i="0" dirty="0">
                <a:solidFill>
                  <a:srgbClr val="FFFFFF"/>
                </a:solidFill>
                <a:effectLst/>
                <a:latin typeface="Söhne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784E-23E7-A091-5ADF-D6E77F78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1" y="649480"/>
            <a:ext cx="7837056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Examined the distribution of the target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Explored the relationship between the target variable and other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Visualized the correlation between variables using a correlation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Identified potential outliers and removed them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731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A5459-1952-9B6E-E0F2-FE2A94BB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450518"/>
            <a:ext cx="8344917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i="0" dirty="0">
                <a:solidFill>
                  <a:srgbClr val="FFFFFF"/>
                </a:solidFill>
                <a:effectLst/>
                <a:latin typeface="Söhne"/>
              </a:rPr>
              <a:t>Highest average hourly rate vs job role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15C882E-0D88-FBF4-0BBD-63C2A16D6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1966293"/>
            <a:ext cx="8585519" cy="4452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E5680F-6248-1858-781D-704A8F7424F2}"/>
              </a:ext>
            </a:extLst>
          </p:cNvPr>
          <p:cNvSpPr txBox="1"/>
          <p:nvPr/>
        </p:nvSpPr>
        <p:spPr>
          <a:xfrm>
            <a:off x="9146228" y="5071534"/>
            <a:ext cx="30119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öhne"/>
              </a:rPr>
              <a:t>Managers have the highest hourly rates</a:t>
            </a:r>
            <a:endParaRPr lang="en-US" sz="32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9505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A5459-1952-9B6E-E0F2-FE2A94BB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450518"/>
            <a:ext cx="8344917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Söhne"/>
              </a:rPr>
              <a:t>Average 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Söhne"/>
              </a:rPr>
              <a:t>hourly rate </a:t>
            </a:r>
            <a:r>
              <a:rPr lang="en-US" sz="4000" b="1" dirty="0">
                <a:solidFill>
                  <a:srgbClr val="FFFFFF"/>
                </a:solidFill>
                <a:latin typeface="Söhne"/>
              </a:rPr>
              <a:t>by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Söhne"/>
              </a:rPr>
              <a:t> Department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5680F-6248-1858-781D-704A8F7424F2}"/>
              </a:ext>
            </a:extLst>
          </p:cNvPr>
          <p:cNvSpPr txBox="1"/>
          <p:nvPr/>
        </p:nvSpPr>
        <p:spPr>
          <a:xfrm>
            <a:off x="9146228" y="4631275"/>
            <a:ext cx="301190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öhne"/>
              </a:rPr>
              <a:t>Research and Development have the highest hourly rates</a:t>
            </a:r>
            <a:endParaRPr lang="en-US" sz="3200" b="0" i="0" dirty="0">
              <a:effectLst/>
              <a:latin typeface="Söh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59D5B-7322-AA16-16A5-6D51D85F8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3" y="2070100"/>
            <a:ext cx="7429143" cy="45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1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A5459-1952-9B6E-E0F2-FE2A94BB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450518"/>
            <a:ext cx="8344917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Söhne"/>
              </a:rPr>
              <a:t>Average 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Söhne"/>
              </a:rPr>
              <a:t>Job satisfaction </a:t>
            </a:r>
            <a:r>
              <a:rPr lang="en-US" sz="4000" b="1" dirty="0">
                <a:solidFill>
                  <a:srgbClr val="FFFFFF"/>
                </a:solidFill>
                <a:latin typeface="Söhne"/>
              </a:rPr>
              <a:t>by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Söhne"/>
              </a:rPr>
              <a:t> Job Role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5680F-6248-1858-781D-704A8F7424F2}"/>
              </a:ext>
            </a:extLst>
          </p:cNvPr>
          <p:cNvSpPr txBox="1"/>
          <p:nvPr/>
        </p:nvSpPr>
        <p:spPr>
          <a:xfrm>
            <a:off x="9146228" y="4631275"/>
            <a:ext cx="301190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öhne"/>
              </a:rPr>
              <a:t>Health Care Representatives have the highest job satisfaction</a:t>
            </a:r>
            <a:endParaRPr lang="en-US" sz="3200" b="0" i="0" dirty="0"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656E6-B11E-8665-35AB-C355C00A1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3" y="2070100"/>
            <a:ext cx="7034587" cy="433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A5459-1952-9B6E-E0F2-FE2A94BB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450518"/>
            <a:ext cx="8344917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Söhne"/>
              </a:rPr>
              <a:t>Average 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Söhne"/>
              </a:rPr>
              <a:t>Relationship Satisfaction with Boss by Job Role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5680F-6248-1858-781D-704A8F7424F2}"/>
              </a:ext>
            </a:extLst>
          </p:cNvPr>
          <p:cNvSpPr txBox="1"/>
          <p:nvPr/>
        </p:nvSpPr>
        <p:spPr>
          <a:xfrm>
            <a:off x="8875297" y="2277543"/>
            <a:ext cx="30119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öhne"/>
              </a:rPr>
              <a:t>Human Resources have the the highest average relationship satisfaction with their boss.</a:t>
            </a:r>
            <a:endParaRPr lang="en-US" sz="3200" b="0" i="0" dirty="0">
              <a:effectLst/>
              <a:latin typeface="Söh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F0BAC-AF85-A13C-F18B-7683B288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" y="1761067"/>
            <a:ext cx="7700434" cy="48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5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841</Words>
  <Application>Microsoft Macintosh PowerPoint</Application>
  <PresentationFormat>Widescreen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Söhne</vt:lpstr>
      <vt:lpstr>Office Theme</vt:lpstr>
      <vt:lpstr>Employee Attrition Prediction: A Data Analysis Approach </vt:lpstr>
      <vt:lpstr>Project Objective </vt:lpstr>
      <vt:lpstr>Dataset Description </vt:lpstr>
      <vt:lpstr>Data Preprocessing </vt:lpstr>
      <vt:lpstr>Exploratory Data Analysis (EDA)   </vt:lpstr>
      <vt:lpstr>Highest average hourly rate vs job role      </vt:lpstr>
      <vt:lpstr>Average hourly rate by Department      </vt:lpstr>
      <vt:lpstr>Average Job satisfaction by Job Role      </vt:lpstr>
      <vt:lpstr>Average Relationship Satisfaction with Boss by Job Role      </vt:lpstr>
      <vt:lpstr>Average Number of years at the Company      </vt:lpstr>
      <vt:lpstr>Percentage Attrition by Job Role</vt:lpstr>
      <vt:lpstr>Model Building </vt:lpstr>
      <vt:lpstr>Using up-sampling</vt:lpstr>
      <vt:lpstr>Predict the attrition status of employees</vt:lpstr>
      <vt:lpstr>To Predict Monthly Income</vt:lpstr>
      <vt:lpstr>ROC ANALYSIS </vt:lpstr>
      <vt:lpstr>LASSO ANALYSIS </vt:lpstr>
      <vt:lpstr>Model Evaluation</vt:lpstr>
      <vt:lpstr>Conclusion and Future Work </vt:lpstr>
      <vt:lpstr>Thank you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Prediction: A Data Analysis Approach </dc:title>
  <dc:creator>Orji, Christian</dc:creator>
  <cp:lastModifiedBy>Orji, Christian</cp:lastModifiedBy>
  <cp:revision>2</cp:revision>
  <dcterms:created xsi:type="dcterms:W3CDTF">2023-04-15T22:02:48Z</dcterms:created>
  <dcterms:modified xsi:type="dcterms:W3CDTF">2023-04-16T01:45:35Z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2023-04-16T00:14:05Z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666dadf7-418c-4289-bcd0-3529fa5e8568</vt:lpwstr>
  </property>
  <property fmtid="{D5CDD505-2E9C-101B-9397-08002B2CF9AE}" pid="8" name="MSIP_Label_b73649dc-6fee-4eb8-a128-734c3c842ea8_ContentBits">
    <vt:lpwstr>0</vt:lpwstr>
  </property>
</Properties>
</file>