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74853EE-9FBD-4F15-983E-A2DF7ABEB669}"/>
    <pc:docChg chg="modSld">
      <pc:chgData name="" userId="" providerId="" clId="Web-{A74853EE-9FBD-4F15-983E-A2DF7ABEB669}" dt="2019-06-06T20:50:11.463" v="49" actId="20577"/>
      <pc:docMkLst>
        <pc:docMk/>
      </pc:docMkLst>
      <pc:sldChg chg="modSp">
        <pc:chgData name="" userId="" providerId="" clId="Web-{A74853EE-9FBD-4F15-983E-A2DF7ABEB669}" dt="2019-06-06T20:50:11.463" v="48" actId="20577"/>
        <pc:sldMkLst>
          <pc:docMk/>
          <pc:sldMk cId="0" sldId="270"/>
        </pc:sldMkLst>
        <pc:spChg chg="mod">
          <ac:chgData name="" userId="" providerId="" clId="Web-{A74853EE-9FBD-4F15-983E-A2DF7ABEB669}" dt="2019-06-06T20:50:11.463" v="48" actId="20577"/>
          <ac:spMkLst>
            <pc:docMk/>
            <pc:sldMk cId="0" sldId="270"/>
            <ac:spMk id="214" creationId="{00000000-0000-0000-0000-000000000000}"/>
          </ac:spMkLst>
        </pc:spChg>
      </pc:sldChg>
      <pc:sldChg chg="addSp delSp modSp">
        <pc:chgData name="" userId="" providerId="" clId="Web-{A74853EE-9FBD-4F15-983E-A2DF7ABEB669}" dt="2019-06-06T20:44:17.977" v="34" actId="20577"/>
        <pc:sldMkLst>
          <pc:docMk/>
          <pc:sldMk cId="0" sldId="279"/>
        </pc:sldMkLst>
        <pc:spChg chg="add del">
          <ac:chgData name="" userId="" providerId="" clId="Web-{A74853EE-9FBD-4F15-983E-A2DF7ABEB669}" dt="2019-06-06T20:37:31.163" v="1"/>
          <ac:spMkLst>
            <pc:docMk/>
            <pc:sldMk cId="0" sldId="279"/>
            <ac:spMk id="2" creationId="{14B86726-C947-458E-BF71-9E98DA8DCCFE}"/>
          </ac:spMkLst>
        </pc:spChg>
        <pc:spChg chg="add mod">
          <ac:chgData name="" userId="" providerId="" clId="Web-{A74853EE-9FBD-4F15-983E-A2DF7ABEB669}" dt="2019-06-06T20:44:17.977" v="34" actId="20577"/>
          <ac:spMkLst>
            <pc:docMk/>
            <pc:sldMk cId="0" sldId="279"/>
            <ac:spMk id="3" creationId="{F0347C62-705A-4940-B129-287F0BF8E012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0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1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2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3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4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5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6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7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8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09" creationId="{00000000-0000-0000-0000-000000000000}"/>
          </ac:spMkLst>
        </pc:spChg>
        <pc:spChg chg="mod">
          <ac:chgData name="" userId="" providerId="" clId="Web-{A74853EE-9FBD-4F15-983E-A2DF7ABEB669}" dt="2019-06-06T20:38:14.366" v="9"/>
          <ac:spMkLst>
            <pc:docMk/>
            <pc:sldMk cId="0" sldId="279"/>
            <ac:spMk id="3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de-DE" sz="8000" b="0" strike="noStrike" spc="-49">
                <a:solidFill>
                  <a:srgbClr val="262626"/>
                </a:solidFill>
                <a:latin typeface="Calibri Light"/>
              </a:rPr>
              <a:t>Clique para editar o título Mestre</a:t>
            </a:r>
            <a:endParaRPr lang="de-DE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644B2D8-B23F-4414-9256-92017C4A4B53}" type="datetime">
              <a:rPr lang="pt-BR" sz="900" b="0" strike="noStrike" spc="-1">
                <a:solidFill>
                  <a:srgbClr val="FFFFFF"/>
                </a:solidFill>
                <a:latin typeface="Calibri"/>
              </a:rPr>
              <a:t>06/06/2019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638707-6D3D-40D7-ADC5-CB0E151C3E8C}" type="slidenum">
              <a:rPr lang="pt-BR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Clique para editar o título Mestre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Editar estilos de texto Mestre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Segundo nível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Terceiro nível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Quarto nível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Quinto nível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BDF6606-B17E-4388-9587-F807B50F6864}" type="datetime">
              <a:rPr lang="pt-BR" sz="900" b="0" strike="noStrike" spc="-1">
                <a:solidFill>
                  <a:srgbClr val="FFFFFF"/>
                </a:solidFill>
                <a:latin typeface="Calibri"/>
              </a:rPr>
              <a:t>06/06/2019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92C31E-7584-4D95-9FD1-E723A3FB0A9F}" type="slidenum">
              <a:rPr lang="pt-BR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pt-BR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de-DE" sz="8000" b="0" strike="noStrike" spc="-49">
                <a:solidFill>
                  <a:srgbClr val="262626"/>
                </a:solidFill>
                <a:latin typeface="Calibri Light"/>
              </a:rPr>
              <a:t>Clique para editar o título Mestre</a:t>
            </a:r>
            <a:endParaRPr lang="de-DE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de-DE" sz="2400" b="0" strike="noStrike" cap="all" spc="199">
                <a:solidFill>
                  <a:srgbClr val="637052"/>
                </a:solidFill>
                <a:latin typeface="Calibri Light"/>
              </a:rPr>
              <a:t>Editar estilos de texto Mestre</a:t>
            </a:r>
            <a:endParaRPr lang="de-DE" sz="24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5368F46-18B0-462D-A835-C9C23B76ED46}" type="datetime">
              <a:rPr lang="pt-BR" sz="900" b="0" strike="noStrike" spc="-1">
                <a:solidFill>
                  <a:srgbClr val="FFFFFF"/>
                </a:solidFill>
                <a:latin typeface="Calibri"/>
              </a:rPr>
              <a:t>06/06/2019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D27CF1-03E6-4A75-873F-84F29AD7028F}" type="slidenum">
              <a:rPr lang="pt-BR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101" name="Line 11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523880" y="2715840"/>
            <a:ext cx="9143640" cy="1121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262626"/>
                </a:solidFill>
                <a:latin typeface="Calibri Light"/>
                <a:ea typeface="Calibri Light"/>
              </a:rPr>
              <a:t>Expanding code smell detection: assessing interpretability of decision tree-based detections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523880" y="45241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400" b="0" strike="noStrike" cap="all" spc="199">
                <a:solidFill>
                  <a:srgbClr val="637052"/>
                </a:solidFill>
                <a:latin typeface="Calibri Light"/>
              </a:rPr>
              <a:t>Master Student: Christiano Rossini Martins Costa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400" b="0" strike="noStrike" cap="all" spc="199">
                <a:solidFill>
                  <a:srgbClr val="637052"/>
                </a:solidFill>
                <a:latin typeface="Calibri Light"/>
              </a:rPr>
              <a:t>Advisor: Baldoino Fonseca dos Santos Neto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523880" y="533160"/>
            <a:ext cx="768420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</a:rPr>
              <a:t>Universidade Federal de Alagoas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</a:rPr>
              <a:t>Instituto de computação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</a:rPr>
              <a:t>Programa de Pós-Graduação em Informática - PPGI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 design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1097280" y="1915560"/>
            <a:ext cx="10058040" cy="3883320"/>
            <a:chOff x="1097280" y="1915560"/>
            <a:chExt cx="10058040" cy="3883320"/>
          </a:xfrm>
        </p:grpSpPr>
        <p:sp>
          <p:nvSpPr>
            <p:cNvPr id="196" name="CustomShape 3"/>
            <p:cNvSpPr/>
            <p:nvPr/>
          </p:nvSpPr>
          <p:spPr>
            <a:xfrm>
              <a:off x="1097280" y="1915560"/>
              <a:ext cx="10058040" cy="994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4000" tIns="144000" rIns="95400" bIns="144000" anchor="ctr"/>
            <a:lstStyle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lang="pt-BR" sz="2500" b="1" strike="noStrike" spc="-1">
                  <a:solidFill>
                    <a:srgbClr val="FFFFFF"/>
                  </a:solidFill>
                  <a:latin typeface="Calibri"/>
                </a:rPr>
                <a:t>RQ1</a:t>
              </a:r>
              <a:r>
                <a:rPr lang="pt-BR" sz="2500" b="0" strike="noStrike" spc="-1">
                  <a:solidFill>
                    <a:srgbClr val="FFFFFF"/>
                  </a:solidFill>
                  <a:latin typeface="Calibri"/>
                </a:rPr>
                <a:t>: How interpretable are machine learning techniques on detecting code smell?</a:t>
              </a:r>
              <a:endParaRPr lang="pt-BR" sz="25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1097280" y="2910240"/>
              <a:ext cx="10058040" cy="413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31680" rIns="177840" bIns="31680"/>
            <a:lstStyle/>
            <a:p>
              <a:pPr marL="228600" lvl="1" indent="-22824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pt-BR" sz="2000" b="0" strike="noStrike" spc="-1">
                  <a:solidFill>
                    <a:srgbClr val="000000"/>
                  </a:solidFill>
                  <a:latin typeface="Calibri"/>
                </a:rPr>
                <a:t>Test perception of developer through visualization</a:t>
              </a:r>
              <a:endParaRPr lang="pt-BR" sz="20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1097280" y="3324240"/>
              <a:ext cx="10058040" cy="994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4000" tIns="144000" rIns="95400" bIns="144000" anchor="ctr"/>
            <a:lstStyle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lang="pt-BR" sz="2500" b="1" strike="noStrike" spc="-1">
                  <a:solidFill>
                    <a:srgbClr val="FFFFFF"/>
                  </a:solidFill>
                  <a:latin typeface="Calibri"/>
                </a:rPr>
                <a:t>RQ2</a:t>
              </a:r>
              <a:r>
                <a:rPr lang="pt-BR" sz="2500" b="0" strike="noStrike" spc="-1">
                  <a:solidFill>
                    <a:srgbClr val="FFFFFF"/>
                  </a:solidFill>
                  <a:latin typeface="Calibri"/>
                </a:rPr>
                <a:t>: How confident is the developer to apply the suggested detections to his context?</a:t>
              </a:r>
              <a:endParaRPr lang="pt-BR" sz="25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1097280" y="4390560"/>
              <a:ext cx="10058040" cy="994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4000" tIns="144000" rIns="95400" bIns="144000" anchor="ctr"/>
            <a:lstStyle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lang="pt-BR" sz="2500" b="1" strike="noStrike" spc="-1">
                  <a:solidFill>
                    <a:srgbClr val="FFFFFF"/>
                  </a:solidFill>
                  <a:latin typeface="Calibri"/>
                </a:rPr>
                <a:t>RQ3</a:t>
              </a:r>
              <a:r>
                <a:rPr lang="pt-BR" sz="2500" b="0" strike="noStrike" spc="-1">
                  <a:solidFill>
                    <a:srgbClr val="FFFFFF"/>
                  </a:solidFill>
                  <a:latin typeface="Calibri"/>
                </a:rPr>
                <a:t>:What’s the relationship between effectivity and interpretability?</a:t>
              </a:r>
              <a:endParaRPr lang="pt-BR" sz="25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097280" y="5385240"/>
              <a:ext cx="10058040" cy="413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31680" rIns="177840" bIns="31680"/>
            <a:lstStyle/>
            <a:p>
              <a:pPr marL="228600" lvl="1" indent="-22824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pt-BR" sz="2000" b="0" strike="noStrike" spc="-1">
                  <a:solidFill>
                    <a:srgbClr val="000000"/>
                  </a:solidFill>
                  <a:latin typeface="Calibri"/>
                </a:rPr>
                <a:t>how effectivity and interpretability are correlated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01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 context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Choosing code smells type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Choosing softwares to extract metrics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Choosing software metrics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Choosing subjects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Building the datasets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Training and building the model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 Context- choosing code smells types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097280" y="1845720"/>
            <a:ext cx="1005696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 based on perception of developer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 how easy the developer are able to recognize different smell types?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 number of Ocurrences in previous researches about code smell detection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06" name="Imagem 5"/>
          <p:cNvPicPr/>
          <p:nvPr/>
        </p:nvPicPr>
        <p:blipFill>
          <a:blip r:embed="rId2"/>
          <a:stretch/>
        </p:blipFill>
        <p:spPr>
          <a:xfrm>
            <a:off x="2899440" y="3201480"/>
            <a:ext cx="6189840" cy="27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 context - softwares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097280" y="1845720"/>
            <a:ext cx="1005840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 Dataset of manually validated code smells, mined from 30 open source systems.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 we chose 4 of these system to carry out later experiments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09" name="Imagem 5"/>
          <p:cNvPicPr/>
          <p:nvPr/>
        </p:nvPicPr>
        <p:blipFill>
          <a:blip r:embed="rId2"/>
          <a:stretch/>
        </p:blipFill>
        <p:spPr>
          <a:xfrm>
            <a:off x="2447640" y="3181680"/>
            <a:ext cx="7287480" cy="183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 context – choosing software metrics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 42 metrics relied on overall ocurrence in software engineering literature.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 covers aspects of a software product like 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size, 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complexity,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coupling, 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encapsulation, 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inheritance and 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cohesion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200" b="0" strike="noStrike" spc="-1">
                <a:solidFill>
                  <a:srgbClr val="404040"/>
                </a:solidFill>
                <a:latin typeface="Calibri"/>
                <a:ea typeface="Calibri"/>
              </a:rPr>
              <a:t>Extraction method</a:t>
            </a:r>
            <a:endParaRPr lang="de-DE" sz="22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Understand (main)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CKJM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JHawk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12" name="Imagem 4"/>
          <p:cNvPicPr/>
          <p:nvPr/>
        </p:nvPicPr>
        <p:blipFill>
          <a:blip r:embed="rId2"/>
          <a:stretch/>
        </p:blipFill>
        <p:spPr>
          <a:xfrm>
            <a:off x="4488480" y="2691360"/>
            <a:ext cx="5872320" cy="315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 context – choosing subjects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lang="de-DE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Number</a:t>
            </a:r>
            <a:r>
              <a:rPr lang="de-DE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de-DE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of</a:t>
            </a:r>
            <a:r>
              <a:rPr lang="de-DE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de-DE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subjects</a:t>
            </a:r>
            <a:r>
              <a:rPr lang="de-DE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: </a:t>
            </a:r>
            <a:r>
              <a:rPr lang="de-DE" sz="2000" spc="-1" dirty="0">
                <a:solidFill>
                  <a:srgbClr val="404040"/>
                </a:solidFill>
                <a:latin typeface="Calibri"/>
                <a:ea typeface="Calibri"/>
              </a:rPr>
              <a:t>40 </a:t>
            </a:r>
            <a:r>
              <a:rPr lang="de-DE" sz="2000" spc="-1" dirty="0" err="1">
                <a:solidFill>
                  <a:srgbClr val="404040"/>
                </a:solidFill>
                <a:latin typeface="Calibri"/>
                <a:ea typeface="Calibri"/>
              </a:rPr>
              <a:t>up</a:t>
            </a:r>
            <a:r>
              <a:rPr lang="de-DE" sz="2000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de-DE" sz="2000" spc="-1" dirty="0" err="1">
                <a:solidFill>
                  <a:srgbClr val="404040"/>
                </a:solidFill>
                <a:latin typeface="Calibri"/>
                <a:ea typeface="Calibri"/>
              </a:rPr>
              <a:t>to</a:t>
            </a:r>
            <a:r>
              <a:rPr lang="de-DE" sz="2000" spc="-1" dirty="0">
                <a:solidFill>
                  <a:srgbClr val="404040"/>
                </a:solidFill>
                <a:latin typeface="Calibri"/>
                <a:ea typeface="Calibri"/>
              </a:rPr>
              <a:t> 50</a:t>
            </a:r>
            <a:endParaRPr lang="de-DE" sz="2000" b="0" strike="noStrike" spc="-1" dirty="0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Category</a:t>
            </a:r>
            <a:endParaRPr lang="de-DE" sz="2000" b="0" strike="noStrike" spc="-1" dirty="0" err="1">
              <a:solidFill>
                <a:srgbClr val="404040"/>
              </a:solidFill>
              <a:latin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Academics</a:t>
            </a:r>
            <a:endParaRPr lang="de-DE" sz="1800" b="0" strike="noStrike" spc="-1" dirty="0" err="1">
              <a:solidFill>
                <a:srgbClr val="404040"/>
              </a:solidFill>
              <a:latin typeface="Calibri"/>
            </a:endParaRPr>
          </a:p>
          <a:p>
            <a:pPr marL="565785" lvl="2" indent="-18224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4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Master </a:t>
            </a:r>
            <a:r>
              <a:rPr lang="de-DE" sz="14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students</a:t>
            </a:r>
            <a:endParaRPr lang="de-DE" sz="1400" b="0" strike="noStrike" spc="-1" dirty="0" err="1">
              <a:solidFill>
                <a:srgbClr val="404040"/>
              </a:solidFill>
              <a:latin typeface="Calibri"/>
            </a:endParaRPr>
          </a:p>
          <a:p>
            <a:pPr marL="565785" lvl="2" indent="-18224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4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PHD</a:t>
            </a:r>
            <a:endParaRPr lang="de-DE" sz="1400" b="0" strike="noStrike" spc="-1" dirty="0">
              <a:solidFill>
                <a:srgbClr val="404040"/>
              </a:solidFill>
              <a:latin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From</a:t>
            </a:r>
            <a:r>
              <a:rPr lang="de-DE" sz="18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industry</a:t>
            </a:r>
            <a:endParaRPr lang="de-DE" sz="1800" b="0" strike="noStrike" spc="-1" dirty="0" err="1">
              <a:solidFill>
                <a:srgbClr val="404040"/>
              </a:solidFill>
              <a:latin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Original Developers (not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confirmed</a:t>
            </a:r>
            <a:r>
              <a:rPr lang="de-DE" sz="18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)</a:t>
            </a:r>
            <a:endParaRPr lang="de-DE" sz="1800" b="0" strike="noStrike" spc="-1" dirty="0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 context – Building the datasets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Build 4 datasets, 1 for each code smell type 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Independet variables: software metrics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Dependent variables: 1 or 0, code smell or not</a:t>
            </a: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Step 1 – metrics extraction from classes, software by software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Aided by tool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Step 2 – put together all instances of classes and their metrics of all softwares with respectives code smell types.</a:t>
            </a:r>
          </a:p>
          <a:p>
            <a:pPr marL="383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 context – Building the datasets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Ex.: God Class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219" name="Table 3"/>
          <p:cNvGraphicFramePr/>
          <p:nvPr/>
        </p:nvGraphicFramePr>
        <p:xfrm>
          <a:off x="1292760" y="2806920"/>
          <a:ext cx="3845160" cy="370440"/>
        </p:xfrm>
        <a:graphic>
          <a:graphicData uri="http://schemas.openxmlformats.org/drawingml/2006/table">
            <a:tbl>
              <a:tblPr/>
              <a:tblGrid>
                <a:gridCol w="96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metric3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CustomShape 4"/>
          <p:cNvSpPr/>
          <p:nvPr/>
        </p:nvSpPr>
        <p:spPr>
          <a:xfrm>
            <a:off x="1273680" y="24094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System 1: </a:t>
            </a: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221" name="Table 5"/>
          <p:cNvGraphicFramePr/>
          <p:nvPr/>
        </p:nvGraphicFramePr>
        <p:xfrm>
          <a:off x="1321560" y="3655440"/>
          <a:ext cx="3845160" cy="370440"/>
        </p:xfrm>
        <a:graphic>
          <a:graphicData uri="http://schemas.openxmlformats.org/drawingml/2006/table">
            <a:tbl>
              <a:tblPr/>
              <a:tblGrid>
                <a:gridCol w="96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metric3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" name="CustomShape 6"/>
          <p:cNvSpPr/>
          <p:nvPr/>
        </p:nvSpPr>
        <p:spPr>
          <a:xfrm>
            <a:off x="1259280" y="33012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System 2</a:t>
            </a: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223" name="Table 7"/>
          <p:cNvGraphicFramePr/>
          <p:nvPr/>
        </p:nvGraphicFramePr>
        <p:xfrm>
          <a:off x="1335960" y="4546800"/>
          <a:ext cx="3845160" cy="370440"/>
        </p:xfrm>
        <a:graphic>
          <a:graphicData uri="http://schemas.openxmlformats.org/drawingml/2006/table">
            <a:tbl>
              <a:tblPr/>
              <a:tblGrid>
                <a:gridCol w="96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metric3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CustomShape 8"/>
          <p:cNvSpPr/>
          <p:nvPr/>
        </p:nvSpPr>
        <p:spPr>
          <a:xfrm>
            <a:off x="1273680" y="41925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System 3</a:t>
            </a: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225" name="Table 9"/>
          <p:cNvGraphicFramePr/>
          <p:nvPr/>
        </p:nvGraphicFramePr>
        <p:xfrm>
          <a:off x="7590240" y="3180960"/>
          <a:ext cx="3845160" cy="1482840"/>
        </p:xfrm>
        <a:graphic>
          <a:graphicData uri="http://schemas.openxmlformats.org/drawingml/2006/table">
            <a:tbl>
              <a:tblPr/>
              <a:tblGrid>
                <a:gridCol w="96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metric3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 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" name="CustomShape 10"/>
          <p:cNvSpPr/>
          <p:nvPr/>
        </p:nvSpPr>
        <p:spPr>
          <a:xfrm>
            <a:off x="5563800" y="3474360"/>
            <a:ext cx="1653840" cy="728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merge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7628760" y="28267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God Class Dataset</a:t>
            </a: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228" name="Table 12"/>
          <p:cNvGraphicFramePr/>
          <p:nvPr/>
        </p:nvGraphicFramePr>
        <p:xfrm>
          <a:off x="1321560" y="5351760"/>
          <a:ext cx="3845160" cy="370440"/>
        </p:xfrm>
        <a:graphic>
          <a:graphicData uri="http://schemas.openxmlformats.org/drawingml/2006/table">
            <a:tbl>
              <a:tblPr/>
              <a:tblGrid>
                <a:gridCol w="96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metric3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9" name="CustomShape 13"/>
          <p:cNvSpPr/>
          <p:nvPr/>
        </p:nvSpPr>
        <p:spPr>
          <a:xfrm>
            <a:off x="1259280" y="49975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System N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 context – Training and building the model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Overview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232" name="Table 3"/>
          <p:cNvGraphicFramePr/>
          <p:nvPr/>
        </p:nvGraphicFramePr>
        <p:xfrm>
          <a:off x="1120320" y="3281400"/>
          <a:ext cx="3845160" cy="1482840"/>
        </p:xfrm>
        <a:graphic>
          <a:graphicData uri="http://schemas.openxmlformats.org/drawingml/2006/table">
            <a:tbl>
              <a:tblPr/>
              <a:tblGrid>
                <a:gridCol w="96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metric3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 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" name="CustomShape 4"/>
          <p:cNvSpPr/>
          <p:nvPr/>
        </p:nvSpPr>
        <p:spPr>
          <a:xfrm rot="20520000">
            <a:off x="5658120" y="3393720"/>
            <a:ext cx="1984320" cy="714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Training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158840" y="29271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God Class Dataset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35" name="Picture 5"/>
          <p:cNvPicPr/>
          <p:nvPr/>
        </p:nvPicPr>
        <p:blipFill>
          <a:blip r:embed="rId2"/>
          <a:stretch/>
        </p:blipFill>
        <p:spPr>
          <a:xfrm>
            <a:off x="7901640" y="1937880"/>
            <a:ext cx="2944080" cy="1860120"/>
          </a:xfrm>
          <a:prstGeom prst="rect">
            <a:avLst/>
          </a:prstGeom>
          <a:ln>
            <a:noFill/>
          </a:ln>
        </p:spPr>
      </p:pic>
      <p:pic>
        <p:nvPicPr>
          <p:cNvPr id="236" name="Picture 7"/>
          <p:cNvPicPr/>
          <p:nvPr/>
        </p:nvPicPr>
        <p:blipFill>
          <a:blip r:embed="rId2"/>
          <a:stretch/>
        </p:blipFill>
        <p:spPr>
          <a:xfrm>
            <a:off x="7901640" y="4137840"/>
            <a:ext cx="2929680" cy="1802880"/>
          </a:xfrm>
          <a:prstGeom prst="rect">
            <a:avLst/>
          </a:prstGeom>
          <a:ln>
            <a:noFill/>
          </a:ln>
        </p:spPr>
      </p:pic>
      <p:sp>
        <p:nvSpPr>
          <p:cNvPr id="237" name="CustomShape 6"/>
          <p:cNvSpPr/>
          <p:nvPr/>
        </p:nvSpPr>
        <p:spPr>
          <a:xfrm rot="1020000">
            <a:off x="5658480" y="4558320"/>
            <a:ext cx="1984320" cy="714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Training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5385600" y="1935360"/>
            <a:ext cx="2742840" cy="640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Setup 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Without feature selection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9497520" y="5544000"/>
            <a:ext cx="2426400" cy="640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Setup 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With feature selection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 context – Training and building the model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097280" y="1845720"/>
            <a:ext cx="69526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Train the datasets with two decision tree setups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Setup 1: C5.0  decision tree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Setup 2: C5.0  decision tree with dimensionality reduction –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metrics (feature) selection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Metrics selection with Genetic Algorithms 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benefits obtained(Amorim, 2015)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Effectiveness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74916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Higher Precision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74916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Higher Recal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Reduction of size of the tree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42" name="Picture 5"/>
          <p:cNvPicPr/>
          <p:nvPr/>
        </p:nvPicPr>
        <p:blipFill>
          <a:blip r:embed="rId2"/>
          <a:stretch/>
        </p:blipFill>
        <p:spPr>
          <a:xfrm>
            <a:off x="7901640" y="1937880"/>
            <a:ext cx="2944080" cy="1860120"/>
          </a:xfrm>
          <a:prstGeom prst="rect">
            <a:avLst/>
          </a:prstGeom>
          <a:ln>
            <a:noFill/>
          </a:ln>
        </p:spPr>
      </p:pic>
      <p:pic>
        <p:nvPicPr>
          <p:cNvPr id="243" name="Picture 7"/>
          <p:cNvPicPr/>
          <p:nvPr/>
        </p:nvPicPr>
        <p:blipFill>
          <a:blip r:embed="rId2"/>
          <a:stretch/>
        </p:blipFill>
        <p:spPr>
          <a:xfrm>
            <a:off x="7901640" y="4137840"/>
            <a:ext cx="2929680" cy="18028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9440280" y="3574080"/>
            <a:ext cx="2670840" cy="640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Setup 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Without feature selection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9497520" y="5572800"/>
            <a:ext cx="2613600" cy="9147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Setup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With feature selection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Contents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Introduction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General and specific objectives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Study design</a:t>
            </a:r>
          </a:p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Proposal relevance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 context – Training and building the model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097280" y="1845720"/>
            <a:ext cx="69526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Effectiveness Metrics 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Precision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Recall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F-measure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48" name="Picture 5"/>
          <p:cNvPicPr/>
          <p:nvPr/>
        </p:nvPicPr>
        <p:blipFill>
          <a:blip r:embed="rId2"/>
          <a:stretch/>
        </p:blipFill>
        <p:spPr>
          <a:xfrm>
            <a:off x="7901640" y="1937880"/>
            <a:ext cx="2944080" cy="1860120"/>
          </a:xfrm>
          <a:prstGeom prst="rect">
            <a:avLst/>
          </a:prstGeom>
          <a:ln>
            <a:noFill/>
          </a:ln>
        </p:spPr>
      </p:pic>
      <p:pic>
        <p:nvPicPr>
          <p:cNvPr id="249" name="Picture 7"/>
          <p:cNvPicPr/>
          <p:nvPr/>
        </p:nvPicPr>
        <p:blipFill>
          <a:blip r:embed="rId2"/>
          <a:stretch/>
        </p:blipFill>
        <p:spPr>
          <a:xfrm>
            <a:off x="7901640" y="4137840"/>
            <a:ext cx="2929680" cy="1802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9440280" y="3574080"/>
            <a:ext cx="2670840" cy="640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Setup 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Without feature selection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9497520" y="5572800"/>
            <a:ext cx="2613600" cy="9147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Setup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With feature selection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252" name="Picture 5"/>
          <p:cNvPicPr/>
          <p:nvPr/>
        </p:nvPicPr>
        <p:blipFill>
          <a:blip r:embed="rId3"/>
          <a:stretch/>
        </p:blipFill>
        <p:spPr>
          <a:xfrm>
            <a:off x="2465280" y="3749760"/>
            <a:ext cx="3364920" cy="219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 Procedure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4" name="Group 2"/>
          <p:cNvGrpSpPr/>
          <p:nvPr/>
        </p:nvGrpSpPr>
        <p:grpSpPr>
          <a:xfrm>
            <a:off x="1106280" y="3064680"/>
            <a:ext cx="10040400" cy="1585080"/>
            <a:chOff x="1106280" y="3064680"/>
            <a:chExt cx="10040400" cy="1585080"/>
          </a:xfrm>
        </p:grpSpPr>
        <p:sp>
          <p:nvSpPr>
            <p:cNvPr id="255" name="CustomShape 3"/>
            <p:cNvSpPr/>
            <p:nvPr/>
          </p:nvSpPr>
          <p:spPr>
            <a:xfrm>
              <a:off x="1106280" y="3064680"/>
              <a:ext cx="2642040" cy="1585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92160" rIns="45720" bIns="92160" anchor="ctr"/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pt-BR" sz="1200" b="0" strike="noStrike" spc="-1">
                  <a:solidFill>
                    <a:srgbClr val="FFFFFF"/>
                  </a:solidFill>
                  <a:latin typeface="Calibri"/>
                </a:rPr>
                <a:t>Build a Web application tool questionnaire in Java or Python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6" name="CustomShape 4"/>
            <p:cNvSpPr/>
            <p:nvPr/>
          </p:nvSpPr>
          <p:spPr>
            <a:xfrm>
              <a:off x="3980880" y="3529800"/>
              <a:ext cx="559800" cy="654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"/>
            <p:cNvSpPr/>
            <p:nvPr/>
          </p:nvSpPr>
          <p:spPr>
            <a:xfrm>
              <a:off x="4805280" y="3064680"/>
              <a:ext cx="2642040" cy="1585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92160" rIns="45720" bIns="92160" anchor="ctr"/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pt-BR" sz="1200" b="0" strike="noStrike" spc="-1">
                  <a:solidFill>
                    <a:srgbClr val="FFFFFF"/>
                  </a:solidFill>
                  <a:latin typeface="Calibri"/>
                </a:rPr>
                <a:t>Email invite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8" name="CustomShape 6"/>
            <p:cNvSpPr/>
            <p:nvPr/>
          </p:nvSpPr>
          <p:spPr>
            <a:xfrm>
              <a:off x="7680240" y="3529800"/>
              <a:ext cx="559800" cy="654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7"/>
            <p:cNvSpPr/>
            <p:nvPr/>
          </p:nvSpPr>
          <p:spPr>
            <a:xfrm>
              <a:off x="8504640" y="3064680"/>
              <a:ext cx="2642040" cy="1585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92160" rIns="45720" bIns="92160" anchor="ctr"/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pt-BR" sz="1200" b="0" strike="noStrike" spc="-1">
                  <a:solidFill>
                    <a:srgbClr val="FFFFFF"/>
                  </a:solidFill>
                  <a:latin typeface="Calibri"/>
                </a:rPr>
                <a:t>Colect data</a:t>
              </a:r>
              <a:endParaRPr lang="pt-BR" sz="1200" b="0" strike="noStrike" spc="-1">
                <a:latin typeface="Arial"/>
              </a:endParaRPr>
            </a:p>
          </p:txBody>
        </p:sp>
      </p:grpSp>
      <p:grpSp>
        <p:nvGrpSpPr>
          <p:cNvPr id="260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  <a:ea typeface="Calibri Light"/>
              </a:rPr>
              <a:t>Study Procedure – colecting data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Overview Part 1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63" name="Picture 5"/>
          <p:cNvPicPr/>
          <p:nvPr/>
        </p:nvPicPr>
        <p:blipFill>
          <a:blip r:embed="rId2"/>
          <a:stretch/>
        </p:blipFill>
        <p:spPr>
          <a:xfrm>
            <a:off x="5328360" y="2009880"/>
            <a:ext cx="945720" cy="595080"/>
          </a:xfrm>
          <a:prstGeom prst="rect">
            <a:avLst/>
          </a:prstGeom>
          <a:ln>
            <a:noFill/>
          </a:ln>
        </p:spPr>
      </p:pic>
      <p:pic>
        <p:nvPicPr>
          <p:cNvPr id="264" name="Picture 5"/>
          <p:cNvPicPr/>
          <p:nvPr/>
        </p:nvPicPr>
        <p:blipFill>
          <a:blip r:embed="rId2"/>
          <a:stretch/>
        </p:blipFill>
        <p:spPr>
          <a:xfrm>
            <a:off x="6262920" y="2009880"/>
            <a:ext cx="945720" cy="595080"/>
          </a:xfrm>
          <a:prstGeom prst="rect">
            <a:avLst/>
          </a:prstGeom>
          <a:ln>
            <a:noFill/>
          </a:ln>
        </p:spPr>
      </p:pic>
      <p:pic>
        <p:nvPicPr>
          <p:cNvPr id="265" name="Picture 6"/>
          <p:cNvPicPr/>
          <p:nvPr/>
        </p:nvPicPr>
        <p:blipFill>
          <a:blip r:embed="rId2"/>
          <a:stretch/>
        </p:blipFill>
        <p:spPr>
          <a:xfrm>
            <a:off x="7197480" y="2038680"/>
            <a:ext cx="945720" cy="595080"/>
          </a:xfrm>
          <a:prstGeom prst="rect">
            <a:avLst/>
          </a:prstGeom>
          <a:ln>
            <a:noFill/>
          </a:ln>
        </p:spPr>
      </p:pic>
      <p:pic>
        <p:nvPicPr>
          <p:cNvPr id="266" name="Picture 7"/>
          <p:cNvPicPr/>
          <p:nvPr/>
        </p:nvPicPr>
        <p:blipFill>
          <a:blip r:embed="rId2"/>
          <a:stretch/>
        </p:blipFill>
        <p:spPr>
          <a:xfrm>
            <a:off x="8131680" y="2009880"/>
            <a:ext cx="945720" cy="59508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5853600" y="3342240"/>
            <a:ext cx="2827800" cy="11361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</a:rPr>
              <a:t>Randomize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600520" y="273960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6535080" y="273960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7527240" y="273960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8404200" y="273960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72" name="Picture 5"/>
          <p:cNvPicPr/>
          <p:nvPr/>
        </p:nvPicPr>
        <p:blipFill>
          <a:blip r:embed="rId2"/>
          <a:stretch/>
        </p:blipFill>
        <p:spPr>
          <a:xfrm>
            <a:off x="5515200" y="4799160"/>
            <a:ext cx="945720" cy="595080"/>
          </a:xfrm>
          <a:prstGeom prst="rect">
            <a:avLst/>
          </a:prstGeom>
          <a:ln>
            <a:noFill/>
          </a:ln>
        </p:spPr>
      </p:pic>
      <p:pic>
        <p:nvPicPr>
          <p:cNvPr id="273" name="Picture 14"/>
          <p:cNvPicPr/>
          <p:nvPr/>
        </p:nvPicPr>
        <p:blipFill>
          <a:blip r:embed="rId2"/>
          <a:stretch/>
        </p:blipFill>
        <p:spPr>
          <a:xfrm>
            <a:off x="6449760" y="4799160"/>
            <a:ext cx="945720" cy="595080"/>
          </a:xfrm>
          <a:prstGeom prst="rect">
            <a:avLst/>
          </a:prstGeom>
          <a:ln>
            <a:noFill/>
          </a:ln>
        </p:spPr>
      </p:pic>
      <p:pic>
        <p:nvPicPr>
          <p:cNvPr id="274" name="Picture 15"/>
          <p:cNvPicPr/>
          <p:nvPr/>
        </p:nvPicPr>
        <p:blipFill>
          <a:blip r:embed="rId2"/>
          <a:stretch/>
        </p:blipFill>
        <p:spPr>
          <a:xfrm>
            <a:off x="7384320" y="4827960"/>
            <a:ext cx="945720" cy="595080"/>
          </a:xfrm>
          <a:prstGeom prst="rect">
            <a:avLst/>
          </a:prstGeom>
          <a:ln>
            <a:noFill/>
          </a:ln>
        </p:spPr>
      </p:pic>
      <p:pic>
        <p:nvPicPr>
          <p:cNvPr id="275" name="Picture 16"/>
          <p:cNvPicPr/>
          <p:nvPr/>
        </p:nvPicPr>
        <p:blipFill>
          <a:blip r:embed="rId2"/>
          <a:stretch/>
        </p:blipFill>
        <p:spPr>
          <a:xfrm>
            <a:off x="8318880" y="4799160"/>
            <a:ext cx="945720" cy="595080"/>
          </a:xfrm>
          <a:prstGeom prst="rect">
            <a:avLst/>
          </a:prstGeom>
          <a:ln>
            <a:noFill/>
          </a:ln>
        </p:spPr>
      </p:pic>
      <p:sp>
        <p:nvSpPr>
          <p:cNvPr id="276" name="CustomShape 8"/>
          <p:cNvSpPr/>
          <p:nvPr/>
        </p:nvSpPr>
        <p:spPr>
          <a:xfrm>
            <a:off x="5787360" y="552852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6721920" y="552852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7714080" y="552852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8591040" y="552852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80" name="Graphic 22"/>
          <p:cNvPicPr/>
          <p:nvPr/>
        </p:nvPicPr>
        <p:blipFill>
          <a:blip r:embed="rId3"/>
          <a:stretch/>
        </p:blipFill>
        <p:spPr>
          <a:xfrm>
            <a:off x="1009440" y="48265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81" name="CustomShape 12"/>
          <p:cNvSpPr/>
          <p:nvPr/>
        </p:nvSpPr>
        <p:spPr>
          <a:xfrm>
            <a:off x="1100520" y="4306680"/>
            <a:ext cx="12477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Subject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2" name="CustomShape 13"/>
          <p:cNvSpPr/>
          <p:nvPr/>
        </p:nvSpPr>
        <p:spPr>
          <a:xfrm>
            <a:off x="2482200" y="5097960"/>
            <a:ext cx="2236680" cy="36936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4"/>
          <p:cNvSpPr/>
          <p:nvPr/>
        </p:nvSpPr>
        <p:spPr>
          <a:xfrm>
            <a:off x="1676520" y="5443200"/>
            <a:ext cx="419508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</a:rPr>
              <a:t>Q1: Is it interpretable?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​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</a:rPr>
              <a:t>Q2: What's the code smell the "1s" path is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 indicating?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  <a:ea typeface="Calibri Light"/>
              </a:rPr>
              <a:t>Study Procedure – colecting data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Overview Part 2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86" name="Picture 5"/>
          <p:cNvPicPr/>
          <p:nvPr/>
        </p:nvPicPr>
        <p:blipFill>
          <a:blip r:embed="rId2"/>
          <a:stretch/>
        </p:blipFill>
        <p:spPr>
          <a:xfrm>
            <a:off x="2855520" y="2484360"/>
            <a:ext cx="2455200" cy="154404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4191480" y="2121120"/>
            <a:ext cx="413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88" name="Graphic 22"/>
          <p:cNvPicPr/>
          <p:nvPr/>
        </p:nvPicPr>
        <p:blipFill>
          <a:blip r:embed="rId3"/>
          <a:stretch/>
        </p:blipFill>
        <p:spPr>
          <a:xfrm>
            <a:off x="4129200" y="530100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4148280" y="4824000"/>
            <a:ext cx="12477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Subject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90" name="Graphic 22"/>
          <p:cNvPicPr/>
          <p:nvPr/>
        </p:nvPicPr>
        <p:blipFill>
          <a:blip r:embed="rId4"/>
          <a:stretch/>
        </p:blipFill>
        <p:spPr>
          <a:xfrm>
            <a:off x="6889680" y="2396880"/>
            <a:ext cx="1647360" cy="16329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6953040" y="396252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Code snippet with God Class code smell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2898360" y="40197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God Class indication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5468760" y="3922920"/>
            <a:ext cx="806760" cy="202896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8"/>
          <p:cNvSpPr/>
          <p:nvPr/>
        </p:nvSpPr>
        <p:spPr>
          <a:xfrm>
            <a:off x="5197680" y="3011400"/>
            <a:ext cx="1704600" cy="48420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9"/>
          <p:cNvSpPr/>
          <p:nvPr/>
        </p:nvSpPr>
        <p:spPr>
          <a:xfrm>
            <a:off x="928800" y="30135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Ex.: God Class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96" name="CustomShape 10"/>
          <p:cNvSpPr/>
          <p:nvPr/>
        </p:nvSpPr>
        <p:spPr>
          <a:xfrm>
            <a:off x="6348240" y="5399280"/>
            <a:ext cx="407988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</a:rPr>
              <a:t>For you, Is this model matches faithfully to the shown code snippet?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  <a:ea typeface="Calibri Light"/>
              </a:rPr>
              <a:t>Study Procedure – colecting data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Question's flow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  <p:grpSp>
        <p:nvGrpSpPr>
          <p:cNvPr id="299" name="Group 3"/>
          <p:cNvGrpSpPr/>
          <p:nvPr/>
        </p:nvGrpSpPr>
        <p:grpSpPr>
          <a:xfrm>
            <a:off x="393480" y="1951200"/>
            <a:ext cx="11630520" cy="4024800"/>
            <a:chOff x="393480" y="1951200"/>
            <a:chExt cx="11630520" cy="4024800"/>
          </a:xfrm>
        </p:grpSpPr>
        <p:sp>
          <p:nvSpPr>
            <p:cNvPr id="300" name="CustomShape 4"/>
            <p:cNvSpPr/>
            <p:nvPr/>
          </p:nvSpPr>
          <p:spPr>
            <a:xfrm>
              <a:off x="393480" y="3193560"/>
              <a:ext cx="2880000" cy="1439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160" tIns="47160" rIns="5040" bIns="47160" anchor="ctr"/>
            <a:lstStyle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</a:rPr>
                <a:t>Is it interpretable?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301" name="CustomShape 5"/>
            <p:cNvSpPr/>
            <p:nvPr/>
          </p:nvSpPr>
          <p:spPr>
            <a:xfrm rot="18771000">
              <a:off x="3002760" y="3272040"/>
              <a:ext cx="1693800" cy="41040"/>
            </a:xfrm>
            <a:custGeom>
              <a:avLst/>
              <a:gdLst/>
              <a:ahLst/>
              <a:cxnLst/>
              <a:rect l="l" t="t" r="r" b="b"/>
              <a:pathLst>
                <a:path w="1694158">
                  <a:moveTo>
                    <a:pt x="0" y="20610"/>
                  </a:moveTo>
                  <a:lnTo>
                    <a:pt x="1694158" y="2061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6"/>
            <p:cNvSpPr/>
            <p:nvPr/>
          </p:nvSpPr>
          <p:spPr>
            <a:xfrm>
              <a:off x="4425840" y="1951200"/>
              <a:ext cx="1334160" cy="1439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160" tIns="47160" rIns="5040" bIns="47160" anchor="ctr"/>
            <a:lstStyle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</a:rPr>
                <a:t>YES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303" name="CustomShape 7"/>
            <p:cNvSpPr/>
            <p:nvPr/>
          </p:nvSpPr>
          <p:spPr>
            <a:xfrm>
              <a:off x="5760000" y="2664000"/>
              <a:ext cx="1151640" cy="41040"/>
            </a:xfrm>
            <a:custGeom>
              <a:avLst/>
              <a:gdLst/>
              <a:ahLst/>
              <a:cxnLst/>
              <a:rect l="l" t="t" r="r" b="b"/>
              <a:pathLst>
                <a:path w="1152101">
                  <a:moveTo>
                    <a:pt x="0" y="20610"/>
                  </a:moveTo>
                  <a:lnTo>
                    <a:pt x="1152101" y="20610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8"/>
            <p:cNvSpPr/>
            <p:nvPr/>
          </p:nvSpPr>
          <p:spPr>
            <a:xfrm>
              <a:off x="6588000" y="1980000"/>
              <a:ext cx="1836000" cy="1439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160" tIns="47160" rIns="5040" bIns="47160" anchor="ctr"/>
            <a:lstStyle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</a:rPr>
                <a:t>What's the code smell the "1s" path is indicating?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305" name="CustomShape 9"/>
            <p:cNvSpPr/>
            <p:nvPr/>
          </p:nvSpPr>
          <p:spPr>
            <a:xfrm rot="2829000">
              <a:off x="3002760" y="4513680"/>
              <a:ext cx="1693800" cy="41040"/>
            </a:xfrm>
            <a:custGeom>
              <a:avLst/>
              <a:gdLst/>
              <a:ahLst/>
              <a:cxnLst/>
              <a:rect l="l" t="t" r="r" b="b"/>
              <a:pathLst>
                <a:path w="1694158">
                  <a:moveTo>
                    <a:pt x="0" y="20610"/>
                  </a:moveTo>
                  <a:lnTo>
                    <a:pt x="1694158" y="2061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10"/>
            <p:cNvSpPr/>
            <p:nvPr/>
          </p:nvSpPr>
          <p:spPr>
            <a:xfrm>
              <a:off x="4425840" y="4435560"/>
              <a:ext cx="1334160" cy="1439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160" tIns="47160" rIns="5040" bIns="47160" anchor="ctr"/>
            <a:lstStyle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</a:rPr>
                <a:t>NO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307" name="CustomShape 11"/>
            <p:cNvSpPr/>
            <p:nvPr/>
          </p:nvSpPr>
          <p:spPr>
            <a:xfrm>
              <a:off x="6840000" y="4536360"/>
              <a:ext cx="2880000" cy="1439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160" tIns="47160" rIns="5040" bIns="47160" anchor="ctr"/>
            <a:lstStyle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</a:rPr>
                <a:t>Why Not?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308" name="CustomShape 12"/>
            <p:cNvSpPr/>
            <p:nvPr/>
          </p:nvSpPr>
          <p:spPr>
            <a:xfrm rot="85200">
              <a:off x="8238960" y="2747520"/>
              <a:ext cx="1336320" cy="43560"/>
            </a:xfrm>
            <a:custGeom>
              <a:avLst/>
              <a:gdLst/>
              <a:ahLst/>
              <a:cxnLst/>
              <a:rect l="l" t="t" r="r" b="b"/>
              <a:pathLst>
                <a:path w="1418816">
                  <a:moveTo>
                    <a:pt x="0" y="20610"/>
                  </a:moveTo>
                  <a:lnTo>
                    <a:pt x="1418816" y="20610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3"/>
            <p:cNvSpPr/>
            <p:nvPr/>
          </p:nvSpPr>
          <p:spPr>
            <a:xfrm>
              <a:off x="9144000" y="2016000"/>
              <a:ext cx="2880000" cy="1439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160" tIns="47160" rIns="5040" bIns="47160" anchor="ctr"/>
            <a:lstStyle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lang="pt-BR" sz="1400" b="0" i="1" strike="noStrike" spc="-1">
                  <a:solidFill>
                    <a:srgbClr val="FFFFFF"/>
                  </a:solidFill>
                  <a:latin typeface="Calibri"/>
                </a:rPr>
                <a:t>For you, Is this model matches faithfully to the shown code snippet?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310" name="CustomShape 14"/>
            <p:cNvSpPr/>
            <p:nvPr/>
          </p:nvSpPr>
          <p:spPr>
            <a:xfrm rot="21578400">
              <a:off x="5689800" y="4973040"/>
              <a:ext cx="1149840" cy="573120"/>
            </a:xfrm>
            <a:custGeom>
              <a:avLst/>
              <a:gdLst/>
              <a:ahLst/>
              <a:cxnLst/>
              <a:rect l="l" t="t" r="r" b="b"/>
              <a:pathLst>
                <a:path w="1418816">
                  <a:moveTo>
                    <a:pt x="0" y="20610"/>
                  </a:moveTo>
                  <a:lnTo>
                    <a:pt x="1418816" y="20610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347C62-705A-4940-B129-287F0BF8E012}"/>
              </a:ext>
            </a:extLst>
          </p:cNvPr>
          <p:cNvSpPr txBox="1"/>
          <p:nvPr/>
        </p:nvSpPr>
        <p:spPr>
          <a:xfrm>
            <a:off x="6477866" y="339523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cs typeface="Arial"/>
              </a:rPr>
              <a:t>what</a:t>
            </a:r>
            <a:r>
              <a:rPr lang="pt-BR" dirty="0">
                <a:ea typeface="+mn-lt"/>
                <a:cs typeface="+mn-lt"/>
              </a:rPr>
              <a:t> nodes </a:t>
            </a:r>
            <a:r>
              <a:rPr lang="pt-BR" dirty="0" err="1">
                <a:ea typeface="+mn-lt"/>
                <a:cs typeface="+mn-lt"/>
              </a:rPr>
              <a:t>had</a:t>
            </a:r>
            <a:r>
              <a:rPr lang="pt-BR" dirty="0">
                <a:ea typeface="+mn-lt"/>
                <a:cs typeface="+mn-lt"/>
              </a:rPr>
              <a:t> more </a:t>
            </a:r>
            <a:r>
              <a:rPr lang="pt-BR" dirty="0" err="1">
                <a:ea typeface="+mn-lt"/>
                <a:cs typeface="+mn-lt"/>
              </a:rPr>
              <a:t>relevance</a:t>
            </a:r>
            <a:r>
              <a:rPr lang="pt-BR" dirty="0">
                <a:ea typeface="+mn-lt"/>
                <a:cs typeface="+mn-lt"/>
              </a:rPr>
              <a:t> for </a:t>
            </a:r>
            <a:r>
              <a:rPr lang="pt-BR" dirty="0" err="1">
                <a:ea typeface="+mn-lt"/>
                <a:cs typeface="+mn-lt"/>
              </a:rPr>
              <a:t>decision</a:t>
            </a:r>
            <a:r>
              <a:rPr lang="pt-BR" dirty="0">
                <a:ea typeface="+mn-lt"/>
                <a:cs typeface="+mn-lt"/>
              </a:rPr>
              <a:t> making?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trike="noStrike" spc="-1">
                <a:solidFill>
                  <a:srgbClr val="404040"/>
                </a:solidFill>
                <a:latin typeface="Calibri"/>
                <a:ea typeface="Calibri"/>
              </a:rPr>
              <a:t>Research Question 1</a:t>
            </a:r>
            <a:endParaRPr lang="de-DE" sz="36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b="0" strike="noStrike" spc="-1">
                <a:solidFill>
                  <a:srgbClr val="404040"/>
                </a:solidFill>
                <a:latin typeface="Calibri"/>
                <a:ea typeface="Calibri"/>
              </a:rPr>
              <a:t>To what extent are</a:t>
            </a:r>
            <a:r>
              <a:rPr lang="de-DE" sz="34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 decision tree-based detections comprehensible/interpretable to developer?</a:t>
            </a:r>
            <a:endParaRPr lang="de-DE" sz="3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Test developer's perception about subjects's comprehensibility / interpretability of detections.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1" strike="noStrike" spc="-1">
                <a:solidFill>
                  <a:srgbClr val="404040"/>
                </a:solidFill>
                <a:latin typeface="Calibri"/>
                <a:ea typeface="Calibri"/>
              </a:rPr>
              <a:t>Q1: The decision tree-based code smell detection is compreensible/interpretable to participant?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74916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The percentage of cases models are interpretable.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1" strike="noStrike" spc="-1">
                <a:solidFill>
                  <a:srgbClr val="404040"/>
                </a:solidFill>
                <a:latin typeface="Calibri"/>
                <a:ea typeface="Calibri"/>
              </a:rPr>
              <a:t>Q2: What is the main reason that compromises interpretability of decision-tree based detections?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74916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Based on developer's opinion, we will discover how to improve decision-tree based detections to improve interpretability of the models.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74916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Compute these reasons based on text-based mining 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1" strike="noStrike" spc="-1">
                <a:solidFill>
                  <a:srgbClr val="404040"/>
                </a:solidFill>
                <a:latin typeface="Calibri"/>
                <a:ea typeface="Calibri"/>
              </a:rPr>
              <a:t>Q3: Developer's experience play a role in interpretability?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trike="noStrike" spc="-1">
                <a:solidFill>
                  <a:srgbClr val="404040"/>
                </a:solidFill>
                <a:latin typeface="Calibri"/>
                <a:ea typeface="Calibri"/>
              </a:rPr>
              <a:t>Research Question 2</a:t>
            </a:r>
            <a:endParaRPr lang="de-DE" sz="36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Participants' perception of specific code smell may influence intepretabilit/comprehensibility?</a:t>
            </a:r>
            <a:endParaRPr lang="de-DE" sz="3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Based on developer's perception of code smell, verify weather of code smell may influence interpretability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Use RQ1 to find compare the percentages of highly perceived and least perceived code smells.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trike="noStrike" spc="-1">
                <a:solidFill>
                  <a:srgbClr val="404040"/>
                </a:solidFill>
                <a:latin typeface="Calibri"/>
                <a:ea typeface="Calibri"/>
              </a:rPr>
              <a:t>Research Question 3</a:t>
            </a:r>
            <a:endParaRPr lang="de-DE" sz="36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How confident is the developer to apply the suggested detections to his context?</a:t>
            </a:r>
            <a:endParaRPr lang="de-DE" sz="3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Get the percentage of interpretable instances that matches faithfully with code snippet regarding to participant answers.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trike="noStrike" spc="-1">
                <a:solidFill>
                  <a:srgbClr val="404040"/>
                </a:solidFill>
                <a:latin typeface="Calibri"/>
                <a:ea typeface="Calibri"/>
              </a:rPr>
              <a:t>Research Question 4</a:t>
            </a:r>
            <a:endParaRPr lang="de-DE" sz="36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What’s the relationship between effectivity and interpretability?</a:t>
            </a:r>
            <a:endParaRPr lang="de-DE" sz="3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decision tree trained with more effectiveness (dimensionality reduction ) is more interpretable?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8000" b="0" strike="noStrike" spc="-49" dirty="0" err="1">
                <a:solidFill>
                  <a:srgbClr val="262626"/>
                </a:solidFill>
                <a:latin typeface="Consolas"/>
              </a:rPr>
              <a:t>Discussions</a:t>
            </a:r>
            <a:endParaRPr lang="de-DE" sz="8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Introduction: code smells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4" name="Group 2"/>
          <p:cNvGrpSpPr/>
          <p:nvPr/>
        </p:nvGrpSpPr>
        <p:grpSpPr>
          <a:xfrm>
            <a:off x="4114800" y="1845720"/>
            <a:ext cx="4023000" cy="4023000"/>
            <a:chOff x="4114800" y="1845720"/>
            <a:chExt cx="4023000" cy="4023000"/>
          </a:xfrm>
        </p:grpSpPr>
        <p:sp>
          <p:nvSpPr>
            <p:cNvPr id="145" name="CustomShape 3"/>
            <p:cNvSpPr/>
            <p:nvPr/>
          </p:nvSpPr>
          <p:spPr>
            <a:xfrm>
              <a:off x="4114800" y="1845720"/>
              <a:ext cx="4023000" cy="4023000"/>
            </a:xfrm>
            <a:prstGeom prst="diamond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4"/>
            <p:cNvSpPr/>
            <p:nvPr/>
          </p:nvSpPr>
          <p:spPr>
            <a:xfrm>
              <a:off x="4497120" y="2228040"/>
              <a:ext cx="1568880" cy="1568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520" tIns="137520" rIns="60840" bIns="137520" anchor="ctr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</a:rPr>
                <a:t>Indicates design problem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47" name="CustomShape 5"/>
            <p:cNvSpPr/>
            <p:nvPr/>
          </p:nvSpPr>
          <p:spPr>
            <a:xfrm>
              <a:off x="6186960" y="2228040"/>
              <a:ext cx="1568880" cy="1568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520" tIns="137520" rIns="60840" bIns="137520" anchor="ctr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</a:rPr>
                <a:t>Leads to design degradation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48" name="CustomShape 6"/>
            <p:cNvSpPr/>
            <p:nvPr/>
          </p:nvSpPr>
          <p:spPr>
            <a:xfrm>
              <a:off x="4497120" y="3917880"/>
              <a:ext cx="1568880" cy="1568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520" tIns="137520" rIns="60840" bIns="137520"/>
            <a:lstStyle/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</a:rPr>
                <a:t>Violates Known principles</a:t>
              </a:r>
              <a:endParaRPr lang="pt-BR" sz="1600" b="0" strike="noStrike" spc="-1">
                <a:latin typeface="Arial"/>
              </a:endParaRPr>
            </a:p>
            <a:p>
              <a:pPr marL="114480" lvl="1" indent="-114120">
                <a:lnSpc>
                  <a:spcPct val="90000"/>
                </a:lnSpc>
                <a:spcAft>
                  <a:spcPts val="18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pt-BR" sz="1200" b="0" strike="noStrike" spc="-1">
                  <a:solidFill>
                    <a:srgbClr val="FFFFFF"/>
                  </a:solidFill>
                  <a:latin typeface="Calibri"/>
                </a:rPr>
                <a:t>Cohesion</a:t>
              </a:r>
              <a:endParaRPr lang="pt-BR" sz="1200" b="0" strike="noStrike" spc="-1">
                <a:latin typeface="Arial"/>
              </a:endParaRPr>
            </a:p>
            <a:p>
              <a:pPr marL="114480" lvl="1" indent="-114120">
                <a:lnSpc>
                  <a:spcPct val="90000"/>
                </a:lnSpc>
                <a:spcAft>
                  <a:spcPts val="18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pt-BR" sz="1200" b="0" strike="noStrike" spc="-1">
                  <a:solidFill>
                    <a:srgbClr val="FFFFFF"/>
                  </a:solidFill>
                  <a:latin typeface="Calibri"/>
                </a:rPr>
                <a:t>Abstraction</a:t>
              </a:r>
              <a:endParaRPr lang="pt-BR" sz="1200" b="0" strike="noStrike" spc="-1">
                <a:latin typeface="Arial"/>
              </a:endParaRPr>
            </a:p>
            <a:p>
              <a:pPr marL="114480" lvl="1" indent="-114120">
                <a:lnSpc>
                  <a:spcPct val="90000"/>
                </a:lnSpc>
                <a:spcAft>
                  <a:spcPts val="18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pt-BR" sz="1200" b="0" strike="noStrike" spc="-1">
                  <a:solidFill>
                    <a:srgbClr val="FFFFFF"/>
                  </a:solidFill>
                  <a:latin typeface="Calibri"/>
                </a:rPr>
                <a:t>Separation of concerns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149" name="CustomShape 7"/>
            <p:cNvSpPr/>
            <p:nvPr/>
          </p:nvSpPr>
          <p:spPr>
            <a:xfrm>
              <a:off x="6186960" y="3917880"/>
              <a:ext cx="1568880" cy="1568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520" tIns="137520" rIns="60840" bIns="137520" anchor="ctr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</a:rPr>
                <a:t>More than 20 types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50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Introduction: automatic detection of C.S.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Sofware Analysis Tools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Highlight anomalies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Increasing awareness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Drawback: low agrements between tools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Rule based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</a:rPr>
              <a:t>Different thresholds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Machine learning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Have been studied over last years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*learn from object-oriented metrics to make detection</a:t>
            </a: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Introduction: ML &amp; Interpretability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4" name="Group 2"/>
          <p:cNvGrpSpPr/>
          <p:nvPr/>
        </p:nvGrpSpPr>
        <p:grpSpPr>
          <a:xfrm>
            <a:off x="1098360" y="2697480"/>
            <a:ext cx="10055880" cy="2319840"/>
            <a:chOff x="1098360" y="2697480"/>
            <a:chExt cx="10055880" cy="2319840"/>
          </a:xfrm>
        </p:grpSpPr>
        <p:sp>
          <p:nvSpPr>
            <p:cNvPr id="155" name="CustomShape 3"/>
            <p:cNvSpPr/>
            <p:nvPr/>
          </p:nvSpPr>
          <p:spPr>
            <a:xfrm>
              <a:off x="7750800" y="3581280"/>
              <a:ext cx="2552400" cy="404640"/>
            </a:xfrm>
            <a:custGeom>
              <a:avLst/>
              <a:gdLst/>
              <a:ahLst/>
              <a:cxnLst/>
              <a:rect l="l" t="t" r="r" b="b"/>
              <a:pathLst>
                <a:path w="2552662" h="404945">
                  <a:moveTo>
                    <a:pt x="0" y="0"/>
                  </a:moveTo>
                  <a:lnTo>
                    <a:pt x="0" y="275958"/>
                  </a:lnTo>
                  <a:lnTo>
                    <a:pt x="2552662" y="275958"/>
                  </a:lnTo>
                  <a:lnTo>
                    <a:pt x="2552662" y="40494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4"/>
            <p:cNvSpPr/>
            <p:nvPr/>
          </p:nvSpPr>
          <p:spPr>
            <a:xfrm>
              <a:off x="7750800" y="3581280"/>
              <a:ext cx="850680" cy="404640"/>
            </a:xfrm>
            <a:custGeom>
              <a:avLst/>
              <a:gdLst/>
              <a:ahLst/>
              <a:cxnLst/>
              <a:rect l="l" t="t" r="r" b="b"/>
              <a:pathLst>
                <a:path w="850887" h="404945">
                  <a:moveTo>
                    <a:pt x="0" y="0"/>
                  </a:moveTo>
                  <a:lnTo>
                    <a:pt x="0" y="275958"/>
                  </a:lnTo>
                  <a:lnTo>
                    <a:pt x="850887" y="275958"/>
                  </a:lnTo>
                  <a:lnTo>
                    <a:pt x="850887" y="40494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5"/>
            <p:cNvSpPr/>
            <p:nvPr/>
          </p:nvSpPr>
          <p:spPr>
            <a:xfrm>
              <a:off x="6900120" y="3581280"/>
              <a:ext cx="850680" cy="404640"/>
            </a:xfrm>
            <a:custGeom>
              <a:avLst/>
              <a:gdLst/>
              <a:ahLst/>
              <a:cxnLst/>
              <a:rect l="l" t="t" r="r" b="b"/>
              <a:pathLst>
                <a:path w="850887" h="404945">
                  <a:moveTo>
                    <a:pt x="850887" y="0"/>
                  </a:moveTo>
                  <a:lnTo>
                    <a:pt x="850887" y="275958"/>
                  </a:lnTo>
                  <a:lnTo>
                    <a:pt x="0" y="275958"/>
                  </a:lnTo>
                  <a:lnTo>
                    <a:pt x="0" y="40494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6"/>
            <p:cNvSpPr/>
            <p:nvPr/>
          </p:nvSpPr>
          <p:spPr>
            <a:xfrm>
              <a:off x="5198400" y="3581280"/>
              <a:ext cx="2552400" cy="404640"/>
            </a:xfrm>
            <a:custGeom>
              <a:avLst/>
              <a:gdLst/>
              <a:ahLst/>
              <a:cxnLst/>
              <a:rect l="l" t="t" r="r" b="b"/>
              <a:pathLst>
                <a:path w="2552662" h="404945">
                  <a:moveTo>
                    <a:pt x="2552662" y="0"/>
                  </a:moveTo>
                  <a:lnTo>
                    <a:pt x="2552662" y="275958"/>
                  </a:lnTo>
                  <a:lnTo>
                    <a:pt x="0" y="275958"/>
                  </a:lnTo>
                  <a:lnTo>
                    <a:pt x="0" y="40494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7"/>
            <p:cNvSpPr/>
            <p:nvPr/>
          </p:nvSpPr>
          <p:spPr>
            <a:xfrm>
              <a:off x="3450600" y="3581280"/>
              <a:ext cx="91080" cy="404640"/>
            </a:xfrm>
            <a:custGeom>
              <a:avLst/>
              <a:gdLst/>
              <a:ahLst/>
              <a:cxnLst/>
              <a:rect l="l" t="t" r="r" b="b"/>
              <a:pathLst>
                <a:path h="404945">
                  <a:moveTo>
                    <a:pt x="45720" y="0"/>
                  </a:moveTo>
                  <a:lnTo>
                    <a:pt x="45720" y="40494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8"/>
            <p:cNvSpPr/>
            <p:nvPr/>
          </p:nvSpPr>
          <p:spPr>
            <a:xfrm>
              <a:off x="1748880" y="3581280"/>
              <a:ext cx="91080" cy="404640"/>
            </a:xfrm>
            <a:custGeom>
              <a:avLst/>
              <a:gdLst/>
              <a:ahLst/>
              <a:cxnLst/>
              <a:rect l="l" t="t" r="r" b="b"/>
              <a:pathLst>
                <a:path h="404945">
                  <a:moveTo>
                    <a:pt x="45720" y="0"/>
                  </a:moveTo>
                  <a:lnTo>
                    <a:pt x="45720" y="40494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9"/>
            <p:cNvSpPr/>
            <p:nvPr/>
          </p:nvSpPr>
          <p:spPr>
            <a:xfrm>
              <a:off x="1098360" y="26974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10"/>
            <p:cNvSpPr/>
            <p:nvPr/>
          </p:nvSpPr>
          <p:spPr>
            <a:xfrm>
              <a:off x="1253160" y="284436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Compliance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63" name="CustomShape 11"/>
            <p:cNvSpPr/>
            <p:nvPr/>
          </p:nvSpPr>
          <p:spPr>
            <a:xfrm>
              <a:off x="1098360" y="39862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12"/>
            <p:cNvSpPr/>
            <p:nvPr/>
          </p:nvSpPr>
          <p:spPr>
            <a:xfrm>
              <a:off x="1253160" y="413352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General Data Protection Regulation (GDPR)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65" name="CustomShape 13"/>
            <p:cNvSpPr/>
            <p:nvPr/>
          </p:nvSpPr>
          <p:spPr>
            <a:xfrm>
              <a:off x="2800440" y="26974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14"/>
            <p:cNvSpPr/>
            <p:nvPr/>
          </p:nvSpPr>
          <p:spPr>
            <a:xfrm>
              <a:off x="2954880" y="284436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Fairness and non-discrimination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67" name="CustomShape 15"/>
            <p:cNvSpPr/>
            <p:nvPr/>
          </p:nvSpPr>
          <p:spPr>
            <a:xfrm>
              <a:off x="2800440" y="39862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6"/>
            <p:cNvSpPr/>
            <p:nvPr/>
          </p:nvSpPr>
          <p:spPr>
            <a:xfrm>
              <a:off x="2954880" y="413352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Gender or race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69" name="CustomShape 17"/>
            <p:cNvSpPr/>
            <p:nvPr/>
          </p:nvSpPr>
          <p:spPr>
            <a:xfrm>
              <a:off x="7054560" y="26974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18"/>
            <p:cNvSpPr/>
            <p:nvPr/>
          </p:nvSpPr>
          <p:spPr>
            <a:xfrm>
              <a:off x="7209360" y="284436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Transparency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71" name="CustomShape 19"/>
            <p:cNvSpPr/>
            <p:nvPr/>
          </p:nvSpPr>
          <p:spPr>
            <a:xfrm>
              <a:off x="4502160" y="39862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20"/>
            <p:cNvSpPr/>
            <p:nvPr/>
          </p:nvSpPr>
          <p:spPr>
            <a:xfrm>
              <a:off x="4656600" y="413352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Awareness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73" name="CustomShape 21"/>
            <p:cNvSpPr/>
            <p:nvPr/>
          </p:nvSpPr>
          <p:spPr>
            <a:xfrm>
              <a:off x="6203880" y="39862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22"/>
            <p:cNvSpPr/>
            <p:nvPr/>
          </p:nvSpPr>
          <p:spPr>
            <a:xfrm>
              <a:off x="6358680" y="413352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Explanation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75" name="CustomShape 23"/>
            <p:cNvSpPr/>
            <p:nvPr/>
          </p:nvSpPr>
          <p:spPr>
            <a:xfrm>
              <a:off x="7905600" y="39862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24"/>
            <p:cNvSpPr/>
            <p:nvPr/>
          </p:nvSpPr>
          <p:spPr>
            <a:xfrm>
              <a:off x="8060400" y="413352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Auditability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177" name="CustomShape 25"/>
            <p:cNvSpPr/>
            <p:nvPr/>
          </p:nvSpPr>
          <p:spPr>
            <a:xfrm>
              <a:off x="9607320" y="398628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26"/>
            <p:cNvSpPr/>
            <p:nvPr/>
          </p:nvSpPr>
          <p:spPr>
            <a:xfrm>
              <a:off x="9762120" y="4133520"/>
              <a:ext cx="1392120" cy="883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0" tIns="75600" rIns="49680" bIns="75600" anchor="ctr"/>
            <a:lstStyle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lang="pt-BR" sz="1300" b="0" strike="noStrike" spc="-1">
                  <a:solidFill>
                    <a:srgbClr val="000000"/>
                  </a:solidFill>
                  <a:latin typeface="Calibri"/>
                </a:rPr>
                <a:t>Accountability</a:t>
              </a:r>
              <a:endParaRPr lang="pt-BR" sz="1300" b="0" strike="noStrike" spc="-1">
                <a:latin typeface="Arial"/>
              </a:endParaRPr>
            </a:p>
          </p:txBody>
        </p:sp>
      </p:grpSp>
      <p:grpSp>
        <p:nvGrpSpPr>
          <p:cNvPr id="179" name="Group 2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Introduction: our contribution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Broader study in code smell detection through ML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1" strike="noStrike" spc="-1">
                <a:solidFill>
                  <a:srgbClr val="404040"/>
                </a:solidFill>
                <a:latin typeface="Calibri"/>
              </a:rPr>
              <a:t>Previous research:</a:t>
            </a: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 aimed at performance metrics 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1" strike="noStrike" spc="-1">
                <a:solidFill>
                  <a:srgbClr val="404040"/>
                </a:solidFill>
                <a:latin typeface="Calibri"/>
              </a:rPr>
              <a:t>We propose interpretability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Practical advantages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wider comprehension of detections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* developer is responsible by his code, thus its improvements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* autonomy to make improvements on code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* minimize code check process (e. g.  pull requests)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developer might make a proper decision 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Motivation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wider comprehension of using decision tree to make code smell detections: is it really interpretable?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Improving autonomy to make improvements on code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Interpretable detection 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could guide developer how to fix smelly code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5662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400" b="0" strike="noStrike" spc="-1">
                <a:solidFill>
                  <a:srgbClr val="404040"/>
                </a:solidFill>
                <a:latin typeface="Calibri"/>
                <a:ea typeface="Calibri"/>
              </a:rPr>
              <a:t>might give insights to debug code</a:t>
            </a:r>
            <a:endParaRPr lang="de-DE" sz="14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developer might make a proper decision about smelly codes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General and Specific Objectives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General objective</a:t>
            </a: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Calibri"/>
              </a:rPr>
              <a:t>Assess interpretability of decision tree models regarding to code smells detections. 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Specific objectives</a:t>
            </a:r>
            <a:endParaRPr lang="de-DE" sz="20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Evaluate how interpretable are decision tree techinique for code smell detection;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Check developer’s confidence regarding to generated models that detects code smells;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3834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1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Check the relationship between effectivity of code smell detections and interpretability.</a:t>
            </a: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Study Design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7" name="Group 2"/>
          <p:cNvGrpSpPr/>
          <p:nvPr/>
        </p:nvGrpSpPr>
        <p:grpSpPr>
          <a:xfrm>
            <a:off x="1106280" y="3064680"/>
            <a:ext cx="10040400" cy="1585080"/>
            <a:chOff x="1106280" y="3064680"/>
            <a:chExt cx="10040400" cy="1585080"/>
          </a:xfrm>
        </p:grpSpPr>
        <p:sp>
          <p:nvSpPr>
            <p:cNvPr id="188" name="CustomShape 3"/>
            <p:cNvSpPr/>
            <p:nvPr/>
          </p:nvSpPr>
          <p:spPr>
            <a:xfrm>
              <a:off x="1106280" y="3064680"/>
              <a:ext cx="2642040" cy="1585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9400" tIns="149400" rIns="102960" bIns="14940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pt-BR" sz="2700" b="0" strike="noStrike" spc="-1">
                  <a:solidFill>
                    <a:srgbClr val="FFFFFF"/>
                  </a:solidFill>
                  <a:latin typeface="Calibri"/>
                </a:rPr>
                <a:t>Research questions</a:t>
              </a:r>
              <a:endParaRPr lang="pt-BR" sz="2700" b="0" strike="noStrike" spc="-1">
                <a:latin typeface="Arial"/>
              </a:endParaRPr>
            </a:p>
          </p:txBody>
        </p:sp>
        <p:sp>
          <p:nvSpPr>
            <p:cNvPr id="189" name="CustomShape 4"/>
            <p:cNvSpPr/>
            <p:nvPr/>
          </p:nvSpPr>
          <p:spPr>
            <a:xfrm>
              <a:off x="3980880" y="3529800"/>
              <a:ext cx="559800" cy="654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5"/>
            <p:cNvSpPr/>
            <p:nvPr/>
          </p:nvSpPr>
          <p:spPr>
            <a:xfrm>
              <a:off x="4805280" y="3064680"/>
              <a:ext cx="2642040" cy="1585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9400" tIns="149400" rIns="102960" bIns="14940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pt-BR" sz="2700" b="0" strike="noStrike" spc="-1">
                  <a:solidFill>
                    <a:srgbClr val="FFFFFF"/>
                  </a:solidFill>
                  <a:latin typeface="Calibri"/>
                </a:rPr>
                <a:t>Study context</a:t>
              </a:r>
              <a:endParaRPr lang="pt-BR" sz="2700" b="0" strike="noStrike" spc="-1">
                <a:latin typeface="Arial"/>
              </a:endParaRPr>
            </a:p>
          </p:txBody>
        </p:sp>
        <p:sp>
          <p:nvSpPr>
            <p:cNvPr id="191" name="CustomShape 6"/>
            <p:cNvSpPr/>
            <p:nvPr/>
          </p:nvSpPr>
          <p:spPr>
            <a:xfrm>
              <a:off x="7680240" y="3529800"/>
              <a:ext cx="559800" cy="654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7"/>
            <p:cNvSpPr/>
            <p:nvPr/>
          </p:nvSpPr>
          <p:spPr>
            <a:xfrm>
              <a:off x="8504640" y="3064680"/>
              <a:ext cx="2642040" cy="1585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9400" tIns="149400" rIns="102960" bIns="14940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pt-BR" sz="2700" b="0" strike="noStrike" spc="-1">
                  <a:solidFill>
                    <a:srgbClr val="FFFFFF"/>
                  </a:solidFill>
                  <a:latin typeface="Calibri"/>
                </a:rPr>
                <a:t>Study procedure</a:t>
              </a:r>
              <a:endParaRPr lang="pt-BR" sz="2700" b="0" strike="noStrike" spc="-1">
                <a:latin typeface="Arial"/>
              </a:endParaRPr>
            </a:p>
          </p:txBody>
        </p:sp>
      </p:grpSp>
      <p:grpSp>
        <p:nvGrpSpPr>
          <p:cNvPr id="193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0</Words>
  <Application>Microsoft Office PowerPoint</Application>
  <PresentationFormat>Widescreen</PresentationFormat>
  <Paragraphs>0</Paragraphs>
  <Slides>29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/>
  <cp:revision>1586</cp:revision>
  <dcterms:created xsi:type="dcterms:W3CDTF">2012-07-30T23:50:35Z</dcterms:created>
  <dcterms:modified xsi:type="dcterms:W3CDTF">2019-06-06T20:50:54Z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