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de-DE"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de-DE"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de-DE"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de-DE" sz="6000" spc="-1" strike="noStrike">
                <a:solidFill>
                  <a:srgbClr val="000000"/>
                </a:solidFill>
                <a:latin typeface="Calibri Light"/>
              </a:rPr>
              <a:t>Clique para editar o título mestre</a:t>
            </a:r>
            <a:endParaRPr b="0" lang="de-DE"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B0BF565-1112-47B6-A08A-F96CCEB4FAC1}" type="datetime">
              <a:rPr b="0" lang="pt-BR" sz="1200" spc="-1" strike="noStrike">
                <a:solidFill>
                  <a:srgbClr val="8b8b8b"/>
                </a:solidFill>
                <a:latin typeface="Calibri"/>
              </a:rPr>
              <a:t>03/12/18</a:t>
            </a:fld>
            <a:endParaRPr b="0" lang="pt-BR"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pt-BR"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EC9A541-1D4A-41B6-8542-0CD05723611B}" type="slidenum">
              <a:rPr b="0" lang="pt-BR" sz="1200" spc="-1" strike="noStrike">
                <a:solidFill>
                  <a:srgbClr val="8b8b8b"/>
                </a:solidFill>
                <a:latin typeface="Calibri"/>
              </a:rPr>
              <a:t>&lt;número&gt;</a:t>
            </a:fld>
            <a:endParaRPr b="0" lang="pt-BR"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Calibri"/>
              </a:rPr>
              <a:t>Clique para editar o formato do texto da estrutura de tópicos</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Calibri"/>
              </a:rPr>
              <a:t>2.º nível da estrutura de tópicos</a:t>
            </a:r>
            <a:endParaRPr b="0" lang="de-D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Calibri"/>
              </a:rPr>
              <a:t>3.º nível da estrutura de tópicos</a:t>
            </a:r>
            <a:endParaRPr b="0" lang="de-D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Calibri"/>
              </a:rPr>
              <a:t>4.º nível da estrutura de tópicos</a:t>
            </a:r>
            <a:endParaRPr b="0" lang="de-D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5.º nível da estrutura de tópicos</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6.º nível da estrutura de tópicos</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7.º nível da estrutura de tópicos</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de-DE" sz="4400" spc="-1" strike="noStrike">
                <a:solidFill>
                  <a:srgbClr val="000000"/>
                </a:solidFill>
                <a:latin typeface="Calibri Light"/>
              </a:rPr>
              <a:t>Clique para editar o título mestre</a:t>
            </a:r>
            <a:endParaRPr b="0" lang="de-DE"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Clique para editar o texto mestre</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Segundo nível</a:t>
            </a:r>
            <a:endParaRPr b="0" lang="de-D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Terceiro nível</a:t>
            </a:r>
            <a:endParaRPr b="0" lang="de-D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de-DE" sz="1800" spc="-1" strike="noStrike">
                <a:solidFill>
                  <a:srgbClr val="000000"/>
                </a:solidFill>
                <a:latin typeface="Calibri"/>
              </a:rPr>
              <a:t>Quarto nível</a:t>
            </a:r>
            <a:endParaRPr b="0" lang="de-D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de-DE" sz="1800" spc="-1" strike="noStrike">
                <a:solidFill>
                  <a:srgbClr val="000000"/>
                </a:solidFill>
                <a:latin typeface="Calibri"/>
              </a:rPr>
              <a:t>Quinto nível</a:t>
            </a:r>
            <a:endParaRPr b="0" lang="de-DE"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D5B2D162-4C11-446E-AD9A-FFB30E483857}" type="datetime">
              <a:rPr b="0" lang="pt-BR" sz="1200" spc="-1" strike="noStrike">
                <a:solidFill>
                  <a:srgbClr val="8b8b8b"/>
                </a:solidFill>
                <a:latin typeface="Calibri"/>
              </a:rPr>
              <a:t>03/12/18</a:t>
            </a:fld>
            <a:endParaRPr b="0" lang="pt-BR"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pt-BR"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A5F8083-8041-4C11-9ADD-19CE84BD50E7}" type="slidenum">
              <a:rPr b="0" lang="pt-BR" sz="1200" spc="-1" strike="noStrike">
                <a:solidFill>
                  <a:srgbClr val="8b8b8b"/>
                </a:solidFill>
                <a:latin typeface="Calibri"/>
              </a:rPr>
              <a:t>1</a:t>
            </a:fld>
            <a:endParaRPr b="0" lang="pt-B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de-DE" sz="6000" spc="-1" strike="noStrike">
                <a:solidFill>
                  <a:srgbClr val="000000"/>
                </a:solidFill>
                <a:latin typeface="Calibri Light"/>
              </a:rPr>
              <a:t>Dissertation Proposal</a:t>
            </a:r>
            <a:endParaRPr b="0" lang="de-DE"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endParaRPr b="0" lang="pt-BR"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sngStrike">
                <a:solidFill>
                  <a:srgbClr val="000000"/>
                </a:solidFill>
                <a:latin typeface="Calibri"/>
              </a:rPr>
              <a:t>RQ1:  How  interpretable  are  the  chosen  machine  learning  techniques  over  code  smelldetection?</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Interpretability is the way to provide a guided user decision. It‘s note the end itself</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RQ2: How applicable are the predictions under developer’s perspective?</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How confident is end user to apply shown predictions </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RQ3:   What’s  the  relationship  between  effectivity  of  each  tested  algorithm  and  interpretability?</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Collect some heterogeneous software systems: we will use some software systems tobe analyzed - extract metrics and look for code smells.   A list of these software isshown on Table 2.  They are Java-based and they are relevant on software communitydue to its high number of commits, active community and its heterogenity</a:t>
            </a: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06" name="" descr=""/>
          <p:cNvPicPr/>
          <p:nvPr/>
        </p:nvPicPr>
        <p:blipFill>
          <a:blip r:embed="rId1"/>
          <a:stretch/>
        </p:blipFill>
        <p:spPr>
          <a:xfrm>
            <a:off x="6677280" y="941760"/>
            <a:ext cx="4914720" cy="49622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Metrics Extraction: extract a large set of object-oriented metrics from systems at class,method, package and project levels.  The metrics are considered as independent vari-ables in the machine learning approach.</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Tool to parse the source code of Java projects through the Eclipse JDT library: “Design Features and Metrics for Java” (DFMC4J). </a:t>
            </a:r>
            <a:r>
              <a:rPr b="1" lang="de-DE" sz="2800" spc="-1" strike="noStrike">
                <a:solidFill>
                  <a:srgbClr val="000000"/>
                </a:solidFill>
                <a:latin typeface="Calibri"/>
              </a:rPr>
              <a:t>** understand – faz a coleta de métricas no software**</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11" name="" descr=""/>
          <p:cNvPicPr/>
          <p:nvPr/>
        </p:nvPicPr>
        <p:blipFill>
          <a:blip r:embed="rId1"/>
          <a:stretch/>
        </p:blipFill>
        <p:spPr>
          <a:xfrm>
            <a:off x="1723680" y="1594800"/>
            <a:ext cx="7924320" cy="4381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14" name="" descr=""/>
          <p:cNvPicPr/>
          <p:nvPr/>
        </p:nvPicPr>
        <p:blipFill>
          <a:blip r:embed="rId1"/>
          <a:stretch/>
        </p:blipFill>
        <p:spPr>
          <a:xfrm>
            <a:off x="1900440" y="2058840"/>
            <a:ext cx="7819560" cy="23331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Choice of tools, or rules, to detect code smells:  to establish the dependent variablefor code smell prediction models, we applied for each code smell the set of automaticdetectors shown in Table 4</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pic>
        <p:nvPicPr>
          <p:cNvPr id="118" name="" descr=""/>
          <p:cNvPicPr/>
          <p:nvPr/>
        </p:nvPicPr>
        <p:blipFill>
          <a:blip r:embed="rId1"/>
          <a:stretch/>
        </p:blipFill>
        <p:spPr>
          <a:xfrm>
            <a:off x="2520000" y="2088000"/>
            <a:ext cx="7560000" cy="3384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Application of the chosen detectors on the systems, recording the results for each classand method.</a:t>
            </a:r>
            <a:endParaRPr b="0" lang="de-DE" sz="2800" spc="-1" strike="noStrike">
              <a:solidFill>
                <a:srgbClr val="000000"/>
              </a:solidFill>
              <a:latin typeface="Calibri"/>
            </a:endParaRPr>
          </a:p>
          <a:p>
            <a:pPr>
              <a:lnSpc>
                <a:spcPct val="90000"/>
              </a:lnSpc>
              <a:spcBef>
                <a:spcPts val="1001"/>
              </a:spcBef>
            </a:pPr>
            <a:r>
              <a:rPr b="1" lang="de-DE" sz="2800" spc="-1" strike="noStrike">
                <a:solidFill>
                  <a:srgbClr val="000000"/>
                </a:solidFill>
                <a:latin typeface="Calibri"/>
              </a:rPr>
              <a:t>Labeling</a:t>
            </a:r>
            <a:r>
              <a:rPr b="0" lang="de-DE" sz="2800" spc="-1" strike="noStrike">
                <a:solidFill>
                  <a:srgbClr val="000000"/>
                </a:solidFill>
                <a:latin typeface="Calibri"/>
              </a:rPr>
              <a:t>:  following the output of the code smell detectors, the reported code smellcandidates are manually evaluated, and they are assigned as YES, if he agrees that thecode snippet contained the specified smell type, and NO, otherwise.  Regard manualevaluation, we intend to recruit about 10 developers with at least 3 years experience insoftware development and code smell detection, from industry and academy.</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2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r>
              <a:rPr b="1" lang="de-DE" sz="2800" spc="-1" strike="noStrike">
                <a:solidFill>
                  <a:srgbClr val="000000"/>
                </a:solidFill>
                <a:latin typeface="Calibri"/>
              </a:rPr>
              <a:t>Training phase</a:t>
            </a:r>
            <a:r>
              <a:rPr b="0" lang="de-DE" sz="2800" spc="-1" strike="noStrike">
                <a:solidFill>
                  <a:srgbClr val="000000"/>
                </a:solidFill>
                <a:latin typeface="Calibri"/>
              </a:rPr>
              <a:t>:  The manual labeling along with object-oriented metrics are used totrain supervised classifiers. These classifiers were chosen due to its adoption in previ-ous experiments [4][2][8], assessing high accuracy . The scope of algorithms analyzedin our study is:</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(a)  J48</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b)  JRIP</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(c)  Random Forest</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(d)  Naive Bayes(e)  </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SMO</a:t>
            </a:r>
            <a:endParaRPr b="0" lang="de-DE" sz="2800" spc="-1" strike="noStrike">
              <a:solidFill>
                <a:srgbClr val="000000"/>
              </a:solidFill>
              <a:latin typeface="Calibri"/>
            </a:endParaRPr>
          </a:p>
          <a:p>
            <a:pPr>
              <a:lnSpc>
                <a:spcPct val="90000"/>
              </a:lnSpc>
              <a:spcBef>
                <a:spcPts val="1001"/>
              </a:spcBef>
            </a:pPr>
            <a:r>
              <a:rPr b="0" lang="de-DE" sz="2800" spc="-1" strike="noStrike">
                <a:solidFill>
                  <a:srgbClr val="000000"/>
                </a:solidFill>
                <a:latin typeface="Calibri"/>
              </a:rPr>
              <a:t>(f)  SVM</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Principais referências</a:t>
            </a:r>
            <a:endParaRPr b="0" lang="de-DE" sz="4400" spc="-1" strike="noStrike">
              <a:solidFill>
                <a:srgbClr val="000000"/>
              </a:solidFill>
              <a:latin typeface="Calibri"/>
            </a:endParaRPr>
          </a:p>
        </p:txBody>
      </p:sp>
      <p:sp>
        <p:nvSpPr>
          <p:cNvPr id="85" name="TextShape 2"/>
          <p:cNvSpPr txBox="1"/>
          <p:nvPr/>
        </p:nvSpPr>
        <p:spPr>
          <a:xfrm>
            <a:off x="838080" y="1825560"/>
            <a:ext cx="10515240" cy="4710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3000" spc="-1" strike="noStrike">
                <a:solidFill>
                  <a:srgbClr val="000000"/>
                </a:solidFill>
                <a:latin typeface="Calibri"/>
              </a:rPr>
              <a:t>☆ </a:t>
            </a:r>
            <a:r>
              <a:rPr b="0" lang="de-DE" sz="3000" spc="-1" strike="noStrike">
                <a:solidFill>
                  <a:srgbClr val="000000"/>
                </a:solidFill>
                <a:latin typeface="Calibri"/>
              </a:rPr>
              <a:t>Ribeiro, Marco Tulio, Singh, Sameer, and Guestrin, Carlos. “why should I trust you?”: Explaining the predictions of any classifier. In Knowledge Discovery and Data Mining (KDD), 2016. </a:t>
            </a:r>
            <a:r>
              <a:rPr b="1" lang="de-DE" sz="3000" spc="-1" strike="noStrike">
                <a:solidFill>
                  <a:srgbClr val="000000"/>
                </a:solidFill>
                <a:latin typeface="Calibri"/>
              </a:rPr>
              <a:t>(833 citações)</a:t>
            </a:r>
            <a:endParaRPr b="0" lang="de-DE" sz="3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3000" spc="-1" strike="noStrike">
                <a:solidFill>
                  <a:srgbClr val="000000"/>
                </a:solidFill>
                <a:latin typeface="Calibri"/>
              </a:rPr>
              <a:t>☆ </a:t>
            </a:r>
            <a:r>
              <a:rPr b="0" lang="de-DE" sz="3000" spc="-1" strike="noStrike">
                <a:solidFill>
                  <a:srgbClr val="000000"/>
                </a:solidFill>
                <a:latin typeface="Calibri"/>
              </a:rPr>
              <a:t>Ribeiro, Marco Tulio, Sameer Singh, and Carlos Guestrin. "Model-agnostic interpretability of machine learning." </a:t>
            </a:r>
            <a:r>
              <a:rPr b="0" i="1" lang="de-DE" sz="3000" spc="-1" strike="noStrike">
                <a:solidFill>
                  <a:srgbClr val="000000"/>
                </a:solidFill>
                <a:latin typeface="Calibri"/>
              </a:rPr>
              <a:t>arXiv preprint arXiv:1606.05386</a:t>
            </a:r>
            <a:r>
              <a:rPr b="0" lang="de-DE" sz="3000" spc="-1" strike="noStrike">
                <a:solidFill>
                  <a:srgbClr val="000000"/>
                </a:solidFill>
                <a:latin typeface="Calibri"/>
              </a:rPr>
              <a:t>(2016). </a:t>
            </a:r>
            <a:r>
              <a:rPr b="1" lang="de-DE" sz="3000" spc="-1" strike="noStrike">
                <a:solidFill>
                  <a:srgbClr val="000000"/>
                </a:solidFill>
                <a:latin typeface="Calibri"/>
              </a:rPr>
              <a:t>(52 citações)</a:t>
            </a:r>
            <a:endParaRPr b="0" lang="de-DE" sz="3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Di Nucci, Dario, et al. "Detecting code smells using machine learning techniques: are we there yet?." </a:t>
            </a:r>
            <a:r>
              <a:rPr b="0" i="1" lang="de-DE" sz="2800" spc="-1" strike="noStrike">
                <a:solidFill>
                  <a:srgbClr val="000000"/>
                </a:solidFill>
                <a:latin typeface="Calibri"/>
              </a:rPr>
              <a:t>2018 IEEE 25th International Conference on Software Analysis, Evolution and Reengineering (SANER)</a:t>
            </a:r>
            <a:r>
              <a:rPr b="0" lang="de-DE" sz="2800" spc="-1" strike="noStrike">
                <a:solidFill>
                  <a:srgbClr val="000000"/>
                </a:solidFill>
                <a:latin typeface="Calibri"/>
              </a:rPr>
              <a:t>. IEEE, 2018. </a:t>
            </a:r>
            <a:r>
              <a:rPr b="1" lang="de-DE" sz="2800" spc="-1" strike="noStrike">
                <a:solidFill>
                  <a:srgbClr val="000000"/>
                </a:solidFill>
                <a:latin typeface="Calibri"/>
              </a:rPr>
              <a:t>(7 citações)</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3000" spc="-1" strike="noStrike">
                <a:solidFill>
                  <a:srgbClr val="000000"/>
                </a:solidFill>
                <a:latin typeface="Calibri"/>
              </a:rPr>
              <a:t>☆ </a:t>
            </a:r>
            <a:r>
              <a:rPr b="0" lang="de-DE" sz="3000" spc="-1" strike="noStrike">
                <a:solidFill>
                  <a:srgbClr val="000000"/>
                </a:solidFill>
                <a:latin typeface="Calibri"/>
              </a:rPr>
              <a:t>Maneerat, Nakarin, and Pomsiri Muenchaisri. "Bad-smell prediction from software design model using machine learning techniques." </a:t>
            </a:r>
            <a:r>
              <a:rPr b="0" i="1" lang="de-DE" sz="3000" spc="-1" strike="noStrike">
                <a:solidFill>
                  <a:srgbClr val="000000"/>
                </a:solidFill>
                <a:latin typeface="Calibri"/>
              </a:rPr>
              <a:t>Computer Science and Software Engineering (JCSSE), 2011 Eighth International Joint Conference on</a:t>
            </a:r>
            <a:r>
              <a:rPr b="0" lang="de-DE" sz="3000" spc="-1" strike="noStrike">
                <a:solidFill>
                  <a:srgbClr val="000000"/>
                </a:solidFill>
                <a:latin typeface="Calibri"/>
              </a:rPr>
              <a:t>. IEEE, 2011. </a:t>
            </a:r>
            <a:r>
              <a:rPr b="1" lang="de-DE" sz="3000" spc="-1" strike="noStrike">
                <a:solidFill>
                  <a:srgbClr val="000000"/>
                </a:solidFill>
                <a:latin typeface="Calibri"/>
              </a:rPr>
              <a:t>(24 citações)</a:t>
            </a:r>
            <a:endParaRPr b="0" lang="de-DE" sz="3000" spc="-1" strike="noStrike">
              <a:solidFill>
                <a:srgbClr val="000000"/>
              </a:solidFill>
              <a:latin typeface="Calibri"/>
            </a:endParaRPr>
          </a:p>
          <a:p>
            <a:pPr>
              <a:lnSpc>
                <a:spcPct val="90000"/>
              </a:lnSpc>
              <a:spcBef>
                <a:spcPts val="1001"/>
              </a:spcBef>
            </a:pPr>
            <a:endParaRPr b="0" lang="de-DE" sz="3000" spc="-1" strike="noStrike">
              <a:solidFill>
                <a:srgbClr val="000000"/>
              </a:solidFill>
              <a:latin typeface="Calibri"/>
            </a:endParaRPr>
          </a:p>
          <a:p>
            <a:pPr>
              <a:lnSpc>
                <a:spcPct val="90000"/>
              </a:lnSpc>
              <a:spcBef>
                <a:spcPts val="1001"/>
              </a:spcBef>
            </a:pPr>
            <a:endParaRPr b="0" lang="de-DE" sz="3000" spc="-1" strike="noStrike">
              <a:solidFill>
                <a:srgbClr val="000000"/>
              </a:solidFill>
              <a:latin typeface="Calibri"/>
            </a:endParaRPr>
          </a:p>
          <a:p>
            <a:pPr>
              <a:lnSpc>
                <a:spcPct val="90000"/>
              </a:lnSpc>
              <a:spcBef>
                <a:spcPts val="1001"/>
              </a:spcBef>
            </a:pPr>
            <a:endParaRPr b="0" lang="de-DE" sz="3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2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Gathering training and test data</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25" name="" descr=""/>
          <p:cNvPicPr/>
          <p:nvPr/>
        </p:nvPicPr>
        <p:blipFill>
          <a:blip r:embed="rId1"/>
          <a:stretch/>
        </p:blipFill>
        <p:spPr>
          <a:xfrm>
            <a:off x="2736000" y="2376000"/>
            <a:ext cx="5019840" cy="40320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de-DE" sz="2800" spc="-1" strike="noStrike">
                <a:solidFill>
                  <a:srgbClr val="000000"/>
                </a:solidFill>
                <a:latin typeface="Calibri"/>
              </a:rPr>
              <a:t>Furthermore,  to test the performance of the different code smell prediction modelsbuilt, we will apply 10-fold cross validation [2]</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sngStrike">
                <a:solidFill>
                  <a:srgbClr val="000000"/>
                </a:solidFill>
                <a:latin typeface="Calibri"/>
              </a:rPr>
              <a:t>Operation</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Operation and Data Analysis</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The same participants of labeling phase above will be invited to participate of next procedures. The datasets above will be splitted in groups, each one for the respective algorithmand code smell type</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The testing sets will be grouped by code smell and algorithm (see following effectivity summary)</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sngStrike">
                <a:solidFill>
                  <a:srgbClr val="000000"/>
                </a:solidFill>
                <a:latin typeface="Calibri"/>
              </a:rPr>
              <a:t> </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32" name="" descr=""/>
          <p:cNvPicPr/>
          <p:nvPr/>
        </p:nvPicPr>
        <p:blipFill>
          <a:blip r:embed="rId1"/>
          <a:stretch/>
        </p:blipFill>
        <p:spPr>
          <a:xfrm>
            <a:off x="6284160" y="1755360"/>
            <a:ext cx="5379840" cy="4436640"/>
          </a:xfrm>
          <a:prstGeom prst="rect">
            <a:avLst/>
          </a:prstGeom>
          <a:ln>
            <a:noFill/>
          </a:ln>
        </p:spPr>
      </p:pic>
      <p:pic>
        <p:nvPicPr>
          <p:cNvPr id="133" name="" descr=""/>
          <p:cNvPicPr/>
          <p:nvPr/>
        </p:nvPicPr>
        <p:blipFill>
          <a:blip r:embed="rId2"/>
          <a:stretch/>
        </p:blipFill>
        <p:spPr>
          <a:xfrm>
            <a:off x="504000" y="1728000"/>
            <a:ext cx="5328000" cy="44485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sngStrike">
                <a:solidFill>
                  <a:srgbClr val="000000"/>
                </a:solidFill>
                <a:latin typeface="Calibri"/>
              </a:rPr>
              <a:t> </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pic>
        <p:nvPicPr>
          <p:cNvPr id="136" name="" descr=""/>
          <p:cNvPicPr/>
          <p:nvPr/>
        </p:nvPicPr>
        <p:blipFill>
          <a:blip r:embed="rId1"/>
          <a:stretch/>
        </p:blipFill>
        <p:spPr>
          <a:xfrm>
            <a:off x="2952000" y="2304000"/>
            <a:ext cx="6405480" cy="33494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sngStrike">
                <a:solidFill>
                  <a:srgbClr val="000000"/>
                </a:solidFill>
                <a:latin typeface="Calibri"/>
              </a:rPr>
              <a:t>RQ1</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RQ2:</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sample radomly 20 (more or less?) instances from each trained dataset (specific algorithm and code smell) to be analyzed by each subject.</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Apply some interpretability technique  for each instance (user-friendly)</a:t>
            </a:r>
            <a:endParaRPr b="0" lang="de-DE"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1" lang="de-DE" sz="2800" spc="-1" strike="noStrike">
                <a:solidFill>
                  <a:srgbClr val="000000"/>
                </a:solidFill>
                <a:latin typeface="Calibri"/>
              </a:rPr>
              <a:t>***LIME (Local Interpretable Model-agnostic explanations)</a:t>
            </a:r>
            <a:endParaRPr b="0" lang="de-DE"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1" lang="de-DE" sz="2800" spc="-1" strike="noStrike">
                <a:solidFill>
                  <a:srgbClr val="000000"/>
                </a:solidFill>
                <a:latin typeface="Calibri"/>
              </a:rPr>
              <a:t>Partial dependence</a:t>
            </a:r>
            <a:endParaRPr b="0" lang="de-DE"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1" lang="de-DE" sz="2800" spc="-1" strike="noStrike">
                <a:solidFill>
                  <a:srgbClr val="000000"/>
                </a:solidFill>
                <a:latin typeface="Calibri"/>
              </a:rPr>
              <a:t>Feature importance</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The accpected answer isYES, if he is able to interpret it and if the prediciton is feasible , and NO otherwise</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RQ2: EXPECTED RESULT</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Calibri"/>
              </a:rPr>
              <a:t> </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endParaRPr b="0" lang="de-DE" sz="2800" spc="-1" strike="noStrike">
              <a:solidFill>
                <a:srgbClr val="000000"/>
              </a:solidFill>
              <a:latin typeface="Calibri"/>
            </a:endParaRPr>
          </a:p>
          <a:p>
            <a:endParaRPr b="0" lang="de-DE" sz="28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Principais referências</a:t>
            </a:r>
            <a:endParaRPr b="0" lang="de-DE" sz="4400" spc="-1" strike="noStrike">
              <a:solidFill>
                <a:srgbClr val="000000"/>
              </a:solidFill>
              <a:latin typeface="Calibri"/>
            </a:endParaRPr>
          </a:p>
        </p:txBody>
      </p:sp>
      <p:sp>
        <p:nvSpPr>
          <p:cNvPr id="87" name="TextShape 2"/>
          <p:cNvSpPr txBox="1"/>
          <p:nvPr/>
        </p:nvSpPr>
        <p:spPr>
          <a:xfrm>
            <a:off x="838080" y="1825560"/>
            <a:ext cx="10515240" cy="4710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r>
              <a:rPr b="0" lang="de-DE" sz="2800" spc="-1" strike="noStrike">
                <a:solidFill>
                  <a:srgbClr val="000000"/>
                </a:solidFill>
                <a:latin typeface="Calibri"/>
              </a:rPr>
              <a:t>Fontana, Francesca Arcelli, et al. "Comparing and experimenting machine learning techniques for code smell detection." </a:t>
            </a:r>
            <a:r>
              <a:rPr b="0" i="1" lang="de-DE" sz="2800" spc="-1" strike="noStrike">
                <a:solidFill>
                  <a:srgbClr val="000000"/>
                </a:solidFill>
                <a:latin typeface="Calibri"/>
              </a:rPr>
              <a:t>Empirical Software Engineering</a:t>
            </a:r>
            <a:r>
              <a:rPr b="0" lang="de-DE" sz="2800" spc="-1" strike="noStrike">
                <a:solidFill>
                  <a:srgbClr val="000000"/>
                </a:solidFill>
                <a:latin typeface="Calibri"/>
              </a:rPr>
              <a:t> 21.3 (2016): 1143-1191. </a:t>
            </a:r>
            <a:r>
              <a:rPr b="1" lang="de-DE" sz="2800" spc="-1" strike="noStrike">
                <a:solidFill>
                  <a:srgbClr val="000000"/>
                </a:solidFill>
                <a:latin typeface="Calibri"/>
              </a:rPr>
              <a:t>(66 citações)</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r>
              <a:rPr b="0" lang="de-DE" sz="2800" spc="-1" strike="noStrike">
                <a:solidFill>
                  <a:srgbClr val="000000"/>
                </a:solidFill>
                <a:latin typeface="Calibri"/>
              </a:rPr>
              <a:t>Fontana, Francesca Arcelli, Pietro Braione, and Marco Zanoni. "Automatic detection of bad smells in code: An experimental assessment." </a:t>
            </a:r>
            <a:r>
              <a:rPr b="0" i="1" lang="de-DE" sz="2800" spc="-1" strike="noStrike">
                <a:solidFill>
                  <a:srgbClr val="000000"/>
                </a:solidFill>
                <a:latin typeface="Calibri"/>
              </a:rPr>
              <a:t>Journal of Object Technology</a:t>
            </a:r>
            <a:r>
              <a:rPr b="0" lang="de-DE" sz="2800" spc="-1" strike="noStrike">
                <a:solidFill>
                  <a:srgbClr val="000000"/>
                </a:solidFill>
                <a:latin typeface="Calibri"/>
              </a:rPr>
              <a:t> 11.2 (2012): 5-1. </a:t>
            </a:r>
            <a:r>
              <a:rPr b="1" lang="de-DE" sz="2800" spc="-1" strike="noStrike">
                <a:solidFill>
                  <a:srgbClr val="000000"/>
                </a:solidFill>
                <a:latin typeface="Calibri"/>
              </a:rPr>
              <a:t>(114 citações)</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Fontana, Francesca Arcelli, et al. "Code smell detection: Towards a machine learning-based approach." </a:t>
            </a:r>
            <a:r>
              <a:rPr b="0" i="1" lang="de-DE" sz="2800" spc="-1" strike="noStrike">
                <a:solidFill>
                  <a:srgbClr val="000000"/>
                </a:solidFill>
                <a:latin typeface="Calibri"/>
              </a:rPr>
              <a:t>Software Maintenance (ICSM), 2013 29th IEEE International Conference on</a:t>
            </a:r>
            <a:r>
              <a:rPr b="0" lang="de-DE" sz="2800" spc="-1" strike="noStrike">
                <a:solidFill>
                  <a:srgbClr val="000000"/>
                </a:solidFill>
                <a:latin typeface="Calibri"/>
              </a:rPr>
              <a:t>. IEEE, 2013. </a:t>
            </a:r>
            <a:r>
              <a:rPr b="1" lang="de-DE" sz="2800" spc="-1" strike="noStrike">
                <a:solidFill>
                  <a:srgbClr val="000000"/>
                </a:solidFill>
                <a:latin typeface="Calibri"/>
              </a:rPr>
              <a:t>(48 citações)</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Contexto de pesquisa</a:t>
            </a:r>
            <a:endParaRPr b="0" lang="de-DE" sz="4400" spc="-1" strike="noStrike">
              <a:solidFill>
                <a:srgbClr val="000000"/>
              </a:solidFill>
              <a:latin typeface="Calibri"/>
            </a:endParaRPr>
          </a:p>
        </p:txBody>
      </p:sp>
      <p:sp>
        <p:nvSpPr>
          <p:cNvPr id="89" name="TextShape 2"/>
          <p:cNvSpPr txBox="1"/>
          <p:nvPr/>
        </p:nvSpPr>
        <p:spPr>
          <a:xfrm>
            <a:off x="608040" y="1408680"/>
            <a:ext cx="10745280" cy="5285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 </a:t>
            </a:r>
            <a:r>
              <a:rPr b="0" lang="de-DE" sz="2800" spc="-1" strike="noStrike">
                <a:solidFill>
                  <a:srgbClr val="000000"/>
                </a:solidFill>
                <a:latin typeface="Calibri"/>
              </a:rPr>
              <a:t>Ribeiro, Marco Tulio, Sameer Singh, and Carlos Guestrin. "Model-agnostic interpretability of machine learning."</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Importance of IML:</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2400" spc="-1" strike="noStrike">
                <a:solidFill>
                  <a:srgbClr val="000000"/>
                </a:solidFill>
                <a:latin typeface="Calibri"/>
              </a:rPr>
              <a:t>Trust: how much can understand e predct the model behavior</a:t>
            </a:r>
            <a:endParaRPr b="0" lang="de-D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System designer is better equiped to improve model</a:t>
            </a:r>
            <a:endParaRPr b="0" lang="de-D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Feature engineering</a:t>
            </a:r>
            <a:endParaRPr b="0" lang="de-DE"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Parameter tuning</a:t>
            </a:r>
            <a:endParaRPr b="0" lang="de-DE"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Replacing the model with a diferente one.</a:t>
            </a:r>
            <a:endParaRPr b="0" lang="de-DE"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Solutions</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Use "interpretable models"</a:t>
            </a:r>
            <a:endParaRPr b="0" lang="de-D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Treating original model as a black box. </a:t>
            </a:r>
            <a:endParaRPr b="0" lang="de-D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Extract post-hoc explanations: model agnostic</a:t>
            </a:r>
            <a:endParaRPr b="0" lang="de-DE"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Extracting post-hoc explanations:</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2800" spc="-1" strike="noStrike">
                <a:solidFill>
                  <a:srgbClr val="000000"/>
                </a:solidFill>
                <a:latin typeface="Calibri"/>
              </a:rPr>
              <a:t>learning an interpretable model on the predictions of the black box model</a:t>
            </a:r>
            <a:r>
              <a:rPr b="0" lang="de-DE" sz="2800" spc="-1" strike="noStrike">
                <a:solidFill>
                  <a:srgbClr val="000000"/>
                </a:solidFill>
                <a:latin typeface="Calibri"/>
              </a:rPr>
              <a:t> (Craven &amp; Shavlik, 1996; Baehrens et al., 2010),</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3000" spc="-1" strike="noStrike">
                <a:solidFill>
                  <a:srgbClr val="000000"/>
                </a:solidFill>
                <a:latin typeface="Calibri"/>
              </a:rPr>
              <a:t>perturbing inputs and seeing how the black box model reacts </a:t>
            </a:r>
            <a:r>
              <a:rPr b="0" lang="de-DE" sz="3500" spc="-1" strike="noStrike">
                <a:solidFill>
                  <a:srgbClr val="000000"/>
                </a:solidFill>
                <a:latin typeface="Calibri"/>
              </a:rPr>
              <a:t>(Strumbelj &amp; Kononenko, 2010; Krause et al., 2016),</a:t>
            </a:r>
            <a:endParaRPr b="0" lang="de-DE" sz="35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4100" spc="-1" strike="noStrike">
                <a:solidFill>
                  <a:srgbClr val="000000"/>
                </a:solidFill>
                <a:latin typeface="Calibri"/>
              </a:rPr>
              <a:t>or both</a:t>
            </a:r>
            <a:r>
              <a:rPr b="0" lang="de-DE" sz="4100" spc="-1" strike="noStrike">
                <a:solidFill>
                  <a:srgbClr val="000000"/>
                </a:solidFill>
                <a:latin typeface="Calibri"/>
              </a:rPr>
              <a:t> (Ribeiro et al., 2016).</a:t>
            </a:r>
            <a:endParaRPr b="0" lang="de-DE" sz="4100" spc="-1" strike="noStrike">
              <a:solidFill>
                <a:srgbClr val="000000"/>
              </a:solidFill>
              <a:latin typeface="Calibri"/>
            </a:endParaRPr>
          </a:p>
          <a:p>
            <a:endParaRPr b="0" lang="de-DE" sz="4100" spc="-1" strike="noStrike">
              <a:solidFill>
                <a:srgbClr val="000000"/>
              </a:solidFill>
              <a:latin typeface="Calibri"/>
            </a:endParaRPr>
          </a:p>
          <a:p>
            <a:pPr>
              <a:lnSpc>
                <a:spcPct val="90000"/>
              </a:lnSpc>
              <a:spcBef>
                <a:spcPts val="1001"/>
              </a:spcBef>
            </a:pPr>
            <a:endParaRPr b="0" lang="de-DE" sz="4100" spc="-1" strike="noStrike">
              <a:solidFill>
                <a:srgbClr val="000000"/>
              </a:solidFill>
              <a:latin typeface="Calibri"/>
            </a:endParaRPr>
          </a:p>
          <a:p>
            <a:pPr>
              <a:lnSpc>
                <a:spcPct val="90000"/>
              </a:lnSpc>
              <a:spcBef>
                <a:spcPts val="1001"/>
              </a:spcBef>
            </a:pPr>
            <a:endParaRPr b="0" lang="de-DE" sz="4100" spc="-1" strike="noStrike">
              <a:solidFill>
                <a:srgbClr val="000000"/>
              </a:solidFill>
              <a:latin typeface="Calibri"/>
            </a:endParaRPr>
          </a:p>
          <a:p>
            <a:pPr>
              <a:lnSpc>
                <a:spcPct val="90000"/>
              </a:lnSpc>
              <a:spcBef>
                <a:spcPts val="1001"/>
              </a:spcBef>
            </a:pPr>
            <a:endParaRPr b="0" lang="de-DE" sz="4100" spc="-1" strike="noStrike">
              <a:solidFill>
                <a:srgbClr val="000000"/>
              </a:solidFill>
              <a:latin typeface="Calibri"/>
            </a:endParaRPr>
          </a:p>
          <a:p>
            <a:pPr>
              <a:lnSpc>
                <a:spcPct val="90000"/>
              </a:lnSpc>
              <a:spcBef>
                <a:spcPts val="1001"/>
              </a:spcBef>
            </a:pPr>
            <a:endParaRPr b="0" lang="de-DE" sz="41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Contexto de pesquisa</a:t>
            </a:r>
            <a:endParaRPr b="0" lang="de-DE" sz="4400" spc="-1" strike="noStrike">
              <a:solidFill>
                <a:srgbClr val="000000"/>
              </a:solidFill>
              <a:latin typeface="Calibri"/>
            </a:endParaRPr>
          </a:p>
        </p:txBody>
      </p:sp>
      <p:sp>
        <p:nvSpPr>
          <p:cNvPr id="91" name="TextShape 2"/>
          <p:cNvSpPr txBox="1"/>
          <p:nvPr/>
        </p:nvSpPr>
        <p:spPr>
          <a:xfrm>
            <a:off x="608040" y="1408680"/>
            <a:ext cx="10745280" cy="5285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Model flexibility</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Model is treated as a black box</a:t>
            </a:r>
            <a:endParaRPr b="0" lang="de-DE"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Frees up the model to bel as flexibel as necessery for the task</a:t>
            </a:r>
            <a:endParaRPr b="0" lang="de-DE"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Explanation flexibility</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2400" spc="-1" strike="noStrike">
                <a:solidFill>
                  <a:srgbClr val="000000"/>
                </a:solidFill>
                <a:latin typeface="Calibri"/>
              </a:rPr>
              <a:t> </a:t>
            </a:r>
            <a:r>
              <a:rPr b="1" lang="de-DE" sz="2400" spc="-1" strike="noStrike">
                <a:solidFill>
                  <a:srgbClr val="000000"/>
                </a:solidFill>
                <a:latin typeface="Calibri"/>
              </a:rPr>
              <a:t>the same model can be explained with different types of explanations, and different degrees of interpretability for each type of explanation.</a:t>
            </a:r>
            <a:endParaRPr b="0" lang="de-DE"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Representation Flexibility</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Lower Cost to Switch</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Comparing two models</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de-DE" sz="2400" spc="-1" strike="noStrike">
                <a:solidFill>
                  <a:srgbClr val="000000"/>
                </a:solidFill>
                <a:latin typeface="Calibri"/>
              </a:rPr>
              <a:t>models being compared can be explained using the same techniques and representations</a:t>
            </a:r>
            <a:endParaRPr b="0" lang="de-DE" sz="2400" spc="-1" strike="noStrike">
              <a:solidFill>
                <a:srgbClr val="000000"/>
              </a:solidFill>
              <a:latin typeface="Calibri"/>
            </a:endParaRPr>
          </a:p>
          <a:p>
            <a:endParaRPr b="0" lang="de-DE" sz="2400" spc="-1" strike="noStrike">
              <a:solidFill>
                <a:srgbClr val="000000"/>
              </a:solidFill>
              <a:latin typeface="Calibri"/>
            </a:endParaRPr>
          </a:p>
          <a:p>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Contexto de pesquisa</a:t>
            </a:r>
            <a:endParaRPr b="0" lang="de-DE"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Ribeiro, Marco Tulio, Singh, Sameer, and Guestrin, Carlos. “why should I trust you?”: Explaining the predictions of any classifier</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Objetivos gerais e específicos</a:t>
            </a:r>
            <a:endParaRPr b="0" lang="de-DE"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Objetivos gerais</a:t>
            </a:r>
            <a:endParaRPr b="0" lang="de-DE" sz="2800" spc="-1" strike="noStrike">
              <a:solidFill>
                <a:srgbClr val="000000"/>
              </a:solidFill>
              <a:latin typeface="Calibri"/>
            </a:endParaRPr>
          </a:p>
          <a:p>
            <a:r>
              <a:rPr b="0" lang="de-DE" sz="2400" spc="-1" strike="noStrike">
                <a:solidFill>
                  <a:srgbClr val="000000"/>
                </a:solidFill>
                <a:latin typeface="Calibri"/>
              </a:rPr>
              <a:t>Evaluate and understand code smell predictions through the most recent research in in-terpretability of machine learning techniques.</a:t>
            </a:r>
            <a:endParaRPr b="0" lang="de-DE"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Objetivos específicos</a:t>
            </a:r>
            <a:endParaRPr b="0" lang="de-DE" sz="2800" spc="-1" strike="noStrike">
              <a:solidFill>
                <a:srgbClr val="000000"/>
              </a:solidFill>
              <a:latin typeface="Calibri"/>
            </a:endParaRPr>
          </a:p>
          <a:p>
            <a:r>
              <a:rPr b="0" lang="de-DE" sz="2400" spc="-1" strike="noStrike">
                <a:solidFill>
                  <a:srgbClr val="000000"/>
                </a:solidFill>
                <a:latin typeface="Calibri"/>
              </a:rPr>
              <a:t>Summarise the effectivity of each algorithm for each code smell type;</a:t>
            </a:r>
            <a:endParaRPr b="0" lang="de-DE" sz="2400" spc="-1" strike="noStrike">
              <a:solidFill>
                <a:srgbClr val="000000"/>
              </a:solidFill>
              <a:latin typeface="Calibri"/>
            </a:endParaRPr>
          </a:p>
          <a:p>
            <a:r>
              <a:rPr b="0" lang="de-DE" sz="2400" spc="-1" strike="noStrike">
                <a:solidFill>
                  <a:srgbClr val="000000"/>
                </a:solidFill>
                <a:latin typeface="Calibri"/>
              </a:rPr>
              <a:t>Evaluate  how  interpretable  are  machine  learning  models  for  code  smell  prediction,providing qualitative understanding of the relationship between the instance’s features and the model’s predictions. [18];</a:t>
            </a:r>
            <a:endParaRPr b="0" lang="de-DE" sz="2400" spc="-1" strike="noStrike">
              <a:solidFill>
                <a:srgbClr val="000000"/>
              </a:solidFill>
              <a:latin typeface="Calibri"/>
            </a:endParaRPr>
          </a:p>
          <a:p>
            <a:r>
              <a:rPr b="0" lang="de-DE" sz="2400" spc="-1" strike="noStrike">
                <a:solidFill>
                  <a:srgbClr val="000000"/>
                </a:solidFill>
                <a:latin typeface="Calibri"/>
              </a:rPr>
              <a:t>Check developer’s confidence regarding to generated models that predicts code smells;</a:t>
            </a:r>
            <a:endParaRPr b="0" lang="de-DE" sz="2400" spc="-1" strike="noStrike">
              <a:solidFill>
                <a:srgbClr val="000000"/>
              </a:solidFill>
              <a:latin typeface="Calibri"/>
            </a:endParaRPr>
          </a:p>
          <a:p>
            <a:r>
              <a:rPr b="0" lang="de-DE" sz="2400" spc="-1" strike="noStrike">
                <a:solidFill>
                  <a:srgbClr val="000000"/>
                </a:solidFill>
                <a:latin typeface="Calibri"/>
              </a:rPr>
              <a:t>Check the relationship between effectivity of code smell predictions and interpretabil-ity</a:t>
            </a:r>
            <a:endParaRPr b="0" lang="de-DE" sz="24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Proposal relevance</a:t>
            </a:r>
            <a:endParaRPr b="0" lang="de-DE"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de-DE" sz="2800" spc="-1" strike="noStrike">
                <a:solidFill>
                  <a:srgbClr val="000000"/>
                </a:solidFill>
                <a:latin typeface="Calibri"/>
              </a:rPr>
              <a:t>Our study intend to provide a valuable contribution to code smell detection using machine learning  techniques.   While  previous  studies  focus  on  performance,  i.   e.   effectivity  andefficciency of predictions, we focus on interpretability. A interpretable aproacch of machinelearning might lead to a better understanding of the reasons behind each predicion, whethermodel is black box or not.</a:t>
            </a:r>
            <a:endParaRPr b="0" lang="de-DE"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de-DE" sz="4400" spc="-1" strike="noStrike">
                <a:solidFill>
                  <a:srgbClr val="000000"/>
                </a:solidFill>
                <a:latin typeface="Calibri Light"/>
              </a:rPr>
              <a:t>Study design</a:t>
            </a:r>
            <a:endParaRPr b="0" lang="de-DE"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de-DE" sz="2800" spc="-1" strike="noStrike">
                <a:solidFill>
                  <a:srgbClr val="000000"/>
                </a:solidFill>
                <a:latin typeface="Calibri"/>
              </a:rPr>
              <a:t>This study aims to investigate how interpretable are the code smells predictions throughdeveloper’s eyes . In this way, three main research questions will guide this study:</a:t>
            </a:r>
            <a:endParaRPr b="0" lang="de-DE" sz="2800" spc="-1" strike="noStrike">
              <a:solidFill>
                <a:srgbClr val="000000"/>
              </a:solidFill>
              <a:latin typeface="Calibri"/>
            </a:endParaRPr>
          </a:p>
          <a:p>
            <a:pPr marL="228600" indent="-228240">
              <a:lnSpc>
                <a:spcPct val="90000"/>
              </a:lnSpc>
              <a:spcBef>
                <a:spcPts val="1001"/>
              </a:spcBef>
              <a:buClr>
                <a:srgbClr val="000000"/>
              </a:buClr>
              <a:buFont typeface="Arial"/>
              <a:buChar char="•"/>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TotalTime>
  <Application>LibreOffice/6.0.6.2$Windows_x86 LibreOffice_project/0c292870b25a325b5ed35f6b45599d2ea4458e77</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2012-07-30T23:50:35Z</dcterms:created>
  <dc:creator/>
  <dc:description/>
  <dc:language>pt-BR</dc:language>
  <cp:lastModifiedBy/>
  <dcterms:modified xsi:type="dcterms:W3CDTF">2018-12-03T23:57:30Z</dcterms:modified>
  <cp:revision>229</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