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2715840"/>
            <a:ext cx="9142920" cy="11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262626"/>
                </a:solidFill>
                <a:latin typeface="Calibri Light"/>
                <a:ea typeface="Calibri Light"/>
              </a:rPr>
              <a:t>Another aproach to code smell detection: assessing interpretability of decision tree-based detections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3880" y="452412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400" spc="194" strike="noStrike" cap="all">
                <a:solidFill>
                  <a:srgbClr val="637052"/>
                </a:solidFill>
                <a:latin typeface="Calibri Light"/>
                <a:ea typeface="DejaVu Sans"/>
              </a:rPr>
              <a:t>Master Student: Christiano Rossini Martins Costa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400" spc="194" strike="noStrike" cap="all">
                <a:solidFill>
                  <a:srgbClr val="637052"/>
                </a:solidFill>
                <a:latin typeface="Calibri Light"/>
                <a:ea typeface="DejaVu Sans"/>
              </a:rPr>
              <a:t>Advisor: Baldoino Fonseca dos Santos Neto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523880" y="533160"/>
            <a:ext cx="768348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Universidade Federal de Alagoas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Instituto de computação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Programa de Pós-Graduação em Informática - PPGI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97280" y="184572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Effectiveness Metrics </a:t>
            </a:r>
            <a:endParaRPr b="0" lang="pt-BR" sz="20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Precision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F-measure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tretch/>
        </p:blipFill>
        <p:spPr>
          <a:xfrm>
            <a:off x="7901640" y="1937880"/>
            <a:ext cx="2943360" cy="1859400"/>
          </a:xfrm>
          <a:prstGeom prst="rect">
            <a:avLst/>
          </a:prstGeom>
          <a:ln>
            <a:noFill/>
          </a:ln>
        </p:spPr>
      </p:pic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7901640" y="4137840"/>
            <a:ext cx="2928960" cy="180216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9440280" y="3574080"/>
            <a:ext cx="2670120" cy="63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Setup 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Without feature selection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497520" y="5572800"/>
            <a:ext cx="261288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With feature selection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3"/>
          <a:stretch/>
        </p:blipFill>
        <p:spPr>
          <a:xfrm>
            <a:off x="2465280" y="3749760"/>
            <a:ext cx="3364200" cy="21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GC visualization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944000" y="1944000"/>
            <a:ext cx="3764520" cy="48236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912000" y="1152000"/>
            <a:ext cx="3599640" cy="56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CDSBP visualization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30840" y="1526040"/>
            <a:ext cx="11044800" cy="41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CDSBP visualization with Feature Selection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75760" y="1580040"/>
            <a:ext cx="11675880" cy="39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LM visualization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19760" y="1584000"/>
            <a:ext cx="11027880" cy="42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LM visualization with feature selection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08000" y="1476000"/>
            <a:ext cx="11963160" cy="44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LPL visualization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31760" y="1268280"/>
            <a:ext cx="11968200" cy="49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80000" y="72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97280" y="93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LPL visualization with feature selection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11760" y="1564920"/>
            <a:ext cx="11531880" cy="451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02320" y="576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67680" y="201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Effectiveness Table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648000" y="2736000"/>
            <a:ext cx="11197440" cy="31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02320" y="576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Project monitoring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67680" y="201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935280" y="2155320"/>
          <a:ext cx="10730880" cy="2069280"/>
        </p:xfrm>
        <a:graphic>
          <a:graphicData uri="http://schemas.openxmlformats.org/drawingml/2006/table">
            <a:tbl>
              <a:tblPr/>
              <a:tblGrid>
                <a:gridCol w="3576600"/>
                <a:gridCol w="3577320"/>
                <a:gridCol w="3577320"/>
              </a:tblGrid>
              <a:tr h="41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Activity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Progress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What have left?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Build datasets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80%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Low priority:</a:t>
                      </a:r>
                      <a:r>
                        <a:rPr b="0" lang="pt-BR" sz="1800" spc="-1" strike="noStrike">
                          <a:latin typeface="Arial"/>
                        </a:rPr>
                        <a:t> pursuit originally chosen datasets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Low priority:</a:t>
                      </a:r>
                      <a:r>
                        <a:rPr b="0" lang="pt-BR" sz="1800" spc="-1" strike="noStrike">
                          <a:latin typeface="Arial"/>
                        </a:rPr>
                        <a:t> try to expand number of instances of the datasets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Manipulate and Build Models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60%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High priority</a:t>
                      </a:r>
                      <a:r>
                        <a:rPr b="0" lang="pt-BR" sz="1800" spc="-1" strike="noStrike">
                          <a:latin typeface="Arial"/>
                        </a:rPr>
                        <a:t>: study DT and GA to improve DT models and feature selection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3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Collect Code snippets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Build Questionnarie - develop django app to get 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design</a:t>
            </a:r>
            <a:endParaRPr b="0" lang="pt-BR" sz="4800" spc="-1" strike="noStrike">
              <a:latin typeface="Arial"/>
            </a:endParaRPr>
          </a:p>
        </p:txBody>
      </p:sp>
      <p:grpSp>
        <p:nvGrpSpPr>
          <p:cNvPr id="133" name="Group 2"/>
          <p:cNvGrpSpPr/>
          <p:nvPr/>
        </p:nvGrpSpPr>
        <p:grpSpPr>
          <a:xfrm>
            <a:off x="1097280" y="1915560"/>
            <a:ext cx="10057320" cy="3882600"/>
            <a:chOff x="1097280" y="1915560"/>
            <a:chExt cx="10057320" cy="3882600"/>
          </a:xfrm>
        </p:grpSpPr>
        <p:sp>
          <p:nvSpPr>
            <p:cNvPr id="134" name="CustomShape 3"/>
            <p:cNvSpPr/>
            <p:nvPr/>
          </p:nvSpPr>
          <p:spPr>
            <a:xfrm>
              <a:off x="1097280" y="1915560"/>
              <a:ext cx="10057320" cy="993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000" rIns="95400" tIns="144000" bIns="144000" anchor="ctr"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b="1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RQ1</a:t>
              </a:r>
              <a:r>
                <a:rPr b="0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 How interpretable are machine learning techniques on detecting code smell?</a:t>
              </a:r>
              <a:endParaRPr b="0" lang="pt-BR" sz="2500" spc="-1" strike="noStrike">
                <a:latin typeface="Arial"/>
              </a:endParaRPr>
            </a:p>
          </p:txBody>
        </p:sp>
        <p:sp>
          <p:nvSpPr>
            <p:cNvPr id="135" name="CustomShape 4"/>
            <p:cNvSpPr/>
            <p:nvPr/>
          </p:nvSpPr>
          <p:spPr>
            <a:xfrm>
              <a:off x="1097280" y="2910240"/>
              <a:ext cx="10057320" cy="4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19320" rIns="177840" tIns="31680" bIns="31680"/>
            <a:p>
              <a:pPr lvl="1" marL="228600" indent="-22752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Test perception of developer through visualization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6" name="CustomShape 5"/>
            <p:cNvSpPr/>
            <p:nvPr/>
          </p:nvSpPr>
          <p:spPr>
            <a:xfrm>
              <a:off x="1097280" y="3324240"/>
              <a:ext cx="10057320" cy="993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000" rIns="95400" tIns="144000" bIns="144000" anchor="ctr"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b="1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RQ2</a:t>
              </a:r>
              <a:r>
                <a:rPr b="0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 How confident is the developer to apply the suggested detections to his context?</a:t>
              </a:r>
              <a:endParaRPr b="0" lang="pt-BR" sz="2500" spc="-1" strike="noStrike">
                <a:latin typeface="Arial"/>
              </a:endParaRPr>
            </a:p>
          </p:txBody>
        </p:sp>
        <p:sp>
          <p:nvSpPr>
            <p:cNvPr id="137" name="CustomShape 6"/>
            <p:cNvSpPr/>
            <p:nvPr/>
          </p:nvSpPr>
          <p:spPr>
            <a:xfrm>
              <a:off x="1097280" y="4390560"/>
              <a:ext cx="10057320" cy="993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000" rIns="95400" tIns="144000" bIns="144000" anchor="ctr"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b="1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RQ3</a:t>
              </a:r>
              <a:r>
                <a:rPr b="0" lang="pt-BR" sz="2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:What’s the relationship between effectivity and interpretability?</a:t>
              </a:r>
              <a:endParaRPr b="0" lang="pt-BR" sz="2500" spc="-1" strike="noStrike">
                <a:latin typeface="Arial"/>
              </a:endParaRPr>
            </a:p>
          </p:txBody>
        </p:sp>
        <p:sp>
          <p:nvSpPr>
            <p:cNvPr id="138" name="CustomShape 7"/>
            <p:cNvSpPr/>
            <p:nvPr/>
          </p:nvSpPr>
          <p:spPr>
            <a:xfrm>
              <a:off x="1097280" y="5385240"/>
              <a:ext cx="10057320" cy="41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19320" rIns="177840" tIns="31680" bIns="31680"/>
            <a:p>
              <a:pPr lvl="1" marL="228600" indent="-22752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how effectivity and interpretability are correlated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139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8000" spc="-43" strike="noStrike">
                <a:solidFill>
                  <a:srgbClr val="262626"/>
                </a:solidFill>
                <a:latin typeface="Consolas"/>
                <a:ea typeface="DejaVu Sans"/>
              </a:rPr>
              <a:t>Discussions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Context- choosing code smells types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62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based on perception of developer</a:t>
            </a:r>
            <a:endParaRPr b="0" lang="pt-BR" sz="20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how easy the developer are able to recognize different smell types?</a:t>
            </a:r>
            <a:endParaRPr b="0" lang="pt-BR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number of Ocurrences in previous researches about code smell detection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52960" y="3006000"/>
            <a:ext cx="6790680" cy="37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context - 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97280" y="1845720"/>
            <a:ext cx="100576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Dataset of manually validated code smells, mined from 30 open source systems.</a:t>
            </a:r>
            <a:endParaRPr b="0" lang="pt-BR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we chose 15 of these system to carry out later experiments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Other software couldn’t  be included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Problems to find the correct version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Calibri"/>
              </a:rPr>
              <a:t>Lack of oficial Github repository (old software)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context - 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76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944000" y="1845720"/>
            <a:ext cx="7638840" cy="47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context – choosing software metrics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224000" y="216000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70 metrics available on SciTool Understand software 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43 from clas level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27 from method level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Metric types (understand classification)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Complexity Metrics (e.g. McCabe Cyclomatic)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Volume - Size - Metrics (e.g Lines of Code)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Object Oriented (e.g. Coupling Between Object Classes)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Includes C.K. Metrics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 context – choosing software metrics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96000" y="2088000"/>
            <a:ext cx="9429120" cy="17424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89640" y="4384080"/>
            <a:ext cx="11934000" cy="79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Study context – Building the datasets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4 datasets built, 1 for each code smell type </a:t>
            </a:r>
            <a:endParaRPr b="0" lang="pt-BR" sz="20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Independet variables: software metrics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Dependent variables: True or False, code smell or not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Step 1 – metrics extraction from classes, software by software</a:t>
            </a:r>
            <a:endParaRPr b="0" lang="pt-BR" sz="20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Aided by Understand tool</a:t>
            </a:r>
            <a:endParaRPr b="0" lang="pt-BR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Step 2 – match all instances of classes/methods and their metrics with respectives code smell types. Match ID=class URI</a:t>
            </a:r>
            <a:endParaRPr b="0" lang="pt-BR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Step 3 – deal with imbalanced dataset</a:t>
            </a:r>
            <a:endParaRPr b="0" lang="pt-BR" sz="20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Resampling technique — Undersample majority class: 1:3 ratio</a:t>
            </a:r>
            <a:endParaRPr b="0" lang="pt-BR" sz="2000" spc="-1" strike="noStrike">
              <a:latin typeface="Arial"/>
            </a:endParaRPr>
          </a:p>
          <a:p>
            <a:pPr marL="383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834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pt-BR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Manipulating DT models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97280" y="184572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Python’s Sklearn API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DT with an optimised version of the CART algorithm</a:t>
            </a:r>
            <a:endParaRPr b="0" lang="pt-BR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Train the datasets with two decision tree setups</a:t>
            </a:r>
            <a:endParaRPr b="0" lang="pt-BR" sz="20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Setup 1: </a:t>
            </a:r>
            <a:endParaRPr b="0" lang="pt-BR" sz="1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param: entropy, max_depth=5</a:t>
            </a:r>
            <a:endParaRPr b="0" lang="pt-BR" sz="1800" spc="-1" strike="noStrike">
              <a:latin typeface="Arial"/>
            </a:endParaRPr>
          </a:p>
          <a:p>
            <a:pPr lvl="1" marL="38340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Setup 2: </a:t>
            </a:r>
            <a:endParaRPr b="0" lang="pt-BR" sz="1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Pre-processing: feature selection with Genetic Algorithm</a:t>
            </a:r>
            <a:endParaRPr b="0" lang="pt-BR" sz="1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param: entropy, max_depth=5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7901640" y="1937880"/>
            <a:ext cx="2943360" cy="1859400"/>
          </a:xfrm>
          <a:prstGeom prst="rect">
            <a:avLst/>
          </a:prstGeom>
          <a:ln>
            <a:noFill/>
          </a:ln>
        </p:spPr>
      </p:pic>
      <p:pic>
        <p:nvPicPr>
          <p:cNvPr id="158" name="Picture 7" descr=""/>
          <p:cNvPicPr/>
          <p:nvPr/>
        </p:nvPicPr>
        <p:blipFill>
          <a:blip r:embed="rId2"/>
          <a:stretch/>
        </p:blipFill>
        <p:spPr>
          <a:xfrm>
            <a:off x="7901640" y="4137840"/>
            <a:ext cx="2928960" cy="1802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9440280" y="3574080"/>
            <a:ext cx="2670120" cy="63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Setup 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Without feature selection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9497520" y="5572800"/>
            <a:ext cx="261288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With feature selection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Application>LibreOffice/6.0.6.2$Windows_x86 LibreOffice_project/0c292870b25a325b5ed35f6b45599d2ea4458e77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2012-07-30T23:50:35Z</dcterms:created>
  <dc:creator/>
  <dc:description/>
  <dc:language>pt-BR</dc:language>
  <cp:lastModifiedBy/>
  <dcterms:modified xsi:type="dcterms:W3CDTF">2019-09-11T09:28:04Z</dcterms:modified>
  <cp:revision>1610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