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html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ht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D113A-7777-4116-A834-F7B59CEF2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895" y="1088432"/>
            <a:ext cx="7766936" cy="2340568"/>
          </a:xfrm>
        </p:spPr>
        <p:txBody>
          <a:bodyPr/>
          <a:lstStyle/>
          <a:p>
            <a:pPr algn="ctr"/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Bank Marketing Data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949E94-972C-4D3E-A43C-7FB954AF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16933"/>
            <a:ext cx="4085350" cy="1096899"/>
          </a:xfrm>
        </p:spPr>
        <p:txBody>
          <a:bodyPr>
            <a:normAutofit/>
          </a:bodyPr>
          <a:lstStyle/>
          <a:p>
            <a:pPr algn="l"/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RICCIO P37000002</a:t>
            </a:r>
          </a:p>
          <a:p>
            <a:pPr algn="l"/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GIACOMO MATRONE P37000011</a:t>
            </a:r>
          </a:p>
          <a:p>
            <a:pPr algn="l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ADECC5-F822-4359-AF84-6B0B86520FF8}"/>
              </a:ext>
            </a:extLst>
          </p:cNvPr>
          <p:cNvSpPr txBox="1"/>
          <p:nvPr/>
        </p:nvSpPr>
        <p:spPr>
          <a:xfrm>
            <a:off x="7624690" y="4126718"/>
            <a:ext cx="435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 Rounded MT Bold" panose="020F0704030504030204" pitchFamily="34" charset="0"/>
              </a:rPr>
              <a:t>Statistical Data Analysis Project</a:t>
            </a:r>
          </a:p>
          <a:p>
            <a:r>
              <a:rPr lang="it-IT" dirty="0" err="1">
                <a:latin typeface="Arial Rounded MT Bold" panose="020F0704030504030204" pitchFamily="34" charset="0"/>
              </a:rPr>
              <a:t>Mod.B</a:t>
            </a:r>
            <a:endParaRPr lang="it-IT" dirty="0">
              <a:latin typeface="Arial Rounded MT Bold" panose="020F0704030504030204" pitchFamily="34" charset="0"/>
            </a:endParaRP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>Data 30-04-2020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09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34FAE6-BB3C-4687-99AF-CEABF9E28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69" r="5073"/>
          <a:stretch/>
        </p:blipFill>
        <p:spPr>
          <a:xfrm>
            <a:off x="0" y="1323437"/>
            <a:ext cx="9977591" cy="505728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A1A3B0-CFB8-438C-84DD-29517EA8D5E9}"/>
              </a:ext>
            </a:extLst>
          </p:cNvPr>
          <p:cNvSpPr txBox="1"/>
          <p:nvPr/>
        </p:nvSpPr>
        <p:spPr>
          <a:xfrm>
            <a:off x="1873214" y="1583771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 = 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9149A1-F598-4989-9672-19FF89117650}"/>
              </a:ext>
            </a:extLst>
          </p:cNvPr>
          <p:cNvSpPr txBox="1"/>
          <p:nvPr/>
        </p:nvSpPr>
        <p:spPr>
          <a:xfrm>
            <a:off x="7359502" y="1638362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 = yes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BFEBAD-D6AF-43C4-B407-CFEF442A8083}"/>
              </a:ext>
            </a:extLst>
          </p:cNvPr>
          <p:cNvSpPr txBox="1"/>
          <p:nvPr/>
        </p:nvSpPr>
        <p:spPr>
          <a:xfrm>
            <a:off x="9977591" y="2320119"/>
            <a:ext cx="221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Log-</a:t>
            </a:r>
            <a:r>
              <a:rPr lang="it-IT" b="1" dirty="0" err="1"/>
              <a:t>normal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Short duration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EAC305-BA66-4E41-A307-5B91E84590EA}"/>
              </a:ext>
            </a:extLst>
          </p:cNvPr>
          <p:cNvSpPr txBox="1"/>
          <p:nvPr/>
        </p:nvSpPr>
        <p:spPr>
          <a:xfrm>
            <a:off x="0" y="6368102"/>
            <a:ext cx="4867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Fig.5. </a:t>
            </a:r>
            <a:r>
              <a:rPr lang="it-IT" sz="1200" dirty="0" err="1"/>
              <a:t>Violin</a:t>
            </a:r>
            <a:r>
              <a:rPr lang="it-IT" sz="1200" dirty="0"/>
              <a:t> plots for the duration </a:t>
            </a:r>
            <a:r>
              <a:rPr lang="it-IT" sz="1200" dirty="0" err="1"/>
              <a:t>varibale</a:t>
            </a:r>
            <a:endParaRPr lang="it-IT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C7547FE-80DF-44FD-AD8F-8AAE1DAA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 smtClean="0"/>
              <a:t>DURATION OF THE PHONE CALL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9C876-12CD-4C0A-8275-3ACEA560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/>
              <a:t>INSIGHTS ON MULTIMODAL VARIABLES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BB7F9A6-E92E-47E6-A17E-808698DD4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55" r="1845"/>
          <a:stretch/>
        </p:blipFill>
        <p:spPr>
          <a:xfrm>
            <a:off x="-1308" y="1029732"/>
            <a:ext cx="9650437" cy="460712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C898B8-B950-47D0-858E-AC2126BD7183}"/>
              </a:ext>
            </a:extLst>
          </p:cNvPr>
          <p:cNvSpPr txBox="1"/>
          <p:nvPr/>
        </p:nvSpPr>
        <p:spPr>
          <a:xfrm>
            <a:off x="2214409" y="660400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 = 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003544-728F-44B6-8FFD-2F7B6C106222}"/>
              </a:ext>
            </a:extLst>
          </p:cNvPr>
          <p:cNvSpPr txBox="1"/>
          <p:nvPr/>
        </p:nvSpPr>
        <p:spPr>
          <a:xfrm>
            <a:off x="6645732" y="713879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 = yes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92B40B-3025-445C-980F-6253E4A9C172}"/>
              </a:ext>
            </a:extLst>
          </p:cNvPr>
          <p:cNvSpPr txBox="1"/>
          <p:nvPr/>
        </p:nvSpPr>
        <p:spPr>
          <a:xfrm>
            <a:off x="121372" y="5535589"/>
            <a:ext cx="6166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Fig.6. </a:t>
            </a:r>
            <a:r>
              <a:rPr lang="it-IT" sz="1200" dirty="0" err="1"/>
              <a:t>Violin</a:t>
            </a:r>
            <a:r>
              <a:rPr lang="it-IT" sz="1200" dirty="0"/>
              <a:t> plots for the consumer </a:t>
            </a:r>
            <a:r>
              <a:rPr lang="it-IT" sz="1200" dirty="0" err="1"/>
              <a:t>confident</a:t>
            </a:r>
            <a:r>
              <a:rPr lang="it-IT" sz="1200" dirty="0"/>
              <a:t> </a:t>
            </a:r>
            <a:r>
              <a:rPr lang="it-IT" sz="1200" dirty="0" err="1"/>
              <a:t>index</a:t>
            </a:r>
            <a:r>
              <a:rPr lang="it-IT" sz="1200" dirty="0"/>
              <a:t> </a:t>
            </a:r>
            <a:r>
              <a:rPr lang="it-IT" sz="1200" dirty="0" err="1"/>
              <a:t>variable</a:t>
            </a:r>
            <a:endParaRPr lang="it-IT" sz="1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33FB26-0501-4B7A-BEBD-B32DBC82CD00}"/>
              </a:ext>
            </a:extLst>
          </p:cNvPr>
          <p:cNvSpPr txBox="1"/>
          <p:nvPr/>
        </p:nvSpPr>
        <p:spPr>
          <a:xfrm>
            <a:off x="9748911" y="1083211"/>
            <a:ext cx="2443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Multimodal</a:t>
            </a:r>
            <a:r>
              <a:rPr lang="it-IT" b="1" dirty="0"/>
              <a:t> </a:t>
            </a:r>
            <a:r>
              <a:rPr lang="it-IT" b="1" dirty="0" err="1"/>
              <a:t>behaviour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Consumers more </a:t>
            </a:r>
            <a:r>
              <a:rPr lang="it-IT" b="1" dirty="0" err="1"/>
              <a:t>equally</a:t>
            </a:r>
            <a:r>
              <a:rPr lang="it-IT" b="1" dirty="0"/>
              <a:t> </a:t>
            </a:r>
            <a:r>
              <a:rPr lang="it-IT" b="1" dirty="0" err="1"/>
              <a:t>distributed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Weak</a:t>
            </a:r>
            <a:r>
              <a:rPr lang="it-IT" b="1" dirty="0"/>
              <a:t> </a:t>
            </a:r>
            <a:r>
              <a:rPr lang="it-IT" b="1" dirty="0" err="1"/>
              <a:t>predictor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719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1EF51-EAE3-4F36-A4EA-DD69D901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education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choice</a:t>
            </a:r>
            <a:r>
              <a:rPr lang="it-IT" dirty="0"/>
              <a:t> of opening a </a:t>
            </a:r>
            <a:r>
              <a:rPr lang="it-IT" dirty="0" err="1"/>
              <a:t>deposit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E314BA-E901-4C1F-AB6C-EBACFE8DB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88"/>
          <a:stretch/>
        </p:blipFill>
        <p:spPr>
          <a:xfrm>
            <a:off x="0" y="1320800"/>
            <a:ext cx="5561368" cy="5334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4467606" y="5399600"/>
            <a:ext cx="17829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Fig.7. </a:t>
            </a:r>
            <a:r>
              <a:rPr lang="it-IT" sz="1200" dirty="0" err="1"/>
              <a:t>Counts</a:t>
            </a:r>
            <a:r>
              <a:rPr lang="it-IT" sz="1200" dirty="0"/>
              <a:t> for the </a:t>
            </a:r>
            <a:r>
              <a:rPr lang="it-IT" sz="1200" dirty="0" err="1"/>
              <a:t>education</a:t>
            </a:r>
            <a:r>
              <a:rPr lang="it-IT" sz="1200" dirty="0"/>
              <a:t> </a:t>
            </a:r>
            <a:r>
              <a:rPr lang="it-IT" sz="1200" dirty="0" err="1"/>
              <a:t>variable</a:t>
            </a:r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37D15F-6E4C-4178-9CE5-581A840E9D3A}"/>
              </a:ext>
            </a:extLst>
          </p:cNvPr>
          <p:cNvSpPr txBox="1"/>
          <p:nvPr/>
        </p:nvSpPr>
        <p:spPr>
          <a:xfrm>
            <a:off x="7124013" y="2551837"/>
            <a:ext cx="394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Lot</a:t>
            </a:r>
            <a:r>
              <a:rPr lang="it-IT" b="1" dirty="0"/>
              <a:t> of people </a:t>
            </a:r>
            <a:r>
              <a:rPr lang="it-IT" b="1" dirty="0" err="1"/>
              <a:t>tends</a:t>
            </a:r>
            <a:r>
              <a:rPr lang="it-IT" b="1" dirty="0"/>
              <a:t> to </a:t>
            </a:r>
            <a:r>
              <a:rPr lang="it-IT" b="1" dirty="0" err="1"/>
              <a:t>not</a:t>
            </a:r>
            <a:r>
              <a:rPr lang="it-IT" b="1" dirty="0"/>
              <a:t> open the </a:t>
            </a:r>
            <a:r>
              <a:rPr lang="it-IT" b="1" dirty="0" err="1"/>
              <a:t>deposit</a:t>
            </a:r>
            <a:r>
              <a:rPr lang="it-IT" b="1" dirty="0"/>
              <a:t> </a:t>
            </a:r>
            <a:r>
              <a:rPr lang="it-IT" b="1" dirty="0" err="1"/>
              <a:t>term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/>
              <a:t>Response</a:t>
            </a:r>
            <a:r>
              <a:rPr lang="it-IT" b="1" dirty="0" smtClean="0"/>
              <a:t> </a:t>
            </a:r>
            <a:r>
              <a:rPr lang="it-IT" b="1" dirty="0" err="1" smtClean="0"/>
              <a:t>variable</a:t>
            </a:r>
            <a:r>
              <a:rPr lang="it-IT" b="1" dirty="0" smtClean="0"/>
              <a:t> and </a:t>
            </a:r>
            <a:r>
              <a:rPr lang="it-IT" b="1" dirty="0" err="1" smtClean="0"/>
              <a:t>education</a:t>
            </a:r>
            <a:r>
              <a:rPr lang="it-IT" b="1" dirty="0" smtClean="0"/>
              <a:t> </a:t>
            </a:r>
            <a:r>
              <a:rPr lang="it-IT" b="1" dirty="0" err="1" smtClean="0"/>
              <a:t>seems</a:t>
            </a:r>
            <a:r>
              <a:rPr lang="it-IT" b="1" dirty="0" smtClean="0"/>
              <a:t> to be </a:t>
            </a:r>
            <a:r>
              <a:rPr lang="it-IT" b="1" dirty="0" err="1" smtClean="0"/>
              <a:t>attracted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7047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209F3-7ACB-4E0B-845D-25280AA8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05" y="0"/>
            <a:ext cx="8596668" cy="1320800"/>
          </a:xfrm>
        </p:spPr>
        <p:txBody>
          <a:bodyPr/>
          <a:lstStyle/>
          <a:p>
            <a:r>
              <a:rPr lang="it-IT" dirty="0" smtClean="0"/>
              <a:t>DATA PRE-PROCESSING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0" y="979468"/>
                <a:ext cx="3343702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We </a:t>
                </a:r>
                <a:r>
                  <a:rPr lang="it-IT" dirty="0" err="1" smtClean="0"/>
                  <a:t>proceeded</a:t>
                </a:r>
                <a:r>
                  <a:rPr lang="it-IT" dirty="0" smtClean="0"/>
                  <a:t> in </a:t>
                </a:r>
                <a:r>
                  <a:rPr lang="it-IT" dirty="0" err="1" smtClean="0"/>
                  <a:t>two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steps</a:t>
                </a:r>
                <a:r>
                  <a:rPr lang="it-IT" dirty="0" smtClean="0"/>
                  <a:t>:</a:t>
                </a:r>
              </a:p>
              <a:p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b="1" i="1" u="sng" dirty="0" err="1" smtClean="0"/>
                  <a:t>Mapping</a:t>
                </a:r>
                <a:r>
                  <a:rPr lang="it-IT" dirty="0" smtClean="0"/>
                  <a:t>: </a:t>
                </a:r>
              </a:p>
              <a:p>
                <a:pPr lvl="1"/>
                <a:endParaRPr lang="it-IT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dirty="0" err="1" smtClean="0"/>
                  <a:t>One</a:t>
                </a:r>
                <a:r>
                  <a:rPr lang="it-IT" dirty="0" smtClean="0"/>
                  <a:t>-hot encoder for </a:t>
                </a:r>
                <a:r>
                  <a:rPr lang="it-IT" dirty="0" err="1" smtClean="0"/>
                  <a:t>categorical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features</a:t>
                </a:r>
                <a:endParaRPr lang="it-IT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Label </a:t>
                </a:r>
                <a:r>
                  <a:rPr lang="it-IT" dirty="0" err="1" smtClean="0"/>
                  <a:t>encoding</a:t>
                </a:r>
                <a:r>
                  <a:rPr lang="it-IT" dirty="0" smtClean="0"/>
                  <a:t> for </a:t>
                </a:r>
                <a:r>
                  <a:rPr lang="it-IT" dirty="0" err="1" smtClean="0"/>
                  <a:t>ordinal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features</a:t>
                </a:r>
                <a:endParaRPr lang="it-IT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b="1" i="1" u="sng" dirty="0" err="1" smtClean="0"/>
                  <a:t>Scaling</a:t>
                </a:r>
                <a:r>
                  <a:rPr lang="it-IT" b="1" i="1" u="sng" dirty="0" smtClean="0"/>
                  <a:t>:</a:t>
                </a:r>
              </a:p>
              <a:p>
                <a:pPr lvl="1"/>
                <a:endParaRPr lang="it-IT" b="1" i="1" u="sng" dirty="0"/>
              </a:p>
              <a:p>
                <a:pPr lvl="1"/>
                <a:endParaRPr lang="it-IT" b="1" i="1" u="sng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1600" i="1" dirty="0" smtClean="0"/>
                  <a:t>Range of data </a:t>
                </a:r>
                <a:r>
                  <a:rPr lang="it-IT" sz="1600" i="1" dirty="0" err="1" smtClean="0"/>
                  <a:t>varies</a:t>
                </a:r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widely</a:t>
                </a:r>
                <a:r>
                  <a:rPr lang="it-IT" sz="1600" i="1" dirty="0" smtClean="0"/>
                  <a:t> and </a:t>
                </a:r>
                <a:r>
                  <a:rPr lang="it-IT" sz="1600" i="1" dirty="0" err="1" smtClean="0"/>
                  <a:t>algorythms</a:t>
                </a:r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does</a:t>
                </a:r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not</a:t>
                </a:r>
                <a:r>
                  <a:rPr lang="it-IT" sz="1600" i="1" dirty="0" smtClean="0"/>
                  <a:t> work </a:t>
                </a:r>
                <a:r>
                  <a:rPr lang="it-IT" sz="1600" i="1" dirty="0" err="1" smtClean="0"/>
                  <a:t>properly</a:t>
                </a:r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without</a:t>
                </a:r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normalization</a:t>
                </a:r>
                <a:endParaRPr lang="it-IT" sz="1600" i="1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1600" i="1" dirty="0" err="1" smtClean="0"/>
                  <a:t>Lot</a:t>
                </a:r>
                <a:r>
                  <a:rPr lang="it-IT" sz="1600" i="1" dirty="0" smtClean="0"/>
                  <a:t> of </a:t>
                </a:r>
                <a:r>
                  <a:rPr lang="it-IT" sz="1600" i="1" dirty="0" err="1" smtClean="0"/>
                  <a:t>algorythms</a:t>
                </a:r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implements</a:t>
                </a:r>
                <a:r>
                  <a:rPr lang="it-IT" sz="1600" i="1" dirty="0" smtClean="0"/>
                  <a:t> self </a:t>
                </a:r>
                <a:r>
                  <a:rPr lang="it-IT" sz="1600" i="1" dirty="0" err="1" smtClean="0"/>
                  <a:t>regularization</a:t>
                </a:r>
                <a:r>
                  <a:rPr lang="it-IT" sz="1600" i="1" dirty="0" smtClean="0"/>
                  <a:t> for </a:t>
                </a:r>
                <a:r>
                  <a:rPr lang="it-IT" sz="1600" i="1" dirty="0" err="1" smtClean="0"/>
                  <a:t>coefficients</a:t>
                </a:r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estimation</a:t>
                </a:r>
                <a:r>
                  <a:rPr lang="it-IT" sz="1600" i="1" dirty="0" smtClean="0"/>
                  <a:t> (via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i="1" dirty="0" smtClean="0"/>
                  <a:t> </a:t>
                </a:r>
                <a:r>
                  <a:rPr lang="it-IT" sz="1600" i="1" dirty="0" err="1" smtClean="0"/>
                  <a:t>norm</a:t>
                </a:r>
                <a:r>
                  <a:rPr lang="it-IT" sz="1600" i="1" dirty="0" smtClean="0"/>
                  <a:t>) </a:t>
                </a:r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9468"/>
                <a:ext cx="3343702" cy="5878532"/>
              </a:xfrm>
              <a:prstGeom prst="rect">
                <a:avLst/>
              </a:prstGeom>
              <a:blipFill>
                <a:blip r:embed="rId2"/>
                <a:stretch>
                  <a:fillRect l="-1457" t="-726" b="-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/>
          <p:cNvCxnSpPr/>
          <p:nvPr/>
        </p:nvCxnSpPr>
        <p:spPr>
          <a:xfrm>
            <a:off x="1528549" y="1746913"/>
            <a:ext cx="2101755" cy="1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3766782" y="1146413"/>
                <a:ext cx="30570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It </a:t>
                </a:r>
                <a:r>
                  <a:rPr lang="it-IT" dirty="0" err="1" smtClean="0"/>
                  <a:t>also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allows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performing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study</a:t>
                </a:r>
                <a:r>
                  <a:rPr lang="it-IT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 smtClean="0"/>
                  <a:t>indipency</a:t>
                </a:r>
                <a:r>
                  <a:rPr lang="it-IT" dirty="0" smtClean="0"/>
                  <a:t> test </a:t>
                </a:r>
                <a:r>
                  <a:rPr lang="it-IT" dirty="0" err="1" smtClean="0"/>
                  <a:t>among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features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82" y="1146413"/>
                <a:ext cx="3057099" cy="923330"/>
              </a:xfrm>
              <a:prstGeom prst="rect">
                <a:avLst/>
              </a:prstGeom>
              <a:blipFill>
                <a:blip r:embed="rId3"/>
                <a:stretch>
                  <a:fillRect l="-1796" t="-3947" r="-399" b="-8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3862317" y="3429000"/>
            <a:ext cx="346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min-max</a:t>
            </a:r>
            <a:r>
              <a:rPr lang="it-IT" dirty="0"/>
              <a:t> </a:t>
            </a:r>
            <a:r>
              <a:rPr lang="it-IT" dirty="0" err="1"/>
              <a:t>rescaling</a:t>
            </a:r>
            <a:r>
              <a:rPr lang="it-IT" dirty="0"/>
              <a:t> and </a:t>
            </a:r>
            <a:r>
              <a:rPr lang="it-IT" dirty="0" err="1"/>
              <a:t>normalization</a:t>
            </a:r>
            <a:endParaRPr lang="it-IT" dirty="0"/>
          </a:p>
          <a:p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1435290" y="3674659"/>
            <a:ext cx="2195015" cy="13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tella a 5 punte 13"/>
          <p:cNvSpPr/>
          <p:nvPr/>
        </p:nvSpPr>
        <p:spPr>
          <a:xfrm flipV="1">
            <a:off x="2565779" y="5568288"/>
            <a:ext cx="272956" cy="191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tella a 5 punte 14"/>
          <p:cNvSpPr/>
          <p:nvPr/>
        </p:nvSpPr>
        <p:spPr>
          <a:xfrm>
            <a:off x="6880746" y="4287671"/>
            <a:ext cx="218364" cy="191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6987654" y="4531057"/>
            <a:ext cx="3889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Coefficients</a:t>
            </a:r>
            <a:r>
              <a:rPr lang="it-IT" dirty="0" smtClean="0"/>
              <a:t> </a:t>
            </a:r>
            <a:r>
              <a:rPr lang="it-IT" dirty="0" err="1" smtClean="0"/>
              <a:t>estimates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substantially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for 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scaled</a:t>
            </a:r>
            <a:r>
              <a:rPr lang="it-IT" dirty="0" smtClean="0"/>
              <a:t> </a:t>
            </a:r>
            <a:r>
              <a:rPr lang="it-IT" dirty="0" err="1" smtClean="0"/>
              <a:t>feature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Some </a:t>
            </a:r>
            <a:r>
              <a:rPr lang="it-IT" dirty="0" err="1" smtClean="0"/>
              <a:t>classifiers</a:t>
            </a:r>
            <a:r>
              <a:rPr lang="it-IT" dirty="0" smtClean="0"/>
              <a:t> (i.e. </a:t>
            </a:r>
            <a:r>
              <a:rPr lang="it-IT" dirty="0" err="1" smtClean="0"/>
              <a:t>ones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) </a:t>
            </a:r>
            <a:r>
              <a:rPr lang="it-IT" dirty="0" err="1" smtClean="0"/>
              <a:t>calculate</a:t>
            </a:r>
            <a:r>
              <a:rPr lang="it-IT" dirty="0" smtClean="0"/>
              <a:t> the </a:t>
            </a: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beetwen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765577" y="2101756"/>
            <a:ext cx="2538483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For the </a:t>
            </a:r>
            <a:r>
              <a:rPr lang="it-IT" sz="1200" dirty="0" err="1" smtClean="0"/>
              <a:t>response</a:t>
            </a:r>
            <a:r>
              <a:rPr lang="it-IT" sz="1200" dirty="0" smtClean="0"/>
              <a:t> </a:t>
            </a:r>
            <a:r>
              <a:rPr lang="it-IT" sz="1200" dirty="0" err="1" smtClean="0"/>
              <a:t>variable</a:t>
            </a:r>
            <a:r>
              <a:rPr lang="it-IT" sz="1200" dirty="0" smtClean="0"/>
              <a:t> </a:t>
            </a:r>
            <a:r>
              <a:rPr lang="it-IT" sz="1200" u="sng" dirty="0" smtClean="0"/>
              <a:t>the </a:t>
            </a:r>
            <a:r>
              <a:rPr lang="it-IT" sz="1200" i="1" u="sng" dirty="0" err="1" smtClean="0"/>
              <a:t>one</a:t>
            </a:r>
            <a:r>
              <a:rPr lang="it-IT" sz="1200" i="1" u="sng" dirty="0" smtClean="0"/>
              <a:t>-hot encoder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works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as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follow</a:t>
            </a:r>
            <a:r>
              <a:rPr lang="it-IT" sz="1200" i="1" dirty="0" smtClean="0"/>
              <a:t>:</a:t>
            </a:r>
          </a:p>
          <a:p>
            <a:endParaRPr lang="it-IT" i="1" dirty="0" smtClean="0"/>
          </a:p>
          <a:p>
            <a:r>
              <a:rPr lang="it-IT" sz="1200" b="1" i="1" dirty="0" smtClean="0"/>
              <a:t>1 for the y = yes</a:t>
            </a:r>
          </a:p>
          <a:p>
            <a:endParaRPr lang="it-IT" sz="1200" b="1" i="1" dirty="0"/>
          </a:p>
          <a:p>
            <a:r>
              <a:rPr lang="it-IT" sz="1200" b="1" i="1" dirty="0" smtClean="0"/>
              <a:t>0 for the y = no</a:t>
            </a:r>
            <a:endParaRPr lang="it-IT" sz="1200" b="1" dirty="0"/>
          </a:p>
        </p:txBody>
      </p:sp>
      <p:cxnSp>
        <p:nvCxnSpPr>
          <p:cNvPr id="22" name="Connettore 4 21"/>
          <p:cNvCxnSpPr/>
          <p:nvPr/>
        </p:nvCxnSpPr>
        <p:spPr>
          <a:xfrm>
            <a:off x="3084394" y="2279176"/>
            <a:ext cx="4667535" cy="750625"/>
          </a:xfrm>
          <a:prstGeom prst="bentConnector3">
            <a:avLst>
              <a:gd name="adj1" fmla="val 41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" y="0"/>
            <a:ext cx="11887201" cy="13208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DISCOVER PATTERNS INTO DATA: </a:t>
            </a:r>
            <a:r>
              <a:rPr lang="it-IT" sz="3200" b="1" i="1" dirty="0" smtClean="0"/>
              <a:t>Cluster Analysis</a:t>
            </a:r>
            <a:endParaRPr lang="it-IT" sz="3200" b="1" i="1" dirty="0"/>
          </a:p>
        </p:txBody>
      </p:sp>
      <p:sp>
        <p:nvSpPr>
          <p:cNvPr id="10" name="Stella a 5 punte 9"/>
          <p:cNvSpPr/>
          <p:nvPr/>
        </p:nvSpPr>
        <p:spPr>
          <a:xfrm>
            <a:off x="122829" y="709684"/>
            <a:ext cx="286603" cy="2320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68490" y="968991"/>
            <a:ext cx="2906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Here </a:t>
            </a:r>
            <a:r>
              <a:rPr lang="it-IT" u="sng" dirty="0" err="1" smtClean="0"/>
              <a:t>scaling</a:t>
            </a:r>
            <a:r>
              <a:rPr lang="it-IT" dirty="0" smtClean="0"/>
              <a:t> </a:t>
            </a:r>
            <a:r>
              <a:rPr lang="it-IT" dirty="0" err="1" smtClean="0"/>
              <a:t>comes</a:t>
            </a:r>
            <a:r>
              <a:rPr lang="it-IT" dirty="0" smtClean="0"/>
              <a:t> </a:t>
            </a:r>
            <a:r>
              <a:rPr lang="it-IT" dirty="0" err="1" smtClean="0"/>
              <a:t>helpful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clusterize</a:t>
            </a:r>
            <a:r>
              <a:rPr lang="it-IT" dirty="0" smtClean="0"/>
              <a:t> data via: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b="1" i="1" u="sng" dirty="0" smtClean="0"/>
              <a:t>K-</a:t>
            </a:r>
            <a:r>
              <a:rPr lang="it-IT" b="1" i="1" u="sng" dirty="0" err="1" smtClean="0"/>
              <a:t>means</a:t>
            </a:r>
            <a:endParaRPr lang="it-IT" b="1" i="1" u="sng" dirty="0" smtClean="0"/>
          </a:p>
          <a:p>
            <a:pPr marL="342900" indent="-342900">
              <a:buFont typeface="+mj-lt"/>
              <a:buAutoNum type="arabicPeriod"/>
            </a:pPr>
            <a:endParaRPr lang="it-IT" b="1" i="1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i="1" dirty="0" err="1" smtClean="0"/>
              <a:t>is</a:t>
            </a:r>
            <a:r>
              <a:rPr lang="it-IT" i="1" dirty="0" smtClean="0"/>
              <a:t> </a:t>
            </a:r>
            <a:r>
              <a:rPr lang="it-IT" i="1" dirty="0" err="1" smtClean="0"/>
              <a:t>all</a:t>
            </a:r>
            <a:r>
              <a:rPr lang="it-IT" i="1" dirty="0" smtClean="0"/>
              <a:t> </a:t>
            </a:r>
            <a:r>
              <a:rPr lang="it-IT" i="1" dirty="0" err="1" smtClean="0"/>
              <a:t>about</a:t>
            </a:r>
            <a:r>
              <a:rPr lang="it-IT" i="1" dirty="0" smtClean="0"/>
              <a:t> to </a:t>
            </a:r>
            <a:r>
              <a:rPr lang="it-IT" i="1" dirty="0" err="1" smtClean="0"/>
              <a:t>minimize</a:t>
            </a:r>
            <a:r>
              <a:rPr lang="it-IT" i="1" dirty="0"/>
              <a:t>:</a:t>
            </a:r>
            <a:endParaRPr lang="it-IT" i="1" dirty="0" smtClean="0"/>
          </a:p>
          <a:p>
            <a:pPr marL="342900" indent="-342900">
              <a:buFont typeface="+mj-lt"/>
              <a:buAutoNum type="arabicPeriod"/>
            </a:pPr>
            <a:endParaRPr lang="it-IT" b="1" i="1" u="sng" dirty="0"/>
          </a:p>
          <a:p>
            <a:pPr marL="342900" indent="-342900">
              <a:buFont typeface="+mj-lt"/>
              <a:buAutoNum type="arabicPeriod"/>
            </a:pPr>
            <a:endParaRPr lang="it-IT" b="1" i="1" u="sng" dirty="0" smtClean="0"/>
          </a:p>
          <a:p>
            <a:pPr marL="342900" indent="-342900">
              <a:buFont typeface="+mj-lt"/>
              <a:buAutoNum type="arabicPeriod"/>
            </a:pPr>
            <a:endParaRPr lang="it-IT" b="1" i="1" u="sng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b="1" i="1" u="sng" dirty="0" err="1" smtClean="0"/>
              <a:t>Hierarcical</a:t>
            </a:r>
            <a:r>
              <a:rPr lang="it-IT" dirty="0" smtClean="0"/>
              <a:t> </a:t>
            </a:r>
            <a:r>
              <a:rPr lang="it-IT" b="1" i="1" u="sng" dirty="0" err="1" smtClean="0"/>
              <a:t>clustering</a:t>
            </a:r>
            <a:endParaRPr lang="it-IT" b="1" i="1" u="sng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462819" y="5650174"/>
            <a:ext cx="398514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would</a:t>
            </a:r>
            <a:r>
              <a:rPr lang="it-IT" sz="1400" dirty="0" smtClean="0"/>
              <a:t> </a:t>
            </a:r>
            <a:r>
              <a:rPr lang="it-IT" sz="1400" dirty="0" err="1" smtClean="0"/>
              <a:t>like</a:t>
            </a:r>
            <a:r>
              <a:rPr lang="it-IT" sz="1400" dirty="0" smtClean="0"/>
              <a:t> to </a:t>
            </a:r>
            <a:r>
              <a:rPr lang="it-IT" sz="1400" dirty="0" err="1" smtClean="0"/>
              <a:t>emphasize</a:t>
            </a:r>
            <a:r>
              <a:rPr lang="it-IT" sz="1400" dirty="0" smtClean="0"/>
              <a:t> the </a:t>
            </a:r>
            <a:r>
              <a:rPr lang="it-IT" sz="1400" dirty="0" err="1" smtClean="0"/>
              <a:t>importance</a:t>
            </a:r>
            <a:r>
              <a:rPr lang="it-IT" sz="1400" dirty="0"/>
              <a:t> </a:t>
            </a:r>
            <a:r>
              <a:rPr lang="it-IT" sz="1400" dirty="0" smtClean="0"/>
              <a:t>of cluster </a:t>
            </a:r>
            <a:r>
              <a:rPr lang="it-IT" sz="1400" dirty="0" err="1" smtClean="0"/>
              <a:t>analysis</a:t>
            </a:r>
            <a:r>
              <a:rPr lang="it-IT" sz="1400" dirty="0" smtClean="0"/>
              <a:t>, in </a:t>
            </a:r>
            <a:r>
              <a:rPr lang="it-IT" sz="1400" dirty="0" err="1" smtClean="0"/>
              <a:t>discovering</a:t>
            </a:r>
            <a:r>
              <a:rPr lang="it-IT" sz="1400" dirty="0" smtClean="0"/>
              <a:t> </a:t>
            </a:r>
            <a:r>
              <a:rPr lang="it-IT" sz="1400" dirty="0" err="1" smtClean="0"/>
              <a:t>hidden</a:t>
            </a:r>
            <a:r>
              <a:rPr lang="it-IT" sz="1400" dirty="0" smtClean="0"/>
              <a:t> </a:t>
            </a:r>
            <a:r>
              <a:rPr lang="it-IT" sz="1400" dirty="0" err="1" smtClean="0"/>
              <a:t>patterns</a:t>
            </a:r>
            <a:r>
              <a:rPr lang="it-IT" sz="1400" dirty="0" smtClean="0"/>
              <a:t> </a:t>
            </a:r>
            <a:r>
              <a:rPr lang="it-IT" sz="1400" dirty="0" err="1" smtClean="0"/>
              <a:t>into</a:t>
            </a:r>
            <a:r>
              <a:rPr lang="it-IT" sz="1400" dirty="0" smtClean="0"/>
              <a:t> the data.</a:t>
            </a:r>
            <a:endParaRPr lang="it-IT" sz="1400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96" y="532040"/>
            <a:ext cx="7351991" cy="3802488"/>
          </a:xfrm>
          <a:prstGeom prst="rect">
            <a:avLst/>
          </a:prstGeom>
        </p:spPr>
      </p:pic>
      <p:sp>
        <p:nvSpPr>
          <p:cNvPr id="19" name="Ovale 18"/>
          <p:cNvSpPr/>
          <p:nvPr/>
        </p:nvSpPr>
        <p:spPr>
          <a:xfrm>
            <a:off x="6619164" y="2770496"/>
            <a:ext cx="641445" cy="658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/>
          <p:cNvCxnSpPr/>
          <p:nvPr/>
        </p:nvCxnSpPr>
        <p:spPr>
          <a:xfrm flipH="1">
            <a:off x="3289111" y="3029803"/>
            <a:ext cx="3698543" cy="20062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14150" y="5076967"/>
            <a:ext cx="30843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The </a:t>
            </a:r>
            <a:r>
              <a:rPr lang="it-IT" sz="1600" i="1" dirty="0" err="1" smtClean="0"/>
              <a:t>choiche</a:t>
            </a:r>
            <a:r>
              <a:rPr lang="it-IT" sz="1600" i="1" dirty="0" smtClean="0"/>
              <a:t> for the </a:t>
            </a:r>
            <a:r>
              <a:rPr lang="it-IT" sz="1600" i="1" dirty="0" err="1" smtClean="0"/>
              <a:t>exactly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number</a:t>
            </a:r>
            <a:r>
              <a:rPr lang="it-IT" sz="1600" i="1" dirty="0" smtClean="0"/>
              <a:t> of K-clusters </a:t>
            </a:r>
            <a:r>
              <a:rPr lang="it-IT" sz="1600" i="1" dirty="0" err="1" smtClean="0"/>
              <a:t>is</a:t>
            </a:r>
            <a:r>
              <a:rPr lang="it-IT" sz="1600" i="1" dirty="0" smtClean="0"/>
              <a:t> K=5</a:t>
            </a:r>
            <a:endParaRPr lang="it-IT" sz="1600" i="1" dirty="0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3"/>
          <a:srcRect l="28683" t="-4155" r="2914" b="-1654"/>
          <a:stretch/>
        </p:blipFill>
        <p:spPr>
          <a:xfrm>
            <a:off x="1064526" y="3565478"/>
            <a:ext cx="2306472" cy="655093"/>
          </a:xfrm>
          <a:prstGeom prst="rect">
            <a:avLst/>
          </a:prstGeom>
        </p:spPr>
      </p:pic>
      <p:sp>
        <p:nvSpPr>
          <p:cNvPr id="29" name="Rettangolo 28"/>
          <p:cNvSpPr/>
          <p:nvPr/>
        </p:nvSpPr>
        <p:spPr>
          <a:xfrm>
            <a:off x="7879308" y="1050879"/>
            <a:ext cx="3243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“In order to be an immaculate member of a flock of sheep,</a:t>
            </a:r>
          </a:p>
          <a:p>
            <a:pPr algn="ctr"/>
            <a:r>
              <a:rPr lang="en-US" sz="1400" dirty="0"/>
              <a:t>one must, above all, be a sheep oneself.” —Albert Einstein</a:t>
            </a:r>
            <a:endParaRPr lang="it-IT" sz="14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9034818" y="4144005"/>
            <a:ext cx="296156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Fig.8. ‘</a:t>
            </a:r>
            <a:r>
              <a:rPr lang="it-IT" sz="1200" dirty="0" err="1" smtClean="0"/>
              <a:t>Elbow</a:t>
            </a:r>
            <a:r>
              <a:rPr lang="it-IT" sz="1200" dirty="0" smtClean="0"/>
              <a:t> </a:t>
            </a:r>
            <a:r>
              <a:rPr lang="it-IT" sz="1200" dirty="0" err="1" smtClean="0"/>
              <a:t>method</a:t>
            </a:r>
            <a:r>
              <a:rPr lang="it-IT" sz="1200" dirty="0" smtClean="0"/>
              <a:t>’ for set the </a:t>
            </a:r>
            <a:r>
              <a:rPr lang="it-IT" sz="1200" dirty="0" err="1" smtClean="0"/>
              <a:t>optimal</a:t>
            </a:r>
            <a:r>
              <a:rPr lang="it-IT" sz="1200" dirty="0" smtClean="0"/>
              <a:t> </a:t>
            </a:r>
            <a:r>
              <a:rPr lang="it-IT" sz="1200" dirty="0" err="1" smtClean="0"/>
              <a:t>number</a:t>
            </a:r>
            <a:r>
              <a:rPr lang="it-IT" sz="1200" dirty="0" smtClean="0"/>
              <a:t> of clusters in K-</a:t>
            </a:r>
            <a:r>
              <a:rPr lang="it-IT" sz="1200" dirty="0" err="1" smtClean="0"/>
              <a:t>Means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8717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3"/>
          <a:stretch/>
        </p:blipFill>
        <p:spPr>
          <a:xfrm>
            <a:off x="5172503" y="328706"/>
            <a:ext cx="6192524" cy="51303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0" y="518614"/>
            <a:ext cx="3275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main</a:t>
            </a:r>
            <a:r>
              <a:rPr lang="it-IT" dirty="0" smtClean="0"/>
              <a:t>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Fisrt</a:t>
            </a:r>
            <a:r>
              <a:rPr lang="it-IT" dirty="0" smtClean="0"/>
              <a:t> </a:t>
            </a:r>
            <a:r>
              <a:rPr lang="it-IT" dirty="0" err="1" smtClean="0"/>
              <a:t>aggregations</a:t>
            </a:r>
            <a:r>
              <a:rPr lang="it-IT" dirty="0" smtClean="0"/>
              <a:t> made shows the </a:t>
            </a:r>
            <a:r>
              <a:rPr lang="it-IT" dirty="0" err="1" smtClean="0"/>
              <a:t>shortest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labels</a:t>
            </a:r>
            <a:r>
              <a:rPr lang="it-IT" dirty="0" smtClean="0"/>
              <a:t> </a:t>
            </a:r>
            <a:r>
              <a:rPr lang="it-IT" dirty="0" err="1" smtClean="0"/>
              <a:t>represent</a:t>
            </a:r>
            <a:r>
              <a:rPr lang="it-IT" dirty="0" smtClean="0"/>
              <a:t> the </a:t>
            </a:r>
            <a:r>
              <a:rPr lang="it-IT" dirty="0" err="1" smtClean="0"/>
              <a:t>indexes</a:t>
            </a:r>
            <a:r>
              <a:rPr lang="it-IT" dirty="0" smtClean="0"/>
              <a:t> of the data </a:t>
            </a:r>
            <a:r>
              <a:rPr lang="it-IT" dirty="0" err="1" smtClean="0"/>
              <a:t>points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6687403" y="436728"/>
            <a:ext cx="3862316" cy="641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2251881" y="846161"/>
            <a:ext cx="4367283" cy="395786"/>
          </a:xfrm>
          <a:prstGeom prst="curvedConnector3">
            <a:avLst>
              <a:gd name="adj1" fmla="val 4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5540991" y="4094328"/>
            <a:ext cx="518497" cy="113276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/>
          <p:cNvCxnSpPr/>
          <p:nvPr/>
        </p:nvCxnSpPr>
        <p:spPr>
          <a:xfrm>
            <a:off x="3207224" y="2415654"/>
            <a:ext cx="2456597" cy="1705970"/>
          </a:xfrm>
          <a:prstGeom prst="curvedConnector3">
            <a:avLst>
              <a:gd name="adj1" fmla="val 6333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59308" y="4228700"/>
            <a:ext cx="372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identify</a:t>
            </a:r>
            <a:r>
              <a:rPr lang="it-IT" dirty="0" smtClean="0"/>
              <a:t> 3 </a:t>
            </a:r>
            <a:r>
              <a:rPr lang="it-IT" dirty="0" err="1" smtClean="0"/>
              <a:t>groups</a:t>
            </a:r>
            <a:r>
              <a:rPr lang="it-IT" dirty="0" smtClean="0"/>
              <a:t> (</a:t>
            </a:r>
            <a:r>
              <a:rPr lang="it-IT" dirty="0" smtClean="0">
                <a:solidFill>
                  <a:srgbClr val="00B050"/>
                </a:solidFill>
              </a:rPr>
              <a:t>green</a:t>
            </a:r>
            <a:r>
              <a:rPr lang="it-IT" dirty="0" smtClean="0"/>
              <a:t>, </a:t>
            </a:r>
            <a:r>
              <a:rPr lang="it-IT" dirty="0" err="1" smtClean="0">
                <a:solidFill>
                  <a:srgbClr val="FF0000"/>
                </a:solidFill>
              </a:rPr>
              <a:t>red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smtClean="0">
                <a:solidFill>
                  <a:srgbClr val="00B0F0"/>
                </a:solidFill>
              </a:rPr>
              <a:t>blue)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6905766" y="5076967"/>
            <a:ext cx="382137" cy="4913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4 26"/>
          <p:cNvCxnSpPr/>
          <p:nvPr/>
        </p:nvCxnSpPr>
        <p:spPr>
          <a:xfrm>
            <a:off x="3193576" y="3220872"/>
            <a:ext cx="3671248" cy="2265528"/>
          </a:xfrm>
          <a:prstGeom prst="curvedConnector3">
            <a:avLst>
              <a:gd name="adj1" fmla="val 421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9230436" y="5440543"/>
            <a:ext cx="296156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Fig.9. </a:t>
            </a:r>
            <a:r>
              <a:rPr lang="it-IT" sz="1200" dirty="0" err="1" smtClean="0"/>
              <a:t>Dendrogram</a:t>
            </a:r>
            <a:r>
              <a:rPr lang="it-IT" sz="1200" dirty="0" smtClean="0"/>
              <a:t> </a:t>
            </a:r>
            <a:r>
              <a:rPr lang="it-IT" sz="1200" dirty="0" err="1" smtClean="0"/>
              <a:t>resulting</a:t>
            </a:r>
            <a:r>
              <a:rPr lang="it-IT" sz="1200" dirty="0" smtClean="0"/>
              <a:t> from the </a:t>
            </a:r>
            <a:r>
              <a:rPr lang="it-IT" sz="1200" dirty="0" err="1" smtClean="0"/>
              <a:t>hierarchical</a:t>
            </a:r>
            <a:r>
              <a:rPr lang="it-IT" sz="1200" dirty="0" smtClean="0"/>
              <a:t> </a:t>
            </a:r>
            <a:r>
              <a:rPr lang="it-IT" sz="1200" dirty="0" err="1" smtClean="0"/>
              <a:t>clustering</a:t>
            </a:r>
            <a:endParaRPr lang="it-IT"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6932944" y="5923128"/>
            <a:ext cx="174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 smtClean="0"/>
              <a:t>roots</a:t>
            </a:r>
            <a:endParaRPr lang="it-IT" b="1" i="1" dirty="0"/>
          </a:p>
        </p:txBody>
      </p:sp>
      <p:cxnSp>
        <p:nvCxnSpPr>
          <p:cNvPr id="15" name="Connettore 2 14"/>
          <p:cNvCxnSpPr/>
          <p:nvPr/>
        </p:nvCxnSpPr>
        <p:spPr>
          <a:xfrm flipV="1">
            <a:off x="7383439" y="5008728"/>
            <a:ext cx="68239" cy="9553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560860" y="1801504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/>
              <a:t>nodes</a:t>
            </a:r>
            <a:endParaRPr lang="it-IT" b="1" i="1" dirty="0"/>
          </a:p>
        </p:txBody>
      </p:sp>
      <p:cxnSp>
        <p:nvCxnSpPr>
          <p:cNvPr id="19" name="Connettore 2 18"/>
          <p:cNvCxnSpPr/>
          <p:nvPr/>
        </p:nvCxnSpPr>
        <p:spPr>
          <a:xfrm>
            <a:off x="8529851" y="2156346"/>
            <a:ext cx="545910" cy="15694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>
            <a:off x="6974008" y="2074460"/>
            <a:ext cx="846159" cy="7506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7929349" y="1214651"/>
            <a:ext cx="124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 smtClean="0"/>
              <a:t>branches</a:t>
            </a:r>
            <a:endParaRPr lang="it-IT" b="1" i="1" dirty="0"/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892119" y="1421642"/>
            <a:ext cx="1094097" cy="5299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9025721" y="1437565"/>
            <a:ext cx="814315" cy="2138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450375" y="5103674"/>
            <a:ext cx="4299044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FF0000"/>
                </a:solidFill>
              </a:rPr>
              <a:t>Attention</a:t>
            </a:r>
            <a:r>
              <a:rPr lang="it-IT" b="1" dirty="0" smtClean="0">
                <a:solidFill>
                  <a:srgbClr val="FF0000"/>
                </a:solidFill>
              </a:rPr>
              <a:t>: </a:t>
            </a:r>
          </a:p>
          <a:p>
            <a:endParaRPr lang="it-IT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The </a:t>
            </a:r>
            <a:r>
              <a:rPr lang="it-IT" b="1" dirty="0" err="1" smtClean="0"/>
              <a:t>distance</a:t>
            </a:r>
            <a:r>
              <a:rPr lang="it-IT" b="1" dirty="0" smtClean="0"/>
              <a:t> </a:t>
            </a:r>
            <a:r>
              <a:rPr lang="it-IT" b="1" dirty="0" err="1" smtClean="0"/>
              <a:t>between</a:t>
            </a:r>
            <a:r>
              <a:rPr lang="it-IT" b="1" dirty="0"/>
              <a:t> </a:t>
            </a:r>
            <a:r>
              <a:rPr lang="it-IT" b="1" dirty="0" smtClean="0"/>
              <a:t>data </a:t>
            </a:r>
            <a:r>
              <a:rPr lang="it-IT" b="1" dirty="0" err="1" smtClean="0"/>
              <a:t>points</a:t>
            </a:r>
            <a:r>
              <a:rPr lang="it-IT" b="1" dirty="0" smtClean="0"/>
              <a:t> </a:t>
            </a:r>
            <a:r>
              <a:rPr lang="it-IT" b="1" dirty="0" err="1" smtClean="0"/>
              <a:t>is</a:t>
            </a:r>
            <a:r>
              <a:rPr lang="it-IT" b="1" dirty="0" smtClean="0"/>
              <a:t> the </a:t>
            </a:r>
            <a:r>
              <a:rPr lang="it-IT" b="1" dirty="0" err="1" smtClean="0"/>
              <a:t>Eucledian</a:t>
            </a:r>
            <a:r>
              <a:rPr lang="it-IT" b="1" dirty="0" smtClean="0"/>
              <a:t> </a:t>
            </a:r>
            <a:r>
              <a:rPr lang="it-IT" b="1" dirty="0" err="1" smtClean="0"/>
              <a:t>one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</a:t>
            </a:r>
            <a:r>
              <a:rPr lang="it-IT" b="1" dirty="0" smtClean="0"/>
              <a:t>he </a:t>
            </a:r>
            <a:r>
              <a:rPr lang="it-IT" b="1" dirty="0" err="1" smtClean="0"/>
              <a:t>criterion</a:t>
            </a:r>
            <a:r>
              <a:rPr lang="it-IT" b="1" dirty="0" smtClean="0"/>
              <a:t> for aggregate, by default </a:t>
            </a:r>
            <a:r>
              <a:rPr lang="it-IT" b="1" dirty="0" err="1" smtClean="0"/>
              <a:t>is</a:t>
            </a:r>
            <a:r>
              <a:rPr lang="it-IT" b="1" dirty="0" smtClean="0"/>
              <a:t> the </a:t>
            </a:r>
            <a:r>
              <a:rPr lang="it-IT" b="1" u="sng" dirty="0" smtClean="0"/>
              <a:t>WARD</a:t>
            </a:r>
            <a:endParaRPr lang="it-IT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3496" y="350293"/>
            <a:ext cx="8596668" cy="1320800"/>
          </a:xfrm>
        </p:spPr>
        <p:txBody>
          <a:bodyPr/>
          <a:lstStyle/>
          <a:p>
            <a:pPr algn="ctr"/>
            <a:r>
              <a:rPr lang="it-IT" b="1" dirty="0" smtClean="0"/>
              <a:t>CLASSIFICATION SET APPROACH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3773" y="1460310"/>
            <a:ext cx="6237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With the </a:t>
            </a:r>
            <a:r>
              <a:rPr lang="it-IT" dirty="0" err="1" smtClean="0"/>
              <a:t>purpose</a:t>
            </a:r>
            <a:r>
              <a:rPr lang="it-IT" dirty="0" smtClean="0"/>
              <a:t> of </a:t>
            </a:r>
            <a:r>
              <a:rPr lang="it-IT" dirty="0" err="1" smtClean="0"/>
              <a:t>comparing</a:t>
            </a:r>
            <a:r>
              <a:rPr lang="it-IT" dirty="0" smtClean="0"/>
              <a:t> </a:t>
            </a:r>
            <a:r>
              <a:rPr lang="it-IT" dirty="0" err="1" smtClean="0"/>
              <a:t>medoles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propose: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b="1" i="1" u="sng" dirty="0" err="1" smtClean="0"/>
              <a:t>Logistic</a:t>
            </a:r>
            <a:r>
              <a:rPr lang="it-IT" b="1" i="1" u="sng" dirty="0" smtClean="0"/>
              <a:t> </a:t>
            </a:r>
            <a:r>
              <a:rPr lang="it-IT" b="1" i="1" u="sng" dirty="0" err="1" smtClean="0"/>
              <a:t>Regression</a:t>
            </a:r>
            <a:r>
              <a:rPr lang="it-IT" b="1" i="1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Regularization</a:t>
            </a:r>
            <a:endParaRPr lang="it-IT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Rensampling</a:t>
            </a:r>
            <a:r>
              <a:rPr lang="it-IT" dirty="0" smtClean="0"/>
              <a:t> </a:t>
            </a:r>
            <a:r>
              <a:rPr lang="it-IT" i="1" dirty="0" smtClean="0"/>
              <a:t>Cross</a:t>
            </a:r>
            <a:r>
              <a:rPr lang="it-IT" dirty="0" smtClean="0"/>
              <a:t> </a:t>
            </a:r>
            <a:r>
              <a:rPr lang="it-IT" i="1" dirty="0" err="1"/>
              <a:t>V</a:t>
            </a:r>
            <a:r>
              <a:rPr lang="it-IT" i="1" dirty="0" err="1" smtClean="0"/>
              <a:t>alidation</a:t>
            </a:r>
            <a:endParaRPr lang="it-IT" i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Results</a:t>
            </a:r>
            <a:r>
              <a:rPr lang="it-IT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b="1" i="1" u="sng" dirty="0" err="1" smtClean="0"/>
              <a:t>Decision</a:t>
            </a:r>
            <a:r>
              <a:rPr lang="it-IT" b="1" i="1" u="sng" dirty="0" smtClean="0"/>
              <a:t> </a:t>
            </a:r>
            <a:r>
              <a:rPr lang="it-IT" b="1" i="1" u="sng" dirty="0" err="1" smtClean="0"/>
              <a:t>Tree</a:t>
            </a:r>
            <a:r>
              <a:rPr lang="it-IT" b="1" i="1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Rensampling</a:t>
            </a:r>
            <a:r>
              <a:rPr lang="it-IT" i="1" dirty="0" smtClean="0"/>
              <a:t> Cross </a:t>
            </a:r>
            <a:r>
              <a:rPr lang="it-IT" i="1" dirty="0" err="1"/>
              <a:t>Validation</a:t>
            </a:r>
            <a:endParaRPr lang="it-IT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R</a:t>
            </a:r>
            <a:r>
              <a:rPr lang="it-IT" dirty="0" err="1" smtClean="0"/>
              <a:t>esults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b="1" i="1" u="sng" dirty="0"/>
              <a:t>K-</a:t>
            </a:r>
            <a:r>
              <a:rPr lang="it-IT" b="1" i="1" u="sng" dirty="0" err="1"/>
              <a:t>Nearest</a:t>
            </a:r>
            <a:r>
              <a:rPr lang="it-IT" b="1" i="1" u="sng" dirty="0"/>
              <a:t> </a:t>
            </a:r>
            <a:r>
              <a:rPr lang="it-IT" b="1" i="1" u="sng" dirty="0" err="1" smtClean="0"/>
              <a:t>Neighbors</a:t>
            </a:r>
            <a:r>
              <a:rPr lang="it-IT" b="1" i="1" u="sng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b="1" i="1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Results</a:t>
            </a:r>
            <a:endParaRPr lang="it-IT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b="1" i="1" u="sng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59488" y="1085670"/>
            <a:ext cx="23337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 smtClean="0"/>
              <a:t>Recall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dealing</a:t>
            </a:r>
            <a:r>
              <a:rPr lang="it-IT" dirty="0" smtClean="0"/>
              <a:t> with </a:t>
            </a:r>
            <a:r>
              <a:rPr lang="it-IT" dirty="0" err="1" smtClean="0"/>
              <a:t>inbalanced</a:t>
            </a:r>
            <a:r>
              <a:rPr lang="it-IT" dirty="0" smtClean="0"/>
              <a:t> </a:t>
            </a:r>
            <a:r>
              <a:rPr lang="it-IT" dirty="0" err="1" smtClean="0"/>
              <a:t>classes</a:t>
            </a:r>
            <a:r>
              <a:rPr lang="it-IT" dirty="0" smtClean="0"/>
              <a:t> of the target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871415" y="5257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train</a:t>
            </a:r>
            <a:r>
              <a:rPr lang="it-IT" dirty="0"/>
              <a:t>/test split </a:t>
            </a:r>
            <a:r>
              <a:rPr lang="it-IT" dirty="0" err="1"/>
              <a:t>phases</a:t>
            </a:r>
            <a:r>
              <a:rPr lang="it-IT" dirty="0"/>
              <a:t>, for </a:t>
            </a:r>
            <a:r>
              <a:rPr lang="it-IT" dirty="0" err="1"/>
              <a:t>each</a:t>
            </a:r>
            <a:r>
              <a:rPr lang="it-IT" dirty="0"/>
              <a:t> of the 3 </a:t>
            </a:r>
            <a:r>
              <a:rPr lang="it-IT" dirty="0" err="1"/>
              <a:t>algorythms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stratification</a:t>
            </a:r>
            <a:r>
              <a:rPr lang="it-IT" dirty="0"/>
              <a:t> of the y response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 smtClean="0"/>
              <a:t>imbalanced</a:t>
            </a:r>
            <a:r>
              <a:rPr lang="it-IT" dirty="0" smtClean="0"/>
              <a:t> </a:t>
            </a:r>
            <a:r>
              <a:rPr lang="it-IT" dirty="0" smtClean="0"/>
              <a:t>nature,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proportions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0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 smtClean="0"/>
              <a:t>1. LOGISTIC REGRESSION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846"/>
            <a:ext cx="8748215" cy="4388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018" y="847128"/>
            <a:ext cx="3373982" cy="1885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/>
          <p:cNvSpPr txBox="1"/>
          <p:nvPr/>
        </p:nvSpPr>
        <p:spPr>
          <a:xfrm>
            <a:off x="8857398" y="477671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CV </a:t>
            </a:r>
            <a:r>
              <a:rPr lang="it-IT" b="1" i="1" dirty="0" err="1" smtClean="0"/>
              <a:t>scores</a:t>
            </a:r>
            <a:r>
              <a:rPr lang="it-IT" b="1" i="1" dirty="0" smtClean="0"/>
              <a:t>:</a:t>
            </a:r>
            <a:endParaRPr lang="it-IT" b="1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22830" y="859809"/>
            <a:ext cx="255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Minimaze</a:t>
            </a:r>
            <a:r>
              <a:rPr lang="it-IT" dirty="0" smtClean="0"/>
              <a:t> the </a:t>
            </a:r>
            <a:r>
              <a:rPr lang="it-IT" dirty="0" err="1" smtClean="0"/>
              <a:t>loss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302" y="815808"/>
            <a:ext cx="5067300" cy="6953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8780060" y="5959158"/>
            <a:ext cx="2961564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Fig.10. In the bottom chart: </a:t>
            </a:r>
            <a:r>
              <a:rPr lang="it-IT" sz="1200" dirty="0" err="1" smtClean="0"/>
              <a:t>loss</a:t>
            </a:r>
            <a:r>
              <a:rPr lang="it-IT" sz="1200" dirty="0" smtClean="0"/>
              <a:t> </a:t>
            </a:r>
            <a:r>
              <a:rPr lang="it-IT" sz="1200" dirty="0" err="1" smtClean="0"/>
              <a:t>function</a:t>
            </a:r>
            <a:r>
              <a:rPr lang="it-IT" sz="1200" dirty="0" smtClean="0"/>
              <a:t> for </a:t>
            </a:r>
            <a:r>
              <a:rPr lang="it-IT" sz="1200" dirty="0" err="1" smtClean="0"/>
              <a:t>train</a:t>
            </a:r>
            <a:r>
              <a:rPr lang="it-IT" sz="1200" dirty="0" smtClean="0"/>
              <a:t> and test sets.</a:t>
            </a:r>
          </a:p>
          <a:p>
            <a:r>
              <a:rPr lang="it-IT" sz="1200" dirty="0" smtClean="0"/>
              <a:t>In the </a:t>
            </a:r>
            <a:r>
              <a:rPr lang="it-IT" sz="1200" dirty="0" err="1" smtClean="0"/>
              <a:t>upper</a:t>
            </a:r>
            <a:r>
              <a:rPr lang="it-IT" sz="1200" dirty="0" smtClean="0"/>
              <a:t> chart: </a:t>
            </a:r>
            <a:r>
              <a:rPr lang="it-IT" sz="1200" dirty="0" err="1" smtClean="0"/>
              <a:t>train</a:t>
            </a:r>
            <a:r>
              <a:rPr lang="it-IT" sz="1200" dirty="0" smtClean="0"/>
              <a:t> and test </a:t>
            </a:r>
            <a:r>
              <a:rPr lang="it-IT" sz="1200" dirty="0" err="1" smtClean="0"/>
              <a:t>accuracy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4864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 smtClean="0"/>
              <a:t>2. DECISION TREE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2" y="946226"/>
            <a:ext cx="9444251" cy="479953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721755" y="2828835"/>
            <a:ext cx="227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result</a:t>
            </a:r>
            <a:r>
              <a:rPr lang="it-IT" dirty="0" smtClean="0"/>
              <a:t> </a:t>
            </a:r>
            <a:r>
              <a:rPr lang="it-IT" dirty="0" err="1" smtClean="0"/>
              <a:t>refers</a:t>
            </a:r>
            <a:r>
              <a:rPr lang="it-IT" dirty="0" smtClean="0"/>
              <a:t> to the </a:t>
            </a:r>
            <a:r>
              <a:rPr lang="it-IT" dirty="0" err="1" smtClean="0"/>
              <a:t>estimation</a:t>
            </a:r>
            <a:r>
              <a:rPr lang="it-IT" dirty="0" smtClean="0"/>
              <a:t> of the model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pruning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359391" y="5658907"/>
            <a:ext cx="544090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Fig.11. In the bottom chart: </a:t>
            </a:r>
            <a:r>
              <a:rPr lang="it-IT" sz="1200" dirty="0" err="1" smtClean="0"/>
              <a:t>loss</a:t>
            </a:r>
            <a:r>
              <a:rPr lang="it-IT" sz="1200" dirty="0" smtClean="0"/>
              <a:t> </a:t>
            </a:r>
            <a:r>
              <a:rPr lang="it-IT" sz="1200" dirty="0" err="1" smtClean="0"/>
              <a:t>function</a:t>
            </a:r>
            <a:r>
              <a:rPr lang="it-IT" sz="1200" dirty="0" smtClean="0"/>
              <a:t> for </a:t>
            </a:r>
            <a:r>
              <a:rPr lang="it-IT" sz="1200" dirty="0" err="1" smtClean="0"/>
              <a:t>train</a:t>
            </a:r>
            <a:r>
              <a:rPr lang="it-IT" sz="1200" dirty="0" smtClean="0"/>
              <a:t> and test sets.</a:t>
            </a:r>
          </a:p>
          <a:p>
            <a:r>
              <a:rPr lang="it-IT" sz="1200" dirty="0" smtClean="0"/>
              <a:t>In the </a:t>
            </a:r>
            <a:r>
              <a:rPr lang="it-IT" sz="1200" dirty="0" err="1" smtClean="0"/>
              <a:t>upper</a:t>
            </a:r>
            <a:r>
              <a:rPr lang="it-IT" sz="1200" dirty="0" smtClean="0"/>
              <a:t> chart: </a:t>
            </a:r>
            <a:r>
              <a:rPr lang="it-IT" sz="1200" dirty="0" err="1" smtClean="0"/>
              <a:t>train</a:t>
            </a:r>
            <a:r>
              <a:rPr lang="it-IT" sz="1200" dirty="0" smtClean="0"/>
              <a:t> and test </a:t>
            </a:r>
            <a:r>
              <a:rPr lang="it-IT" sz="1200" dirty="0" err="1" smtClean="0"/>
              <a:t>accuracy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68709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 smtClean="0"/>
              <a:t>2. DECISION TREE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59874"/>
            <a:ext cx="9444251" cy="479953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3" y="1323351"/>
            <a:ext cx="10058400" cy="5050637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6787487" y="4062119"/>
            <a:ext cx="33528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Fig.12.Accarucy score vs </a:t>
            </a:r>
            <a:r>
              <a:rPr lang="it-IT" sz="1200" dirty="0" err="1" smtClean="0"/>
              <a:t>number</a:t>
            </a:r>
            <a:r>
              <a:rPr lang="it-IT" sz="1200" dirty="0" smtClean="0"/>
              <a:t> of </a:t>
            </a:r>
            <a:r>
              <a:rPr lang="it-IT" sz="1200" dirty="0" err="1" smtClean="0"/>
              <a:t>folds</a:t>
            </a:r>
            <a:r>
              <a:rPr lang="it-IT" sz="1200" dirty="0" smtClean="0"/>
              <a:t> </a:t>
            </a:r>
            <a:r>
              <a:rPr lang="it-IT" sz="1200" dirty="0" err="1" smtClean="0"/>
              <a:t>performing</a:t>
            </a:r>
            <a:r>
              <a:rPr lang="it-IT" sz="1200" dirty="0" smtClean="0"/>
              <a:t>  k-</a:t>
            </a:r>
            <a:r>
              <a:rPr lang="it-IT" sz="1200" dirty="0" err="1" smtClean="0"/>
              <a:t>folds</a:t>
            </a:r>
            <a:r>
              <a:rPr lang="it-IT" sz="1200" dirty="0" smtClean="0"/>
              <a:t> CV 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4019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5EE59-267B-4BB6-990B-9FB4B141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07" y="300111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OUTLINE OF THE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3EE4C-A684-44EF-9BB8-2844F52B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34" y="1488613"/>
            <a:ext cx="8596668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Statistical </a:t>
            </a:r>
            <a:r>
              <a:rPr lang="it-IT" sz="2400" dirty="0" err="1"/>
              <a:t>Question</a:t>
            </a:r>
            <a:endParaRPr lang="it-IT" sz="2400" dirty="0"/>
          </a:p>
          <a:p>
            <a:pPr>
              <a:buFont typeface="+mj-lt"/>
              <a:buAutoNum type="arabicPeriod"/>
            </a:pPr>
            <a:r>
              <a:rPr lang="it-IT" sz="2400" dirty="0" smtClean="0"/>
              <a:t>Data </a:t>
            </a:r>
            <a:r>
              <a:rPr lang="it-IT" sz="2400" dirty="0" err="1" smtClean="0"/>
              <a:t>overview</a:t>
            </a:r>
            <a:endParaRPr lang="it-IT" sz="2400" dirty="0"/>
          </a:p>
          <a:p>
            <a:pPr>
              <a:buFont typeface="+mj-lt"/>
              <a:buAutoNum type="arabicPeriod"/>
            </a:pPr>
            <a:r>
              <a:rPr lang="it-IT" sz="2400" dirty="0" err="1" smtClean="0"/>
              <a:t>Exploratory</a:t>
            </a:r>
            <a:r>
              <a:rPr lang="it-IT" sz="2400" dirty="0" smtClean="0"/>
              <a:t> </a:t>
            </a:r>
            <a:r>
              <a:rPr lang="it-IT" sz="2400" dirty="0"/>
              <a:t>Analysis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 </a:t>
            </a:r>
            <a:r>
              <a:rPr lang="it-IT" sz="2400" dirty="0" err="1"/>
              <a:t>Pre</a:t>
            </a:r>
            <a:r>
              <a:rPr lang="it-IT" sz="2400" dirty="0"/>
              <a:t>-processing</a:t>
            </a:r>
          </a:p>
          <a:p>
            <a:pPr>
              <a:buFont typeface="+mj-lt"/>
              <a:buAutoNum type="arabicPeriod"/>
            </a:pPr>
            <a:r>
              <a:rPr lang="it-IT" sz="2400" dirty="0" err="1" smtClean="0"/>
              <a:t>Algorythms</a:t>
            </a:r>
            <a:r>
              <a:rPr lang="it-IT" sz="2400" dirty="0" smtClean="0"/>
              <a:t> </a:t>
            </a:r>
            <a:r>
              <a:rPr lang="it-IT" sz="2400" dirty="0" err="1" smtClean="0"/>
              <a:t>overview</a:t>
            </a:r>
            <a:r>
              <a:rPr lang="it-IT" sz="2400" dirty="0" smtClean="0"/>
              <a:t>: </a:t>
            </a:r>
            <a:endParaRPr lang="it-IT" sz="2400" dirty="0"/>
          </a:p>
          <a:p>
            <a:pPr lvl="1"/>
            <a:r>
              <a:rPr lang="it-IT" sz="2400" dirty="0" err="1"/>
              <a:t>Results</a:t>
            </a:r>
            <a:endParaRPr lang="it-IT" sz="2400" dirty="0"/>
          </a:p>
          <a:p>
            <a:pPr>
              <a:buFont typeface="+mj-lt"/>
              <a:buAutoNum type="arabicPeriod"/>
            </a:pPr>
            <a:r>
              <a:rPr lang="it-IT" sz="2400" dirty="0" err="1"/>
              <a:t>XGBoost</a:t>
            </a:r>
            <a:endParaRPr lang="it-IT" sz="2400" dirty="0"/>
          </a:p>
          <a:p>
            <a:pPr>
              <a:buFont typeface="+mj-lt"/>
              <a:buAutoNum type="arabicPeriod"/>
            </a:pPr>
            <a:r>
              <a:rPr lang="it-IT" sz="2400" dirty="0" err="1" smtClean="0"/>
              <a:t>Results</a:t>
            </a:r>
            <a:r>
              <a:rPr lang="it-IT" sz="2400" dirty="0" smtClean="0"/>
              <a:t> </a:t>
            </a:r>
            <a:r>
              <a:rPr lang="it-IT" sz="2400" dirty="0" err="1" smtClean="0"/>
              <a:t>discussion</a:t>
            </a:r>
            <a:r>
              <a:rPr lang="it-IT" sz="2400" dirty="0" smtClean="0"/>
              <a:t> </a:t>
            </a:r>
            <a:r>
              <a:rPr lang="it-IT" sz="2400" dirty="0"/>
              <a:t>and </a:t>
            </a:r>
            <a:r>
              <a:rPr lang="it-IT" sz="2400" dirty="0" err="1"/>
              <a:t>Conclusions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94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b="1" dirty="0" smtClean="0"/>
              <a:t>K-NEAREST NEIGHBORS</a:t>
            </a:r>
            <a:r>
              <a:rPr lang="it-IT" b="1" dirty="0"/>
              <a:t/>
            </a:r>
            <a:br>
              <a:rPr lang="it-IT" b="1" dirty="0"/>
            </a:b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3" y="873177"/>
            <a:ext cx="10058400" cy="51116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973541" y="5768089"/>
            <a:ext cx="544090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Fig.12. In the bottom chart: </a:t>
            </a:r>
            <a:r>
              <a:rPr lang="it-IT" sz="1200" dirty="0" err="1" smtClean="0"/>
              <a:t>loss</a:t>
            </a:r>
            <a:r>
              <a:rPr lang="it-IT" sz="1200" dirty="0" smtClean="0"/>
              <a:t> </a:t>
            </a:r>
            <a:r>
              <a:rPr lang="it-IT" sz="1200" dirty="0" err="1" smtClean="0"/>
              <a:t>function</a:t>
            </a:r>
            <a:r>
              <a:rPr lang="it-IT" sz="1200" dirty="0" smtClean="0"/>
              <a:t> for </a:t>
            </a:r>
            <a:r>
              <a:rPr lang="it-IT" sz="1200" dirty="0" err="1" smtClean="0"/>
              <a:t>train</a:t>
            </a:r>
            <a:r>
              <a:rPr lang="it-IT" sz="1200" dirty="0" smtClean="0"/>
              <a:t> and test sets.</a:t>
            </a:r>
          </a:p>
          <a:p>
            <a:r>
              <a:rPr lang="it-IT" sz="1200" dirty="0" smtClean="0"/>
              <a:t>In the </a:t>
            </a:r>
            <a:r>
              <a:rPr lang="it-IT" sz="1200" dirty="0" err="1" smtClean="0"/>
              <a:t>upper</a:t>
            </a:r>
            <a:r>
              <a:rPr lang="it-IT" sz="1200" dirty="0" smtClean="0"/>
              <a:t> chart: </a:t>
            </a:r>
            <a:r>
              <a:rPr lang="it-IT" sz="1200" dirty="0" err="1" smtClean="0"/>
              <a:t>train</a:t>
            </a:r>
            <a:r>
              <a:rPr lang="it-IT" sz="1200" dirty="0" smtClean="0"/>
              <a:t> and test </a:t>
            </a:r>
            <a:r>
              <a:rPr lang="it-IT" sz="1200" dirty="0" err="1" smtClean="0"/>
              <a:t>accuracy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9054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96123" y="0"/>
            <a:ext cx="8596668" cy="696036"/>
          </a:xfrm>
        </p:spPr>
        <p:txBody>
          <a:bodyPr/>
          <a:lstStyle/>
          <a:p>
            <a:pPr algn="ctr"/>
            <a:r>
              <a:rPr lang="it-IT" dirty="0" smtClean="0"/>
              <a:t>MODEL SELECTION  AND ITS VALIDATION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6699"/>
          <a:stretch/>
        </p:blipFill>
        <p:spPr>
          <a:xfrm>
            <a:off x="7560860" y="2549881"/>
            <a:ext cx="4080680" cy="369621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6" y="2783148"/>
            <a:ext cx="4676775" cy="344805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82137" y="2552131"/>
            <a:ext cx="40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BEFORE SMOTE</a:t>
            </a:r>
            <a:endParaRPr lang="it-IT" b="1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535838" y="2363337"/>
            <a:ext cx="40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smtClean="0"/>
              <a:t>AFTER SMOTE</a:t>
            </a:r>
            <a:endParaRPr lang="it-IT" b="1" i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304681" y="6259409"/>
            <a:ext cx="413084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Fig.13. Top 10 </a:t>
            </a:r>
            <a:r>
              <a:rPr lang="it-IT" sz="1200" dirty="0" err="1" smtClean="0"/>
              <a:t>feature</a:t>
            </a:r>
            <a:r>
              <a:rPr lang="it-IT" sz="1200" dirty="0" smtClean="0"/>
              <a:t> </a:t>
            </a:r>
            <a:r>
              <a:rPr lang="it-IT" sz="1200" dirty="0" err="1" smtClean="0"/>
              <a:t>importances</a:t>
            </a:r>
            <a:r>
              <a:rPr lang="it-IT" sz="1200" dirty="0" smtClean="0"/>
              <a:t>, </a:t>
            </a:r>
            <a:r>
              <a:rPr lang="it-IT" sz="1200" dirty="0" err="1" smtClean="0"/>
              <a:t>resulting</a:t>
            </a:r>
            <a:r>
              <a:rPr lang="it-IT" sz="1200" dirty="0" smtClean="0"/>
              <a:t> from </a:t>
            </a:r>
            <a:r>
              <a:rPr lang="it-IT" sz="1200" dirty="0" err="1" smtClean="0"/>
              <a:t>XGBoost</a:t>
            </a:r>
            <a:r>
              <a:rPr lang="it-IT" sz="1200" dirty="0" smtClean="0"/>
              <a:t> </a:t>
            </a:r>
            <a:r>
              <a:rPr lang="it-IT" sz="1200" dirty="0" err="1" smtClean="0"/>
              <a:t>before</a:t>
            </a:r>
            <a:r>
              <a:rPr lang="it-IT" sz="1200" dirty="0" smtClean="0"/>
              <a:t> </a:t>
            </a:r>
            <a:r>
              <a:rPr lang="it-IT" sz="1200" dirty="0" err="1" smtClean="0"/>
              <a:t>applying</a:t>
            </a:r>
            <a:r>
              <a:rPr lang="it-IT" sz="1200" dirty="0" smtClean="0"/>
              <a:t> SMOTE</a:t>
            </a:r>
            <a:endParaRPr lang="it-IT" sz="1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34E4262-3C04-48B3-B38F-C9E87313EC0B}"/>
              </a:ext>
            </a:extLst>
          </p:cNvPr>
          <p:cNvSpPr txBox="1"/>
          <p:nvPr/>
        </p:nvSpPr>
        <p:spPr>
          <a:xfrm>
            <a:off x="7688239" y="6245760"/>
            <a:ext cx="35438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it-IT" sz="1200" dirty="0" smtClean="0"/>
              <a:t>Fig.14. Top 10 </a:t>
            </a:r>
            <a:r>
              <a:rPr lang="it-IT" sz="1200" dirty="0" err="1" smtClean="0"/>
              <a:t>feature</a:t>
            </a:r>
            <a:r>
              <a:rPr lang="it-IT" sz="1200" dirty="0" smtClean="0"/>
              <a:t> </a:t>
            </a:r>
            <a:r>
              <a:rPr lang="it-IT" sz="1200" dirty="0" err="1" smtClean="0"/>
              <a:t>importances</a:t>
            </a:r>
            <a:r>
              <a:rPr lang="it-IT" sz="1200" dirty="0" smtClean="0"/>
              <a:t>, </a:t>
            </a:r>
            <a:r>
              <a:rPr lang="it-IT" sz="1200" dirty="0" err="1" smtClean="0"/>
              <a:t>resulting</a:t>
            </a:r>
            <a:r>
              <a:rPr lang="it-IT" sz="1200" dirty="0" smtClean="0"/>
              <a:t> from </a:t>
            </a:r>
            <a:r>
              <a:rPr lang="it-IT" sz="1200" dirty="0" err="1" smtClean="0"/>
              <a:t>XGBoost</a:t>
            </a:r>
            <a:r>
              <a:rPr lang="it-IT" sz="1200" dirty="0" smtClean="0"/>
              <a:t> </a:t>
            </a:r>
            <a:r>
              <a:rPr lang="it-IT" sz="1200" dirty="0" err="1" smtClean="0"/>
              <a:t>after</a:t>
            </a:r>
            <a:r>
              <a:rPr lang="it-IT" sz="1200" dirty="0" smtClean="0"/>
              <a:t> </a:t>
            </a:r>
            <a:r>
              <a:rPr lang="it-IT" sz="1200" dirty="0" err="1" smtClean="0"/>
              <a:t>applying</a:t>
            </a:r>
            <a:r>
              <a:rPr lang="it-IT" sz="1200" dirty="0" smtClean="0"/>
              <a:t> SMOTE</a:t>
            </a:r>
            <a:endParaRPr lang="it-IT" sz="12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0" y="1064527"/>
            <a:ext cx="427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Here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listed</a:t>
            </a:r>
            <a:r>
              <a:rPr lang="it-IT" dirty="0" smtClean="0"/>
              <a:t> the </a:t>
            </a:r>
            <a:r>
              <a:rPr lang="it-IT" dirty="0" err="1" smtClean="0"/>
              <a:t>features</a:t>
            </a:r>
            <a:r>
              <a:rPr lang="it-IT" dirty="0" smtClean="0"/>
              <a:t> </a:t>
            </a:r>
            <a:r>
              <a:rPr lang="it-IT" dirty="0" err="1" smtClean="0"/>
              <a:t>importance</a:t>
            </a:r>
            <a:r>
              <a:rPr lang="it-IT" dirty="0" smtClean="0"/>
              <a:t> from </a:t>
            </a:r>
            <a:r>
              <a:rPr lang="it-IT" dirty="0" err="1" smtClean="0"/>
              <a:t>XGBoost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741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0223" y="30934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br>
              <a:rPr lang="it-IT" dirty="0">
                <a:solidFill>
                  <a:schemeClr val="accent1">
                    <a:lumMod val="75000"/>
                  </a:schemeClr>
                </a:solidFill>
              </a:rPr>
            </a:b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33564" y="504968"/>
            <a:ext cx="450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it-IT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459648" y="1825922"/>
            <a:ext cx="51996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/>
              <a:t>In a marketing </a:t>
            </a:r>
            <a:r>
              <a:rPr lang="it-IT" sz="2000" i="1" dirty="0" err="1"/>
              <a:t>campaign</a:t>
            </a:r>
            <a:r>
              <a:rPr lang="it-IT" sz="2000" i="1" dirty="0"/>
              <a:t> it </a:t>
            </a:r>
            <a:r>
              <a:rPr lang="it-IT" sz="2000" i="1" dirty="0" err="1"/>
              <a:t>is</a:t>
            </a:r>
            <a:r>
              <a:rPr lang="it-IT" sz="2000" i="1" dirty="0"/>
              <a:t> </a:t>
            </a:r>
            <a:r>
              <a:rPr lang="it-IT" sz="2000" i="1" dirty="0" err="1"/>
              <a:t>important</a:t>
            </a:r>
            <a:r>
              <a:rPr lang="it-IT" sz="2000" i="1" dirty="0"/>
              <a:t> to </a:t>
            </a:r>
            <a:r>
              <a:rPr lang="it-IT" sz="2000" i="1" dirty="0" err="1"/>
              <a:t>understand</a:t>
            </a:r>
            <a:r>
              <a:rPr lang="it-IT" sz="2000" i="1" dirty="0"/>
              <a:t> and control </a:t>
            </a:r>
            <a:r>
              <a:rPr lang="it-IT" sz="2000" i="1" dirty="0" err="1"/>
              <a:t>parameters</a:t>
            </a:r>
            <a:r>
              <a:rPr lang="it-IT" sz="2000" i="1" dirty="0"/>
              <a:t> </a:t>
            </a:r>
            <a:r>
              <a:rPr lang="it-IT" sz="2000" i="1" dirty="0" err="1"/>
              <a:t>that</a:t>
            </a:r>
            <a:r>
              <a:rPr lang="it-IT" sz="2000" i="1" dirty="0"/>
              <a:t> </a:t>
            </a:r>
            <a:r>
              <a:rPr lang="it-IT" sz="2000" i="1" dirty="0" err="1"/>
              <a:t>might</a:t>
            </a:r>
            <a:r>
              <a:rPr lang="it-IT" sz="2000" i="1" dirty="0"/>
              <a:t> </a:t>
            </a:r>
            <a:r>
              <a:rPr lang="it-IT" sz="2000" i="1" dirty="0" err="1"/>
              <a:t>make</a:t>
            </a:r>
            <a:r>
              <a:rPr lang="it-IT" sz="2000" i="1" dirty="0"/>
              <a:t> the </a:t>
            </a:r>
            <a:r>
              <a:rPr lang="it-IT" sz="2000" i="1" dirty="0" err="1"/>
              <a:t>difference</a:t>
            </a:r>
            <a:r>
              <a:rPr lang="it-IT" sz="2000" i="1" dirty="0"/>
              <a:t>. </a:t>
            </a:r>
            <a:endParaRPr lang="it-IT" sz="2000" i="1" dirty="0" smtClean="0"/>
          </a:p>
          <a:p>
            <a:r>
              <a:rPr lang="it-IT" sz="2000" i="1" dirty="0" err="1" smtClean="0"/>
              <a:t>Obtaining</a:t>
            </a:r>
            <a:r>
              <a:rPr lang="it-IT" sz="2000" i="1" dirty="0" smtClean="0"/>
              <a:t> </a:t>
            </a:r>
            <a:r>
              <a:rPr lang="it-IT" sz="2000" i="1" dirty="0" err="1"/>
              <a:t>informations</a:t>
            </a:r>
            <a:r>
              <a:rPr lang="it-IT" sz="2000" i="1" dirty="0"/>
              <a:t> on the </a:t>
            </a:r>
            <a:r>
              <a:rPr lang="it-IT" sz="2000" i="1" dirty="0" err="1"/>
              <a:t>role</a:t>
            </a:r>
            <a:r>
              <a:rPr lang="it-IT" sz="2000" i="1" dirty="0"/>
              <a:t> of the </a:t>
            </a:r>
            <a:r>
              <a:rPr lang="it-IT" sz="2000" i="1" dirty="0" err="1"/>
              <a:t>variables</a:t>
            </a:r>
            <a:r>
              <a:rPr lang="it-IT" sz="2000" i="1" dirty="0"/>
              <a:t> </a:t>
            </a:r>
            <a:r>
              <a:rPr lang="it-IT" sz="2000" i="1" dirty="0" err="1"/>
              <a:t>is</a:t>
            </a:r>
            <a:r>
              <a:rPr lang="it-IT" sz="2000" i="1" dirty="0"/>
              <a:t> a </a:t>
            </a:r>
            <a:r>
              <a:rPr lang="it-IT" sz="2000" i="1" dirty="0" err="1"/>
              <a:t>key</a:t>
            </a:r>
            <a:r>
              <a:rPr lang="it-IT" sz="2000" i="1" dirty="0"/>
              <a:t> </a:t>
            </a:r>
            <a:r>
              <a:rPr lang="it-IT" sz="2000" i="1" dirty="0" err="1"/>
              <a:t>role</a:t>
            </a:r>
            <a:r>
              <a:rPr lang="it-IT" sz="2000" i="1" dirty="0"/>
              <a:t> in </a:t>
            </a:r>
            <a:r>
              <a:rPr lang="it-IT" sz="2000" i="1" dirty="0" err="1"/>
              <a:t>collecting</a:t>
            </a:r>
            <a:r>
              <a:rPr lang="it-IT" sz="2000" i="1" dirty="0"/>
              <a:t> </a:t>
            </a:r>
            <a:r>
              <a:rPr lang="it-IT" sz="2000" i="1" dirty="0" err="1"/>
              <a:t>results</a:t>
            </a:r>
            <a:r>
              <a:rPr lang="it-IT" sz="2000" i="1" dirty="0"/>
              <a:t> for a </a:t>
            </a:r>
            <a:r>
              <a:rPr lang="it-IT" sz="2000" i="1" dirty="0" err="1"/>
              <a:t>bank</a:t>
            </a:r>
            <a:r>
              <a:rPr lang="it-IT" sz="2000" i="1" dirty="0"/>
              <a:t>. </a:t>
            </a:r>
            <a:r>
              <a:rPr lang="it-IT" sz="2000" i="1" dirty="0" err="1"/>
              <a:t>That’s</a:t>
            </a:r>
            <a:r>
              <a:rPr lang="it-IT" sz="2000" i="1" dirty="0"/>
              <a:t> </a:t>
            </a:r>
            <a:r>
              <a:rPr lang="it-IT" sz="2000" i="1" dirty="0" err="1"/>
              <a:t>why</a:t>
            </a:r>
            <a:r>
              <a:rPr lang="it-IT" sz="2000" i="1" dirty="0"/>
              <a:t> </a:t>
            </a:r>
            <a:r>
              <a:rPr lang="it-IT" sz="2000" i="1" dirty="0" err="1"/>
              <a:t>we</a:t>
            </a:r>
            <a:r>
              <a:rPr lang="it-IT" sz="2000" i="1" dirty="0"/>
              <a:t> </a:t>
            </a:r>
            <a:r>
              <a:rPr lang="it-IT" sz="2000" i="1" dirty="0" err="1"/>
              <a:t>chose</a:t>
            </a:r>
            <a:r>
              <a:rPr lang="it-IT" sz="2000" i="1" dirty="0"/>
              <a:t> </a:t>
            </a:r>
            <a:r>
              <a:rPr lang="it-IT" sz="2000" i="1" dirty="0" err="1"/>
              <a:t>XGBoost</a:t>
            </a:r>
            <a:r>
              <a:rPr lang="it-IT" sz="2000" i="1" dirty="0"/>
              <a:t> in </a:t>
            </a:r>
            <a:r>
              <a:rPr lang="it-IT" sz="2000" i="1" dirty="0" err="1"/>
              <a:t>order</a:t>
            </a:r>
            <a:r>
              <a:rPr lang="it-IT" sz="2000" i="1" dirty="0"/>
              <a:t> to set the </a:t>
            </a:r>
            <a:r>
              <a:rPr lang="it-IT" sz="2000" i="1" dirty="0" err="1"/>
              <a:t>feature</a:t>
            </a:r>
            <a:r>
              <a:rPr lang="it-IT" sz="2000" i="1" dirty="0"/>
              <a:t> </a:t>
            </a:r>
            <a:r>
              <a:rPr lang="it-IT" sz="2000" i="1" dirty="0" err="1" smtClean="0"/>
              <a:t>importances</a:t>
            </a:r>
            <a:endParaRPr lang="it-IT" sz="2000" i="1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583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61566" y="2828835"/>
            <a:ext cx="696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6" y="2438684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3B9AD0-F513-4D77-B5AE-35193EA9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Autofit/>
          </a:bodyPr>
          <a:lstStyle/>
          <a:p>
            <a:r>
              <a:rPr lang="it-IT" dirty="0"/>
              <a:t>STATISTICAL QUESTION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4249EE-1D89-4B6C-8FB2-73DB91B2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1" y="2424555"/>
            <a:ext cx="6059488" cy="3860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</a:t>
            </a:r>
            <a:r>
              <a:rPr lang="it-IT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answer</a:t>
            </a: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should</a:t>
            </a: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 be </a:t>
            </a:r>
            <a:r>
              <a:rPr lang="it-IT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found</a:t>
            </a: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among</a:t>
            </a: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Deep Analysis of the </a:t>
            </a:r>
            <a:r>
              <a:rPr lang="it-IT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involved</a:t>
            </a: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variables</a:t>
            </a:r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742950" lvl="2" indent="-285750"/>
            <a:r>
              <a:rPr lang="it-IT" sz="16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Undestand</a:t>
            </a:r>
            <a:r>
              <a:rPr lang="it-IT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</a:t>
            </a:r>
            <a:r>
              <a:rPr lang="it-IT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variables</a:t>
            </a:r>
            <a:r>
              <a:rPr lang="it-IT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</a:p>
          <a:p>
            <a:pPr marL="742950" lvl="2" indent="-285750"/>
            <a:r>
              <a:rPr lang="it-IT" sz="16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Analize</a:t>
            </a:r>
            <a:r>
              <a:rPr lang="it-IT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it-IT" sz="16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their</a:t>
            </a:r>
            <a:r>
              <a:rPr lang="it-IT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corrrelations</a:t>
            </a:r>
            <a:endParaRPr lang="it-IT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lvl="1"/>
            <a:endParaRPr lang="it-IT" dirty="0"/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it-IT" sz="18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Selection</a:t>
            </a:r>
            <a:r>
              <a:rPr lang="it-IT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of a model and </a:t>
            </a:r>
            <a:r>
              <a:rPr lang="it-IT" sz="18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its</a:t>
            </a:r>
            <a:r>
              <a:rPr lang="it-IT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validation</a:t>
            </a:r>
            <a:endParaRPr lang="it-IT" sz="1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AA1A5C-B303-4108-9F81-0CF6C9492C53}"/>
              </a:ext>
            </a:extLst>
          </p:cNvPr>
          <p:cNvSpPr txBox="1"/>
          <p:nvPr/>
        </p:nvSpPr>
        <p:spPr>
          <a:xfrm>
            <a:off x="3148129" y="1043544"/>
            <a:ext cx="5822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 Bank to know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client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marketing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campaign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8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5439E-FB1D-4F63-90EE-00AE2E3C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125" y="460256"/>
            <a:ext cx="8596668" cy="712763"/>
          </a:xfrm>
        </p:spPr>
        <p:txBody>
          <a:bodyPr/>
          <a:lstStyle/>
          <a:p>
            <a:pPr algn="ctr"/>
            <a:r>
              <a:rPr lang="it-IT" dirty="0"/>
              <a:t>OVERVIEW OF THE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26DC4F-9D41-448F-B1E2-D2A4A323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41188 </a:t>
            </a:r>
            <a:r>
              <a:rPr lang="it-IT" b="1" dirty="0" err="1" smtClean="0"/>
              <a:t>Observations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21 </a:t>
            </a:r>
            <a:r>
              <a:rPr lang="it-IT" b="1" dirty="0" err="1"/>
              <a:t>Variables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/>
              <a:t>10 </a:t>
            </a:r>
            <a:r>
              <a:rPr lang="it-IT" u="sng" dirty="0" err="1"/>
              <a:t>numeric</a:t>
            </a:r>
            <a:endParaRPr lang="it-IT" u="sng" dirty="0"/>
          </a:p>
          <a:p>
            <a:pPr lvl="1"/>
            <a:r>
              <a:rPr lang="it-IT" dirty="0"/>
              <a:t>11 </a:t>
            </a:r>
            <a:r>
              <a:rPr lang="it-IT" u="sng" dirty="0" err="1"/>
              <a:t>categorical</a:t>
            </a:r>
            <a:endParaRPr lang="it-IT" u="sng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79DAC2-C3B5-4597-8023-BAF2B6E6F5C2}"/>
              </a:ext>
            </a:extLst>
          </p:cNvPr>
          <p:cNvSpPr txBox="1"/>
          <p:nvPr/>
        </p:nvSpPr>
        <p:spPr>
          <a:xfrm>
            <a:off x="8129041" y="1519310"/>
            <a:ext cx="4529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Numeric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endParaRPr lang="it-IT" b="1" dirty="0"/>
          </a:p>
          <a:p>
            <a:pPr algn="ctr"/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Duration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Campaign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Pdays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Previous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Emp.var.rate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Cons.price.idx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Cons.conf.idx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Euribor3m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Nr.emplyed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BCEAF2-9177-4E21-930F-96C8FEF96E05}"/>
              </a:ext>
            </a:extLst>
          </p:cNvPr>
          <p:cNvSpPr txBox="1"/>
          <p:nvPr/>
        </p:nvSpPr>
        <p:spPr>
          <a:xfrm>
            <a:off x="4062960" y="1519309"/>
            <a:ext cx="3502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Categorical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endParaRPr lang="it-IT" b="1" dirty="0"/>
          </a:p>
          <a:p>
            <a:pPr algn="ctr"/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Job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Marital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Education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Default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Housing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Loan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Contact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Month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Day of the week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Poutcome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Y (the target)</a:t>
            </a:r>
          </a:p>
        </p:txBody>
      </p:sp>
    </p:spTree>
    <p:extLst>
      <p:ext uri="{BB962C8B-B14F-4D97-AF65-F5344CB8AC3E}">
        <p14:creationId xmlns:p14="http://schemas.microsoft.com/office/powerpoint/2010/main" val="40577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3029DE-ECED-41E3-9B70-71059F73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08" y="48299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PRINCIPAL STATISTICAL INDEXES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93C580-8B11-4D3E-8164-1C2DF595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6" y="2010700"/>
            <a:ext cx="10621857" cy="283659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C0677B-40D7-4548-92EB-FEA14E9F18DE}"/>
              </a:ext>
            </a:extLst>
          </p:cNvPr>
          <p:cNvSpPr txBox="1"/>
          <p:nvPr/>
        </p:nvSpPr>
        <p:spPr>
          <a:xfrm>
            <a:off x="773722" y="4951828"/>
            <a:ext cx="63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Fig.1. </a:t>
            </a:r>
            <a:r>
              <a:rPr lang="it-IT" sz="1200" dirty="0" err="1"/>
              <a:t>Numeric</a:t>
            </a:r>
            <a:r>
              <a:rPr lang="it-IT" sz="1200" dirty="0"/>
              <a:t> </a:t>
            </a:r>
            <a:r>
              <a:rPr lang="it-IT" sz="1200" dirty="0" err="1"/>
              <a:t>description</a:t>
            </a:r>
            <a:r>
              <a:rPr lang="it-IT" sz="1200" dirty="0"/>
              <a:t> of the </a:t>
            </a:r>
            <a:r>
              <a:rPr lang="it-IT" sz="1200" dirty="0" err="1"/>
              <a:t>principal</a:t>
            </a:r>
            <a:r>
              <a:rPr lang="it-IT" sz="1200" dirty="0"/>
              <a:t> </a:t>
            </a:r>
            <a:r>
              <a:rPr lang="it-IT" sz="1200" dirty="0" err="1"/>
              <a:t>statistical</a:t>
            </a:r>
            <a:r>
              <a:rPr lang="it-IT" sz="1200" dirty="0"/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18939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58378-FA8F-43C6-9995-71066F9F0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1985" y="0"/>
            <a:ext cx="7766936" cy="632386"/>
          </a:xfrm>
        </p:spPr>
        <p:txBody>
          <a:bodyPr/>
          <a:lstStyle/>
          <a:p>
            <a:pPr algn="ctr"/>
            <a:r>
              <a:rPr lang="it-IT" sz="3600" dirty="0"/>
              <a:t>STARTING POINT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E047FE-1AF1-4FE3-B253-5FEE9FD7C7C1}"/>
              </a:ext>
            </a:extLst>
          </p:cNvPr>
          <p:cNvSpPr txBox="1"/>
          <p:nvPr/>
        </p:nvSpPr>
        <p:spPr>
          <a:xfrm>
            <a:off x="506437" y="1828801"/>
            <a:ext cx="4206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The </a:t>
            </a:r>
            <a:r>
              <a:rPr lang="it-IT" b="1" i="1" dirty="0" err="1"/>
              <a:t>response</a:t>
            </a:r>
            <a:r>
              <a:rPr lang="it-IT" b="1" i="1" dirty="0"/>
              <a:t> </a:t>
            </a:r>
            <a:r>
              <a:rPr lang="it-IT" b="1" i="1" dirty="0" err="1"/>
              <a:t>variable</a:t>
            </a:r>
            <a:r>
              <a:rPr lang="it-IT" b="1" i="1" dirty="0"/>
              <a:t> y </a:t>
            </a:r>
            <a:r>
              <a:rPr lang="it-IT" b="1" i="1" dirty="0" err="1"/>
              <a:t>is</a:t>
            </a:r>
            <a:r>
              <a:rPr lang="it-IT" b="1" i="1" dirty="0"/>
              <a:t> </a:t>
            </a:r>
            <a:r>
              <a:rPr lang="it-IT" b="1" i="1" dirty="0" err="1"/>
              <a:t>dicotomic</a:t>
            </a:r>
            <a:r>
              <a:rPr lang="it-IT" b="1" i="1" dirty="0"/>
              <a:t> and </a:t>
            </a:r>
            <a:r>
              <a:rPr lang="it-IT" b="1" i="1" dirty="0" err="1" smtClean="0"/>
              <a:t>holds</a:t>
            </a:r>
            <a:r>
              <a:rPr lang="it-IT" b="1" i="1" dirty="0" smtClean="0"/>
              <a:t> the </a:t>
            </a:r>
            <a:r>
              <a:rPr lang="it-IT" b="1" i="1" dirty="0" err="1" smtClean="0"/>
              <a:t>following</a:t>
            </a:r>
            <a:r>
              <a:rPr lang="it-IT" b="1" i="1" dirty="0" smtClean="0"/>
              <a:t> </a:t>
            </a:r>
            <a:r>
              <a:rPr lang="it-IT" b="1" i="1" dirty="0" err="1" smtClean="0"/>
              <a:t>values</a:t>
            </a:r>
            <a:r>
              <a:rPr lang="it-IT" b="1" i="1" dirty="0" smtClean="0"/>
              <a:t>:</a:t>
            </a:r>
            <a:endParaRPr lang="it-IT" b="1" i="1" dirty="0"/>
          </a:p>
          <a:p>
            <a:endParaRPr lang="it-IT" dirty="0"/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b="1" i="1" dirty="0"/>
              <a:t>Y = yes		11% of </a:t>
            </a:r>
            <a:r>
              <a:rPr lang="it-IT" b="1" i="1" dirty="0" err="1"/>
              <a:t>counts</a:t>
            </a:r>
            <a:endParaRPr lang="it-IT" b="1" i="1" dirty="0"/>
          </a:p>
          <a:p>
            <a:pPr marL="342900" indent="-342900">
              <a:buFont typeface="+mj-lt"/>
              <a:buAutoNum type="arabicPeriod"/>
            </a:pPr>
            <a:endParaRPr lang="it-IT" b="1" i="1" dirty="0"/>
          </a:p>
          <a:p>
            <a:pPr marL="342900" indent="-342900">
              <a:buFont typeface="+mj-lt"/>
              <a:buAutoNum type="arabicPeriod"/>
            </a:pPr>
            <a:endParaRPr lang="it-IT" b="1" i="1" dirty="0"/>
          </a:p>
          <a:p>
            <a:pPr marL="342900" indent="-342900">
              <a:buFont typeface="+mj-lt"/>
              <a:buAutoNum type="arabicPeriod"/>
            </a:pPr>
            <a:r>
              <a:rPr lang="it-IT" b="1" i="1" dirty="0"/>
              <a:t>Y = no		89% of </a:t>
            </a:r>
            <a:r>
              <a:rPr lang="it-IT" b="1" i="1" dirty="0" err="1"/>
              <a:t>counts</a:t>
            </a:r>
            <a:endParaRPr lang="it-IT" b="1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FF0C4B-966B-499B-8E79-74111FFEDA2E}"/>
              </a:ext>
            </a:extLst>
          </p:cNvPr>
          <p:cNvSpPr txBox="1"/>
          <p:nvPr/>
        </p:nvSpPr>
        <p:spPr>
          <a:xfrm>
            <a:off x="6481565" y="1828801"/>
            <a:ext cx="511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 smtClean="0"/>
              <a:t>We</a:t>
            </a:r>
            <a:r>
              <a:rPr lang="it-IT" b="1" i="1" dirty="0" smtClean="0"/>
              <a:t> </a:t>
            </a:r>
            <a:r>
              <a:rPr lang="it-IT" b="1" i="1" dirty="0" err="1" smtClean="0"/>
              <a:t>need</a:t>
            </a:r>
            <a:r>
              <a:rPr lang="it-IT" b="1" i="1" dirty="0" smtClean="0"/>
              <a:t> to deal with </a:t>
            </a:r>
            <a:r>
              <a:rPr lang="it-IT" b="1" i="1" dirty="0" err="1" smtClean="0"/>
              <a:t>imbalanced</a:t>
            </a:r>
            <a:r>
              <a:rPr lang="it-IT" b="1" i="1" dirty="0" smtClean="0"/>
              <a:t> </a:t>
            </a:r>
            <a:r>
              <a:rPr lang="it-IT" b="1" i="1" dirty="0" err="1" smtClean="0"/>
              <a:t>classes</a:t>
            </a:r>
            <a:r>
              <a:rPr lang="it-IT" b="1" i="1" dirty="0" smtClean="0"/>
              <a:t>.</a:t>
            </a:r>
          </a:p>
          <a:p>
            <a:r>
              <a:rPr lang="it-IT" b="1" i="1" dirty="0" smtClean="0"/>
              <a:t>The </a:t>
            </a:r>
            <a:r>
              <a:rPr lang="it-IT" b="1" i="1" dirty="0" err="1" smtClean="0"/>
              <a:t>following</a:t>
            </a:r>
            <a:r>
              <a:rPr lang="it-IT" b="1" i="1" dirty="0" smtClean="0"/>
              <a:t> are some </a:t>
            </a:r>
            <a:r>
              <a:rPr lang="it-IT" b="1" i="1" dirty="0" err="1" smtClean="0"/>
              <a:t>techniques</a:t>
            </a:r>
            <a:r>
              <a:rPr lang="it-IT" b="1" i="1" dirty="0" smtClean="0"/>
              <a:t> </a:t>
            </a:r>
            <a:r>
              <a:rPr lang="it-IT" b="1" i="1" dirty="0" err="1" smtClean="0"/>
              <a:t>we</a:t>
            </a:r>
            <a:r>
              <a:rPr lang="it-IT" b="1" i="1" dirty="0" smtClean="0"/>
              <a:t> </a:t>
            </a:r>
            <a:r>
              <a:rPr lang="it-IT" b="1" i="1" dirty="0" err="1" smtClean="0"/>
              <a:t>have</a:t>
            </a:r>
            <a:r>
              <a:rPr lang="it-IT" b="1" i="1" dirty="0" smtClean="0"/>
              <a:t> </a:t>
            </a:r>
            <a:r>
              <a:rPr lang="it-IT" b="1" i="1" dirty="0" err="1" smtClean="0"/>
              <a:t>used</a:t>
            </a:r>
            <a:r>
              <a:rPr lang="it-IT" b="1" i="1" dirty="0" smtClean="0"/>
              <a:t>:</a:t>
            </a:r>
            <a:endParaRPr lang="it-IT" b="1" i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Arial Rounded MT Bold" panose="020F0704030504030204" pitchFamily="34" charset="0"/>
              </a:rPr>
              <a:t>Choosing</a:t>
            </a:r>
            <a:r>
              <a:rPr lang="it-IT" dirty="0" smtClean="0">
                <a:latin typeface="Arial Rounded MT Bold" panose="020F0704030504030204" pitchFamily="34" charset="0"/>
              </a:rPr>
              <a:t> the right </a:t>
            </a:r>
            <a:r>
              <a:rPr lang="it-IT" dirty="0" err="1" smtClean="0">
                <a:latin typeface="Arial Rounded MT Bold" panose="020F0704030504030204" pitchFamily="34" charset="0"/>
              </a:rPr>
              <a:t>metrics</a:t>
            </a:r>
            <a:r>
              <a:rPr lang="it-IT" dirty="0" smtClean="0">
                <a:latin typeface="Arial Rounded MT Bold" panose="020F0704030504030204" pitchFamily="34" charset="0"/>
              </a:rPr>
              <a:t> (F1-score, …)</a:t>
            </a:r>
            <a:endParaRPr lang="it-IT" dirty="0">
              <a:latin typeface="Arial Rounded MT Bold" panose="020F0704030504030204" pitchFamily="34" charset="0"/>
            </a:endParaRP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 Rounded MT Bold" panose="020F0704030504030204" pitchFamily="34" charset="0"/>
              </a:rPr>
              <a:t>Oversampling</a:t>
            </a:r>
            <a:r>
              <a:rPr lang="it-IT" dirty="0">
                <a:latin typeface="Arial Rounded MT Bold" panose="020F0704030504030204" pitchFamily="34" charset="0"/>
              </a:rPr>
              <a:t> </a:t>
            </a:r>
            <a:r>
              <a:rPr lang="it-IT" dirty="0" err="1" smtClean="0">
                <a:latin typeface="Arial Rounded MT Bold" panose="020F0704030504030204" pitchFamily="34" charset="0"/>
              </a:rPr>
              <a:t>techniques</a:t>
            </a:r>
            <a:r>
              <a:rPr lang="it-IT" dirty="0" smtClean="0">
                <a:latin typeface="Arial Rounded MT Bold" panose="020F0704030504030204" pitchFamily="34" charset="0"/>
              </a:rPr>
              <a:t> </a:t>
            </a:r>
            <a:r>
              <a:rPr lang="it-IT" dirty="0">
                <a:latin typeface="Arial Rounded MT Bold" panose="020F0704030504030204" pitchFamily="34" charset="0"/>
              </a:rPr>
              <a:t>(SMOTE)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 Rounded MT Bold" panose="020F0704030504030204" pitchFamily="34" charset="0"/>
              </a:rPr>
              <a:t>Stratifying</a:t>
            </a:r>
            <a:r>
              <a:rPr lang="it-IT" dirty="0">
                <a:latin typeface="Arial Rounded MT Bold" panose="020F0704030504030204" pitchFamily="34" charset="0"/>
              </a:rPr>
              <a:t> </a:t>
            </a:r>
            <a:r>
              <a:rPr lang="it-IT" dirty="0" err="1">
                <a:latin typeface="Arial Rounded MT Bold" panose="020F0704030504030204" pitchFamily="34" charset="0"/>
              </a:rPr>
              <a:t>train</a:t>
            </a:r>
            <a:r>
              <a:rPr lang="it-IT" dirty="0">
                <a:latin typeface="Arial Rounded MT Bold" panose="020F0704030504030204" pitchFamily="34" charset="0"/>
              </a:rPr>
              <a:t> and test split</a:t>
            </a:r>
          </a:p>
        </p:txBody>
      </p:sp>
    </p:spTree>
    <p:extLst>
      <p:ext uri="{BB962C8B-B14F-4D97-AF65-F5344CB8AC3E}">
        <p14:creationId xmlns:p14="http://schemas.microsoft.com/office/powerpoint/2010/main" val="6528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2000F0-9103-4F44-8A27-AA130F66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25" y="12504"/>
            <a:ext cx="9620217" cy="1320800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 EXPLORYING THE VARIABLES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28BCA2-4EEF-41AF-A4B9-9E6CC38B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45"/>
          <a:stretch/>
        </p:blipFill>
        <p:spPr>
          <a:xfrm>
            <a:off x="0" y="320821"/>
            <a:ext cx="10663311" cy="621635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F2F079-52C3-4C6E-B3AF-F7E06FB12240}"/>
              </a:ext>
            </a:extLst>
          </p:cNvPr>
          <p:cNvSpPr txBox="1"/>
          <p:nvPr/>
        </p:nvSpPr>
        <p:spPr>
          <a:xfrm>
            <a:off x="9377419" y="2345006"/>
            <a:ext cx="257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6600"/>
                </a:solidFill>
              </a:rPr>
              <a:t>YES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D41B8-E896-4DBF-8C95-06D128ED4AE3}"/>
              </a:ext>
            </a:extLst>
          </p:cNvPr>
          <p:cNvSpPr txBox="1"/>
          <p:nvPr/>
        </p:nvSpPr>
        <p:spPr>
          <a:xfrm>
            <a:off x="0" y="6488668"/>
            <a:ext cx="4867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Fig.2. </a:t>
            </a:r>
            <a:r>
              <a:rPr lang="it-IT" sz="1200" dirty="0" err="1"/>
              <a:t>Pairplot</a:t>
            </a:r>
            <a:r>
              <a:rPr lang="it-IT" sz="1200" dirty="0"/>
              <a:t> of the </a:t>
            </a:r>
            <a:r>
              <a:rPr lang="it-IT" sz="1200" dirty="0" err="1"/>
              <a:t>numeric</a:t>
            </a:r>
            <a:r>
              <a:rPr lang="it-IT" sz="1200" dirty="0"/>
              <a:t> </a:t>
            </a:r>
            <a:r>
              <a:rPr lang="it-IT" sz="1200" dirty="0" err="1"/>
              <a:t>variables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768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7A975F-EDCB-4AE6-85AC-3D8047DA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76"/>
          <a:stretch/>
        </p:blipFill>
        <p:spPr>
          <a:xfrm>
            <a:off x="0" y="1190506"/>
            <a:ext cx="8813310" cy="418151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A6ACF5-12E4-4535-870D-72089FF84D23}"/>
              </a:ext>
            </a:extLst>
          </p:cNvPr>
          <p:cNvSpPr txBox="1"/>
          <p:nvPr/>
        </p:nvSpPr>
        <p:spPr>
          <a:xfrm>
            <a:off x="2025747" y="821174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 = 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C80897-ACA0-43A6-8A64-D81A14FB2957}"/>
              </a:ext>
            </a:extLst>
          </p:cNvPr>
          <p:cNvSpPr txBox="1"/>
          <p:nvPr/>
        </p:nvSpPr>
        <p:spPr>
          <a:xfrm>
            <a:off x="6059488" y="805321"/>
            <a:ext cx="111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 = yes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59E04BC-CFF6-43E1-8A9C-932F16A3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25" y="12504"/>
            <a:ext cx="9620217" cy="1320800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 EXPLORYING THE VARIABLES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7BBA9BA-8627-4CB9-AFF5-24FF52FC0D84}"/>
              </a:ext>
            </a:extLst>
          </p:cNvPr>
          <p:cNvSpPr txBox="1"/>
          <p:nvPr/>
        </p:nvSpPr>
        <p:spPr>
          <a:xfrm>
            <a:off x="0" y="5371560"/>
            <a:ext cx="4867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Fig.3. </a:t>
            </a:r>
            <a:r>
              <a:rPr lang="it-IT" sz="1200" dirty="0" err="1"/>
              <a:t>Violin</a:t>
            </a:r>
            <a:r>
              <a:rPr lang="it-IT" sz="1200" dirty="0"/>
              <a:t> plots for the </a:t>
            </a:r>
            <a:r>
              <a:rPr lang="it-IT" sz="1200" dirty="0" err="1"/>
              <a:t>age</a:t>
            </a:r>
            <a:r>
              <a:rPr lang="it-IT" sz="1200" dirty="0"/>
              <a:t> </a:t>
            </a:r>
            <a:r>
              <a:rPr lang="it-IT" sz="1200" dirty="0" err="1"/>
              <a:t>varibale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56F825-8A31-44C5-92A2-E6C9082A3C65}"/>
              </a:ext>
            </a:extLst>
          </p:cNvPr>
          <p:cNvSpPr txBox="1"/>
          <p:nvPr/>
        </p:nvSpPr>
        <p:spPr>
          <a:xfrm>
            <a:off x="8813310" y="805321"/>
            <a:ext cx="3378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Median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Interquartile</a:t>
            </a:r>
            <a:r>
              <a:rPr lang="it-IT" dirty="0"/>
              <a:t> </a:t>
            </a:r>
            <a:r>
              <a:rPr lang="it-IT" b="1" dirty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/>
              <a:t>Variables</a:t>
            </a:r>
            <a:r>
              <a:rPr lang="it-IT" b="1" dirty="0" smtClean="0"/>
              <a:t>’ </a:t>
            </a:r>
            <a:r>
              <a:rPr lang="it-IT" b="1" dirty="0" err="1" smtClean="0"/>
              <a:t>density</a:t>
            </a:r>
            <a:r>
              <a:rPr lang="it-IT" b="1" dirty="0" smtClean="0"/>
              <a:t> </a:t>
            </a:r>
            <a:r>
              <a:rPr lang="it-IT" b="1" dirty="0" err="1" smtClean="0"/>
              <a:t>function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46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547FE-80DF-44FD-AD8F-8AAE1DAA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it-IT" dirty="0"/>
              <a:t>STILL WITH AGE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DD72F0D-8102-437C-99BB-0C89AEEF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5249"/>
            <a:ext cx="11351348" cy="483465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28EC-ADC0-4556-BE98-94B7FC4897AC}"/>
              </a:ext>
            </a:extLst>
          </p:cNvPr>
          <p:cNvSpPr txBox="1"/>
          <p:nvPr/>
        </p:nvSpPr>
        <p:spPr>
          <a:xfrm>
            <a:off x="0" y="5371560"/>
            <a:ext cx="4867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Fig.4. </a:t>
            </a:r>
            <a:r>
              <a:rPr lang="it-IT" sz="1200" dirty="0" err="1"/>
              <a:t>Count</a:t>
            </a:r>
            <a:r>
              <a:rPr lang="it-IT" sz="1200" dirty="0"/>
              <a:t> </a:t>
            </a:r>
            <a:r>
              <a:rPr lang="it-IT" sz="1200" dirty="0" err="1"/>
              <a:t>distribution</a:t>
            </a:r>
            <a:r>
              <a:rPr lang="it-IT" sz="1200" dirty="0"/>
              <a:t> for the </a:t>
            </a:r>
            <a:r>
              <a:rPr lang="it-IT" sz="1200" dirty="0" err="1" smtClean="0"/>
              <a:t>age</a:t>
            </a:r>
            <a:r>
              <a:rPr lang="it-IT" sz="1200" dirty="0" smtClean="0"/>
              <a:t> </a:t>
            </a:r>
            <a:r>
              <a:rPr lang="it-IT" sz="1200" dirty="0" err="1" smtClean="0"/>
              <a:t>variable</a:t>
            </a:r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FD2A61-9943-4B07-BC12-EF6EACA115B4}"/>
              </a:ext>
            </a:extLst>
          </p:cNvPr>
          <p:cNvSpPr txBox="1"/>
          <p:nvPr/>
        </p:nvSpPr>
        <p:spPr>
          <a:xfrm>
            <a:off x="8314006" y="1320800"/>
            <a:ext cx="284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Wide spread of </a:t>
            </a:r>
            <a:r>
              <a:rPr lang="it-IT" b="1" dirty="0" err="1"/>
              <a:t>ages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Age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unimodal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Max 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B4F0BD-65D4-4516-A664-DDFABE90EF3F}"/>
              </a:ext>
            </a:extLst>
          </p:cNvPr>
          <p:cNvCxnSpPr>
            <a:cxnSpLocks/>
          </p:cNvCxnSpPr>
          <p:nvPr/>
        </p:nvCxnSpPr>
        <p:spPr>
          <a:xfrm flipH="1" flipV="1">
            <a:off x="3877995" y="1644467"/>
            <a:ext cx="4436011" cy="92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10576</TotalTime>
  <Words>905</Words>
  <Application>Microsoft Office PowerPoint</Application>
  <PresentationFormat>Widescreen</PresentationFormat>
  <Paragraphs>229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Arial Rounded MT Bold</vt:lpstr>
      <vt:lpstr>Cambria Math</vt:lpstr>
      <vt:lpstr>Trebuchet MS</vt:lpstr>
      <vt:lpstr>Wingdings</vt:lpstr>
      <vt:lpstr>Wingdings 3</vt:lpstr>
      <vt:lpstr>Sfaccettatura</vt:lpstr>
      <vt:lpstr>Prediction of client deposit term on Bank Marketing Data</vt:lpstr>
      <vt:lpstr>OUTLINE OF THE WORK</vt:lpstr>
      <vt:lpstr>STATISTICAL QUESTION  </vt:lpstr>
      <vt:lpstr>OVERVIEW OF THE DATA</vt:lpstr>
      <vt:lpstr>PRINCIPAL STATISTICAL INDEXES</vt:lpstr>
      <vt:lpstr>STARTING POINT</vt:lpstr>
      <vt:lpstr> EXPLORYING THE VARIABLES</vt:lpstr>
      <vt:lpstr> EXPLORYING THE VARIABLES</vt:lpstr>
      <vt:lpstr>STILL WITH AGE</vt:lpstr>
      <vt:lpstr>DURATION OF THE PHONE CALL </vt:lpstr>
      <vt:lpstr>INSIGHTS ON MULTIMODAL VARIABLES</vt:lpstr>
      <vt:lpstr>Does education affect the choice of opening a deposit term?</vt:lpstr>
      <vt:lpstr>DATA PRE-PROCESSING</vt:lpstr>
      <vt:lpstr>DISCOVER PATTERNS INTO DATA: Cluster Analysis</vt:lpstr>
      <vt:lpstr>Presentazione standard di PowerPoint</vt:lpstr>
      <vt:lpstr>CLASSIFICATION SET APPROACH</vt:lpstr>
      <vt:lpstr>1. LOGISTIC REGRESSION</vt:lpstr>
      <vt:lpstr>2. DECISION TREE</vt:lpstr>
      <vt:lpstr>2. DECISION TREE</vt:lpstr>
      <vt:lpstr>3. K-NEAREST NEIGHBORS </vt:lpstr>
      <vt:lpstr>MODEL SELECTION  AND ITS VALIDATION</vt:lpstr>
      <vt:lpstr>CONCLUSIONS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 client deposit term on Bank Marketing Data</dc:title>
  <dc:creator>Alessia Giordano</dc:creator>
  <cp:lastModifiedBy>Christian Riccio</cp:lastModifiedBy>
  <cp:revision>91</cp:revision>
  <dcterms:created xsi:type="dcterms:W3CDTF">2020-04-12T20:51:37Z</dcterms:created>
  <dcterms:modified xsi:type="dcterms:W3CDTF">2020-04-30T15:19:54Z</dcterms:modified>
</cp:coreProperties>
</file>