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>
        <p:scale>
          <a:sx n="99" d="100"/>
          <a:sy n="99" d="100"/>
        </p:scale>
        <p:origin x="58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6B1AD7B-CB82-4478-9B5C-75F6E72743D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5200" b="0" strike="noStrike" spc="-1">
                <a:latin typeface="Times New Roman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2D77F4-A3D8-47C4-8020-E14ADED4E10A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Clique para editar o formato do texto da estrutura de tópicos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2.º nível da estrutura de tópicos</a:t>
            </a: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3.º nível da estrutura de tópicos</a:t>
            </a:r>
          </a:p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4.º nível da estrutura de tópicos</a:t>
            </a:r>
          </a:p>
          <a:p>
            <a:pPr marL="108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5.º nível da estrutura de tópicos</a:t>
            </a:r>
          </a:p>
          <a:p>
            <a:pPr marL="1296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6.º nível da estrutura de tópicos</a:t>
            </a:r>
          </a:p>
          <a:p>
            <a:pPr marL="1512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Times New Roman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sion-reactor.com/blog/the-difference-between-spring-framework-vs-spring-boo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spring-and-spring-boot/" TargetMode="External"/><Relationship Id="rId5" Type="http://schemas.openxmlformats.org/officeDocument/2006/relationships/hyperlink" Target="https://www.reply.com/solidsoft-reply/en/content/webservices-soap-and-rest-a-simple-introduction" TargetMode="External"/><Relationship Id="rId4" Type="http://schemas.openxmlformats.org/officeDocument/2006/relationships/hyperlink" Target="https://dev.to/eduwyre/settling-spring-vs-spring-boot-debate-8e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eUrT2UFeS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0" name="Google Shape;128;p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Google Shape;129;p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Google Shape;130;p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131;p2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354240" y="305640"/>
            <a:ext cx="847764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Alguns Starters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27" name="Google Shape;203;p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Google Shape;205;p6"/>
          <p:cNvSpPr/>
          <p:nvPr/>
        </p:nvSpPr>
        <p:spPr>
          <a:xfrm>
            <a:off x="311760" y="1031040"/>
            <a:ext cx="8477640" cy="99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3200" b="0" strike="noStrike" spc="-1">
                <a:solidFill>
                  <a:srgbClr val="073763"/>
                </a:solidFill>
                <a:latin typeface="Calibri"/>
                <a:ea typeface="Calibri"/>
              </a:rPr>
              <a:t>Listagem de alguns starters mais utilizados</a:t>
            </a:r>
            <a:endParaRPr lang="pt-BR" sz="32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lang="pt-BR" sz="2800" b="1" strike="noStrike" spc="-1">
                <a:solidFill>
                  <a:srgbClr val="073763"/>
                </a:solidFill>
                <a:latin typeface="Calibri"/>
                <a:ea typeface="Calibri"/>
              </a:rPr>
              <a:t>Spring-boot-starter-*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0" name="Google Shape;138;p16"/>
          <p:cNvSpPr/>
          <p:nvPr/>
        </p:nvSpPr>
        <p:spPr>
          <a:xfrm>
            <a:off x="354240" y="2872080"/>
            <a:ext cx="8632080" cy="163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data-jpa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Integração ao banco de dados via JPA - Hibernate.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data-mongodb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Interação com banco de dados MongoDB.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web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Inclusão do container Tomcat para aplicações REST.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web-services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Webservices baseados na arquitetura SOAP.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54240" y="305640"/>
            <a:ext cx="847764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Alguns Starters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32" name="Google Shape;203;p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Google Shape;205;p6"/>
          <p:cNvSpPr/>
          <p:nvPr/>
        </p:nvSpPr>
        <p:spPr>
          <a:xfrm>
            <a:off x="311760" y="1031040"/>
            <a:ext cx="8477640" cy="99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3200" b="0" strike="noStrike" spc="-1">
                <a:solidFill>
                  <a:srgbClr val="073763"/>
                </a:solidFill>
                <a:latin typeface="Calibri"/>
                <a:ea typeface="Calibri"/>
              </a:rPr>
              <a:t>Listagem de alguns starters mais utilizados</a:t>
            </a:r>
            <a:endParaRPr lang="pt-BR" sz="32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lang="pt-BR" sz="2800" b="1" strike="noStrike" spc="-1">
                <a:solidFill>
                  <a:srgbClr val="073763"/>
                </a:solidFill>
                <a:latin typeface="Calibri"/>
                <a:ea typeface="Calibri"/>
              </a:rPr>
              <a:t>Spring-boot-starter-*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5" name="Google Shape;138;p16"/>
          <p:cNvSpPr/>
          <p:nvPr/>
        </p:nvSpPr>
        <p:spPr>
          <a:xfrm>
            <a:off x="354240" y="2872080"/>
            <a:ext cx="8632080" cy="163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batch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Implementação de JOBs de processos.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test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Disponibilização de recursos para testes unitários como JUnit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openfeign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Client HTTP baseado em interfaces</a:t>
            </a:r>
            <a:endParaRPr lang="pt-BR" sz="2000" b="0" strike="noStrike" spc="-1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000" b="1" strike="noStrike" spc="-1">
                <a:solidFill>
                  <a:srgbClr val="073763"/>
                </a:solidFill>
                <a:latin typeface="Calibri"/>
                <a:ea typeface="Calibri"/>
              </a:rPr>
              <a:t>actuator</a:t>
            </a:r>
            <a:r>
              <a:rPr lang="pt-BR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: Gerenciamento de monitoramento da aplicação.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Para saber mais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37" name="Google Shape;241;p7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38" name="Google Shape;242;p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Google Shape;243;p7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97A7"/>
                </a:solidFill>
                <a:latin typeface="Calibri"/>
                <a:ea typeface="Calibri"/>
                <a:hlinkClick r:id="rId3"/>
              </a:rPr>
              <a:t>https://www.fusion-reactor.com/blog/the-difference-between-spring-framework-vs-spring-boot/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97A7"/>
                </a:solidFill>
                <a:latin typeface="Calibri"/>
                <a:ea typeface="Calibri"/>
                <a:hlinkClick r:id="rId4"/>
              </a:rPr>
              <a:t>https://dev.to/eduwyre/settling-spring-vs-spring-boot-debate-8ek</a:t>
            </a:r>
            <a:r>
              <a:rPr lang="en-US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97A7"/>
                </a:solidFill>
                <a:latin typeface="Calibri"/>
                <a:ea typeface="Calibri"/>
                <a:hlinkClick r:id="rId5"/>
              </a:rPr>
              <a:t>https://www.reply.com/solidsoft-reply/en/content/webservices-soap-and-rest-a-simple-introduction</a:t>
            </a:r>
            <a:r>
              <a:rPr lang="en-US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97A7"/>
                </a:solidFill>
                <a:latin typeface="Calibri"/>
                <a:ea typeface="Calibri"/>
                <a:hlinkClick r:id="rId6"/>
              </a:rPr>
              <a:t>https://www.geeksforgeeks.org/difference-between-spring-and-spring-boot/</a:t>
            </a:r>
            <a:r>
              <a:rPr lang="en-US" sz="2000" b="0" strike="noStrike" spc="-1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42" name="Google Shape;128;p 1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Google Shape;129;p 1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Google Shape;130;p 1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Google Shape;131;p 1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149" name="Google Shape;183;p 1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Google Shape;184;p 1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Google Shape;185;p 1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Google Shape;186;p 1"/>
          <p:cNvPicPr/>
          <p:nvPr/>
        </p:nvPicPr>
        <p:blipFill>
          <a:blip r:embed="rId2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187;p 1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Google Shape;188;p 1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Primeiros Passos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55" name="Google Shape;189;p 1"/>
          <p:cNvSpPr/>
          <p:nvPr/>
        </p:nvSpPr>
        <p:spPr>
          <a:xfrm>
            <a:off x="2988000" y="23392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43720" y="24300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Primeiros passos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157" name="Google Shape;145;p 1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147;p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oogle Shape;138;p 1"/>
          <p:cNvSpPr/>
          <p:nvPr/>
        </p:nvSpPr>
        <p:spPr>
          <a:xfrm>
            <a:off x="764280" y="1119960"/>
            <a:ext cx="7860240" cy="26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Criando um projeto com initializr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importando o projeto maven no IntelliJ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Conhecendo a estrutura spring boot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Bean e CommandLineRunner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62" name="Google Shape;128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Google Shape;129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Google Shape;130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Google Shape;131;p 2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169" name="Google Shape;183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Google Shape;184;p 2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Google Shape;185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Google Shape;186;p 2"/>
          <p:cNvPicPr/>
          <p:nvPr/>
        </p:nvPicPr>
        <p:blipFill>
          <a:blip r:embed="rId2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73" name="Google Shape;187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Google Shape;188;p 2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lang="pt-BR" sz="5400" b="0" strike="noStrike" spc="-1">
              <a:latin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Beans x Components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75" name="Google Shape;189;p 2"/>
          <p:cNvSpPr/>
          <p:nvPr/>
        </p:nvSpPr>
        <p:spPr>
          <a:xfrm>
            <a:off x="2859120" y="285732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243720" y="24300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Quem são eles?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177" name="Google Shape;145;p 2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78" name="Google Shape;147;p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Google Shape;138;p 2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Quando usar @Bean ?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Quando usar @Component?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Implementar a IoC e DI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82" name="Google Shape;128;p 3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Google Shape;129;p 3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Google Shape;130;p 3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Google Shape;131;p 3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87" name="Google Shape;183;p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Google Shape;184;p5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Google Shape;185;p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oogle Shape;186;p5"/>
          <p:cNvPicPr/>
          <p:nvPr/>
        </p:nvPicPr>
        <p:blipFill>
          <a:blip r:embed="rId2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187;p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188;p5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Springboot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3" name="Google Shape;189;p5"/>
          <p:cNvSpPr/>
          <p:nvPr/>
        </p:nvSpPr>
        <p:spPr>
          <a:xfrm>
            <a:off x="2988000" y="23392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 Framework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189" name="Google Shape;183;p 3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Google Shape;184;p 3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185;p 3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" name="Google Shape;186;p 3"/>
          <p:cNvPicPr/>
          <p:nvPr/>
        </p:nvPicPr>
        <p:blipFill>
          <a:blip r:embed="rId2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187;p 3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Google Shape;188;p 3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lang="pt-BR" sz="5400" b="0" strike="noStrike" spc="-1">
              <a:latin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Singleton ou Prototype ?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195" name="Google Shape;189;p 3"/>
          <p:cNvSpPr/>
          <p:nvPr/>
        </p:nvSpPr>
        <p:spPr>
          <a:xfrm>
            <a:off x="2859120" y="285732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Quantos irei precisar?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197" name="Google Shape;145;p 3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98" name="Google Shape;147;p 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oogle Shape;138;p 3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Conceito de Scope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Configurando objeto Singleton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Configurando objetos Prototype 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02" name="Google Shape;128;p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oogle Shape;129;p 4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oogle Shape;130;p 4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" name="Google Shape;131;p 4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209" name="Google Shape;183;p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oogle Shape;184;p 4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oogle Shape;185;p 4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2" name="Google Shape;186;p 4"/>
          <p:cNvPicPr/>
          <p:nvPr/>
        </p:nvPicPr>
        <p:blipFill>
          <a:blip r:embed="rId2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187;p 4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oogle Shape;188;p 4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Properties Value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15" name="Google Shape;189;p 4"/>
          <p:cNvSpPr/>
          <p:nvPr/>
        </p:nvSpPr>
        <p:spPr>
          <a:xfrm>
            <a:off x="3657960" y="23734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Nem tudo é =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17" name="Google Shape;145;p 4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18" name="Google Shape;147;p 4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oogle Shape;138;p 4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poderoso application.properties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@Value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Default value 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22" name="Google Shape;128;p 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oogle Shape;129;p 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130;p 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5" name="Google Shape;131;p 5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229" name="Google Shape;183;p 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Google Shape;184;p 5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Google Shape;185;p 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2" name="Google Shape;186;p 5"/>
          <p:cNvPicPr/>
          <p:nvPr/>
        </p:nvPicPr>
        <p:blipFill>
          <a:blip r:embed="rId2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33" name="Google Shape;187;p 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188;p 5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lang="pt-BR" sz="5400" b="0" strike="noStrike" spc="-1">
              <a:latin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Configuration Properties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35" name="Google Shape;189;p 5"/>
          <p:cNvSpPr/>
          <p:nvPr/>
        </p:nvSpPr>
        <p:spPr>
          <a:xfrm>
            <a:off x="3622320" y="277920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É sério isso 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37" name="Google Shape;145;p 5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147;p 5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oogle Shape;138;p 5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poderoso application.properties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@ConfigurationProperties (prefix)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0" strike="noStrike" spc="-1">
                <a:solidFill>
                  <a:srgbClr val="EF8600"/>
                </a:solidFill>
                <a:latin typeface="Century Gothic"/>
                <a:ea typeface="Century Gothic"/>
              </a:rPr>
              <a:t>Java Persistence API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42" name="Google Shape;128;p 6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Google Shape;129;p 6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Google Shape;130;p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5" name="Google Shape;131;p 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Times New Roman"/>
            </a:endParaRPr>
          </a:p>
        </p:txBody>
      </p:sp>
      <p:sp>
        <p:nvSpPr>
          <p:cNvPr id="249" name="Google Shape;183;p 6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Google Shape;184;p 6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Google Shape;185;p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2" name="Google Shape;186;p 6"/>
          <p:cNvPicPr/>
          <p:nvPr/>
        </p:nvPicPr>
        <p:blipFill>
          <a:blip r:embed="rId2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53" name="Google Shape;187;p 6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Google Shape;188;p 6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lang="pt-BR" sz="5400" b="0" strike="noStrike" spc="-1">
              <a:latin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Conceito de ORM e JPA</a:t>
            </a:r>
            <a:endParaRPr lang="pt-BR" sz="5400" b="0" strike="noStrike" spc="-1">
              <a:latin typeface="Times New Roman"/>
            </a:endParaRPr>
          </a:p>
        </p:txBody>
      </p:sp>
      <p:sp>
        <p:nvSpPr>
          <p:cNvPr id="255" name="Google Shape;189;p 6"/>
          <p:cNvSpPr/>
          <p:nvPr/>
        </p:nvSpPr>
        <p:spPr>
          <a:xfrm>
            <a:off x="3622320" y="277920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lang="pt-BR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243720" y="398520"/>
            <a:ext cx="8520120" cy="118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Spring Framework</a:t>
            </a:r>
            <a:endParaRPr lang="pt-BR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Projeto 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95" name="Google Shape;145;p3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47;p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Google Shape;138;p16"/>
          <p:cNvSpPr/>
          <p:nvPr/>
        </p:nvSpPr>
        <p:spPr>
          <a:xfrm>
            <a:off x="807120" y="1562400"/>
            <a:ext cx="7860240" cy="318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que é Springboot ?</a:t>
            </a:r>
            <a:endParaRPr lang="pt-BR" sz="2400" b="0" strike="noStrike" spc="-1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Configurações manuais</a:t>
            </a:r>
            <a:endParaRPr lang="pt-BR" sz="2400" b="0" strike="noStrike" spc="-1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Starters</a:t>
            </a:r>
            <a:endParaRPr lang="pt-BR" sz="2400" b="0" strike="noStrike" spc="-1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Principais Starters</a:t>
            </a:r>
            <a:endParaRPr lang="pt-BR" sz="2400" b="0" strike="noStrike" spc="-1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Configuração de fábrica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ORM e JPA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57" name="Google Shape;145;p 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58" name="Google Shape;147;p 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Google Shape;138;p 6"/>
          <p:cNvSpPr/>
          <p:nvPr/>
        </p:nvSpPr>
        <p:spPr>
          <a:xfrm>
            <a:off x="764280" y="1119960"/>
            <a:ext cx="7860240" cy="25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que é ORM ?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Java Persistence API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Mapeamentos</a:t>
            </a:r>
            <a:endParaRPr lang="pt-BR" sz="2400" b="0" strike="noStrike" spc="-1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EntityManager</a:t>
            </a: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O que é ORM?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61" name="Google Shape;203;p 1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62" name="Google Shape;204;p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Google Shape;205;p 1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Object-Relational Mapping, Em português, mapeamento objeto-relacional, é um recurso para aproximar o paradigma da orientação a objetos ao contexto de banco de dados relacional.</a:t>
            </a:r>
            <a:endParaRPr lang="pt-BR" sz="2400" b="0" strike="noStrike" spc="-1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 uso de ORM é realizado através do mapeamento de objeto para uma tabela por uma biblioteca ou framework.</a:t>
            </a:r>
            <a:endParaRPr lang="pt-BR" sz="2400" b="0" strike="noStrike" spc="-1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O que é ORM?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65" name="Google Shape;203;p 2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66" name="Google Shape;204;p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7" name="Imagem 1" descr="Interface gráfica do usuário, Diagrama, Aplicativo&#10;&#10;Descrição gerada automaticamente"/>
          <p:cNvPicPr/>
          <p:nvPr/>
        </p:nvPicPr>
        <p:blipFill>
          <a:blip r:embed="rId3"/>
          <a:stretch/>
        </p:blipFill>
        <p:spPr>
          <a:xfrm>
            <a:off x="1100160" y="1161000"/>
            <a:ext cx="6391440" cy="373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JPA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69" name="Google Shape;203;p 3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0" name="Google Shape;204;p 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Google Shape;205;p 2"/>
          <p:cNvSpPr/>
          <p:nvPr/>
        </p:nvSpPr>
        <p:spPr>
          <a:xfrm>
            <a:off x="354240" y="1318680"/>
            <a:ext cx="86108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JPA é uma especificação baseada em interfaces, que através de um framework realiza operações de persistência de objetos em Java.</a:t>
            </a:r>
            <a:endParaRPr lang="pt-BR" sz="2400" b="0" strike="noStrike" spc="-1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JPA - Implementações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73" name="Google Shape;203;p 4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4" name="Google Shape;204;p 4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5" name="Imagem 3"/>
          <p:cNvPicPr/>
          <p:nvPr/>
        </p:nvPicPr>
        <p:blipFill>
          <a:blip r:embed="rId3"/>
          <a:stretch/>
        </p:blipFill>
        <p:spPr>
          <a:xfrm>
            <a:off x="1535760" y="1431720"/>
            <a:ext cx="5957280" cy="298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Mapeamento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77" name="Google Shape;203;p 5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8" name="Google Shape;204;p 5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Google Shape;205;p 3"/>
          <p:cNvSpPr/>
          <p:nvPr/>
        </p:nvSpPr>
        <p:spPr>
          <a:xfrm>
            <a:off x="354240" y="1318680"/>
            <a:ext cx="86108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Vamos conhecer os aspectos das anotações de mapeamento do JPA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Identificação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Definição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Relacionamento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Herança</a:t>
            </a:r>
            <a:endParaRPr lang="pt-BR" sz="2400" b="0" strike="noStrike" spc="-1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Persistência</a:t>
            </a:r>
            <a:endParaRPr lang="pt-BR" sz="24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pt-BR" sz="2400" b="0" strike="noStrike" spc="-1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pos="0" algn="l"/>
              </a:tabLst>
            </a:pPr>
            <a:endParaRPr lang="pt-BR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1557360" y="305640"/>
            <a:ext cx="72745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Mapeamento na prática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81" name="Google Shape;203;p 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82" name="Google Shape;204;p 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Imagem 2"/>
          <p:cNvSpPr/>
          <p:nvPr/>
        </p:nvSpPr>
        <p:spPr>
          <a:xfrm>
            <a:off x="2683080" y="1226520"/>
            <a:ext cx="3777480" cy="352152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3"/>
            <a:srcRect/>
            <a:stretch/>
          </a:blipFill>
          <a:ln w="88900" cap="sq">
            <a:solidFill>
              <a:srgbClr val="FFFFFF"/>
            </a:solidFill>
            <a:miter/>
          </a:ln>
          <a:effectLst>
            <a:outerShdw blurRad="254160" algn="tl" rotWithShape="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EntityManager</a:t>
            </a:r>
            <a:endParaRPr lang="pt-BR" sz="4000" b="0" strike="noStrike" spc="-1">
              <a:latin typeface="Times New Roman"/>
            </a:endParaRPr>
          </a:p>
        </p:txBody>
      </p:sp>
      <p:pic>
        <p:nvPicPr>
          <p:cNvPr id="285" name="Google Shape;203;p 7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86" name="Google Shape;204;p 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7" name="Picture 1" descr="The Data Layer | SpringerLink"/>
          <p:cNvPicPr/>
          <p:nvPr/>
        </p:nvPicPr>
        <p:blipFill>
          <a:blip r:embed="rId3"/>
          <a:stretch/>
        </p:blipFill>
        <p:spPr>
          <a:xfrm>
            <a:off x="1161000" y="1034640"/>
            <a:ext cx="6818400" cy="38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lang="en-US" sz="15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7200"/>
              </a:spcBef>
              <a:tabLst>
                <a:tab pos="0" algn="l"/>
              </a:tabLst>
            </a:pPr>
            <a:r>
              <a:rPr lang="en-US" sz="6600" b="1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291" name="Google Shape;251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Google Shape;252;p 2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Google Shape;253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4" name="Google Shape;254;p 2"/>
          <p:cNvPicPr/>
          <p:nvPr/>
        </p:nvPicPr>
        <p:blipFill>
          <a:blip r:embed="rId2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255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Google Shape;256;p 2"/>
          <p:cNvSpPr/>
          <p:nvPr/>
        </p:nvSpPr>
        <p:spPr>
          <a:xfrm>
            <a:off x="467640" y="1131480"/>
            <a:ext cx="8520120" cy="158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Dúvidas?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297" name="Google Shape;257;p 2"/>
          <p:cNvSpPr/>
          <p:nvPr/>
        </p:nvSpPr>
        <p:spPr>
          <a:xfrm>
            <a:off x="311760" y="1333440"/>
            <a:ext cx="7860240" cy="318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Google Shape;258;p 2"/>
          <p:cNvSpPr/>
          <p:nvPr/>
        </p:nvSpPr>
        <p:spPr>
          <a:xfrm>
            <a:off x="467640" y="2787840"/>
            <a:ext cx="6192360" cy="165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&gt; Fórum do curso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78321"/>
                </a:solidFill>
                <a:latin typeface="Century Gothic"/>
                <a:ea typeface="Century Gothic"/>
              </a:rPr>
              <a:t>&gt; Comunidade </a:t>
            </a:r>
            <a:r>
              <a:rPr lang="en-US" sz="2800" b="0" u="sng" strike="noStrike" spc="-1">
                <a:solidFill>
                  <a:srgbClr val="F78321"/>
                </a:solidFill>
                <a:uFillTx/>
                <a:latin typeface="Century Gothic"/>
                <a:ea typeface="Century Gothic"/>
                <a:hlinkClick r:id="rId3"/>
              </a:rPr>
              <a:t>online (discord)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99" name="Google Shape;203;p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Google Shape;205;p6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Enquanto que o Spring Framework é baseado no padrão de injeção de dependências, o Springboot foca na configuração automática.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02" name="Picture 2" descr="Spring Boot Starter | Spring Boot Resource | Spring Training"/>
          <p:cNvPicPr/>
          <p:nvPr/>
        </p:nvPicPr>
        <p:blipFill>
          <a:blip r:embed="rId3"/>
          <a:stretch/>
        </p:blipFill>
        <p:spPr>
          <a:xfrm>
            <a:off x="3343320" y="2696760"/>
            <a:ext cx="2090520" cy="209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Antes do 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04" name="Google Shape;203;p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Google Shape;205;p6"/>
          <p:cNvSpPr/>
          <p:nvPr/>
        </p:nvSpPr>
        <p:spPr>
          <a:xfrm>
            <a:off x="354240" y="1243080"/>
            <a:ext cx="8477640" cy="31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Desafios com a configuração do projeto.</a:t>
            </a:r>
            <a:endParaRPr lang="pt-BR" sz="24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Dependência individual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Verbosidade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Incompatibilidade de versões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Complexidade de gestão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Configurações complexas e repetitivas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08" name="Google Shape;203;p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0" name="Picture 2" descr="The Difference Between Spring Framework vs. Spring Boot, FusionReactor"/>
          <p:cNvPicPr/>
          <p:nvPr/>
        </p:nvPicPr>
        <p:blipFill>
          <a:blip r:embed="rId3"/>
          <a:stretch/>
        </p:blipFill>
        <p:spPr>
          <a:xfrm>
            <a:off x="1757520" y="1195560"/>
            <a:ext cx="5950440" cy="358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12" name="Google Shape;203;p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205;p6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Dado que a maior parte das configurações necessárias para o início de um projeto são sempre as mesmas, por que não iniciar um projeto com todas estas configurações já definidas?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Foguete Lançamento Logotipo ícone Design Modelo Ilustração Vetorial,  Clipart De Nave Espacial, Logo, ícones Imagem PNG e Vetor Para Download  Gratuito | Icon design, Logo icons, Vector illustration"/>
          <p:cNvPicPr/>
          <p:nvPr/>
        </p:nvPicPr>
        <p:blipFill>
          <a:blip r:embed="rId2"/>
          <a:stretch/>
        </p:blipFill>
        <p:spPr>
          <a:xfrm>
            <a:off x="2964600" y="1748880"/>
            <a:ext cx="2914200" cy="212868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Starters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17" name="Google Shape;203;p6"/>
          <p:cNvPicPr/>
          <p:nvPr/>
        </p:nvPicPr>
        <p:blipFill>
          <a:blip r:embed="rId3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Google Shape;402;p7"/>
          <p:cNvPicPr/>
          <p:nvPr/>
        </p:nvPicPr>
        <p:blipFill>
          <a:blip r:embed="rId4"/>
          <a:stretch/>
        </p:blipFill>
        <p:spPr>
          <a:xfrm>
            <a:off x="969840" y="1107720"/>
            <a:ext cx="2644560" cy="370224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401;p7"/>
          <p:cNvPicPr/>
          <p:nvPr/>
        </p:nvPicPr>
        <p:blipFill>
          <a:blip r:embed="rId5"/>
          <a:stretch/>
        </p:blipFill>
        <p:spPr>
          <a:xfrm>
            <a:off x="5366880" y="1564200"/>
            <a:ext cx="3212640" cy="3173040"/>
          </a:xfrm>
          <a:prstGeom prst="rect">
            <a:avLst/>
          </a:prstGeom>
          <a:ln w="0">
            <a:noFill/>
          </a:ln>
        </p:spPr>
      </p:pic>
      <p:sp>
        <p:nvSpPr>
          <p:cNvPr id="121" name="Google Shape;205;p6"/>
          <p:cNvSpPr/>
          <p:nvPr/>
        </p:nvSpPr>
        <p:spPr>
          <a:xfrm>
            <a:off x="5366880" y="959760"/>
            <a:ext cx="3759840" cy="6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Descritor de dependência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73763"/>
                </a:solidFill>
                <a:latin typeface="Century Gothic"/>
                <a:ea typeface="Century Gothic"/>
              </a:rPr>
              <a:t>Starters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23" name="Google Shape;203;p6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24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Google Shape;205;p6"/>
          <p:cNvSpPr/>
          <p:nvPr/>
        </p:nvSpPr>
        <p:spPr>
          <a:xfrm>
            <a:off x="354240" y="1243080"/>
            <a:ext cx="8477640" cy="31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76320">
              <a:lnSpc>
                <a:spcPct val="100000"/>
              </a:lnSpc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Benefícios</a:t>
            </a:r>
            <a:endParaRPr lang="pt-BR" sz="2400" b="0" strike="noStrike" spc="-1"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Coesão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Versões compatíveis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Otimização do tempo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Configuração simples</a:t>
            </a:r>
            <a:endParaRPr lang="pt-BR" sz="2400" b="0" strike="noStrike" spc="-1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73763"/>
                </a:solidFill>
                <a:latin typeface="Calibri"/>
                <a:ea typeface="Calibri"/>
              </a:rPr>
              <a:t>Foco no negócio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678</Words>
  <Application>Microsoft Office PowerPoint</Application>
  <PresentationFormat>Apresentação na tela (16:9)</PresentationFormat>
  <Paragraphs>156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Century Gothic</vt:lpstr>
      <vt:lpstr>Symbol</vt:lpstr>
      <vt:lpstr>Times New Roman</vt:lpstr>
      <vt:lpstr>Wingdings</vt:lpstr>
      <vt:lpstr>Office Theme</vt:lpstr>
      <vt:lpstr>Office Theme</vt:lpstr>
      <vt:lpstr>Gleyson Sampaio Instrutor Java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Gleyson Sampaio Instrutor Java</vt:lpstr>
      <vt:lpstr>[Nome do palestrante] [Posição]</vt:lpstr>
      <vt:lpstr>Apresentação do PowerPoint</vt:lpstr>
      <vt:lpstr>Gleyson Sampaio Instrutor Java</vt:lpstr>
      <vt:lpstr>[Nome do palestrante] [Posição]</vt:lpstr>
      <vt:lpstr>Apresentação do PowerPoint</vt:lpstr>
      <vt:lpstr>Gleyson Sampaio Instrutor Java</vt:lpstr>
      <vt:lpstr>[Nome do palestrante] [Posição]</vt:lpstr>
      <vt:lpstr>Apresentação do PowerPoint</vt:lpstr>
      <vt:lpstr>Gleyson Sampaio Instrutor Java</vt:lpstr>
      <vt:lpstr>[Nome do palestrante] [Posição]</vt:lpstr>
      <vt:lpstr>Apresentação do PowerPoint</vt:lpstr>
      <vt:lpstr>Gleyson Sampaio Instrutor Java</vt:lpstr>
      <vt:lpstr>[Nome do palestrante] [Posição]</vt:lpstr>
      <vt:lpstr>Apresentação do PowerPoint</vt:lpstr>
      <vt:lpstr>Gleyson Sampaio Instrutor Java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Instrutor Java</dc:title>
  <dc:subject/>
  <dc:creator>Larissa Mestieri</dc:creator>
  <dc:description/>
  <cp:lastModifiedBy>Christian souza</cp:lastModifiedBy>
  <cp:revision>2</cp:revision>
  <dcterms:modified xsi:type="dcterms:W3CDTF">2023-03-29T02:23:34Z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13</vt:i4>
  </property>
</Properties>
</file>