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8" r:id="rId3"/>
    <p:sldId id="259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727" autoAdjust="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46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E9ADE4F-C135-4E4D-AA60-7E720A36D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AF81EE-E8BE-4381-A3A3-CE5AD7FF7A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48D0F-F35E-4DC2-98E6-DBDB5240E7F3}" type="datetimeFigureOut">
              <a:rPr lang="it-IT" smtClean="0"/>
              <a:t>03/04/2021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D7A6DB-0397-4077-B3C9-1EA0B99E7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26C067-4F75-4950-AC6C-C6240644B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19FC4-92C9-4D75-A383-C81ECB833E7D}" type="slidenum">
              <a:rPr lang="it-IT" smtClean="0"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B40C-2134-46AD-B5FD-CAF7CB4CCC6C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6A614-CFC0-42C4-B0FA-C873D01207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8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D4E-53E6-4D1B-B862-F9423A50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72C0-CD13-4885-9274-FA3B3134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7F44-A508-4494-929F-2A5AD8BA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564-131C-400B-9222-BDDAC90D7741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357A-A2DB-41B0-B5C1-7ABFCE92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A965-FF2C-43B7-A31F-65842123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69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5E2D-55C4-443E-AB31-8CB78261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DB1D-629D-4426-AE3E-4D1DE824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AB55-33D6-46BC-BD04-2E400744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58DA-0551-49D1-88CA-A0C5A0613F44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7263-A0C6-4B3E-B41C-3BB167E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256C-F0DB-4B32-ADB1-395B45AC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9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1CF48-571E-49EF-A04F-1FC1928E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482B-37D5-403A-A266-22E65902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BCF3-29E0-4BCB-A799-E2F6B18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A3C1-DA6B-4267-9EC6-A23CAEBEBE74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4C39-5608-4676-9099-B25DEEF3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5498-6524-48CC-8898-58E53F98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507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C682-80C0-4EBE-AF8D-AFE6B507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9B1E-AA66-448D-8296-C9BCA999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CA71-E8D1-403B-B1DB-6787B141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958C-6BE7-438F-8C47-39AF4996C978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0C93-F3E2-4571-8269-C7C6F61A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ABD9-E5D7-4A76-9822-70FC860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B686-A504-42DB-9DBD-25DE0DE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820B-9C9A-411C-BAC5-EED6D300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10E39-1889-4566-82E3-0CDEB9B5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F3CC-9E14-4B24-8E20-AB4C2CB956AA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EADE-4067-469D-BE5F-40A647D1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3243-5AA6-446D-9A44-8D516139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2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4856-5B3C-408F-9DBB-4870A8B0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CAB5-AEC0-4A6F-9350-12BECC360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AC89-E681-4F21-8109-B644C439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C38C-4CE9-4DD4-B2EE-525A56CA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21D-EBFF-44C9-BDB8-927D5C67ADFC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7702-74CE-4EC6-95DF-2FCFB33E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E499-141E-418C-AFB2-A8DE2C1B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88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6B8-1A3E-4488-8D62-851D2401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A38BA-9570-4410-BC23-27DC3D7B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A900-33D6-4C4A-B551-56F56FDC4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674D2-61C2-438C-9FFA-5CDA103F2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D8071-790C-4AB1-8968-4571977C4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81AA2-350F-4EF1-A3EF-C0D92F5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6F06-8DCB-42F9-BADB-50BE8CE6222D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94655-DF60-40F8-B4F4-D6CD261C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04026-999A-451B-9A6A-926CE0B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16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DD92-6EC5-4BED-AFA2-8694A87C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873BE-39E3-47E5-82B9-F39300B5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C961-1273-4BEF-8FC8-50D9E1C6C239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FF0C-D5CB-41AC-8167-CE105333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D151-6017-469A-9A53-6A373EE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30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322CE-913A-4656-A3A0-5186F2A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19A8-4ED4-4D84-9199-4F522888C034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ED547-69D8-4819-B231-D416E10E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6E969-DF8A-415F-9643-2DEEEC6B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3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9D72-9F3D-4E4D-8CB9-6321C783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5D41-9635-435E-B365-F48B6A14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145A6-721F-4A01-B589-A261C483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C9DC-BF47-4003-8C21-A586EC69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9A7A-E8C2-4263-8814-95488427955E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BBB2-5707-4B45-8B64-604CA16C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65B4-D040-445E-86B5-BC60DE92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10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BED-99FD-4A6C-BC6E-F3F469AD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21C4-4AAC-41A9-A0B3-AA5F18545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3C8B-7F8E-4DD9-86FD-547F2E5F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E414-FAE6-4D41-A902-7546FAF7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8410-1967-46B7-9B6D-DFD7185E7CB0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224A-E78F-4032-A68D-044CF084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607-98DE-4365-B0B2-F21F80E5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1F93-4D9F-49DF-922F-992926D9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35C6-E20E-46AB-BC98-9F859764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95F0-781D-44BB-A5BD-62F45876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332A-C8C0-429F-8DD0-DB74B388E669}" type="datetime1">
              <a:rPr lang="it-IT" smtClean="0"/>
              <a:t>03/04/2021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75E9-396E-4E26-A437-4E9FD191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Santapaola Christian 0294464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B850-EF61-493C-BA0C-407374D9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FCE6-ACA4-433F-9F3E-C8564C489F1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16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4D2AF-16DD-4B50-8FDF-0DD7E097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Descrizione Dell’Environment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FFC2-40A9-462A-9134-F826E827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fontScale="40000" lnSpcReduction="20000"/>
          </a:bodyPr>
          <a:lstStyle/>
          <a:p>
            <a:r>
              <a:rPr lang="it-IT" sz="2700" dirty="0"/>
              <a:t>NFR 1</a:t>
            </a:r>
          </a:p>
          <a:p>
            <a:pPr lvl="1"/>
            <a:r>
              <a:rPr lang="it-IT" sz="2300" dirty="0"/>
              <a:t>Il workload medio è 2000 TPS</a:t>
            </a:r>
          </a:p>
          <a:p>
            <a:pPr lvl="1"/>
            <a:r>
              <a:rPr lang="it-IT" sz="2300" dirty="0"/>
              <a:t>Il workload di picco per il 90% del tempo è sotto il doppio della media</a:t>
            </a:r>
          </a:p>
          <a:p>
            <a:pPr lvl="2"/>
            <a:r>
              <a:rPr lang="it-IT" sz="1900" dirty="0"/>
              <a:t>TPS picco &lt;=  2 * 2000 = 4000 TPS</a:t>
            </a:r>
          </a:p>
          <a:p>
            <a:pPr lvl="1"/>
            <a:r>
              <a:rPr lang="it-IT" sz="2300" dirty="0"/>
              <a:t>IL sistema deve gestire un workload pari al doppio del tps di picco</a:t>
            </a:r>
          </a:p>
          <a:p>
            <a:pPr lvl="2"/>
            <a:r>
              <a:rPr lang="it-IT" sz="1900" dirty="0"/>
              <a:t>TPS sistema = 2 * 4000 = 8000 TPS	</a:t>
            </a:r>
          </a:p>
          <a:p>
            <a:r>
              <a:rPr lang="it-IT" sz="2700" dirty="0"/>
              <a:t>NFR 2</a:t>
            </a:r>
          </a:p>
          <a:p>
            <a:pPr lvl="1"/>
            <a:r>
              <a:rPr lang="it-IT" sz="2300" dirty="0"/>
              <a:t>Il sistema deve garantire un HA al 99.999%</a:t>
            </a:r>
          </a:p>
          <a:p>
            <a:r>
              <a:rPr lang="it-IT" sz="2700" dirty="0"/>
              <a:t>NFR3</a:t>
            </a:r>
          </a:p>
          <a:p>
            <a:pPr lvl="1"/>
            <a:r>
              <a:rPr lang="it-IT" sz="2300" dirty="0"/>
              <a:t>In caso di un disastro, il sistema deve garantire il 100% delle capacità di produzione e pre-produzione ed almeno il 50 % di Development e Test.</a:t>
            </a:r>
          </a:p>
          <a:p>
            <a:r>
              <a:rPr lang="it-IT" sz="2700" dirty="0"/>
              <a:t>NFR4</a:t>
            </a:r>
          </a:p>
          <a:p>
            <a:pPr lvl="1"/>
            <a:r>
              <a:rPr lang="it-IT" sz="2300" dirty="0"/>
              <a:t>L’environment di Development è meta di quello di produzione</a:t>
            </a:r>
          </a:p>
          <a:p>
            <a:r>
              <a:rPr lang="it-IT" sz="2700" dirty="0"/>
              <a:t>NFR5</a:t>
            </a:r>
          </a:p>
          <a:p>
            <a:pPr lvl="1"/>
            <a:r>
              <a:rPr lang="it-IT" sz="2300" dirty="0"/>
              <a:t>L’environment di Testing è uguale a quello di sviluppo</a:t>
            </a:r>
          </a:p>
          <a:p>
            <a:r>
              <a:rPr lang="it-IT" sz="2700" dirty="0"/>
              <a:t>NFR6</a:t>
            </a:r>
          </a:p>
          <a:p>
            <a:pPr lvl="1"/>
            <a:r>
              <a:rPr lang="it-IT" sz="2300" dirty="0"/>
              <a:t>Il sistema deve reggere il massimo carico di picco.</a:t>
            </a:r>
          </a:p>
          <a:p>
            <a:pPr lvl="1"/>
            <a:endParaRPr lang="it-IT" sz="23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A50886-EF2E-4FFD-A6B4-514A7F0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77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F5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87871-B62F-431E-A662-50536EB5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Sizing</a:t>
            </a: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3C9E0-156D-4C65-B78A-9C4E9F9B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999" y="3965562"/>
            <a:ext cx="6515399" cy="1036336"/>
          </a:xfrm>
          <a:prstGeom prst="rect">
            <a:avLst/>
          </a:prstGeom>
        </p:spPr>
      </p:pic>
      <p:sp>
        <p:nvSpPr>
          <p:cNvPr id="56" name="Rectangle 6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FF5A4286-0730-43D3-93C6-A177A7AF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Input dato è: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Sistema ha un traffico medio di 2000 TPS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Per il 90% del tempo il traffic di picco è minore del doppio del traffico medio.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Traffico di Picco: 2 * 2000 = 4000 TPS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Sistema deve gestire il doppio del traffico di picco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Quindi 2 * 4000 = 8000 TPS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Sistema deve avere un grado di HA ratio del 99.999% questo è stato implementato aggiungendo il 25% di  server in più per replicazione.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A9CE4B-1FCC-43F1-A57E-E42BDDD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9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CD39F-AA89-43D5-A336-C52616EB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Archittetura Tecnica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14CCD76-B049-4143-9D16-AEB97419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84" y="4544251"/>
            <a:ext cx="6034514" cy="1698942"/>
          </a:xfrm>
        </p:spPr>
        <p:txBody>
          <a:bodyPr numCol="2" anchor="ctr">
            <a:normAutofit fontScale="70000" lnSpcReduction="20000"/>
          </a:bodyPr>
          <a:lstStyle/>
          <a:p>
            <a:r>
              <a:rPr lang="it-IT" sz="2000" dirty="0"/>
              <a:t>LinuxOne Archittetura Tecnica:</a:t>
            </a:r>
          </a:p>
          <a:p>
            <a:r>
              <a:rPr lang="it-IT" sz="2000" dirty="0"/>
              <a:t>Site 1:	</a:t>
            </a:r>
          </a:p>
          <a:p>
            <a:pPr lvl="1"/>
            <a:r>
              <a:rPr lang="it-IT" sz="1400" dirty="0"/>
              <a:t>1 server</a:t>
            </a:r>
          </a:p>
          <a:p>
            <a:pPr lvl="1"/>
            <a:r>
              <a:rPr lang="it-IT" sz="1400" dirty="0"/>
              <a:t>Prod: 20 core</a:t>
            </a:r>
          </a:p>
          <a:p>
            <a:pPr lvl="1"/>
            <a:r>
              <a:rPr lang="it-IT" sz="1400" dirty="0" err="1"/>
              <a:t>preProd</a:t>
            </a:r>
            <a:r>
              <a:rPr lang="it-IT" sz="1400" dirty="0"/>
              <a:t>: 20 Core</a:t>
            </a:r>
          </a:p>
          <a:p>
            <a:pPr lvl="1"/>
            <a:r>
              <a:rPr lang="it-IT" sz="1400" dirty="0"/>
              <a:t>Dev: 20 Core</a:t>
            </a:r>
          </a:p>
          <a:p>
            <a:pPr lvl="1"/>
            <a:r>
              <a:rPr lang="it-IT" sz="1400" dirty="0"/>
              <a:t>Spare CBU: 40 core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Site 2:</a:t>
            </a:r>
          </a:p>
          <a:p>
            <a:pPr lvl="1"/>
            <a:r>
              <a:rPr lang="it-IT" sz="1600" dirty="0"/>
              <a:t>1 server</a:t>
            </a:r>
          </a:p>
          <a:p>
            <a:pPr lvl="1"/>
            <a:r>
              <a:rPr lang="it-IT" sz="1600" dirty="0"/>
              <a:t>Prod: 20 core</a:t>
            </a:r>
          </a:p>
          <a:p>
            <a:pPr lvl="1"/>
            <a:r>
              <a:rPr lang="it-IT" sz="1600" dirty="0" err="1"/>
              <a:t>preProd</a:t>
            </a:r>
            <a:r>
              <a:rPr lang="it-IT" sz="1600" dirty="0"/>
              <a:t>: 20 core</a:t>
            </a:r>
          </a:p>
          <a:p>
            <a:pPr lvl="1"/>
            <a:r>
              <a:rPr lang="it-IT" sz="1600" dirty="0"/>
              <a:t>Test: 20 core</a:t>
            </a:r>
          </a:p>
          <a:p>
            <a:pPr lvl="1"/>
            <a:r>
              <a:rPr lang="it-IT" sz="1600" dirty="0"/>
              <a:t>Spare CBU: 40 core</a:t>
            </a:r>
          </a:p>
          <a:p>
            <a:pPr lvl="1"/>
            <a:endParaRPr lang="it-IT" sz="400" dirty="0"/>
          </a:p>
          <a:p>
            <a:pPr lvl="1"/>
            <a:endParaRPr lang="it-IT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ACC0D-A658-4D0F-BA9E-DC0503DE5479}"/>
              </a:ext>
            </a:extLst>
          </p:cNvPr>
          <p:cNvGrpSpPr/>
          <p:nvPr/>
        </p:nvGrpSpPr>
        <p:grpSpPr>
          <a:xfrm>
            <a:off x="7517695" y="2851918"/>
            <a:ext cx="3977640" cy="3184068"/>
            <a:chOff x="838200" y="1928257"/>
            <a:chExt cx="4859657" cy="389011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5BA0CC-50DA-4870-B2C8-8AA6A1EA7F45}"/>
                </a:ext>
              </a:extLst>
            </p:cNvPr>
            <p:cNvGrpSpPr/>
            <p:nvPr/>
          </p:nvGrpSpPr>
          <p:grpSpPr>
            <a:xfrm>
              <a:off x="838200" y="1928257"/>
              <a:ext cx="4859657" cy="1910862"/>
              <a:chOff x="565217" y="1518138"/>
              <a:chExt cx="4859657" cy="191086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775A58-1B94-4EF7-8F28-686FDDEF97EB}"/>
                  </a:ext>
                </a:extLst>
              </p:cNvPr>
              <p:cNvGrpSpPr/>
              <p:nvPr/>
            </p:nvGrpSpPr>
            <p:grpSpPr>
              <a:xfrm>
                <a:off x="565217" y="1518138"/>
                <a:ext cx="2138536" cy="1910862"/>
                <a:chOff x="565218" y="1518138"/>
                <a:chExt cx="2314936" cy="1910862"/>
              </a:xfrm>
            </p:grpSpPr>
            <p:pic>
              <p:nvPicPr>
                <p:cNvPr id="22" name="Content Placeholder 4">
                  <a:extLst>
                    <a:ext uri="{FF2B5EF4-FFF2-40B4-BE49-F238E27FC236}">
                      <a16:creationId xmlns:a16="http://schemas.microsoft.com/office/drawing/2014/main" id="{DF57BC57-BAEB-4D2E-B26A-5CDB4E278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65218" y="1518138"/>
                  <a:ext cx="578734" cy="1910862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97E80917-8D9C-46B9-89FB-D8E217E99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43952" y="1518138"/>
                  <a:ext cx="578734" cy="1910862"/>
                </a:xfrm>
                <a:prstGeom prst="rect">
                  <a:avLst/>
                </a:prstGeom>
              </p:spPr>
            </p:pic>
            <p:pic>
              <p:nvPicPr>
                <p:cNvPr id="24" name="Content Placeholder 4">
                  <a:extLst>
                    <a:ext uri="{FF2B5EF4-FFF2-40B4-BE49-F238E27FC236}">
                      <a16:creationId xmlns:a16="http://schemas.microsoft.com/office/drawing/2014/main" id="{AF3B8860-7E7B-4A6E-803E-C53B59817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22686" y="1518138"/>
                  <a:ext cx="578734" cy="191086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B6EA52D8-0153-4259-9FD0-5585F6039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01420" y="1518138"/>
                  <a:ext cx="578734" cy="1910862"/>
                </a:xfrm>
                <a:prstGeom prst="rect">
                  <a:avLst/>
                </a:prstGeom>
              </p:spPr>
            </p:pic>
          </p:grpSp>
          <p:pic>
            <p:nvPicPr>
              <p:cNvPr id="26" name="Content Placeholder 4">
                <a:extLst>
                  <a:ext uri="{FF2B5EF4-FFF2-40B4-BE49-F238E27FC236}">
                    <a16:creationId xmlns:a16="http://schemas.microsoft.com/office/drawing/2014/main" id="{AF31739F-5088-4D86-A48F-0D8E2B231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86338" y="1518138"/>
                <a:ext cx="534634" cy="191086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F382DBD-3228-40D4-9547-BB454D616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20972" y="1518138"/>
                <a:ext cx="534634" cy="1910862"/>
              </a:xfrm>
              <a:prstGeom prst="rect">
                <a:avLst/>
              </a:prstGeom>
            </p:spPr>
          </p:pic>
          <p:pic>
            <p:nvPicPr>
              <p:cNvPr id="28" name="Content Placeholder 4">
                <a:extLst>
                  <a:ext uri="{FF2B5EF4-FFF2-40B4-BE49-F238E27FC236}">
                    <a16:creationId xmlns:a16="http://schemas.microsoft.com/office/drawing/2014/main" id="{24A447F8-DEB6-4428-A2CB-F0EA6FFD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55606" y="1518138"/>
                <a:ext cx="534634" cy="191086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930339B-433D-4726-9B86-CC305C0FB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0240" y="1518138"/>
                <a:ext cx="534634" cy="191086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6F5AF6-35D9-446A-953C-56A4E21BE694}"/>
                </a:ext>
              </a:extLst>
            </p:cNvPr>
            <p:cNvGrpSpPr/>
            <p:nvPr/>
          </p:nvGrpSpPr>
          <p:grpSpPr>
            <a:xfrm>
              <a:off x="1372834" y="4001294"/>
              <a:ext cx="3347886" cy="1817078"/>
              <a:chOff x="1051900" y="3421515"/>
              <a:chExt cx="3347886" cy="1817078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4EBB538-CE56-4AD9-9FF7-82D119A73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52" y="3421516"/>
                <a:ext cx="578734" cy="181707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7216B92-9382-40F3-90C2-EFB129996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900" y="3421515"/>
                <a:ext cx="578734" cy="181707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148E45-4800-46E3-B477-DF8A324EEC79}"/>
              </a:ext>
            </a:extLst>
          </p:cNvPr>
          <p:cNvSpPr txBox="1"/>
          <p:nvPr/>
        </p:nvSpPr>
        <p:spPr>
          <a:xfrm>
            <a:off x="9700256" y="768010"/>
            <a:ext cx="189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+mj-lt"/>
              </a:rPr>
              <a:t>Site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7A0547-9FAB-4A9A-B7BA-F9430F83BCBA}"/>
              </a:ext>
            </a:extLst>
          </p:cNvPr>
          <p:cNvSpPr txBox="1"/>
          <p:nvPr/>
        </p:nvSpPr>
        <p:spPr>
          <a:xfrm>
            <a:off x="7524183" y="777551"/>
            <a:ext cx="189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+mj-lt"/>
              </a:rPr>
              <a:t>Site 1</a:t>
            </a:r>
          </a:p>
        </p:txBody>
      </p:sp>
      <p:sp>
        <p:nvSpPr>
          <p:cNvPr id="58" name="Content Placeholder 20">
            <a:extLst>
              <a:ext uri="{FF2B5EF4-FFF2-40B4-BE49-F238E27FC236}">
                <a16:creationId xmlns:a16="http://schemas.microsoft.com/office/drawing/2014/main" id="{5364CEB7-23C8-47BF-8236-3200AC9074A2}"/>
              </a:ext>
            </a:extLst>
          </p:cNvPr>
          <p:cNvSpPr txBox="1">
            <a:spLocks/>
          </p:cNvSpPr>
          <p:nvPr/>
        </p:nvSpPr>
        <p:spPr>
          <a:xfrm>
            <a:off x="938784" y="2891148"/>
            <a:ext cx="6034514" cy="1524816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X86 Archittetura Tecnica:</a:t>
            </a:r>
          </a:p>
          <a:p>
            <a:r>
              <a:rPr lang="it-IT" sz="2000" dirty="0"/>
              <a:t>Site 1:</a:t>
            </a:r>
          </a:p>
          <a:p>
            <a:pPr lvl="1"/>
            <a:r>
              <a:rPr lang="it-IT" sz="1600" dirty="0"/>
              <a:t>Prod: 25 server, 500 core</a:t>
            </a:r>
          </a:p>
          <a:p>
            <a:pPr lvl="1"/>
            <a:r>
              <a:rPr lang="it-IT" sz="1600" dirty="0"/>
              <a:t>Dev: 13 server, 250 Core</a:t>
            </a:r>
          </a:p>
          <a:p>
            <a:pPr lvl="1"/>
            <a:r>
              <a:rPr lang="it-IT" sz="1600" dirty="0"/>
              <a:t>PreProd: 20 Server, 400 Core</a:t>
            </a:r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Site 2:</a:t>
            </a:r>
            <a:endParaRPr lang="it-IT" sz="1200" dirty="0"/>
          </a:p>
          <a:p>
            <a:pPr lvl="1"/>
            <a:r>
              <a:rPr lang="it-IT" sz="1600" dirty="0"/>
              <a:t>Test: 13 server, 250 Core.</a:t>
            </a:r>
          </a:p>
          <a:p>
            <a:pPr lvl="1"/>
            <a:r>
              <a:rPr lang="it-IT" sz="1600" dirty="0"/>
              <a:t>DR: 45 server, 900 core.</a:t>
            </a:r>
          </a:p>
          <a:p>
            <a:pPr lvl="1"/>
            <a:endParaRPr lang="it-IT" sz="16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1B617EDD-1BAC-4422-9E44-1A4D0D399F97}"/>
              </a:ext>
            </a:extLst>
          </p:cNvPr>
          <p:cNvCxnSpPr>
            <a:cxnSpLocks/>
          </p:cNvCxnSpPr>
          <p:nvPr/>
        </p:nvCxnSpPr>
        <p:spPr>
          <a:xfrm>
            <a:off x="9505950" y="2476301"/>
            <a:ext cx="0" cy="392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87B353B-DCEF-4018-BB12-E305365DB003}"/>
              </a:ext>
            </a:extLst>
          </p:cNvPr>
          <p:cNvCxnSpPr/>
          <p:nvPr/>
        </p:nvCxnSpPr>
        <p:spPr>
          <a:xfrm>
            <a:off x="7279951" y="4446789"/>
            <a:ext cx="44531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5986C20-1EAA-4F55-9F5A-6235C68AF150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428989" y="5292345"/>
            <a:ext cx="1792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9B9099A-24AE-4D03-8700-A16FD378EA8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9268091" y="3633941"/>
            <a:ext cx="476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C71D82-097B-4331-9870-29920F5C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2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46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56E37-9EBF-46AB-B915-095C8BFA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TCO Comparison in 5 anni.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4280C-5ECE-4AF6-BA14-741AB112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279" y="2929226"/>
            <a:ext cx="6406839" cy="310900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0C79F911-EBFE-48D4-BB69-97E65034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Per la piattaforma X86 i costi più impattanti sono: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costo del software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costo del disaster recovery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Sempre su X86 il costo dell’hardware e del personale diventa negligibile all’aumentare del numero di server (TPS supportati)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Sulla piattaforma linuxOne invece I costi più impattanti sono: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costo dell’hardware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Il costo del software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particolare si può notare come nonostante il costo hardware di LinuxOne sia molto più grande rispetto a X86,  ma LinuxOne scala molto meglio con il Prezzo degli altri componenti.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ECCE24-6617-46F6-8660-5BAC39D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1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22CA-4870-4595-A33C-1E669227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Considerazioni sulle piattaforme per TPS.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1793F-9F50-4698-A6EA-1B9C5A54D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744" y="2823872"/>
            <a:ext cx="6579909" cy="3319716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F1CB3074-86F8-44CD-9C0F-D8704EBD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Dal grafico si può notare che il Prezzo delle due piattaforme si incontrano intorno ad un workload di 250 TPS.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Sotto questo workload il costo hardware di LinuxOne diventa il Prezzo più impattante della piattaforma rendendolo meno conveniente di X86.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Tuttavia sopra un workload Massimo di 250TPS il Prezzo dell’hardware di linuxOne si ammortizza mentre il Prezzo di x86 per supportare lo stesso workload aumenta.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7B63E5-72C3-4CC6-8626-DD8AB0E8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41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4D2AF-16DD-4B50-8FDF-0DD7E097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Considerazioni aggiuntive sulle Piattaforme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FFC2-40A9-462A-9134-F826E827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lvl="1"/>
            <a:r>
              <a:rPr lang="it-IT" sz="2300" dirty="0"/>
              <a:t>La Piattaforma LinuxOne richiede un minor numero di server, ciò comporta:</a:t>
            </a:r>
          </a:p>
          <a:p>
            <a:pPr lvl="2"/>
            <a:r>
              <a:rPr lang="it-IT" sz="1900" dirty="0"/>
              <a:t>Minore Spazio richiesto, i costi dello spazio sono ridotti</a:t>
            </a:r>
          </a:p>
          <a:p>
            <a:pPr lvl="2"/>
            <a:r>
              <a:rPr lang="it-IT" sz="1900" dirty="0"/>
              <a:t>Un minor numero di personale per gestire i server, costi ridotti sul personale</a:t>
            </a:r>
          </a:p>
          <a:p>
            <a:pPr lvl="2"/>
            <a:r>
              <a:rPr lang="it-IT" sz="1900" dirty="0"/>
              <a:t>Una migliore efficienza elettrica.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D27EAF-EA63-4BE3-B625-3CE741AA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10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702C4-542C-4701-A0CC-E7E5F59A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X86 TCO Assumption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E71E-A257-4DBE-B791-AC4726D6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numCol="2" anchor="ctr">
            <a:normAutofit fontScale="70000" lnSpcReduction="20000"/>
          </a:bodyPr>
          <a:lstStyle/>
          <a:p>
            <a:r>
              <a:rPr lang="it-IT" sz="2700" dirty="0"/>
              <a:t>Hardware:</a:t>
            </a:r>
          </a:p>
          <a:p>
            <a:pPr lvl="1"/>
            <a:r>
              <a:rPr lang="it-IT" sz="2300" dirty="0"/>
              <a:t>Rack server W Xeon Gold 5115 10C 2.40Ghz (2 Chips, 20 Cores)</a:t>
            </a:r>
          </a:p>
          <a:p>
            <a:pPr lvl="1"/>
            <a:r>
              <a:rPr lang="it-IT" sz="2300" dirty="0"/>
              <a:t>Acquisition Cost 10K€ - 30% discount</a:t>
            </a:r>
          </a:p>
          <a:p>
            <a:pPr lvl="1"/>
            <a:r>
              <a:rPr lang="it-IT" sz="2300" dirty="0"/>
              <a:t>Support for following years is 20% of purchase price.</a:t>
            </a:r>
          </a:p>
          <a:p>
            <a:r>
              <a:rPr lang="it-IT" sz="2700" dirty="0"/>
              <a:t>Network</a:t>
            </a:r>
          </a:p>
          <a:p>
            <a:pPr lvl="1"/>
            <a:r>
              <a:rPr lang="it-IT" sz="2300" dirty="0"/>
              <a:t>7000€ per server - 30% disc</a:t>
            </a:r>
          </a:p>
          <a:p>
            <a:r>
              <a:rPr lang="it-IT" sz="2700" dirty="0"/>
              <a:t>People</a:t>
            </a:r>
          </a:p>
          <a:p>
            <a:pPr lvl="1"/>
            <a:r>
              <a:rPr lang="it-IT" sz="2300" dirty="0"/>
              <a:t>One FTE covers 30 server</a:t>
            </a:r>
          </a:p>
          <a:p>
            <a:pPr lvl="1"/>
            <a:r>
              <a:rPr lang="it-IT" sz="2300" dirty="0"/>
              <a:t>Average Fully loaded costs = 100K€</a:t>
            </a:r>
          </a:p>
          <a:p>
            <a:r>
              <a:rPr lang="it-IT" sz="2700" dirty="0"/>
              <a:t>Space</a:t>
            </a:r>
          </a:p>
          <a:p>
            <a:pPr lvl="1"/>
            <a:r>
              <a:rPr lang="it-IT" sz="2300" dirty="0"/>
              <a:t>Fully loaded cost of sq. Meter = 2800€</a:t>
            </a:r>
          </a:p>
          <a:p>
            <a:r>
              <a:rPr lang="it-IT" sz="2700" dirty="0"/>
              <a:t>Electricity</a:t>
            </a:r>
          </a:p>
          <a:p>
            <a:pPr lvl="1"/>
            <a:r>
              <a:rPr lang="it-IT" sz="2300" dirty="0"/>
              <a:t>Cost per kWh = 0,10€</a:t>
            </a:r>
          </a:p>
          <a:p>
            <a:r>
              <a:rPr lang="it-IT" sz="2700" dirty="0"/>
              <a:t>Software</a:t>
            </a:r>
            <a:endParaRPr lang="it-IT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OS: subscription 2000€/year –20% disc per socket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VM: license @5000€/socket -20% discmaint@ 20% of purchase price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Application Server: license @100€/PVU -75% disc (70 PVU per core)maint@ 20% of purchase price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DB: license @40.000€ for 2 cores -75% discmaint@ 20% of purchase price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Replication Tools: subscription 3000€/year –75% disc per core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Monitoring Tools: license @5.000€/server -40% disc. Maint@ 20% of PP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Security Tools: license @5.000€/server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Sui Software è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stato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scelto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volutamente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lasciare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I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prezzi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standard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dati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sono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stati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esaminati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varie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applicazioni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commerciali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ma I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prezzi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non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hanno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offerto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variazioni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asintotiche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significative per lo studio in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questione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it-IT" sz="1900" dirty="0"/>
          </a:p>
          <a:p>
            <a:pPr lvl="1"/>
            <a:endParaRPr lang="it-IT" sz="23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B254F4-B64A-435F-AF9A-731F526D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4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ECCB5-FC12-4C89-B394-2D6DE7BF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LinuxOne TCO Assumption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F309-2A08-4850-8641-EC3B0BB1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numCol="2" anchor="ctr">
            <a:normAutofit fontScale="85000" lnSpcReduction="20000"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Hardware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LinuxONE servers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50.000 €\core cost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30% discount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Maint@ 10% PP from y4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</a:p>
          <a:p>
            <a:pPr lvl="1"/>
            <a:r>
              <a:rPr lang="it-IT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14000€ per LinuxONE Server -30% disc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Maint@ 10% of PP from y2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One FTE covers 10 servers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Average yearly fully loaded costs=120K€</a:t>
            </a:r>
          </a:p>
          <a:p>
            <a:pPr marL="0" indent="0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Space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Fully loaded cost of Sq. meter=2.600€</a:t>
            </a:r>
          </a:p>
          <a:p>
            <a:pPr marL="0" indent="0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Electricity </a:t>
            </a:r>
          </a:p>
          <a:p>
            <a:pPr lvl="1"/>
            <a:r>
              <a:rPr lang="it-IT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Cost per kWh=0,10€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Software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OS: subscription 6000€/year –20% disc per socket </a:t>
            </a:r>
          </a:p>
          <a:p>
            <a:pPr lvl="1"/>
            <a:r>
              <a:rPr lang="it-IT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VM: included in HW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Application Server: license @100€/PVU -50% disc (120 PVU per core)maint@ 20% of purchase price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DB: license @40.000€ per cores -50% discmaint@ 20% of purchase price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Replication Tools: subscription 3000€/year –50% disc per core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Monitoring Tools: license @5.000€/server -40% disc. Maint@ 20% of PP from y2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Security Tools: license @5.000€/server -40% disc. Maint@ 20% of from y2</a:t>
            </a:r>
          </a:p>
          <a:p>
            <a:endParaRPr lang="it-IT" sz="2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031E3-64E0-4CE7-93DA-F0C0A21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Santapaola Christian 0294464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17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997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Descrizione Dell’Environment</vt:lpstr>
      <vt:lpstr>Sizing</vt:lpstr>
      <vt:lpstr>Archittetura Tecnica</vt:lpstr>
      <vt:lpstr>TCO Comparison in 5 anni.</vt:lpstr>
      <vt:lpstr>Considerazioni sulle piattaforme per TPS.</vt:lpstr>
      <vt:lpstr>Considerazioni aggiuntive sulle Piattaforme</vt:lpstr>
      <vt:lpstr>X86 TCO Assumption</vt:lpstr>
      <vt:lpstr>LinuxOne TCO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Descrizione Dell’Environment</dc:title>
  <dc:creator>christian santapaola</dc:creator>
  <cp:lastModifiedBy>christian santapaola</cp:lastModifiedBy>
  <cp:revision>36</cp:revision>
  <dcterms:created xsi:type="dcterms:W3CDTF">2021-04-02T09:36:52Z</dcterms:created>
  <dcterms:modified xsi:type="dcterms:W3CDTF">2021-04-03T16:54:29Z</dcterms:modified>
</cp:coreProperties>
</file>