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6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65" r:id="rId16"/>
    <p:sldId id="276" r:id="rId17"/>
    <p:sldId id="263" r:id="rId18"/>
    <p:sldId id="264" r:id="rId19"/>
  </p:sldIdLst>
  <p:sldSz cx="5041900" cy="7569200"/>
  <p:notesSz cx="5041900" cy="7569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3681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8142" y="2346452"/>
            <a:ext cx="4285615" cy="1589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56285" y="4238752"/>
            <a:ext cx="3529330" cy="189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52095" y="1740916"/>
            <a:ext cx="2193226" cy="4995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596578" y="1740916"/>
            <a:ext cx="2193226" cy="4995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202423"/>
            <a:ext cx="5039995" cy="361315"/>
          </a:xfrm>
          <a:custGeom>
            <a:avLst/>
            <a:gdLst/>
            <a:ahLst/>
            <a:cxnLst/>
            <a:rect l="l" t="t" r="r" b="b"/>
            <a:pathLst>
              <a:path w="5039995" h="361315">
                <a:moveTo>
                  <a:pt x="5039563" y="0"/>
                </a:moveTo>
                <a:lnTo>
                  <a:pt x="4327779" y="0"/>
                </a:lnTo>
                <a:lnTo>
                  <a:pt x="4326636" y="0"/>
                </a:lnTo>
                <a:lnTo>
                  <a:pt x="0" y="0"/>
                </a:lnTo>
                <a:lnTo>
                  <a:pt x="0" y="361149"/>
                </a:lnTo>
                <a:lnTo>
                  <a:pt x="4326636" y="361149"/>
                </a:lnTo>
                <a:lnTo>
                  <a:pt x="4327779" y="361149"/>
                </a:lnTo>
                <a:lnTo>
                  <a:pt x="5039563" y="361149"/>
                </a:lnTo>
                <a:lnTo>
                  <a:pt x="503956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32" y="1068070"/>
            <a:ext cx="2463165" cy="43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6892" y="1483003"/>
            <a:ext cx="4218940" cy="5156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714246" y="7039356"/>
            <a:ext cx="1613408" cy="378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52095" y="7039356"/>
            <a:ext cx="1159637" cy="378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569205" y="7303752"/>
            <a:ext cx="13970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039995" cy="7560945"/>
            <a:chOff x="0" y="0"/>
            <a:chExt cx="5039995" cy="756094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5039995" cy="1926589"/>
            </a:xfrm>
            <a:custGeom>
              <a:avLst/>
              <a:gdLst/>
              <a:ahLst/>
              <a:cxnLst/>
              <a:rect l="l" t="t" r="r" b="b"/>
              <a:pathLst>
                <a:path w="5039995" h="1926589">
                  <a:moveTo>
                    <a:pt x="5039868" y="0"/>
                  </a:moveTo>
                  <a:lnTo>
                    <a:pt x="0" y="0"/>
                  </a:lnTo>
                  <a:lnTo>
                    <a:pt x="0" y="762634"/>
                  </a:lnTo>
                  <a:lnTo>
                    <a:pt x="5039868" y="1926081"/>
                  </a:lnTo>
                  <a:lnTo>
                    <a:pt x="5039868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23388" y="0"/>
              <a:ext cx="2314575" cy="756056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1269" y="2508631"/>
            <a:ext cx="32740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60" dirty="0">
                <a:latin typeface="Arial"/>
                <a:cs typeface="Arial"/>
              </a:rPr>
              <a:t>CARTILHA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spc="25" dirty="0">
                <a:latin typeface="Arial"/>
                <a:cs typeface="Arial"/>
              </a:rPr>
              <a:t>INFORMATIVA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495" y="57911"/>
            <a:ext cx="1833372" cy="67513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56056" y="4100550"/>
            <a:ext cx="1842770" cy="1095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9525" algn="ctr">
              <a:lnSpc>
                <a:spcPct val="117000"/>
              </a:lnSpc>
              <a:spcBef>
                <a:spcPts val="100"/>
              </a:spcBef>
            </a:pPr>
            <a:r>
              <a:rPr sz="2000" b="1" spc="40" dirty="0">
                <a:latin typeface="Arial"/>
                <a:cs typeface="Arial"/>
              </a:rPr>
              <a:t>SEGURANÇA </a:t>
            </a:r>
            <a:r>
              <a:rPr sz="2000" b="1" spc="45" dirty="0">
                <a:latin typeface="Arial"/>
                <a:cs typeface="Arial"/>
              </a:rPr>
              <a:t> </a:t>
            </a:r>
            <a:r>
              <a:rPr sz="2000" b="1" spc="30" dirty="0">
                <a:latin typeface="Arial"/>
                <a:cs typeface="Arial"/>
              </a:rPr>
              <a:t>DA </a:t>
            </a:r>
            <a:r>
              <a:rPr sz="2000" b="1" spc="35" dirty="0">
                <a:latin typeface="Arial"/>
                <a:cs typeface="Arial"/>
              </a:rPr>
              <a:t> </a:t>
            </a:r>
            <a:r>
              <a:rPr sz="2000" b="1" spc="50" dirty="0">
                <a:latin typeface="Arial"/>
                <a:cs typeface="Arial"/>
              </a:rPr>
              <a:t>I</a:t>
            </a:r>
            <a:r>
              <a:rPr sz="2000" b="1" spc="60" dirty="0">
                <a:latin typeface="Arial"/>
                <a:cs typeface="Arial"/>
              </a:rPr>
              <a:t>N</a:t>
            </a:r>
            <a:r>
              <a:rPr sz="2000" b="1" spc="55" dirty="0">
                <a:latin typeface="Arial"/>
                <a:cs typeface="Arial"/>
              </a:rPr>
              <a:t>FO</a:t>
            </a:r>
            <a:r>
              <a:rPr sz="2000" b="1" spc="60" dirty="0">
                <a:latin typeface="Arial"/>
                <a:cs typeface="Arial"/>
              </a:rPr>
              <a:t>R</a:t>
            </a:r>
            <a:r>
              <a:rPr sz="2000" b="1" spc="40" dirty="0">
                <a:latin typeface="Arial"/>
                <a:cs typeface="Arial"/>
              </a:rPr>
              <a:t>M</a:t>
            </a:r>
            <a:r>
              <a:rPr sz="2000" b="1" spc="50" dirty="0">
                <a:latin typeface="Arial"/>
                <a:cs typeface="Arial"/>
              </a:rPr>
              <a:t>A</a:t>
            </a:r>
            <a:r>
              <a:rPr sz="2000" b="1" spc="60" dirty="0">
                <a:latin typeface="Arial"/>
                <a:cs typeface="Arial"/>
              </a:rPr>
              <a:t>Ç</a:t>
            </a:r>
            <a:r>
              <a:rPr sz="2000" b="1" spc="50" dirty="0">
                <a:latin typeface="Arial"/>
                <a:cs typeface="Arial"/>
              </a:rPr>
              <a:t>Ã</a:t>
            </a:r>
            <a:r>
              <a:rPr sz="2000" b="1" dirty="0">
                <a:latin typeface="Arial"/>
                <a:cs typeface="Arial"/>
              </a:rPr>
              <a:t>O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0010" y="7302905"/>
            <a:ext cx="2275205" cy="17272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00" b="1" spc="-40" dirty="0">
                <a:solidFill>
                  <a:srgbClr val="FFFFFF"/>
                </a:solidFill>
                <a:latin typeface="Trebuchet MS"/>
                <a:cs typeface="Trebuchet MS"/>
              </a:rPr>
              <a:t>CART</a:t>
            </a:r>
            <a:r>
              <a:rPr sz="1000" b="1" spc="-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000" b="1" spc="-40" dirty="0">
                <a:solidFill>
                  <a:srgbClr val="FFFFFF"/>
                </a:solidFill>
                <a:latin typeface="Trebuchet MS"/>
                <a:cs typeface="Trebuchet MS"/>
              </a:rPr>
              <a:t>LH</a:t>
            </a:r>
            <a:r>
              <a:rPr sz="1000" b="1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b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000" b="1" spc="-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Ç</a:t>
            </a:r>
            <a:r>
              <a:rPr sz="1000" b="1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b="1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000" b="1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 INFO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RM</a:t>
            </a:r>
            <a:r>
              <a:rPr sz="1000" b="1" spc="-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Ç</a:t>
            </a:r>
            <a:r>
              <a:rPr sz="1000" b="1" spc="-15" dirty="0">
                <a:solidFill>
                  <a:srgbClr val="FFFFFF"/>
                </a:solidFill>
                <a:latin typeface="Trebuchet MS"/>
                <a:cs typeface="Trebuchet MS"/>
              </a:rPr>
              <a:t>Ã</a:t>
            </a:r>
            <a:r>
              <a:rPr sz="1000" b="1" spc="-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4502150" y="7303752"/>
            <a:ext cx="206755" cy="151323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303C0C65-4410-3E67-600F-360327CED6C9}"/>
              </a:ext>
            </a:extLst>
          </p:cNvPr>
          <p:cNvSpPr txBox="1">
            <a:spLocks/>
          </p:cNvSpPr>
          <p:nvPr/>
        </p:nvSpPr>
        <p:spPr>
          <a:xfrm>
            <a:off x="768350" y="1117600"/>
            <a:ext cx="3886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pt-BR" sz="2000" kern="0" spc="4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6. USO SEGURO DE DISPOSITIVOS MÓVEIS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8E09DE1-B407-08DB-2CB9-987E9F76B649}"/>
              </a:ext>
            </a:extLst>
          </p:cNvPr>
          <p:cNvSpPr txBox="1"/>
          <p:nvPr/>
        </p:nvSpPr>
        <p:spPr>
          <a:xfrm>
            <a:off x="2766694" y="3327400"/>
            <a:ext cx="22752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Proteja seu dispositivo móvel com senhas ou biometria.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Evite fazer o root ou o jailbreak do seu dispositivo, pois isso pode expô-lo a riscos de segurança.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 descr="A evolução dos dispositivos móveis e a sua influência em nossas vidas">
            <a:extLst>
              <a:ext uri="{FF2B5EF4-FFF2-40B4-BE49-F238E27FC236}">
                <a16:creationId xmlns:a16="http://schemas.microsoft.com/office/drawing/2014/main" id="{CBDDCFC7-ED6A-4439-3530-E499794D0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4470400"/>
            <a:ext cx="2749550" cy="203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849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0010" y="7302905"/>
            <a:ext cx="2275205" cy="17272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00" b="1" spc="-40" dirty="0">
                <a:solidFill>
                  <a:srgbClr val="FFFFFF"/>
                </a:solidFill>
                <a:latin typeface="Trebuchet MS"/>
                <a:cs typeface="Trebuchet MS"/>
              </a:rPr>
              <a:t>CART</a:t>
            </a:r>
            <a:r>
              <a:rPr sz="1000" b="1" spc="-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000" b="1" spc="-40" dirty="0">
                <a:solidFill>
                  <a:srgbClr val="FFFFFF"/>
                </a:solidFill>
                <a:latin typeface="Trebuchet MS"/>
                <a:cs typeface="Trebuchet MS"/>
              </a:rPr>
              <a:t>LH</a:t>
            </a:r>
            <a:r>
              <a:rPr sz="1000" b="1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b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000" b="1" spc="-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Ç</a:t>
            </a:r>
            <a:r>
              <a:rPr sz="1000" b="1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b="1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000" b="1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 INFO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RM</a:t>
            </a:r>
            <a:r>
              <a:rPr sz="1000" b="1" spc="-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Ç</a:t>
            </a:r>
            <a:r>
              <a:rPr sz="1000" b="1" spc="-15" dirty="0">
                <a:solidFill>
                  <a:srgbClr val="FFFFFF"/>
                </a:solidFill>
                <a:latin typeface="Trebuchet MS"/>
                <a:cs typeface="Trebuchet MS"/>
              </a:rPr>
              <a:t>Ã</a:t>
            </a:r>
            <a:r>
              <a:rPr sz="1000" b="1" spc="-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4502150" y="7303751"/>
            <a:ext cx="206755" cy="151323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303C0C65-4410-3E67-600F-360327CED6C9}"/>
              </a:ext>
            </a:extLst>
          </p:cNvPr>
          <p:cNvSpPr txBox="1">
            <a:spLocks/>
          </p:cNvSpPr>
          <p:nvPr/>
        </p:nvSpPr>
        <p:spPr>
          <a:xfrm>
            <a:off x="920751" y="889000"/>
            <a:ext cx="34290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2000" kern="0" spc="4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7. SEGURANÇA FÍSICA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67D6A3F-3AB3-6205-4CE6-AAAA6D3D76F2}"/>
              </a:ext>
            </a:extLst>
          </p:cNvPr>
          <p:cNvSpPr txBox="1"/>
          <p:nvPr/>
        </p:nvSpPr>
        <p:spPr>
          <a:xfrm>
            <a:off x="615950" y="5613400"/>
            <a:ext cx="4343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Mantenha seus dispositivos físicos seguros e protegidos contra roubo ou acesso não autorizado.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travas, senhas e recursos de criptografia, se disponíveis, para proteger seus dispositivos.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 descr="Segurança da informação - Uma visão sobre pontos relevantes">
            <a:extLst>
              <a:ext uri="{FF2B5EF4-FFF2-40B4-BE49-F238E27FC236}">
                <a16:creationId xmlns:a16="http://schemas.microsoft.com/office/drawing/2014/main" id="{D427EA4B-7C56-0BBF-C51F-2D26DD57C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64" y="2184400"/>
            <a:ext cx="4044950" cy="227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643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0010" y="7302905"/>
            <a:ext cx="2275205" cy="17272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00" b="1" spc="-40" dirty="0">
                <a:solidFill>
                  <a:srgbClr val="FFFFFF"/>
                </a:solidFill>
                <a:latin typeface="Trebuchet MS"/>
                <a:cs typeface="Trebuchet MS"/>
              </a:rPr>
              <a:t>CART</a:t>
            </a:r>
            <a:r>
              <a:rPr sz="1000" b="1" spc="-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000" b="1" spc="-40" dirty="0">
                <a:solidFill>
                  <a:srgbClr val="FFFFFF"/>
                </a:solidFill>
                <a:latin typeface="Trebuchet MS"/>
                <a:cs typeface="Trebuchet MS"/>
              </a:rPr>
              <a:t>LH</a:t>
            </a:r>
            <a:r>
              <a:rPr sz="1000" b="1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b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000" b="1" spc="-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Ç</a:t>
            </a:r>
            <a:r>
              <a:rPr sz="1000" b="1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b="1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000" b="1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 INFO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RM</a:t>
            </a:r>
            <a:r>
              <a:rPr sz="1000" b="1" spc="-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Ç</a:t>
            </a:r>
            <a:r>
              <a:rPr sz="1000" b="1" spc="-15" dirty="0">
                <a:solidFill>
                  <a:srgbClr val="FFFFFF"/>
                </a:solidFill>
                <a:latin typeface="Trebuchet MS"/>
                <a:cs typeface="Trebuchet MS"/>
              </a:rPr>
              <a:t>Ã</a:t>
            </a:r>
            <a:r>
              <a:rPr sz="1000" b="1" spc="-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4502150" y="7303751"/>
            <a:ext cx="206755" cy="151323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303C0C65-4410-3E67-600F-360327CED6C9}"/>
              </a:ext>
            </a:extLst>
          </p:cNvPr>
          <p:cNvSpPr txBox="1">
            <a:spLocks/>
          </p:cNvSpPr>
          <p:nvPr/>
        </p:nvSpPr>
        <p:spPr>
          <a:xfrm>
            <a:off x="806450" y="1117600"/>
            <a:ext cx="3429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pt-BR" sz="2000" kern="0" spc="4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8. CONSCIENTIZAÇÃO E TREINAMENTO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99C1740-937D-1F13-700D-6806B8821711}"/>
              </a:ext>
            </a:extLst>
          </p:cNvPr>
          <p:cNvSpPr txBox="1"/>
          <p:nvPr/>
        </p:nvSpPr>
        <p:spPr>
          <a:xfrm>
            <a:off x="82550" y="2717800"/>
            <a:ext cx="30092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Mantenha-se informado sobre as ameaças de segurança da informação e as práticas recomendadas.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Participe de treinamentos regulares sobre segurança da informação oferecidos pela sua organização.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Picture 2" descr="Conscientização em Segurança da Informação: KnowBe4 - Tripla">
            <a:extLst>
              <a:ext uri="{FF2B5EF4-FFF2-40B4-BE49-F238E27FC236}">
                <a16:creationId xmlns:a16="http://schemas.microsoft.com/office/drawing/2014/main" id="{7138115F-1B1B-C5C2-C106-A4B218C6DA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64"/>
          <a:stretch/>
        </p:blipFill>
        <p:spPr bwMode="auto">
          <a:xfrm>
            <a:off x="354090" y="4775602"/>
            <a:ext cx="4333720" cy="170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554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0010" y="7302905"/>
            <a:ext cx="2275205" cy="17272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00" b="1" spc="-40" dirty="0">
                <a:solidFill>
                  <a:srgbClr val="FFFFFF"/>
                </a:solidFill>
                <a:latin typeface="Trebuchet MS"/>
                <a:cs typeface="Trebuchet MS"/>
              </a:rPr>
              <a:t>CART</a:t>
            </a:r>
            <a:r>
              <a:rPr sz="1000" b="1" spc="-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000" b="1" spc="-40" dirty="0">
                <a:solidFill>
                  <a:srgbClr val="FFFFFF"/>
                </a:solidFill>
                <a:latin typeface="Trebuchet MS"/>
                <a:cs typeface="Trebuchet MS"/>
              </a:rPr>
              <a:t>LH</a:t>
            </a:r>
            <a:r>
              <a:rPr sz="1000" b="1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b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000" b="1" spc="-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Ç</a:t>
            </a:r>
            <a:r>
              <a:rPr sz="1000" b="1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b="1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000" b="1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 INFO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RM</a:t>
            </a:r>
            <a:r>
              <a:rPr sz="1000" b="1" spc="-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Ç</a:t>
            </a:r>
            <a:r>
              <a:rPr sz="1000" b="1" spc="-15" dirty="0">
                <a:solidFill>
                  <a:srgbClr val="FFFFFF"/>
                </a:solidFill>
                <a:latin typeface="Trebuchet MS"/>
                <a:cs typeface="Trebuchet MS"/>
              </a:rPr>
              <a:t>Ã</a:t>
            </a:r>
            <a:r>
              <a:rPr sz="1000" b="1" spc="-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4502150" y="7303751"/>
            <a:ext cx="206755" cy="151323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303C0C65-4410-3E67-600F-360327CED6C9}"/>
              </a:ext>
            </a:extLst>
          </p:cNvPr>
          <p:cNvSpPr txBox="1">
            <a:spLocks/>
          </p:cNvSpPr>
          <p:nvPr/>
        </p:nvSpPr>
        <p:spPr>
          <a:xfrm>
            <a:off x="615950" y="1041400"/>
            <a:ext cx="3429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pt-BR" sz="2000" kern="0" spc="4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9. POLÍTICAS DE SEGURANÇA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923D0CC-D410-89E7-F8EE-9ECCE3D80AFD}"/>
              </a:ext>
            </a:extLst>
          </p:cNvPr>
          <p:cNvSpPr txBox="1"/>
          <p:nvPr/>
        </p:nvSpPr>
        <p:spPr>
          <a:xfrm>
            <a:off x="622300" y="2946400"/>
            <a:ext cx="4038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Esteja ciente das políticas de segurança da informação da sua organização e siga-as rigorosamente.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Essas políticas são projetadas para proteger as informações da organização e devem ser respeitadas por todos.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8" name="Picture 2" descr="Política de Segurança da Informação | O que é e como funciona?">
            <a:extLst>
              <a:ext uri="{FF2B5EF4-FFF2-40B4-BE49-F238E27FC236}">
                <a16:creationId xmlns:a16="http://schemas.microsoft.com/office/drawing/2014/main" id="{F1B75529-10B0-B13C-7A81-1534D1450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67" y="4470400"/>
            <a:ext cx="3493533" cy="230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818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0010" y="7302905"/>
            <a:ext cx="2275205" cy="17272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00" b="1" spc="-40" dirty="0">
                <a:solidFill>
                  <a:srgbClr val="FFFFFF"/>
                </a:solidFill>
                <a:latin typeface="Trebuchet MS"/>
                <a:cs typeface="Trebuchet MS"/>
              </a:rPr>
              <a:t>CART</a:t>
            </a:r>
            <a:r>
              <a:rPr sz="1000" b="1" spc="-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000" b="1" spc="-40" dirty="0">
                <a:solidFill>
                  <a:srgbClr val="FFFFFF"/>
                </a:solidFill>
                <a:latin typeface="Trebuchet MS"/>
                <a:cs typeface="Trebuchet MS"/>
              </a:rPr>
              <a:t>LH</a:t>
            </a:r>
            <a:r>
              <a:rPr sz="1000" b="1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b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000" b="1" spc="-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Ç</a:t>
            </a:r>
            <a:r>
              <a:rPr sz="1000" b="1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b="1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000" b="1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 INFO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RM</a:t>
            </a:r>
            <a:r>
              <a:rPr sz="1000" b="1" spc="-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Ç</a:t>
            </a:r>
            <a:r>
              <a:rPr sz="1000" b="1" spc="-15" dirty="0">
                <a:solidFill>
                  <a:srgbClr val="FFFFFF"/>
                </a:solidFill>
                <a:latin typeface="Trebuchet MS"/>
                <a:cs typeface="Trebuchet MS"/>
              </a:rPr>
              <a:t>Ã</a:t>
            </a:r>
            <a:r>
              <a:rPr sz="1000" b="1" spc="-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4502150" y="7303751"/>
            <a:ext cx="206755" cy="151323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303C0C65-4410-3E67-600F-360327CED6C9}"/>
              </a:ext>
            </a:extLst>
          </p:cNvPr>
          <p:cNvSpPr txBox="1">
            <a:spLocks/>
          </p:cNvSpPr>
          <p:nvPr/>
        </p:nvSpPr>
        <p:spPr>
          <a:xfrm>
            <a:off x="768350" y="965200"/>
            <a:ext cx="3429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pt-BR" sz="2000" kern="0" spc="4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10. DENÚNCIA DE INCIDENTES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16750BE-1885-F6A6-C84F-F1BC55CB929A}"/>
              </a:ext>
            </a:extLst>
          </p:cNvPr>
          <p:cNvSpPr txBox="1"/>
          <p:nvPr/>
        </p:nvSpPr>
        <p:spPr>
          <a:xfrm>
            <a:off x="920750" y="5232400"/>
            <a:ext cx="3581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Reporte quaisquer incidentes de segurança, como perda de dados ou atividades suspeitas, à equipe responsável na sua organização.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Quanto mais cedo as ameaças forem identificadas, mais rápido poderão ser mitigadas.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2" name="Picture 2" descr="MPT recebe 2.400 denúncias de trabalhadores obrigados a se expor ao  Coronavírus - Sindicato dos Metalúrgicos do ABC">
            <a:extLst>
              <a:ext uri="{FF2B5EF4-FFF2-40B4-BE49-F238E27FC236}">
                <a16:creationId xmlns:a16="http://schemas.microsoft.com/office/drawing/2014/main" id="{1E60FD25-0AFA-67B6-02B1-D94F7D5DD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2103301"/>
            <a:ext cx="440055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739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0010" y="7302905"/>
            <a:ext cx="2275205" cy="17272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00" b="1" spc="-40" dirty="0">
                <a:solidFill>
                  <a:srgbClr val="FFFFFF"/>
                </a:solidFill>
                <a:latin typeface="Trebuchet MS"/>
                <a:cs typeface="Trebuchet MS"/>
              </a:rPr>
              <a:t>CART</a:t>
            </a:r>
            <a:r>
              <a:rPr sz="1000" b="1" spc="-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000" b="1" spc="-40" dirty="0">
                <a:solidFill>
                  <a:srgbClr val="FFFFFF"/>
                </a:solidFill>
                <a:latin typeface="Trebuchet MS"/>
                <a:cs typeface="Trebuchet MS"/>
              </a:rPr>
              <a:t>LH</a:t>
            </a:r>
            <a:r>
              <a:rPr sz="1000" b="1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b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000" b="1" spc="-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Ç</a:t>
            </a:r>
            <a:r>
              <a:rPr sz="1000" b="1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b="1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000" b="1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 INFO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RM</a:t>
            </a:r>
            <a:r>
              <a:rPr sz="1000" b="1" spc="-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Ç</a:t>
            </a:r>
            <a:r>
              <a:rPr sz="1000" b="1" spc="-15" dirty="0">
                <a:solidFill>
                  <a:srgbClr val="FFFFFF"/>
                </a:solidFill>
                <a:latin typeface="Trebuchet MS"/>
                <a:cs typeface="Trebuchet MS"/>
              </a:rPr>
              <a:t>Ã</a:t>
            </a:r>
            <a:r>
              <a:rPr sz="1000" b="1" spc="-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4569204" y="7303752"/>
            <a:ext cx="237745" cy="151323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CA52B061-400C-9A2B-7385-7BA66FC0C9A6}"/>
              </a:ext>
            </a:extLst>
          </p:cNvPr>
          <p:cNvSpPr txBox="1">
            <a:spLocks/>
          </p:cNvSpPr>
          <p:nvPr/>
        </p:nvSpPr>
        <p:spPr>
          <a:xfrm>
            <a:off x="1606550" y="1193800"/>
            <a:ext cx="246316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2000" kern="0" spc="4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CONCLUSÃO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7163AC3-F13C-9E80-A4CC-ECE0FC875FF5}"/>
              </a:ext>
            </a:extLst>
          </p:cNvPr>
          <p:cNvSpPr txBox="1"/>
          <p:nvPr/>
        </p:nvSpPr>
        <p:spPr>
          <a:xfrm>
            <a:off x="768350" y="2260600"/>
            <a:ext cx="3733800" cy="2862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12700" marR="7620">
              <a:lnSpc>
                <a:spcPct val="133000"/>
              </a:lnSpc>
              <a:spcBef>
                <a:spcPts val="100"/>
              </a:spcBef>
              <a:defRPr sz="1400" b="0" i="0" spc="-30">
                <a:latin typeface="Trebuchet MS"/>
                <a:cs typeface="Trebuchet M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pt-BR" dirty="0"/>
              <a:t>A segurança da informação é uma responsabilidade compartilhada por todos. Ao seguir as boas práticas mencionadas nesta cartilha, você estará contribuindo para a proteção dos seus dados e informações sensíveis. Esteja sempre atento e atualizado sobre as ameaças de segurança para garantir uma navegação segura no mundo digital.</a:t>
            </a:r>
          </a:p>
        </p:txBody>
      </p:sp>
    </p:spTree>
    <p:extLst>
      <p:ext uri="{BB962C8B-B14F-4D97-AF65-F5344CB8AC3E}">
        <p14:creationId xmlns:p14="http://schemas.microsoft.com/office/powerpoint/2010/main" val="3984037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0010" y="7302905"/>
            <a:ext cx="2275205" cy="17272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00" b="1" spc="-40" dirty="0">
                <a:solidFill>
                  <a:srgbClr val="FFFFFF"/>
                </a:solidFill>
                <a:latin typeface="Trebuchet MS"/>
                <a:cs typeface="Trebuchet MS"/>
              </a:rPr>
              <a:t>CART</a:t>
            </a:r>
            <a:r>
              <a:rPr sz="1000" b="1" spc="-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000" b="1" spc="-40" dirty="0">
                <a:solidFill>
                  <a:srgbClr val="FFFFFF"/>
                </a:solidFill>
                <a:latin typeface="Trebuchet MS"/>
                <a:cs typeface="Trebuchet MS"/>
              </a:rPr>
              <a:t>LH</a:t>
            </a:r>
            <a:r>
              <a:rPr sz="1000" b="1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b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000" b="1" spc="-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Ç</a:t>
            </a:r>
            <a:r>
              <a:rPr sz="1000" b="1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b="1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000" b="1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 INFO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RM</a:t>
            </a:r>
            <a:r>
              <a:rPr sz="1000" b="1" spc="-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Ç</a:t>
            </a:r>
            <a:r>
              <a:rPr sz="1000" b="1" spc="-15" dirty="0">
                <a:solidFill>
                  <a:srgbClr val="FFFFFF"/>
                </a:solidFill>
                <a:latin typeface="Trebuchet MS"/>
                <a:cs typeface="Trebuchet MS"/>
              </a:rPr>
              <a:t>Ã</a:t>
            </a:r>
            <a:r>
              <a:rPr sz="1000" b="1" spc="-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4569204" y="7303752"/>
            <a:ext cx="237745" cy="151323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CA52B061-400C-9A2B-7385-7BA66FC0C9A6}"/>
              </a:ext>
            </a:extLst>
          </p:cNvPr>
          <p:cNvSpPr txBox="1">
            <a:spLocks/>
          </p:cNvSpPr>
          <p:nvPr/>
        </p:nvSpPr>
        <p:spPr>
          <a:xfrm>
            <a:off x="1179829" y="1193800"/>
            <a:ext cx="261556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pt-BR" sz="2000" kern="0" spc="4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REFERÊNCIAS BIBLIOGRÁFICAS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7163AC3-F13C-9E80-A4CC-ECE0FC875FF5}"/>
              </a:ext>
            </a:extLst>
          </p:cNvPr>
          <p:cNvSpPr txBox="1"/>
          <p:nvPr/>
        </p:nvSpPr>
        <p:spPr>
          <a:xfrm>
            <a:off x="768350" y="2260600"/>
            <a:ext cx="3733800" cy="5555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12700" marR="7620">
              <a:lnSpc>
                <a:spcPct val="133000"/>
              </a:lnSpc>
              <a:spcBef>
                <a:spcPts val="100"/>
              </a:spcBef>
              <a:defRPr sz="1400" b="0" i="0" spc="-30">
                <a:latin typeface="Trebuchet MS"/>
                <a:cs typeface="Trebuchet M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pt-BR" dirty="0"/>
              <a:t>htps://tecnoblog.net/responde/o-que-e-seguranca-da-informacao/</a:t>
            </a:r>
          </a:p>
        </p:txBody>
      </p:sp>
    </p:spTree>
    <p:extLst>
      <p:ext uri="{BB962C8B-B14F-4D97-AF65-F5344CB8AC3E}">
        <p14:creationId xmlns:p14="http://schemas.microsoft.com/office/powerpoint/2010/main" val="646933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6991" y="691667"/>
            <a:ext cx="3267075" cy="122790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000" b="1" spc="-40" dirty="0">
                <a:latin typeface="Trebuchet MS"/>
                <a:cs typeface="Trebuchet MS"/>
              </a:rPr>
              <a:t>TRA</a:t>
            </a:r>
            <a:r>
              <a:rPr sz="1000" b="1" spc="-50" dirty="0">
                <a:latin typeface="Trebuchet MS"/>
                <a:cs typeface="Trebuchet MS"/>
              </a:rPr>
              <a:t>B</a:t>
            </a:r>
            <a:r>
              <a:rPr sz="1000" b="1" spc="-40" dirty="0">
                <a:latin typeface="Trebuchet MS"/>
                <a:cs typeface="Trebuchet MS"/>
              </a:rPr>
              <a:t>ALH</a:t>
            </a:r>
            <a:r>
              <a:rPr sz="1000" b="1" spc="-5" dirty="0">
                <a:latin typeface="Trebuchet MS"/>
                <a:cs typeface="Trebuchet MS"/>
              </a:rPr>
              <a:t>O</a:t>
            </a:r>
            <a:r>
              <a:rPr sz="1000" b="1" spc="-135" dirty="0">
                <a:latin typeface="Trebuchet MS"/>
                <a:cs typeface="Trebuchet MS"/>
              </a:rPr>
              <a:t> </a:t>
            </a:r>
            <a:r>
              <a:rPr sz="1000" b="1" spc="-35" dirty="0">
                <a:latin typeface="Trebuchet MS"/>
                <a:cs typeface="Trebuchet MS"/>
              </a:rPr>
              <a:t>D</a:t>
            </a:r>
            <a:r>
              <a:rPr sz="1000" b="1" spc="-5" dirty="0">
                <a:latin typeface="Trebuchet MS"/>
                <a:cs typeface="Trebuchet MS"/>
              </a:rPr>
              <a:t>E</a:t>
            </a:r>
            <a:r>
              <a:rPr sz="1000" b="1" spc="-114" dirty="0">
                <a:latin typeface="Trebuchet MS"/>
                <a:cs typeface="Trebuchet MS"/>
              </a:rPr>
              <a:t> </a:t>
            </a:r>
            <a:r>
              <a:rPr sz="1000" b="1" spc="-35" dirty="0">
                <a:latin typeface="Trebuchet MS"/>
                <a:cs typeface="Trebuchet MS"/>
              </a:rPr>
              <a:t>SE</a:t>
            </a:r>
            <a:r>
              <a:rPr sz="1000" b="1" spc="-30" dirty="0">
                <a:latin typeface="Trebuchet MS"/>
                <a:cs typeface="Trebuchet MS"/>
              </a:rPr>
              <a:t>G</a:t>
            </a:r>
            <a:r>
              <a:rPr sz="1000" b="1" spc="-35" dirty="0">
                <a:latin typeface="Trebuchet MS"/>
                <a:cs typeface="Trebuchet MS"/>
              </a:rPr>
              <a:t>U</a:t>
            </a:r>
            <a:r>
              <a:rPr sz="1000" b="1" spc="-30" dirty="0">
                <a:latin typeface="Trebuchet MS"/>
                <a:cs typeface="Trebuchet MS"/>
              </a:rPr>
              <a:t>R</a:t>
            </a:r>
            <a:r>
              <a:rPr sz="1000" b="1" spc="-25" dirty="0">
                <a:latin typeface="Trebuchet MS"/>
                <a:cs typeface="Trebuchet MS"/>
              </a:rPr>
              <a:t>A</a:t>
            </a:r>
            <a:r>
              <a:rPr sz="1000" b="1" spc="-35" dirty="0">
                <a:latin typeface="Trebuchet MS"/>
                <a:cs typeface="Trebuchet MS"/>
              </a:rPr>
              <a:t>N</a:t>
            </a:r>
            <a:r>
              <a:rPr sz="1000" b="1" spc="-30" dirty="0">
                <a:latin typeface="Trebuchet MS"/>
                <a:cs typeface="Trebuchet MS"/>
              </a:rPr>
              <a:t>Ç</a:t>
            </a:r>
            <a:r>
              <a:rPr sz="1000" b="1" spc="-5" dirty="0">
                <a:latin typeface="Trebuchet MS"/>
                <a:cs typeface="Trebuchet MS"/>
              </a:rPr>
              <a:t>A</a:t>
            </a:r>
            <a:r>
              <a:rPr sz="1000" b="1" spc="-130" dirty="0">
                <a:latin typeface="Trebuchet MS"/>
                <a:cs typeface="Trebuchet MS"/>
              </a:rPr>
              <a:t> </a:t>
            </a:r>
            <a:r>
              <a:rPr lang="pt-BR" sz="1000" b="1" spc="-30" dirty="0">
                <a:latin typeface="Trebuchet MS"/>
                <a:cs typeface="Trebuchet MS"/>
              </a:rPr>
              <a:t>DA INFORMAÇÃO - CARTILHA</a:t>
            </a:r>
            <a:r>
              <a:rPr sz="1000" b="1" spc="-95" dirty="0">
                <a:latin typeface="Trebuchet MS"/>
                <a:cs typeface="Trebuchet MS"/>
              </a:rPr>
              <a:t> </a:t>
            </a:r>
            <a:endParaRPr lang="pt-BR" sz="1000" spc="-6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lang="pt-BR" sz="1000" spc="-65" dirty="0">
                <a:latin typeface="Trebuchet MS"/>
                <a:cs typeface="Trebuchet MS"/>
              </a:rPr>
              <a:t>CIÊNCIAS DA COMPUTAÇÃO</a:t>
            </a:r>
            <a:br>
              <a:rPr lang="pt-BR" sz="1000" dirty="0">
                <a:latin typeface="Trebuchet MS"/>
                <a:cs typeface="Trebuchet MS"/>
              </a:rPr>
            </a:br>
            <a:br>
              <a:rPr lang="pt-BR" sz="1000" dirty="0">
                <a:latin typeface="Trebuchet MS"/>
                <a:cs typeface="Trebuchet MS"/>
              </a:rPr>
            </a:br>
            <a:r>
              <a:rPr lang="pt-BR" sz="1000" b="1" spc="-10" dirty="0">
                <a:latin typeface="Trebuchet MS"/>
                <a:cs typeface="Trebuchet MS"/>
              </a:rPr>
              <a:t>PROF:ºANDRÉ CARDOSO</a:t>
            </a:r>
            <a:r>
              <a:rPr sz="1000" b="1" spc="-5" dirty="0">
                <a:latin typeface="Trebuchet MS"/>
                <a:cs typeface="Trebuchet MS"/>
              </a:rPr>
              <a:t> </a:t>
            </a:r>
            <a:br>
              <a:rPr lang="pt-BR" sz="1000" b="1" spc="-5" dirty="0">
                <a:latin typeface="Trebuchet MS"/>
                <a:cs typeface="Trebuchet MS"/>
              </a:rPr>
            </a:br>
            <a:br>
              <a:rPr lang="pt-BR" sz="1000" b="1" spc="-5" dirty="0">
                <a:latin typeface="Trebuchet MS"/>
                <a:cs typeface="Trebuchet MS"/>
              </a:rPr>
            </a:br>
            <a:r>
              <a:rPr sz="1000" b="1" spc="-20" dirty="0">
                <a:latin typeface="Trebuchet MS"/>
                <a:cs typeface="Trebuchet MS"/>
              </a:rPr>
              <a:t>E</a:t>
            </a:r>
            <a:r>
              <a:rPr sz="1000" b="1" spc="-15" dirty="0">
                <a:latin typeface="Trebuchet MS"/>
                <a:cs typeface="Trebuchet MS"/>
              </a:rPr>
              <a:t>Q</a:t>
            </a:r>
            <a:r>
              <a:rPr sz="1000" b="1" spc="-20" dirty="0">
                <a:latin typeface="Trebuchet MS"/>
                <a:cs typeface="Trebuchet MS"/>
              </a:rPr>
              <a:t>UI</a:t>
            </a:r>
            <a:r>
              <a:rPr sz="1000" b="1" spc="-15" dirty="0">
                <a:latin typeface="Trebuchet MS"/>
                <a:cs typeface="Trebuchet MS"/>
              </a:rPr>
              <a:t>P</a:t>
            </a:r>
            <a:r>
              <a:rPr sz="1000" b="1" spc="-5" dirty="0">
                <a:latin typeface="Trebuchet MS"/>
                <a:cs typeface="Trebuchet MS"/>
              </a:rPr>
              <a:t>E</a:t>
            </a:r>
            <a:endParaRPr sz="1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b="1" spc="-25" dirty="0">
                <a:latin typeface="Trebuchet MS"/>
                <a:cs typeface="Trebuchet MS"/>
              </a:rPr>
              <a:t>C</a:t>
            </a:r>
            <a:r>
              <a:rPr sz="900" b="1" spc="-30" dirty="0">
                <a:latin typeface="Trebuchet MS"/>
                <a:cs typeface="Trebuchet MS"/>
              </a:rPr>
              <a:t>h</a:t>
            </a:r>
            <a:r>
              <a:rPr sz="900" b="1" spc="-25" dirty="0">
                <a:latin typeface="Trebuchet MS"/>
                <a:cs typeface="Trebuchet MS"/>
              </a:rPr>
              <a:t>r</a:t>
            </a:r>
            <a:r>
              <a:rPr sz="900" b="1" spc="-30" dirty="0">
                <a:latin typeface="Trebuchet MS"/>
                <a:cs typeface="Trebuchet MS"/>
              </a:rPr>
              <a:t>is</a:t>
            </a:r>
            <a:r>
              <a:rPr sz="900" b="1" spc="-25" dirty="0">
                <a:latin typeface="Trebuchet MS"/>
                <a:cs typeface="Trebuchet MS"/>
              </a:rPr>
              <a:t>t</a:t>
            </a:r>
            <a:r>
              <a:rPr sz="900" b="1" spc="-30" dirty="0">
                <a:latin typeface="Trebuchet MS"/>
                <a:cs typeface="Trebuchet MS"/>
              </a:rPr>
              <a:t>i</a:t>
            </a:r>
            <a:r>
              <a:rPr sz="900" b="1" spc="-25" dirty="0">
                <a:latin typeface="Trebuchet MS"/>
                <a:cs typeface="Trebuchet MS"/>
              </a:rPr>
              <a:t>a</a:t>
            </a:r>
            <a:r>
              <a:rPr sz="900" b="1" dirty="0">
                <a:latin typeface="Trebuchet MS"/>
                <a:cs typeface="Trebuchet MS"/>
              </a:rPr>
              <a:t>n</a:t>
            </a:r>
            <a:r>
              <a:rPr sz="900" b="1" spc="-35" dirty="0">
                <a:latin typeface="Trebuchet MS"/>
                <a:cs typeface="Trebuchet MS"/>
              </a:rPr>
              <a:t> </a:t>
            </a:r>
            <a:r>
              <a:rPr sz="900" b="1" spc="-30" dirty="0">
                <a:latin typeface="Trebuchet MS"/>
                <a:cs typeface="Trebuchet MS"/>
              </a:rPr>
              <a:t>Sous</a:t>
            </a:r>
            <a:r>
              <a:rPr sz="900" b="1" dirty="0">
                <a:latin typeface="Trebuchet MS"/>
                <a:cs typeface="Trebuchet MS"/>
              </a:rPr>
              <a:t>a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0010" y="7302905"/>
            <a:ext cx="2275205" cy="17272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00" b="1" spc="-40" dirty="0">
                <a:solidFill>
                  <a:srgbClr val="FFFFFF"/>
                </a:solidFill>
                <a:latin typeface="Trebuchet MS"/>
                <a:cs typeface="Trebuchet MS"/>
              </a:rPr>
              <a:t>CART</a:t>
            </a:r>
            <a:r>
              <a:rPr sz="1000" b="1" spc="-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000" b="1" spc="-40" dirty="0">
                <a:solidFill>
                  <a:srgbClr val="FFFFFF"/>
                </a:solidFill>
                <a:latin typeface="Trebuchet MS"/>
                <a:cs typeface="Trebuchet MS"/>
              </a:rPr>
              <a:t>LH</a:t>
            </a:r>
            <a:r>
              <a:rPr sz="1000" b="1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b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000" b="1" spc="-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Ç</a:t>
            </a:r>
            <a:r>
              <a:rPr sz="1000" b="1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b="1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000" b="1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 INFO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RM</a:t>
            </a:r>
            <a:r>
              <a:rPr sz="1000" b="1" spc="-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Ç</a:t>
            </a:r>
            <a:r>
              <a:rPr sz="1000" b="1" spc="-15" dirty="0">
                <a:solidFill>
                  <a:srgbClr val="FFFFFF"/>
                </a:solidFill>
                <a:latin typeface="Trebuchet MS"/>
                <a:cs typeface="Trebuchet MS"/>
              </a:rPr>
              <a:t>Ã</a:t>
            </a:r>
            <a:r>
              <a:rPr sz="1000" b="1" spc="-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7550" y="6604000"/>
            <a:ext cx="1219200" cy="4411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BR" sz="900" spc="-80" dirty="0">
                <a:latin typeface="Trebuchet MS"/>
                <a:cs typeface="Trebuchet MS"/>
              </a:rPr>
              <a:t>Rua Carneiro da Cunha, 180, Jacarecanga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BR" sz="900" spc="-80" dirty="0">
                <a:latin typeface="Trebuchet MS"/>
                <a:cs typeface="Trebuchet MS"/>
              </a:rPr>
              <a:t>Fortaleza - CE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35835" y="0"/>
            <a:ext cx="3303904" cy="763270"/>
          </a:xfrm>
          <a:custGeom>
            <a:avLst/>
            <a:gdLst/>
            <a:ahLst/>
            <a:cxnLst/>
            <a:rect l="l" t="t" r="r" b="b"/>
            <a:pathLst>
              <a:path w="3303904" h="763270">
                <a:moveTo>
                  <a:pt x="3303397" y="0"/>
                </a:moveTo>
                <a:lnTo>
                  <a:pt x="0" y="0"/>
                </a:lnTo>
                <a:lnTo>
                  <a:pt x="3303397" y="763015"/>
                </a:lnTo>
                <a:lnTo>
                  <a:pt x="3303397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4264" y="5994400"/>
            <a:ext cx="1833372" cy="6766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922454"/>
            <a:ext cx="4645659" cy="1143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08990">
              <a:lnSpc>
                <a:spcPct val="107500"/>
              </a:lnSpc>
              <a:spcBef>
                <a:spcPts val="95"/>
              </a:spcBef>
            </a:pPr>
            <a:r>
              <a:rPr lang="pt-BR" sz="2400" spc="-85" dirty="0">
                <a:solidFill>
                  <a:srgbClr val="808285"/>
                </a:solidFill>
                <a:latin typeface="Trebuchet MS"/>
                <a:cs typeface="Trebuchet MS"/>
              </a:rPr>
              <a:t>           </a:t>
            </a:r>
            <a:r>
              <a:rPr sz="2400" spc="-85" dirty="0">
                <a:solidFill>
                  <a:srgbClr val="808285"/>
                </a:solidFill>
                <a:latin typeface="Trebuchet MS"/>
                <a:cs typeface="Trebuchet MS"/>
              </a:rPr>
              <a:t>UNIFAMETR</a:t>
            </a:r>
            <a:r>
              <a:rPr lang="pt-BR" sz="2400" spc="-85" dirty="0">
                <a:solidFill>
                  <a:srgbClr val="808285"/>
                </a:solidFill>
                <a:latin typeface="Trebuchet MS"/>
                <a:cs typeface="Trebuchet MS"/>
              </a:rPr>
              <a:t>O</a:t>
            </a:r>
          </a:p>
          <a:p>
            <a:pPr marL="12700" marR="5080" indent="808990">
              <a:lnSpc>
                <a:spcPct val="107500"/>
              </a:lnSpc>
              <a:spcBef>
                <a:spcPts val="95"/>
              </a:spcBef>
            </a:pPr>
            <a:endParaRPr lang="pt-BR" sz="2400" spc="-85" dirty="0">
              <a:solidFill>
                <a:srgbClr val="808285"/>
              </a:solidFill>
              <a:latin typeface="Trebuchet MS"/>
              <a:cs typeface="Trebuchet MS"/>
            </a:endParaRPr>
          </a:p>
          <a:p>
            <a:pPr marL="12700" marR="5080" indent="808990">
              <a:lnSpc>
                <a:spcPct val="107500"/>
              </a:lnSpc>
              <a:spcBef>
                <a:spcPts val="95"/>
              </a:spcBef>
            </a:pPr>
            <a:r>
              <a:rPr sz="2000" spc="-70" dirty="0">
                <a:solidFill>
                  <a:srgbClr val="808285"/>
                </a:solidFill>
                <a:latin typeface="Trebuchet MS"/>
                <a:cs typeface="Trebuchet MS"/>
              </a:rPr>
              <a:t>W</a:t>
            </a:r>
            <a:r>
              <a:rPr sz="2000" spc="-60" dirty="0">
                <a:solidFill>
                  <a:srgbClr val="808285"/>
                </a:solidFill>
                <a:latin typeface="Trebuchet MS"/>
                <a:cs typeface="Trebuchet MS"/>
              </a:rPr>
              <a:t>I</a:t>
            </a:r>
            <a:r>
              <a:rPr sz="2000" spc="-65" dirty="0">
                <a:solidFill>
                  <a:srgbClr val="808285"/>
                </a:solidFill>
                <a:latin typeface="Trebuchet MS"/>
                <a:cs typeface="Trebuchet MS"/>
              </a:rPr>
              <a:t>T</a:t>
            </a:r>
            <a:r>
              <a:rPr sz="2000" spc="-60" dirty="0">
                <a:solidFill>
                  <a:srgbClr val="808285"/>
                </a:solidFill>
                <a:latin typeface="Trebuchet MS"/>
                <a:cs typeface="Trebuchet MS"/>
              </a:rPr>
              <a:t>N</a:t>
            </a:r>
            <a:r>
              <a:rPr sz="2000" spc="-65" dirty="0">
                <a:solidFill>
                  <a:srgbClr val="808285"/>
                </a:solidFill>
                <a:latin typeface="Trebuchet MS"/>
                <a:cs typeface="Trebuchet MS"/>
              </a:rPr>
              <a:t>E</a:t>
            </a:r>
            <a:r>
              <a:rPr sz="2000" dirty="0">
                <a:solidFill>
                  <a:srgbClr val="808285"/>
                </a:solidFill>
                <a:latin typeface="Trebuchet MS"/>
                <a:cs typeface="Trebuchet MS"/>
              </a:rPr>
              <a:t>Y</a:t>
            </a:r>
            <a:r>
              <a:rPr sz="2000" spc="-150" dirty="0">
                <a:solidFill>
                  <a:srgbClr val="808285"/>
                </a:solidFill>
                <a:latin typeface="Trebuchet MS"/>
                <a:cs typeface="Trebuchet MS"/>
              </a:rPr>
              <a:t> </a:t>
            </a:r>
            <a:r>
              <a:rPr sz="2000" spc="-60" dirty="0">
                <a:solidFill>
                  <a:srgbClr val="808285"/>
                </a:solidFill>
                <a:latin typeface="Trebuchet MS"/>
                <a:cs typeface="Trebuchet MS"/>
              </a:rPr>
              <a:t>C</a:t>
            </a:r>
            <a:r>
              <a:rPr sz="2000" spc="-65" dirty="0">
                <a:solidFill>
                  <a:srgbClr val="808285"/>
                </a:solidFill>
                <a:latin typeface="Trebuchet MS"/>
                <a:cs typeface="Trebuchet MS"/>
              </a:rPr>
              <a:t>H</a:t>
            </a:r>
            <a:r>
              <a:rPr sz="2000" spc="-70" dirty="0">
                <a:solidFill>
                  <a:srgbClr val="808285"/>
                </a:solidFill>
                <a:latin typeface="Trebuchet MS"/>
                <a:cs typeface="Trebuchet MS"/>
              </a:rPr>
              <a:t>R</a:t>
            </a:r>
            <a:r>
              <a:rPr sz="2000" spc="-60" dirty="0">
                <a:solidFill>
                  <a:srgbClr val="808285"/>
                </a:solidFill>
                <a:latin typeface="Trebuchet MS"/>
                <a:cs typeface="Trebuchet MS"/>
              </a:rPr>
              <a:t>I</a:t>
            </a:r>
            <a:r>
              <a:rPr sz="2000" spc="-65" dirty="0">
                <a:solidFill>
                  <a:srgbClr val="808285"/>
                </a:solidFill>
                <a:latin typeface="Trebuchet MS"/>
                <a:cs typeface="Trebuchet MS"/>
              </a:rPr>
              <a:t>ST</a:t>
            </a:r>
            <a:r>
              <a:rPr sz="2000" spc="-60" dirty="0">
                <a:solidFill>
                  <a:srgbClr val="808285"/>
                </a:solidFill>
                <a:latin typeface="Trebuchet MS"/>
                <a:cs typeface="Trebuchet MS"/>
              </a:rPr>
              <a:t>I</a:t>
            </a:r>
            <a:r>
              <a:rPr sz="2000" spc="-65" dirty="0">
                <a:solidFill>
                  <a:srgbClr val="808285"/>
                </a:solidFill>
                <a:latin typeface="Trebuchet MS"/>
                <a:cs typeface="Trebuchet MS"/>
              </a:rPr>
              <a:t>A</a:t>
            </a:r>
            <a:r>
              <a:rPr sz="2000" dirty="0">
                <a:solidFill>
                  <a:srgbClr val="808285"/>
                </a:solidFill>
                <a:latin typeface="Trebuchet MS"/>
                <a:cs typeface="Trebuchet MS"/>
              </a:rPr>
              <a:t>N</a:t>
            </a:r>
            <a:r>
              <a:rPr sz="2000" spc="-135" dirty="0">
                <a:solidFill>
                  <a:srgbClr val="808285"/>
                </a:solidFill>
                <a:latin typeface="Trebuchet MS"/>
                <a:cs typeface="Trebuchet MS"/>
              </a:rPr>
              <a:t> </a:t>
            </a:r>
            <a:r>
              <a:rPr sz="2000" spc="-65" dirty="0">
                <a:solidFill>
                  <a:srgbClr val="808285"/>
                </a:solidFill>
                <a:latin typeface="Trebuchet MS"/>
                <a:cs typeface="Trebuchet MS"/>
              </a:rPr>
              <a:t>S</a:t>
            </a:r>
            <a:r>
              <a:rPr sz="2000" spc="-60" dirty="0">
                <a:solidFill>
                  <a:srgbClr val="808285"/>
                </a:solidFill>
                <a:latin typeface="Trebuchet MS"/>
                <a:cs typeface="Trebuchet MS"/>
              </a:rPr>
              <a:t>OU</a:t>
            </a:r>
            <a:r>
              <a:rPr sz="2000" spc="-65" dirty="0">
                <a:solidFill>
                  <a:srgbClr val="808285"/>
                </a:solidFill>
                <a:latin typeface="Trebuchet MS"/>
                <a:cs typeface="Trebuchet MS"/>
              </a:rPr>
              <a:t>S</a:t>
            </a:r>
            <a:r>
              <a:rPr sz="2000" dirty="0">
                <a:solidFill>
                  <a:srgbClr val="808285"/>
                </a:solidFill>
                <a:latin typeface="Trebuchet MS"/>
                <a:cs typeface="Trebuchet MS"/>
              </a:rPr>
              <a:t>A</a:t>
            </a:r>
            <a:r>
              <a:rPr lang="pt-BR" sz="2000" dirty="0">
                <a:solidFill>
                  <a:srgbClr val="808285"/>
                </a:solidFill>
                <a:latin typeface="Trebuchet MS"/>
                <a:cs typeface="Trebuchet MS"/>
              </a:rPr>
              <a:t> </a:t>
            </a:r>
            <a:r>
              <a:rPr sz="2000" spc="-60" dirty="0">
                <a:solidFill>
                  <a:srgbClr val="808285"/>
                </a:solidFill>
                <a:latin typeface="Trebuchet MS"/>
                <a:cs typeface="Trebuchet MS"/>
              </a:rPr>
              <a:t>D</a:t>
            </a:r>
            <a:r>
              <a:rPr sz="2000" dirty="0">
                <a:solidFill>
                  <a:srgbClr val="808285"/>
                </a:solidFill>
                <a:latin typeface="Trebuchet MS"/>
                <a:cs typeface="Trebuchet MS"/>
              </a:rPr>
              <a:t>A</a:t>
            </a:r>
            <a:r>
              <a:rPr sz="2000" spc="-254" dirty="0">
                <a:solidFill>
                  <a:srgbClr val="808285"/>
                </a:solidFill>
                <a:latin typeface="Trebuchet MS"/>
                <a:cs typeface="Trebuchet MS"/>
              </a:rPr>
              <a:t> </a:t>
            </a:r>
            <a:r>
              <a:rPr sz="2000" spc="-65" dirty="0">
                <a:solidFill>
                  <a:srgbClr val="808285"/>
                </a:solidFill>
                <a:latin typeface="Trebuchet MS"/>
                <a:cs typeface="Trebuchet MS"/>
              </a:rPr>
              <a:t>S</a:t>
            </a:r>
            <a:r>
              <a:rPr sz="2000" spc="-60" dirty="0">
                <a:solidFill>
                  <a:srgbClr val="808285"/>
                </a:solidFill>
                <a:latin typeface="Trebuchet MS"/>
                <a:cs typeface="Trebuchet MS"/>
              </a:rPr>
              <a:t>I</a:t>
            </a:r>
            <a:r>
              <a:rPr sz="2000" spc="-400" dirty="0">
                <a:solidFill>
                  <a:srgbClr val="808285"/>
                </a:solidFill>
                <a:latin typeface="Trebuchet MS"/>
                <a:cs typeface="Trebuchet MS"/>
              </a:rPr>
              <a:t>L</a:t>
            </a:r>
            <a:r>
              <a:rPr sz="2000" spc="-310" dirty="0">
                <a:solidFill>
                  <a:srgbClr val="808285"/>
                </a:solidFill>
                <a:latin typeface="Trebuchet MS"/>
                <a:cs typeface="Trebuchet MS"/>
              </a:rPr>
              <a:t>V</a:t>
            </a:r>
            <a:r>
              <a:rPr lang="pt-BR" sz="2000" spc="-60" dirty="0">
                <a:solidFill>
                  <a:srgbClr val="808285"/>
                </a:solidFill>
                <a:latin typeface="Trebuchet MS"/>
                <a:cs typeface="Trebuchet MS"/>
              </a:rPr>
              <a:t>A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6250" y="1635633"/>
            <a:ext cx="44932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3180" algn="ctr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alibri"/>
                <a:cs typeface="Calibri"/>
              </a:rPr>
              <a:t>DESENVOLVIMENTO </a:t>
            </a:r>
            <a:r>
              <a:rPr sz="1800" b="1" dirty="0">
                <a:latin typeface="Calibri"/>
                <a:cs typeface="Calibri"/>
              </a:rPr>
              <a:t>DE UMA </a:t>
            </a:r>
            <a:r>
              <a:rPr sz="1800" b="1" spc="-10" dirty="0">
                <a:latin typeface="Calibri"/>
                <a:cs typeface="Calibri"/>
              </a:rPr>
              <a:t>CARTILHA 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INFORMATIVA </a:t>
            </a:r>
            <a:r>
              <a:rPr sz="1800" b="1" dirty="0">
                <a:latin typeface="Calibri"/>
                <a:cs typeface="Calibri"/>
              </a:rPr>
              <a:t>DE </a:t>
            </a:r>
            <a:r>
              <a:rPr sz="1800" b="1" spc="-5" dirty="0">
                <a:latin typeface="Calibri"/>
                <a:cs typeface="Calibri"/>
              </a:rPr>
              <a:t>CONTEÚDO </a:t>
            </a:r>
            <a:r>
              <a:rPr sz="1800" b="1" spc="-10" dirty="0">
                <a:latin typeface="Calibri"/>
                <a:cs typeface="Calibri"/>
              </a:rPr>
              <a:t>COM </a:t>
            </a:r>
            <a:r>
              <a:rPr sz="1800" b="1" dirty="0">
                <a:latin typeface="Calibri"/>
                <a:cs typeface="Calibri"/>
              </a:rPr>
              <a:t>O </a:t>
            </a:r>
            <a:r>
              <a:rPr sz="1800" b="1" spc="-5" dirty="0">
                <a:latin typeface="Calibri"/>
                <a:cs typeface="Calibri"/>
              </a:rPr>
              <a:t>TEMA </a:t>
            </a:r>
            <a:r>
              <a:rPr sz="1800" b="1" spc="5" dirty="0">
                <a:latin typeface="Calibri"/>
                <a:cs typeface="Calibri"/>
              </a:rPr>
              <a:t>DE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SEGURANÇA</a:t>
            </a:r>
            <a:r>
              <a:rPr sz="1800" b="1" spc="-20" dirty="0">
                <a:latin typeface="Calibri"/>
                <a:cs typeface="Calibri"/>
              </a:rPr>
              <a:t> DA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INFORMAÇÃO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8950" y="965200"/>
            <a:ext cx="170370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>
                <a:solidFill>
                  <a:srgbClr val="808285"/>
                </a:solidFill>
              </a:rPr>
              <a:t>SUMÁ</a:t>
            </a:r>
            <a:r>
              <a:rPr spc="15" dirty="0">
                <a:solidFill>
                  <a:srgbClr val="808285"/>
                </a:solidFill>
              </a:rPr>
              <a:t>R</a:t>
            </a:r>
            <a:r>
              <a:rPr spc="10" dirty="0">
                <a:solidFill>
                  <a:srgbClr val="808285"/>
                </a:solidFill>
              </a:rPr>
              <a:t>I</a:t>
            </a:r>
            <a:r>
              <a:rPr dirty="0">
                <a:solidFill>
                  <a:srgbClr val="808285"/>
                </a:solidFill>
              </a:rPr>
              <a:t>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8950" y="1803400"/>
            <a:ext cx="2971800" cy="24211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8225" algn="l"/>
              </a:tabLst>
            </a:pPr>
            <a:r>
              <a:rPr lang="pt-BR" sz="900" spc="-10" dirty="0">
                <a:solidFill>
                  <a:srgbClr val="6C6D70"/>
                </a:solidFill>
                <a:latin typeface="Verdana"/>
                <a:cs typeface="Verdana"/>
              </a:rPr>
              <a:t>Introdução</a:t>
            </a:r>
            <a:r>
              <a:rPr lang="pt-BR" sz="900" dirty="0">
                <a:solidFill>
                  <a:srgbClr val="6C6D70"/>
                </a:solidFill>
                <a:latin typeface="Verdana"/>
                <a:cs typeface="Verdana"/>
              </a:rPr>
              <a:t>....................................................</a:t>
            </a:r>
            <a:r>
              <a:rPr sz="900" dirty="0">
                <a:solidFill>
                  <a:srgbClr val="00529E"/>
                </a:solidFill>
                <a:latin typeface="Verdana"/>
                <a:cs typeface="Verdana"/>
              </a:rPr>
              <a:t>4</a:t>
            </a:r>
            <a:endParaRPr lang="pt-BR" sz="900" dirty="0">
              <a:solidFill>
                <a:srgbClr val="00529E"/>
              </a:solidFill>
              <a:latin typeface="Verdana"/>
              <a:cs typeface="Verdana"/>
            </a:endParaRPr>
          </a:p>
          <a:p>
            <a:pPr marL="12700">
              <a:spcBef>
                <a:spcPts val="100"/>
              </a:spcBef>
              <a:tabLst>
                <a:tab pos="1038225" algn="l"/>
              </a:tabLst>
            </a:pPr>
            <a:r>
              <a:rPr lang="pt-BR" sz="900" spc="-10" dirty="0">
                <a:solidFill>
                  <a:srgbClr val="6C6D70"/>
                </a:solidFill>
                <a:latin typeface="Verdana"/>
                <a:cs typeface="Verdana"/>
              </a:rPr>
              <a:t>Senhas Seguras</a:t>
            </a:r>
            <a:r>
              <a:rPr lang="pt-BR" sz="900" dirty="0">
                <a:solidFill>
                  <a:srgbClr val="6C6D70"/>
                </a:solidFill>
                <a:latin typeface="Verdana"/>
                <a:cs typeface="Verdana"/>
              </a:rPr>
              <a:t>.............................................</a:t>
            </a:r>
            <a:r>
              <a:rPr lang="pt-BR" sz="900" dirty="0">
                <a:solidFill>
                  <a:srgbClr val="00529E"/>
                </a:solidFill>
                <a:latin typeface="Verdana"/>
                <a:cs typeface="Verdana"/>
              </a:rPr>
              <a:t>5</a:t>
            </a:r>
          </a:p>
          <a:p>
            <a:pPr marL="12700">
              <a:spcBef>
                <a:spcPts val="100"/>
              </a:spcBef>
              <a:tabLst>
                <a:tab pos="1038225" algn="l"/>
              </a:tabLst>
            </a:pPr>
            <a:r>
              <a:rPr lang="pt-BR" sz="900" spc="-10" dirty="0">
                <a:solidFill>
                  <a:srgbClr val="6C6D70"/>
                </a:solidFill>
                <a:latin typeface="Verdana"/>
              </a:rPr>
              <a:t>Atualizações de Softwares................................</a:t>
            </a:r>
            <a:r>
              <a:rPr lang="pt-BR" sz="900" dirty="0">
                <a:solidFill>
                  <a:srgbClr val="00529E"/>
                </a:solidFill>
                <a:latin typeface="Verdana"/>
                <a:cs typeface="Verdana"/>
              </a:rPr>
              <a:t>6</a:t>
            </a:r>
          </a:p>
          <a:p>
            <a:pPr marL="12700">
              <a:spcBef>
                <a:spcPts val="100"/>
              </a:spcBef>
              <a:tabLst>
                <a:tab pos="1038225" algn="l"/>
              </a:tabLst>
            </a:pPr>
            <a:r>
              <a:rPr lang="pt-BR" sz="900" spc="-10" dirty="0">
                <a:solidFill>
                  <a:srgbClr val="6C6D70"/>
                </a:solidFill>
                <a:latin typeface="Verdana"/>
              </a:rPr>
              <a:t>Phishing e e-mails suspeitos.............................</a:t>
            </a:r>
            <a:r>
              <a:rPr lang="pt-BR" sz="900" dirty="0">
                <a:solidFill>
                  <a:srgbClr val="00529E"/>
                </a:solidFill>
                <a:latin typeface="Verdana"/>
                <a:cs typeface="Verdana"/>
              </a:rPr>
              <a:t>7</a:t>
            </a:r>
          </a:p>
          <a:p>
            <a:pPr marL="12700">
              <a:spcBef>
                <a:spcPts val="100"/>
              </a:spcBef>
              <a:tabLst>
                <a:tab pos="1038225" algn="l"/>
              </a:tabLst>
            </a:pPr>
            <a:r>
              <a:rPr lang="pt-BR" sz="900" spc="-10" dirty="0">
                <a:solidFill>
                  <a:srgbClr val="6C6D70"/>
                </a:solidFill>
                <a:latin typeface="Verdana"/>
              </a:rPr>
              <a:t>Redes Wi-Fi públicas........................................</a:t>
            </a:r>
            <a:r>
              <a:rPr lang="pt-BR" sz="900" dirty="0">
                <a:solidFill>
                  <a:srgbClr val="00529E"/>
                </a:solidFill>
                <a:latin typeface="Verdana"/>
                <a:cs typeface="Verdana"/>
              </a:rPr>
              <a:t>8</a:t>
            </a:r>
          </a:p>
          <a:p>
            <a:pPr marL="12700">
              <a:spcBef>
                <a:spcPts val="100"/>
              </a:spcBef>
              <a:tabLst>
                <a:tab pos="1038225" algn="l"/>
              </a:tabLst>
            </a:pPr>
            <a:r>
              <a:rPr lang="pt-BR" sz="900" spc="-10" dirty="0">
                <a:solidFill>
                  <a:srgbClr val="6C6D70"/>
                </a:solidFill>
                <a:latin typeface="Verdana"/>
              </a:rPr>
              <a:t>Backup de dados.............................................</a:t>
            </a:r>
            <a:r>
              <a:rPr lang="pt-BR" sz="900" dirty="0">
                <a:solidFill>
                  <a:srgbClr val="00529E"/>
                </a:solidFill>
                <a:latin typeface="Verdana"/>
                <a:cs typeface="Verdana"/>
              </a:rPr>
              <a:t>9</a:t>
            </a:r>
          </a:p>
          <a:p>
            <a:pPr marL="12700">
              <a:spcBef>
                <a:spcPts val="100"/>
              </a:spcBef>
              <a:tabLst>
                <a:tab pos="1038225" algn="l"/>
              </a:tabLst>
            </a:pPr>
            <a:r>
              <a:rPr lang="pt-BR" sz="900" spc="-10" dirty="0">
                <a:solidFill>
                  <a:srgbClr val="6C6D70"/>
                </a:solidFill>
                <a:latin typeface="Verdana"/>
              </a:rPr>
              <a:t>Uso seguro de dispositivos móveis...................</a:t>
            </a:r>
            <a:r>
              <a:rPr lang="pt-BR" sz="900" dirty="0">
                <a:solidFill>
                  <a:srgbClr val="00529E"/>
                </a:solidFill>
                <a:latin typeface="Verdana"/>
                <a:cs typeface="Verdana"/>
              </a:rPr>
              <a:t>10</a:t>
            </a:r>
          </a:p>
          <a:p>
            <a:pPr marL="12700">
              <a:spcBef>
                <a:spcPts val="100"/>
              </a:spcBef>
              <a:tabLst>
                <a:tab pos="1038225" algn="l"/>
              </a:tabLst>
            </a:pPr>
            <a:r>
              <a:rPr lang="pt-BR" sz="900" spc="-10" dirty="0">
                <a:solidFill>
                  <a:srgbClr val="6C6D70"/>
                </a:solidFill>
                <a:latin typeface="Verdana"/>
              </a:rPr>
              <a:t>Segurança física.............................................</a:t>
            </a:r>
            <a:r>
              <a:rPr lang="pt-BR" sz="900" dirty="0">
                <a:solidFill>
                  <a:srgbClr val="00529E"/>
                </a:solidFill>
                <a:latin typeface="Verdana"/>
                <a:cs typeface="Verdana"/>
              </a:rPr>
              <a:t>11</a:t>
            </a:r>
          </a:p>
          <a:p>
            <a:pPr marL="12700">
              <a:spcBef>
                <a:spcPts val="100"/>
              </a:spcBef>
              <a:tabLst>
                <a:tab pos="1038225" algn="l"/>
              </a:tabLst>
            </a:pPr>
            <a:r>
              <a:rPr lang="pt-BR" sz="900" spc="-10" dirty="0">
                <a:solidFill>
                  <a:srgbClr val="6C6D70"/>
                </a:solidFill>
                <a:latin typeface="Verdana"/>
              </a:rPr>
              <a:t>Conscientização e treinamento.........................</a:t>
            </a:r>
            <a:r>
              <a:rPr lang="pt-BR" sz="900" dirty="0">
                <a:solidFill>
                  <a:srgbClr val="00529E"/>
                </a:solidFill>
                <a:latin typeface="Verdana"/>
                <a:cs typeface="Verdana"/>
              </a:rPr>
              <a:t>12</a:t>
            </a:r>
          </a:p>
          <a:p>
            <a:pPr marL="12700">
              <a:spcBef>
                <a:spcPts val="100"/>
              </a:spcBef>
              <a:tabLst>
                <a:tab pos="1038225" algn="l"/>
              </a:tabLst>
            </a:pPr>
            <a:r>
              <a:rPr lang="pt-BR" sz="900" spc="-10" dirty="0">
                <a:solidFill>
                  <a:srgbClr val="6C6D70"/>
                </a:solidFill>
                <a:latin typeface="Verdana"/>
              </a:rPr>
              <a:t>Políticas de segurança.....................................</a:t>
            </a:r>
            <a:r>
              <a:rPr lang="pt-BR" sz="900" dirty="0">
                <a:solidFill>
                  <a:srgbClr val="00529E"/>
                </a:solidFill>
                <a:latin typeface="Verdana"/>
                <a:cs typeface="Verdana"/>
              </a:rPr>
              <a:t>13</a:t>
            </a:r>
          </a:p>
          <a:p>
            <a:pPr marL="12700">
              <a:spcBef>
                <a:spcPts val="100"/>
              </a:spcBef>
              <a:tabLst>
                <a:tab pos="1038225" algn="l"/>
              </a:tabLst>
            </a:pPr>
            <a:r>
              <a:rPr lang="pt-BR" sz="900" spc="-10" dirty="0">
                <a:solidFill>
                  <a:srgbClr val="6C6D70"/>
                </a:solidFill>
                <a:latin typeface="Verdana"/>
              </a:rPr>
              <a:t>Denúncia de incidentes....................................</a:t>
            </a:r>
            <a:r>
              <a:rPr lang="pt-BR" sz="900" dirty="0">
                <a:solidFill>
                  <a:srgbClr val="00529E"/>
                </a:solidFill>
                <a:latin typeface="Verdana"/>
                <a:cs typeface="Verdana"/>
              </a:rPr>
              <a:t>14</a:t>
            </a:r>
          </a:p>
          <a:p>
            <a:pPr marL="12700">
              <a:spcBef>
                <a:spcPts val="100"/>
              </a:spcBef>
              <a:tabLst>
                <a:tab pos="1038225" algn="l"/>
              </a:tabLst>
            </a:pPr>
            <a:r>
              <a:rPr lang="pt-BR" sz="900" spc="-10" dirty="0">
                <a:solidFill>
                  <a:srgbClr val="6C6D70"/>
                </a:solidFill>
                <a:latin typeface="Verdana"/>
              </a:rPr>
              <a:t>Conclusão......................................................</a:t>
            </a:r>
            <a:r>
              <a:rPr lang="pt-BR" sz="900" dirty="0">
                <a:solidFill>
                  <a:srgbClr val="00529E"/>
                </a:solidFill>
                <a:latin typeface="Verdana"/>
                <a:cs typeface="Verdana"/>
              </a:rPr>
              <a:t>15</a:t>
            </a:r>
          </a:p>
          <a:p>
            <a:pPr marL="12700">
              <a:spcBef>
                <a:spcPts val="100"/>
              </a:spcBef>
              <a:tabLst>
                <a:tab pos="1038225" algn="l"/>
              </a:tabLst>
            </a:pPr>
            <a:r>
              <a:rPr lang="pt-BR" sz="900" spc="-10" dirty="0">
                <a:solidFill>
                  <a:srgbClr val="6C6D70"/>
                </a:solidFill>
                <a:latin typeface="Verdana"/>
              </a:rPr>
              <a:t>Referências Bibliográficas.................................</a:t>
            </a:r>
            <a:r>
              <a:rPr lang="pt-BR" sz="900" dirty="0">
                <a:solidFill>
                  <a:srgbClr val="00529E"/>
                </a:solidFill>
                <a:latin typeface="Verdana"/>
                <a:cs typeface="Verdana"/>
              </a:rPr>
              <a:t>16</a:t>
            </a:r>
          </a:p>
          <a:p>
            <a:pPr marL="12700">
              <a:spcBef>
                <a:spcPts val="100"/>
              </a:spcBef>
              <a:tabLst>
                <a:tab pos="1038225" algn="l"/>
              </a:tabLst>
            </a:pPr>
            <a:endParaRPr lang="pt-BR" sz="900" dirty="0">
              <a:solidFill>
                <a:srgbClr val="00529E"/>
              </a:solidFill>
              <a:latin typeface="Verdana"/>
              <a:cs typeface="Verdana"/>
            </a:endParaRPr>
          </a:p>
          <a:p>
            <a:pPr marL="12700">
              <a:spcBef>
                <a:spcPts val="100"/>
              </a:spcBef>
              <a:tabLst>
                <a:tab pos="1038225" algn="l"/>
              </a:tabLst>
            </a:pPr>
            <a:endParaRPr lang="pt-BR" sz="900" dirty="0">
              <a:solidFill>
                <a:srgbClr val="00529E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8225" algn="l"/>
              </a:tabLst>
            </a:pPr>
            <a:endParaRPr sz="9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58950" y="1498599"/>
            <a:ext cx="2819400" cy="45719"/>
          </a:xfrm>
          <a:custGeom>
            <a:avLst/>
            <a:gdLst/>
            <a:ahLst/>
            <a:cxnLst/>
            <a:rect l="l" t="t" r="r" b="b"/>
            <a:pathLst>
              <a:path w="2038985">
                <a:moveTo>
                  <a:pt x="203873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808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6550" y="1117600"/>
            <a:ext cx="22860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latin typeface="Arial Black" panose="020B0A04020102020204" pitchFamily="34" charset="0"/>
              </a:rPr>
              <a:t>INTRODUÇÃO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7202423"/>
            <a:ext cx="5039995" cy="361315"/>
          </a:xfrm>
          <a:custGeom>
            <a:avLst/>
            <a:gdLst/>
            <a:ahLst/>
            <a:cxnLst/>
            <a:rect l="l" t="t" r="r" b="b"/>
            <a:pathLst>
              <a:path w="5039995" h="361315">
                <a:moveTo>
                  <a:pt x="5039563" y="0"/>
                </a:moveTo>
                <a:lnTo>
                  <a:pt x="4327779" y="0"/>
                </a:lnTo>
                <a:lnTo>
                  <a:pt x="4326636" y="0"/>
                </a:lnTo>
                <a:lnTo>
                  <a:pt x="0" y="0"/>
                </a:lnTo>
                <a:lnTo>
                  <a:pt x="0" y="361149"/>
                </a:lnTo>
                <a:lnTo>
                  <a:pt x="4326636" y="361149"/>
                </a:lnTo>
                <a:lnTo>
                  <a:pt x="4327779" y="361149"/>
                </a:lnTo>
                <a:lnTo>
                  <a:pt x="5039563" y="361149"/>
                </a:lnTo>
                <a:lnTo>
                  <a:pt x="503956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378142" y="1803400"/>
            <a:ext cx="4218940" cy="3758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20">
              <a:lnSpc>
                <a:spcPct val="133000"/>
              </a:lnSpc>
              <a:spcBef>
                <a:spcPts val="100"/>
              </a:spcBef>
            </a:pPr>
            <a:r>
              <a:rPr lang="pt-BR" sz="1400" spc="-30" dirty="0"/>
              <a:t>Em plena Era da Informação, as ameaças cibernéticas são um dos  maiores problemas enfrentados pelas empresas e pelos profissionais  que vivem o dia a dia de trabalho.</a:t>
            </a:r>
          </a:p>
          <a:p>
            <a:pPr marL="12700" marR="7620">
              <a:lnSpc>
                <a:spcPct val="133000"/>
              </a:lnSpc>
              <a:spcBef>
                <a:spcPts val="100"/>
              </a:spcBef>
            </a:pPr>
            <a:endParaRPr lang="pt-BR" sz="1400" spc="-30" dirty="0"/>
          </a:p>
          <a:p>
            <a:pPr marL="12700" marR="7620">
              <a:lnSpc>
                <a:spcPct val="133000"/>
              </a:lnSpc>
              <a:spcBef>
                <a:spcPts val="100"/>
              </a:spcBef>
            </a:pPr>
            <a:r>
              <a:rPr lang="pt-BR" sz="1400" spc="-30" dirty="0"/>
              <a:t>A segurança da informação é fundamental para proteger os dados e informações sensíveis, tanto pessoais quanto corporativas. Nesta cartilha, forneceremos orientações básicas para ajudá-lo a entender os principais conceitos e boas práticas de segurança da informação.</a:t>
            </a:r>
          </a:p>
          <a:p>
            <a:pPr marL="12700" marR="7620">
              <a:lnSpc>
                <a:spcPct val="133000"/>
              </a:lnSpc>
              <a:spcBef>
                <a:spcPts val="100"/>
              </a:spcBef>
            </a:pPr>
            <a:endParaRPr lang="pt-BR" sz="1400" spc="-30" dirty="0"/>
          </a:p>
          <a:p>
            <a:pPr marL="12700" marR="7620">
              <a:lnSpc>
                <a:spcPct val="133000"/>
              </a:lnSpc>
              <a:spcBef>
                <a:spcPts val="100"/>
              </a:spcBef>
            </a:pPr>
            <a:endParaRPr sz="1400" spc="-30" dirty="0"/>
          </a:p>
        </p:txBody>
      </p:sp>
      <p:sp>
        <p:nvSpPr>
          <p:cNvPr id="5" name="object 5"/>
          <p:cNvSpPr txBox="1"/>
          <p:nvPr/>
        </p:nvSpPr>
        <p:spPr>
          <a:xfrm>
            <a:off x="1350010" y="7302905"/>
            <a:ext cx="2275205" cy="17272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00" b="1" spc="-40" dirty="0">
                <a:solidFill>
                  <a:srgbClr val="FFFFFF"/>
                </a:solidFill>
                <a:latin typeface="Trebuchet MS"/>
                <a:cs typeface="Trebuchet MS"/>
              </a:rPr>
              <a:t>CART</a:t>
            </a:r>
            <a:r>
              <a:rPr sz="1000" b="1" spc="-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000" b="1" spc="-40" dirty="0">
                <a:solidFill>
                  <a:srgbClr val="FFFFFF"/>
                </a:solidFill>
                <a:latin typeface="Trebuchet MS"/>
                <a:cs typeface="Trebuchet MS"/>
              </a:rPr>
              <a:t>LH</a:t>
            </a:r>
            <a:r>
              <a:rPr sz="1000" b="1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b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000" b="1" spc="-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Ç</a:t>
            </a:r>
            <a:r>
              <a:rPr sz="1000" b="1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b="1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000" b="1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 INFO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RM</a:t>
            </a:r>
            <a:r>
              <a:rPr sz="1000" b="1" spc="-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Ç</a:t>
            </a:r>
            <a:r>
              <a:rPr sz="1000" b="1" spc="-15" dirty="0">
                <a:solidFill>
                  <a:srgbClr val="FFFFFF"/>
                </a:solidFill>
                <a:latin typeface="Trebuchet MS"/>
                <a:cs typeface="Trebuchet MS"/>
              </a:rPr>
              <a:t>Ã</a:t>
            </a:r>
            <a:r>
              <a:rPr sz="1000" b="1" spc="-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0010" y="7302905"/>
            <a:ext cx="2275205" cy="17272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00" b="1" spc="-40" dirty="0">
                <a:solidFill>
                  <a:srgbClr val="FFFFFF"/>
                </a:solidFill>
                <a:latin typeface="Trebuchet MS"/>
                <a:cs typeface="Trebuchet MS"/>
              </a:rPr>
              <a:t>CART</a:t>
            </a:r>
            <a:r>
              <a:rPr sz="1000" b="1" spc="-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000" b="1" spc="-40" dirty="0">
                <a:solidFill>
                  <a:srgbClr val="FFFFFF"/>
                </a:solidFill>
                <a:latin typeface="Trebuchet MS"/>
                <a:cs typeface="Trebuchet MS"/>
              </a:rPr>
              <a:t>LH</a:t>
            </a:r>
            <a:r>
              <a:rPr sz="1000" b="1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b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000" b="1" spc="-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Ç</a:t>
            </a:r>
            <a:r>
              <a:rPr sz="1000" b="1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b="1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000" b="1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 INFO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RM</a:t>
            </a:r>
            <a:r>
              <a:rPr sz="1000" b="1" spc="-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Ç</a:t>
            </a:r>
            <a:r>
              <a:rPr sz="1000" b="1" spc="-15" dirty="0">
                <a:solidFill>
                  <a:srgbClr val="FFFFFF"/>
                </a:solidFill>
                <a:latin typeface="Trebuchet MS"/>
                <a:cs typeface="Trebuchet MS"/>
              </a:rPr>
              <a:t>Ã</a:t>
            </a:r>
            <a:r>
              <a:rPr sz="1000" b="1" spc="-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303C0C65-4410-3E67-600F-360327CED6C9}"/>
              </a:ext>
            </a:extLst>
          </p:cNvPr>
          <p:cNvSpPr txBox="1">
            <a:spLocks/>
          </p:cNvSpPr>
          <p:nvPr/>
        </p:nvSpPr>
        <p:spPr>
          <a:xfrm>
            <a:off x="887412" y="1270000"/>
            <a:ext cx="32004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2000" kern="0" spc="4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1. SENHAS SEGURAS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AAC950C-5C8C-BA51-491B-E60F32EC7620}"/>
              </a:ext>
            </a:extLst>
          </p:cNvPr>
          <p:cNvSpPr txBox="1"/>
          <p:nvPr/>
        </p:nvSpPr>
        <p:spPr>
          <a:xfrm>
            <a:off x="158750" y="2184400"/>
            <a:ext cx="289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senhas únicas e fortes, com combinações de letras maiúsculas e minúsculas, números e caracteres especiais.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Evite usar informações pessoais óbvias ou sequências simples.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Nunca compartilhe suas senhas com outras pessoas e mude-as regularmente.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5 dicas de como criar senhas seguras e fáceis de lembrar - GUARD - Seu  negócio mais seguro">
            <a:extLst>
              <a:ext uri="{FF2B5EF4-FFF2-40B4-BE49-F238E27FC236}">
                <a16:creationId xmlns:a16="http://schemas.microsoft.com/office/drawing/2014/main" id="{8FF71565-4511-C71B-9D49-ED9B17E50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241800"/>
            <a:ext cx="311769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0010" y="7302905"/>
            <a:ext cx="2275205" cy="17272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00" b="1" spc="-40" dirty="0">
                <a:solidFill>
                  <a:srgbClr val="FFFFFF"/>
                </a:solidFill>
                <a:latin typeface="Trebuchet MS"/>
                <a:cs typeface="Trebuchet MS"/>
              </a:rPr>
              <a:t>CART</a:t>
            </a:r>
            <a:r>
              <a:rPr sz="1000" b="1" spc="-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000" b="1" spc="-40" dirty="0">
                <a:solidFill>
                  <a:srgbClr val="FFFFFF"/>
                </a:solidFill>
                <a:latin typeface="Trebuchet MS"/>
                <a:cs typeface="Trebuchet MS"/>
              </a:rPr>
              <a:t>LH</a:t>
            </a:r>
            <a:r>
              <a:rPr sz="1000" b="1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b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000" b="1" spc="-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Ç</a:t>
            </a:r>
            <a:r>
              <a:rPr sz="1000" b="1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b="1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000" b="1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 INFO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RM</a:t>
            </a:r>
            <a:r>
              <a:rPr sz="1000" b="1" spc="-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Ç</a:t>
            </a:r>
            <a:r>
              <a:rPr sz="1000" b="1" spc="-15" dirty="0">
                <a:solidFill>
                  <a:srgbClr val="FFFFFF"/>
                </a:solidFill>
                <a:latin typeface="Trebuchet MS"/>
                <a:cs typeface="Trebuchet MS"/>
              </a:rPr>
              <a:t>Ã</a:t>
            </a:r>
            <a:r>
              <a:rPr sz="1000" b="1" spc="-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303C0C65-4410-3E67-600F-360327CED6C9}"/>
              </a:ext>
            </a:extLst>
          </p:cNvPr>
          <p:cNvSpPr txBox="1">
            <a:spLocks/>
          </p:cNvSpPr>
          <p:nvPr/>
        </p:nvSpPr>
        <p:spPr>
          <a:xfrm>
            <a:off x="551242" y="812800"/>
            <a:ext cx="40386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pt-BR" sz="2000" kern="0" spc="4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2. ATUALIZAÇÃO DE SOFTWARE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D974DE1-ED59-3CED-1190-FA38F27A4B9A}"/>
              </a:ext>
            </a:extLst>
          </p:cNvPr>
          <p:cNvSpPr txBox="1"/>
          <p:nvPr/>
        </p:nvSpPr>
        <p:spPr>
          <a:xfrm>
            <a:off x="465517" y="4775200"/>
            <a:ext cx="421005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Mantenha seu sistema operacional, programas e aplicativos atualizados com as versões mais recentes.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atualizações corrigem falhas de segurança conhecidas e fortalecem a proteção do seu dispositivo.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A verdade sobre atualizações de software - Faronics">
            <a:extLst>
              <a:ext uri="{FF2B5EF4-FFF2-40B4-BE49-F238E27FC236}">
                <a16:creationId xmlns:a16="http://schemas.microsoft.com/office/drawing/2014/main" id="{668EABAF-4664-6713-B0B9-AC715193C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" y="1865694"/>
            <a:ext cx="3740150" cy="183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670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0010" y="7302905"/>
            <a:ext cx="2275205" cy="17272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00" b="1" spc="-40" dirty="0">
                <a:solidFill>
                  <a:srgbClr val="FFFFFF"/>
                </a:solidFill>
                <a:latin typeface="Trebuchet MS"/>
                <a:cs typeface="Trebuchet MS"/>
              </a:rPr>
              <a:t>CART</a:t>
            </a:r>
            <a:r>
              <a:rPr sz="1000" b="1" spc="-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000" b="1" spc="-40" dirty="0">
                <a:solidFill>
                  <a:srgbClr val="FFFFFF"/>
                </a:solidFill>
                <a:latin typeface="Trebuchet MS"/>
                <a:cs typeface="Trebuchet MS"/>
              </a:rPr>
              <a:t>LH</a:t>
            </a:r>
            <a:r>
              <a:rPr sz="1000" b="1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b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000" b="1" spc="-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Ç</a:t>
            </a:r>
            <a:r>
              <a:rPr sz="1000" b="1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b="1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000" b="1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 INFO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RM</a:t>
            </a:r>
            <a:r>
              <a:rPr sz="1000" b="1" spc="-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Ç</a:t>
            </a:r>
            <a:r>
              <a:rPr sz="1000" b="1" spc="-15" dirty="0">
                <a:solidFill>
                  <a:srgbClr val="FFFFFF"/>
                </a:solidFill>
                <a:latin typeface="Trebuchet MS"/>
                <a:cs typeface="Trebuchet MS"/>
              </a:rPr>
              <a:t>Ã</a:t>
            </a:r>
            <a:r>
              <a:rPr sz="1000" b="1" spc="-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303C0C65-4410-3E67-600F-360327CED6C9}"/>
              </a:ext>
            </a:extLst>
          </p:cNvPr>
          <p:cNvSpPr txBox="1">
            <a:spLocks/>
          </p:cNvSpPr>
          <p:nvPr/>
        </p:nvSpPr>
        <p:spPr>
          <a:xfrm>
            <a:off x="692150" y="889000"/>
            <a:ext cx="3429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pt-BR" sz="2000" kern="0" spc="4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3. PISHING E E-MAILS SUSPEITOS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2C81E85-E873-394F-1396-9643FEB52CD8}"/>
              </a:ext>
            </a:extLst>
          </p:cNvPr>
          <p:cNvSpPr txBox="1"/>
          <p:nvPr/>
        </p:nvSpPr>
        <p:spPr>
          <a:xfrm>
            <a:off x="2155445" y="3479800"/>
            <a:ext cx="28737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Esteja atento a e-mails suspeitos, especialmente os que solicitam informações pessoais ou financeiras.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Não clique em links ou faça downloads de anexos de e-mails não solicitados ou provenientes de remetentes desconhecidos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O que fazer quando receber um e-mail suspeito? Veja como se proteger -  Olhar Digital">
            <a:extLst>
              <a:ext uri="{FF2B5EF4-FFF2-40B4-BE49-F238E27FC236}">
                <a16:creationId xmlns:a16="http://schemas.microsoft.com/office/drawing/2014/main" id="{81FA6C7D-00E1-8680-5117-DFD2AA408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2193587"/>
            <a:ext cx="207289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700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0010" y="7302905"/>
            <a:ext cx="2275205" cy="17272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00" b="1" spc="-40" dirty="0">
                <a:solidFill>
                  <a:srgbClr val="FFFFFF"/>
                </a:solidFill>
                <a:latin typeface="Trebuchet MS"/>
                <a:cs typeface="Trebuchet MS"/>
              </a:rPr>
              <a:t>CART</a:t>
            </a:r>
            <a:r>
              <a:rPr sz="1000" b="1" spc="-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000" b="1" spc="-40" dirty="0">
                <a:solidFill>
                  <a:srgbClr val="FFFFFF"/>
                </a:solidFill>
                <a:latin typeface="Trebuchet MS"/>
                <a:cs typeface="Trebuchet MS"/>
              </a:rPr>
              <a:t>LH</a:t>
            </a:r>
            <a:r>
              <a:rPr sz="1000" b="1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b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000" b="1" spc="-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Ç</a:t>
            </a:r>
            <a:r>
              <a:rPr sz="1000" b="1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b="1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000" b="1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 INFO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RM</a:t>
            </a:r>
            <a:r>
              <a:rPr sz="1000" b="1" spc="-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Ç</a:t>
            </a:r>
            <a:r>
              <a:rPr sz="1000" b="1" spc="-15" dirty="0">
                <a:solidFill>
                  <a:srgbClr val="FFFFFF"/>
                </a:solidFill>
                <a:latin typeface="Trebuchet MS"/>
                <a:cs typeface="Trebuchet MS"/>
              </a:rPr>
              <a:t>Ã</a:t>
            </a:r>
            <a:r>
              <a:rPr sz="1000" b="1" spc="-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303C0C65-4410-3E67-600F-360327CED6C9}"/>
              </a:ext>
            </a:extLst>
          </p:cNvPr>
          <p:cNvSpPr txBox="1">
            <a:spLocks/>
          </p:cNvSpPr>
          <p:nvPr/>
        </p:nvSpPr>
        <p:spPr>
          <a:xfrm>
            <a:off x="736980" y="965200"/>
            <a:ext cx="38100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2000" kern="0" spc="4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4. REDES WI-FI PÚBLICAS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11F1340-FE2E-452B-9320-452AC1FB0C6A}"/>
              </a:ext>
            </a:extLst>
          </p:cNvPr>
          <p:cNvSpPr txBox="1"/>
          <p:nvPr/>
        </p:nvSpPr>
        <p:spPr>
          <a:xfrm>
            <a:off x="594105" y="1879600"/>
            <a:ext cx="4114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Evite acessar informações confidenciais ou realizar transações financeiras em redes Wi-Fi públicas.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Essas redes podem ser inseguras, e os criminosos cibernéticos podem interceptar seus dados.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ITech CyberSegurança e Infraestrutura - Dicas">
            <a:extLst>
              <a:ext uri="{FF2B5EF4-FFF2-40B4-BE49-F238E27FC236}">
                <a16:creationId xmlns:a16="http://schemas.microsoft.com/office/drawing/2014/main" id="{64832B9A-365B-BCD9-EDF3-B6B995A0F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09" y="4073837"/>
            <a:ext cx="379200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042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0010" y="7302905"/>
            <a:ext cx="2275205" cy="17272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00" b="1" spc="-40" dirty="0">
                <a:solidFill>
                  <a:srgbClr val="FFFFFF"/>
                </a:solidFill>
                <a:latin typeface="Trebuchet MS"/>
                <a:cs typeface="Trebuchet MS"/>
              </a:rPr>
              <a:t>CART</a:t>
            </a:r>
            <a:r>
              <a:rPr sz="1000" b="1" spc="-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000" b="1" spc="-40" dirty="0">
                <a:solidFill>
                  <a:srgbClr val="FFFFFF"/>
                </a:solidFill>
                <a:latin typeface="Trebuchet MS"/>
                <a:cs typeface="Trebuchet MS"/>
              </a:rPr>
              <a:t>LH</a:t>
            </a:r>
            <a:r>
              <a:rPr sz="1000" b="1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b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000" b="1" spc="-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Ç</a:t>
            </a:r>
            <a:r>
              <a:rPr sz="1000" b="1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b="1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000" b="1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 INFO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RM</a:t>
            </a:r>
            <a:r>
              <a:rPr sz="1000" b="1" spc="-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Ç</a:t>
            </a:r>
            <a:r>
              <a:rPr sz="1000" b="1" spc="-15" dirty="0">
                <a:solidFill>
                  <a:srgbClr val="FFFFFF"/>
                </a:solidFill>
                <a:latin typeface="Trebuchet MS"/>
                <a:cs typeface="Trebuchet MS"/>
              </a:rPr>
              <a:t>Ã</a:t>
            </a:r>
            <a:r>
              <a:rPr sz="1000" b="1" spc="-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303C0C65-4410-3E67-600F-360327CED6C9}"/>
              </a:ext>
            </a:extLst>
          </p:cNvPr>
          <p:cNvSpPr txBox="1">
            <a:spLocks/>
          </p:cNvSpPr>
          <p:nvPr/>
        </p:nvSpPr>
        <p:spPr>
          <a:xfrm>
            <a:off x="996950" y="889000"/>
            <a:ext cx="34290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2000" kern="0" spc="4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5. BACKUP DE DADOS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855701F-C256-E23C-A785-3E855B608C42}"/>
              </a:ext>
            </a:extLst>
          </p:cNvPr>
          <p:cNvSpPr txBox="1"/>
          <p:nvPr/>
        </p:nvSpPr>
        <p:spPr>
          <a:xfrm>
            <a:off x="692150" y="3092102"/>
            <a:ext cx="42580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Faça backups regulares de seus dados importantes e armazene-os em locais seguros.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Assim, você estará preparado caso ocorra uma perda de dados devido a um ataque de segurança ou a falhas técnicas.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Backup na nuvem: tudo o que você precisa saber sobre o assunto - IPsense">
            <a:extLst>
              <a:ext uri="{FF2B5EF4-FFF2-40B4-BE49-F238E27FC236}">
                <a16:creationId xmlns:a16="http://schemas.microsoft.com/office/drawing/2014/main" id="{3EFF1844-1168-B526-0E5D-9DABE866D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350" y="4318000"/>
            <a:ext cx="2749550" cy="197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509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696</Words>
  <Application>Microsoft Office PowerPoint</Application>
  <PresentationFormat>Personalizar</PresentationFormat>
  <Paragraphs>92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Calibri</vt:lpstr>
      <vt:lpstr>Trebuchet MS</vt:lpstr>
      <vt:lpstr>Verdana</vt:lpstr>
      <vt:lpstr>Office Theme</vt:lpstr>
      <vt:lpstr>CARTILHA INFORMATIVA</vt:lpstr>
      <vt:lpstr>Apresentação do PowerPoint</vt:lpstr>
      <vt:lpstr>SUMÁRIO</vt:lpstr>
      <vt:lpstr>INTRODUÇÃO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Christian Sousa</dc:creator>
  <cp:lastModifiedBy>Christian Sousa</cp:lastModifiedBy>
  <cp:revision>2</cp:revision>
  <dcterms:created xsi:type="dcterms:W3CDTF">2023-05-29T14:51:56Z</dcterms:created>
  <dcterms:modified xsi:type="dcterms:W3CDTF">2023-05-29T16:24:59Z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2023-05-15T00:00:00Z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2023-05-29T00:00:00Z</vt:filetime>
  </property>
</Properties>
</file>