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Poppins Ultra-Bold" charset="1" panose="00000900000000000000"/>
      <p:regular r:id="rId21"/>
    </p:embeddedFont>
    <p:embeddedFont>
      <p:font typeface="Now Bold" charset="1" panose="00000800000000000000"/>
      <p:regular r:id="rId22"/>
    </p:embeddedFont>
    <p:embeddedFont>
      <p:font typeface="Poppins Medium" charset="1" panose="00000600000000000000"/>
      <p:regular r:id="rId23"/>
    </p:embeddedFont>
    <p:embeddedFont>
      <p:font typeface="Public Sans"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4.png" Type="http://schemas.openxmlformats.org/officeDocument/2006/relationships/image"/><Relationship Id="rId5"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 Id="rId6" Target="../media/image22.png" Type="http://schemas.openxmlformats.org/officeDocument/2006/relationships/image"/><Relationship Id="rId7" Target="../media/image2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33204">
            <a:off x="-3840798" y="-1882378"/>
            <a:ext cx="23040365" cy="13698544"/>
          </a:xfrm>
          <a:custGeom>
            <a:avLst/>
            <a:gdLst/>
            <a:ahLst/>
            <a:cxnLst/>
            <a:rect r="r" b="b" t="t" l="l"/>
            <a:pathLst>
              <a:path h="13698544" w="23040365">
                <a:moveTo>
                  <a:pt x="0" y="0"/>
                </a:moveTo>
                <a:lnTo>
                  <a:pt x="23040365" y="0"/>
                </a:lnTo>
                <a:lnTo>
                  <a:pt x="23040365" y="13698544"/>
                </a:lnTo>
                <a:lnTo>
                  <a:pt x="0" y="13698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85095" y="4479549"/>
            <a:ext cx="13032478" cy="1625107"/>
          </a:xfrm>
          <a:prstGeom prst="rect">
            <a:avLst/>
          </a:prstGeom>
        </p:spPr>
        <p:txBody>
          <a:bodyPr anchor="t" rtlCol="false" tIns="0" lIns="0" bIns="0" rIns="0">
            <a:spAutoFit/>
          </a:bodyPr>
          <a:lstStyle/>
          <a:p>
            <a:pPr algn="l">
              <a:lnSpc>
                <a:spcPts val="5892"/>
              </a:lnSpc>
            </a:pPr>
            <a:r>
              <a:rPr lang="en-US" sz="6695">
                <a:solidFill>
                  <a:srgbClr val="1B401A"/>
                </a:solidFill>
                <a:latin typeface="Poppins Ultra-Bold"/>
                <a:ea typeface="Poppins Ultra-Bold"/>
                <a:cs typeface="Poppins Ultra-Bold"/>
                <a:sym typeface="Poppins Ultra-Bold"/>
              </a:rPr>
              <a:t>DE LA BIBLIOTECA VIRTUAL DE INGENIERÍA</a:t>
            </a:r>
          </a:p>
        </p:txBody>
      </p:sp>
      <p:sp>
        <p:nvSpPr>
          <p:cNvPr name="TextBox 4" id="4"/>
          <p:cNvSpPr txBox="true"/>
          <p:nvPr/>
        </p:nvSpPr>
        <p:spPr>
          <a:xfrm rot="0">
            <a:off x="1285095" y="2607223"/>
            <a:ext cx="4489885" cy="526868"/>
          </a:xfrm>
          <a:prstGeom prst="rect">
            <a:avLst/>
          </a:prstGeom>
        </p:spPr>
        <p:txBody>
          <a:bodyPr anchor="t" rtlCol="false" tIns="0" lIns="0" bIns="0" rIns="0">
            <a:spAutoFit/>
          </a:bodyPr>
          <a:lstStyle/>
          <a:p>
            <a:pPr algn="l">
              <a:lnSpc>
                <a:spcPts val="3538"/>
              </a:lnSpc>
            </a:pPr>
            <a:r>
              <a:rPr lang="en-US" sz="4021">
                <a:solidFill>
                  <a:srgbClr val="517950"/>
                </a:solidFill>
                <a:latin typeface="Poppins Ultra-Bold"/>
                <a:ea typeface="Poppins Ultra-Bold"/>
                <a:cs typeface="Poppins Ultra-Bold"/>
                <a:sym typeface="Poppins Ultra-Bold"/>
              </a:rPr>
              <a:t>SISTEMA WEB DE</a:t>
            </a:r>
          </a:p>
        </p:txBody>
      </p:sp>
      <p:sp>
        <p:nvSpPr>
          <p:cNvPr name="TextBox 5" id="5"/>
          <p:cNvSpPr txBox="true"/>
          <p:nvPr/>
        </p:nvSpPr>
        <p:spPr>
          <a:xfrm rot="0">
            <a:off x="1285095" y="3210292"/>
            <a:ext cx="11612657" cy="1229478"/>
          </a:xfrm>
          <a:prstGeom prst="rect">
            <a:avLst/>
          </a:prstGeom>
        </p:spPr>
        <p:txBody>
          <a:bodyPr anchor="t" rtlCol="false" tIns="0" lIns="0" bIns="0" rIns="0">
            <a:spAutoFit/>
          </a:bodyPr>
          <a:lstStyle/>
          <a:p>
            <a:pPr algn="l">
              <a:lnSpc>
                <a:spcPts val="9470"/>
              </a:lnSpc>
              <a:spcBef>
                <a:spcPct val="0"/>
              </a:spcBef>
            </a:pPr>
            <a:r>
              <a:rPr lang="en-US" sz="8609">
                <a:solidFill>
                  <a:srgbClr val="689A67"/>
                </a:solidFill>
                <a:latin typeface="Now Bold"/>
                <a:ea typeface="Now Bold"/>
                <a:cs typeface="Now Bold"/>
                <a:sym typeface="Now Bold"/>
              </a:rPr>
              <a:t>ESTANTERÍA VIRTUAL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094518"/>
            <a:ext cx="18288000" cy="2327564"/>
          </a:xfrm>
          <a:custGeom>
            <a:avLst/>
            <a:gdLst/>
            <a:ahLst/>
            <a:cxnLst/>
            <a:rect r="r" b="b" t="t" l="l"/>
            <a:pathLst>
              <a:path h="2327564" w="18288000">
                <a:moveTo>
                  <a:pt x="0" y="0"/>
                </a:moveTo>
                <a:lnTo>
                  <a:pt x="18288000" y="0"/>
                </a:lnTo>
                <a:lnTo>
                  <a:pt x="18288000" y="2327564"/>
                </a:lnTo>
                <a:lnTo>
                  <a:pt x="0" y="2327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34318" y="3026975"/>
            <a:ext cx="4092370" cy="5958009"/>
          </a:xfrm>
          <a:custGeom>
            <a:avLst/>
            <a:gdLst/>
            <a:ahLst/>
            <a:cxnLst/>
            <a:rect r="r" b="b" t="t" l="l"/>
            <a:pathLst>
              <a:path h="5958009" w="4092370">
                <a:moveTo>
                  <a:pt x="0" y="0"/>
                </a:moveTo>
                <a:lnTo>
                  <a:pt x="4092370" y="0"/>
                </a:lnTo>
                <a:lnTo>
                  <a:pt x="4092370" y="5958009"/>
                </a:lnTo>
                <a:lnTo>
                  <a:pt x="0" y="5958009"/>
                </a:lnTo>
                <a:lnTo>
                  <a:pt x="0" y="0"/>
                </a:lnTo>
                <a:close/>
              </a:path>
            </a:pathLst>
          </a:custGeom>
          <a:blipFill>
            <a:blip r:embed="rId4"/>
            <a:stretch>
              <a:fillRect l="0" t="0" r="0" b="0"/>
            </a:stretch>
          </a:blipFill>
        </p:spPr>
      </p:sp>
      <p:sp>
        <p:nvSpPr>
          <p:cNvPr name="Freeform 4" id="4"/>
          <p:cNvSpPr/>
          <p:nvPr/>
        </p:nvSpPr>
        <p:spPr>
          <a:xfrm flipH="false" flipV="false" rot="0">
            <a:off x="5754991" y="3026975"/>
            <a:ext cx="11627686" cy="5807730"/>
          </a:xfrm>
          <a:custGeom>
            <a:avLst/>
            <a:gdLst/>
            <a:ahLst/>
            <a:cxnLst/>
            <a:rect r="r" b="b" t="t" l="l"/>
            <a:pathLst>
              <a:path h="5807730" w="11627686">
                <a:moveTo>
                  <a:pt x="0" y="0"/>
                </a:moveTo>
                <a:lnTo>
                  <a:pt x="11627686" y="0"/>
                </a:lnTo>
                <a:lnTo>
                  <a:pt x="11627686" y="5807730"/>
                </a:lnTo>
                <a:lnTo>
                  <a:pt x="0" y="5807730"/>
                </a:lnTo>
                <a:lnTo>
                  <a:pt x="0" y="0"/>
                </a:lnTo>
                <a:close/>
              </a:path>
            </a:pathLst>
          </a:custGeom>
          <a:blipFill>
            <a:blip r:embed="rId5"/>
            <a:stretch>
              <a:fillRect l="0" t="0" r="0" b="0"/>
            </a:stretch>
          </a:blipFill>
        </p:spPr>
      </p:sp>
      <p:sp>
        <p:nvSpPr>
          <p:cNvPr name="TextBox 5" id="5"/>
          <p:cNvSpPr txBox="true"/>
          <p:nvPr/>
        </p:nvSpPr>
        <p:spPr>
          <a:xfrm rot="0">
            <a:off x="1434318" y="2044692"/>
            <a:ext cx="13291628" cy="683737"/>
          </a:xfrm>
          <a:prstGeom prst="rect">
            <a:avLst/>
          </a:prstGeom>
        </p:spPr>
        <p:txBody>
          <a:bodyPr anchor="t" rtlCol="false" tIns="0" lIns="0" bIns="0" rIns="0">
            <a:spAutoFit/>
          </a:bodyPr>
          <a:lstStyle/>
          <a:p>
            <a:pPr algn="just" marL="0" indent="0" lvl="0">
              <a:lnSpc>
                <a:spcPts val="2738"/>
              </a:lnSpc>
              <a:spcBef>
                <a:spcPct val="0"/>
              </a:spcBef>
            </a:pPr>
            <a:r>
              <a:rPr lang="en-US" sz="1956">
                <a:solidFill>
                  <a:srgbClr val="3C4147"/>
                </a:solidFill>
                <a:latin typeface="Public Sans"/>
                <a:ea typeface="Public Sans"/>
                <a:cs typeface="Public Sans"/>
                <a:sym typeface="Public Sans"/>
              </a:rPr>
              <a:t>Al darle click a “Agregar a favoritos” o “Leer más tarde” se listará el libro en el apartado de “Mis Libros” en la barra de navegación.</a:t>
            </a:r>
          </a:p>
        </p:txBody>
      </p:sp>
      <p:sp>
        <p:nvSpPr>
          <p:cNvPr name="TextBox 6" id="6"/>
          <p:cNvSpPr txBox="true"/>
          <p:nvPr/>
        </p:nvSpPr>
        <p:spPr>
          <a:xfrm rot="0">
            <a:off x="1434318" y="1057275"/>
            <a:ext cx="15028061" cy="859035"/>
          </a:xfrm>
          <a:prstGeom prst="rect">
            <a:avLst/>
          </a:prstGeom>
        </p:spPr>
        <p:txBody>
          <a:bodyPr anchor="t" rtlCol="false" tIns="0" lIns="0" bIns="0" rIns="0">
            <a:spAutoFit/>
          </a:bodyPr>
          <a:lstStyle/>
          <a:p>
            <a:pPr algn="l" marL="0" indent="0" lvl="0">
              <a:lnSpc>
                <a:spcPts val="6181"/>
              </a:lnSpc>
              <a:spcBef>
                <a:spcPct val="0"/>
              </a:spcBef>
            </a:pPr>
            <a:r>
              <a:rPr lang="en-US" sz="5831">
                <a:solidFill>
                  <a:srgbClr val="4E6B4D"/>
                </a:solidFill>
                <a:latin typeface="Poppins Ultra-Bold"/>
                <a:ea typeface="Poppins Ultra-Bold"/>
                <a:cs typeface="Poppins Ultra-Bold"/>
                <a:sym typeface="Poppins Ultra-Bold"/>
              </a:rPr>
              <a:t>INTERFAZ DEL SISTEMA: ALUMNO</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094518"/>
            <a:ext cx="18288000" cy="2327564"/>
          </a:xfrm>
          <a:custGeom>
            <a:avLst/>
            <a:gdLst/>
            <a:ahLst/>
            <a:cxnLst/>
            <a:rect r="r" b="b" t="t" l="l"/>
            <a:pathLst>
              <a:path h="2327564" w="18288000">
                <a:moveTo>
                  <a:pt x="0" y="0"/>
                </a:moveTo>
                <a:lnTo>
                  <a:pt x="18288000" y="0"/>
                </a:lnTo>
                <a:lnTo>
                  <a:pt x="18288000" y="2327564"/>
                </a:lnTo>
                <a:lnTo>
                  <a:pt x="0" y="2327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34318" y="2838798"/>
            <a:ext cx="4092370" cy="5958009"/>
          </a:xfrm>
          <a:custGeom>
            <a:avLst/>
            <a:gdLst/>
            <a:ahLst/>
            <a:cxnLst/>
            <a:rect r="r" b="b" t="t" l="l"/>
            <a:pathLst>
              <a:path h="5958009" w="4092370">
                <a:moveTo>
                  <a:pt x="0" y="0"/>
                </a:moveTo>
                <a:lnTo>
                  <a:pt x="4092370" y="0"/>
                </a:lnTo>
                <a:lnTo>
                  <a:pt x="4092370" y="5958009"/>
                </a:lnTo>
                <a:lnTo>
                  <a:pt x="0" y="5958009"/>
                </a:lnTo>
                <a:lnTo>
                  <a:pt x="0" y="0"/>
                </a:lnTo>
                <a:close/>
              </a:path>
            </a:pathLst>
          </a:custGeom>
          <a:blipFill>
            <a:blip r:embed="rId4"/>
            <a:stretch>
              <a:fillRect l="0" t="0" r="0" b="0"/>
            </a:stretch>
          </a:blipFill>
        </p:spPr>
      </p:sp>
      <p:sp>
        <p:nvSpPr>
          <p:cNvPr name="Freeform 4" id="4"/>
          <p:cNvSpPr/>
          <p:nvPr/>
        </p:nvSpPr>
        <p:spPr>
          <a:xfrm flipH="false" flipV="false" rot="0">
            <a:off x="6212323" y="2838798"/>
            <a:ext cx="11046977" cy="5762374"/>
          </a:xfrm>
          <a:custGeom>
            <a:avLst/>
            <a:gdLst/>
            <a:ahLst/>
            <a:cxnLst/>
            <a:rect r="r" b="b" t="t" l="l"/>
            <a:pathLst>
              <a:path h="5762374" w="11046977">
                <a:moveTo>
                  <a:pt x="0" y="0"/>
                </a:moveTo>
                <a:lnTo>
                  <a:pt x="11046977" y="0"/>
                </a:lnTo>
                <a:lnTo>
                  <a:pt x="11046977" y="5762373"/>
                </a:lnTo>
                <a:lnTo>
                  <a:pt x="0" y="5762373"/>
                </a:lnTo>
                <a:lnTo>
                  <a:pt x="0" y="0"/>
                </a:lnTo>
                <a:close/>
              </a:path>
            </a:pathLst>
          </a:custGeom>
          <a:blipFill>
            <a:blip r:embed="rId5"/>
            <a:stretch>
              <a:fillRect l="0" t="0" r="0" b="0"/>
            </a:stretch>
          </a:blipFill>
        </p:spPr>
      </p:sp>
      <p:sp>
        <p:nvSpPr>
          <p:cNvPr name="TextBox 5" id="5"/>
          <p:cNvSpPr txBox="true"/>
          <p:nvPr/>
        </p:nvSpPr>
        <p:spPr>
          <a:xfrm rot="0">
            <a:off x="1434318" y="2044692"/>
            <a:ext cx="13291628" cy="340837"/>
          </a:xfrm>
          <a:prstGeom prst="rect">
            <a:avLst/>
          </a:prstGeom>
        </p:spPr>
        <p:txBody>
          <a:bodyPr anchor="t" rtlCol="false" tIns="0" lIns="0" bIns="0" rIns="0">
            <a:spAutoFit/>
          </a:bodyPr>
          <a:lstStyle/>
          <a:p>
            <a:pPr algn="just" marL="0" indent="0" lvl="0">
              <a:lnSpc>
                <a:spcPts val="2738"/>
              </a:lnSpc>
              <a:spcBef>
                <a:spcPct val="0"/>
              </a:spcBef>
            </a:pPr>
            <a:r>
              <a:rPr lang="en-US" sz="1956">
                <a:solidFill>
                  <a:srgbClr val="3C4147"/>
                </a:solidFill>
                <a:latin typeface="Public Sans"/>
                <a:ea typeface="Public Sans"/>
                <a:cs typeface="Public Sans"/>
                <a:sym typeface="Public Sans"/>
              </a:rPr>
              <a:t>Podemos acceder a un PDF con el libro completo dándole click al botón “Lea el libro dando click aquí”.</a:t>
            </a:r>
          </a:p>
        </p:txBody>
      </p:sp>
      <p:sp>
        <p:nvSpPr>
          <p:cNvPr name="TextBox 6" id="6"/>
          <p:cNvSpPr txBox="true"/>
          <p:nvPr/>
        </p:nvSpPr>
        <p:spPr>
          <a:xfrm rot="0">
            <a:off x="1434318" y="1057275"/>
            <a:ext cx="15028061" cy="859035"/>
          </a:xfrm>
          <a:prstGeom prst="rect">
            <a:avLst/>
          </a:prstGeom>
        </p:spPr>
        <p:txBody>
          <a:bodyPr anchor="t" rtlCol="false" tIns="0" lIns="0" bIns="0" rIns="0">
            <a:spAutoFit/>
          </a:bodyPr>
          <a:lstStyle/>
          <a:p>
            <a:pPr algn="l" marL="0" indent="0" lvl="0">
              <a:lnSpc>
                <a:spcPts val="6181"/>
              </a:lnSpc>
              <a:spcBef>
                <a:spcPct val="0"/>
              </a:spcBef>
            </a:pPr>
            <a:r>
              <a:rPr lang="en-US" sz="5831">
                <a:solidFill>
                  <a:srgbClr val="4E6B4D"/>
                </a:solidFill>
                <a:latin typeface="Poppins Ultra-Bold"/>
                <a:ea typeface="Poppins Ultra-Bold"/>
                <a:cs typeface="Poppins Ultra-Bold"/>
                <a:sym typeface="Poppins Ultra-Bold"/>
              </a:rPr>
              <a:t>INTERFAZ DEL SISTEMA: ALUMNO</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094518"/>
            <a:ext cx="18288000" cy="2327564"/>
          </a:xfrm>
          <a:custGeom>
            <a:avLst/>
            <a:gdLst/>
            <a:ahLst/>
            <a:cxnLst/>
            <a:rect r="r" b="b" t="t" l="l"/>
            <a:pathLst>
              <a:path h="2327564" w="18288000">
                <a:moveTo>
                  <a:pt x="0" y="0"/>
                </a:moveTo>
                <a:lnTo>
                  <a:pt x="18288000" y="0"/>
                </a:lnTo>
                <a:lnTo>
                  <a:pt x="18288000" y="2327564"/>
                </a:lnTo>
                <a:lnTo>
                  <a:pt x="0" y="2327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94283" y="6337966"/>
            <a:ext cx="9499435" cy="3281243"/>
          </a:xfrm>
          <a:custGeom>
            <a:avLst/>
            <a:gdLst/>
            <a:ahLst/>
            <a:cxnLst/>
            <a:rect r="r" b="b" t="t" l="l"/>
            <a:pathLst>
              <a:path h="3281243" w="9499435">
                <a:moveTo>
                  <a:pt x="0" y="0"/>
                </a:moveTo>
                <a:lnTo>
                  <a:pt x="9499434" y="0"/>
                </a:lnTo>
                <a:lnTo>
                  <a:pt x="9499434" y="3281243"/>
                </a:lnTo>
                <a:lnTo>
                  <a:pt x="0" y="3281243"/>
                </a:lnTo>
                <a:lnTo>
                  <a:pt x="0" y="0"/>
                </a:lnTo>
                <a:close/>
              </a:path>
            </a:pathLst>
          </a:custGeom>
          <a:blipFill>
            <a:blip r:embed="rId4"/>
            <a:stretch>
              <a:fillRect l="0" t="0" r="0" b="-6358"/>
            </a:stretch>
          </a:blipFill>
        </p:spPr>
      </p:sp>
      <p:sp>
        <p:nvSpPr>
          <p:cNvPr name="Freeform 4" id="4"/>
          <p:cNvSpPr/>
          <p:nvPr/>
        </p:nvSpPr>
        <p:spPr>
          <a:xfrm flipH="false" flipV="false" rot="0">
            <a:off x="4394283" y="2982979"/>
            <a:ext cx="9499435" cy="3113676"/>
          </a:xfrm>
          <a:custGeom>
            <a:avLst/>
            <a:gdLst/>
            <a:ahLst/>
            <a:cxnLst/>
            <a:rect r="r" b="b" t="t" l="l"/>
            <a:pathLst>
              <a:path h="3113676" w="9499435">
                <a:moveTo>
                  <a:pt x="0" y="0"/>
                </a:moveTo>
                <a:lnTo>
                  <a:pt x="9499434" y="0"/>
                </a:lnTo>
                <a:lnTo>
                  <a:pt x="9499434" y="3113676"/>
                </a:lnTo>
                <a:lnTo>
                  <a:pt x="0" y="3113676"/>
                </a:lnTo>
                <a:lnTo>
                  <a:pt x="0" y="0"/>
                </a:lnTo>
                <a:close/>
              </a:path>
            </a:pathLst>
          </a:custGeom>
          <a:blipFill>
            <a:blip r:embed="rId5"/>
            <a:stretch>
              <a:fillRect l="0" t="0" r="0" b="0"/>
            </a:stretch>
          </a:blipFill>
        </p:spPr>
      </p:sp>
      <p:sp>
        <p:nvSpPr>
          <p:cNvPr name="TextBox 5" id="5"/>
          <p:cNvSpPr txBox="true"/>
          <p:nvPr/>
        </p:nvSpPr>
        <p:spPr>
          <a:xfrm rot="0">
            <a:off x="1434318" y="2044692"/>
            <a:ext cx="15824982" cy="683737"/>
          </a:xfrm>
          <a:prstGeom prst="rect">
            <a:avLst/>
          </a:prstGeom>
        </p:spPr>
        <p:txBody>
          <a:bodyPr anchor="t" rtlCol="false" tIns="0" lIns="0" bIns="0" rIns="0">
            <a:spAutoFit/>
          </a:bodyPr>
          <a:lstStyle/>
          <a:p>
            <a:pPr algn="just">
              <a:lnSpc>
                <a:spcPts val="2738"/>
              </a:lnSpc>
            </a:pPr>
            <a:r>
              <a:rPr lang="en-US" sz="1956">
                <a:solidFill>
                  <a:srgbClr val="3C4147"/>
                </a:solidFill>
                <a:latin typeface="Public Sans"/>
                <a:ea typeface="Public Sans"/>
                <a:cs typeface="Public Sans"/>
                <a:sym typeface="Public Sans"/>
              </a:rPr>
              <a:t>Al iniciar sesión como administrador (código: admin, contraseña: admin) podremos crear, eliminar y editar libros de la siguiente manera:</a:t>
            </a:r>
          </a:p>
          <a:p>
            <a:pPr algn="just" marL="0" indent="0" lvl="0">
              <a:lnSpc>
                <a:spcPts val="2738"/>
              </a:lnSpc>
              <a:spcBef>
                <a:spcPct val="0"/>
              </a:spcBef>
            </a:pPr>
            <a:r>
              <a:rPr lang="en-US" sz="1956">
                <a:solidFill>
                  <a:srgbClr val="3C4147"/>
                </a:solidFill>
                <a:latin typeface="Public Sans"/>
                <a:ea typeface="Public Sans"/>
                <a:cs typeface="Public Sans"/>
                <a:sym typeface="Public Sans"/>
              </a:rPr>
              <a:t>Primero, agregamos un libro llenando los siguientes campos:</a:t>
            </a:r>
          </a:p>
        </p:txBody>
      </p:sp>
      <p:sp>
        <p:nvSpPr>
          <p:cNvPr name="TextBox 6" id="6"/>
          <p:cNvSpPr txBox="true"/>
          <p:nvPr/>
        </p:nvSpPr>
        <p:spPr>
          <a:xfrm rot="0">
            <a:off x="1434318" y="1057275"/>
            <a:ext cx="15824982" cy="859035"/>
          </a:xfrm>
          <a:prstGeom prst="rect">
            <a:avLst/>
          </a:prstGeom>
        </p:spPr>
        <p:txBody>
          <a:bodyPr anchor="t" rtlCol="false" tIns="0" lIns="0" bIns="0" rIns="0">
            <a:spAutoFit/>
          </a:bodyPr>
          <a:lstStyle/>
          <a:p>
            <a:pPr algn="l" marL="0" indent="0" lvl="0">
              <a:lnSpc>
                <a:spcPts val="6181"/>
              </a:lnSpc>
              <a:spcBef>
                <a:spcPct val="0"/>
              </a:spcBef>
            </a:pPr>
            <a:r>
              <a:rPr lang="en-US" sz="5831">
                <a:solidFill>
                  <a:srgbClr val="4E6B4D"/>
                </a:solidFill>
                <a:latin typeface="Poppins Ultra-Bold"/>
                <a:ea typeface="Poppins Ultra-Bold"/>
                <a:cs typeface="Poppins Ultra-Bold"/>
                <a:sym typeface="Poppins Ultra-Bold"/>
              </a:rPr>
              <a:t>INTERFAZ DEL SISTEMA: ADMINISTRADOR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094518"/>
            <a:ext cx="18288000" cy="2327564"/>
          </a:xfrm>
          <a:custGeom>
            <a:avLst/>
            <a:gdLst/>
            <a:ahLst/>
            <a:cxnLst/>
            <a:rect r="r" b="b" t="t" l="l"/>
            <a:pathLst>
              <a:path h="2327564" w="18288000">
                <a:moveTo>
                  <a:pt x="0" y="0"/>
                </a:moveTo>
                <a:lnTo>
                  <a:pt x="18288000" y="0"/>
                </a:lnTo>
                <a:lnTo>
                  <a:pt x="18288000" y="2327564"/>
                </a:lnTo>
                <a:lnTo>
                  <a:pt x="0" y="2327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27338" y="2702972"/>
            <a:ext cx="8633324" cy="6555328"/>
          </a:xfrm>
          <a:custGeom>
            <a:avLst/>
            <a:gdLst/>
            <a:ahLst/>
            <a:cxnLst/>
            <a:rect r="r" b="b" t="t" l="l"/>
            <a:pathLst>
              <a:path h="6555328" w="8633324">
                <a:moveTo>
                  <a:pt x="0" y="0"/>
                </a:moveTo>
                <a:lnTo>
                  <a:pt x="8633324" y="0"/>
                </a:lnTo>
                <a:lnTo>
                  <a:pt x="8633324" y="6555328"/>
                </a:lnTo>
                <a:lnTo>
                  <a:pt x="0" y="6555328"/>
                </a:lnTo>
                <a:lnTo>
                  <a:pt x="0" y="0"/>
                </a:lnTo>
                <a:close/>
              </a:path>
            </a:pathLst>
          </a:custGeom>
          <a:blipFill>
            <a:blip r:embed="rId4"/>
            <a:stretch>
              <a:fillRect l="0" t="0" r="0" b="0"/>
            </a:stretch>
          </a:blipFill>
        </p:spPr>
      </p:sp>
      <p:sp>
        <p:nvSpPr>
          <p:cNvPr name="TextBox 4" id="4"/>
          <p:cNvSpPr txBox="true"/>
          <p:nvPr/>
        </p:nvSpPr>
        <p:spPr>
          <a:xfrm rot="0">
            <a:off x="1434318" y="2044692"/>
            <a:ext cx="15824982" cy="340837"/>
          </a:xfrm>
          <a:prstGeom prst="rect">
            <a:avLst/>
          </a:prstGeom>
        </p:spPr>
        <p:txBody>
          <a:bodyPr anchor="t" rtlCol="false" tIns="0" lIns="0" bIns="0" rIns="0">
            <a:spAutoFit/>
          </a:bodyPr>
          <a:lstStyle/>
          <a:p>
            <a:pPr algn="just" marL="0" indent="0" lvl="0">
              <a:lnSpc>
                <a:spcPts val="2738"/>
              </a:lnSpc>
              <a:spcBef>
                <a:spcPct val="0"/>
              </a:spcBef>
            </a:pPr>
            <a:r>
              <a:rPr lang="en-US" sz="1956">
                <a:solidFill>
                  <a:srgbClr val="3C4147"/>
                </a:solidFill>
                <a:latin typeface="Public Sans"/>
                <a:ea typeface="Public Sans"/>
                <a:cs typeface="Public Sans"/>
                <a:sym typeface="Public Sans"/>
              </a:rPr>
              <a:t>Ahora podemos visualizar el libro, buscándolo en la barra de búsqueda por el título que le pusimos:</a:t>
            </a:r>
          </a:p>
        </p:txBody>
      </p:sp>
      <p:sp>
        <p:nvSpPr>
          <p:cNvPr name="TextBox 5" id="5"/>
          <p:cNvSpPr txBox="true"/>
          <p:nvPr/>
        </p:nvSpPr>
        <p:spPr>
          <a:xfrm rot="0">
            <a:off x="1434318" y="1057275"/>
            <a:ext cx="15824982" cy="859035"/>
          </a:xfrm>
          <a:prstGeom prst="rect">
            <a:avLst/>
          </a:prstGeom>
        </p:spPr>
        <p:txBody>
          <a:bodyPr anchor="t" rtlCol="false" tIns="0" lIns="0" bIns="0" rIns="0">
            <a:spAutoFit/>
          </a:bodyPr>
          <a:lstStyle/>
          <a:p>
            <a:pPr algn="l" marL="0" indent="0" lvl="0">
              <a:lnSpc>
                <a:spcPts val="6181"/>
              </a:lnSpc>
              <a:spcBef>
                <a:spcPct val="0"/>
              </a:spcBef>
            </a:pPr>
            <a:r>
              <a:rPr lang="en-US" sz="5831">
                <a:solidFill>
                  <a:srgbClr val="4E6B4D"/>
                </a:solidFill>
                <a:latin typeface="Poppins Ultra-Bold"/>
                <a:ea typeface="Poppins Ultra-Bold"/>
                <a:cs typeface="Poppins Ultra-Bold"/>
                <a:sym typeface="Poppins Ultra-Bold"/>
              </a:rPr>
              <a:t>INTERFAZ DEL SISTEMA: ADMINISTRADOR</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094518"/>
            <a:ext cx="18288000" cy="2327564"/>
          </a:xfrm>
          <a:custGeom>
            <a:avLst/>
            <a:gdLst/>
            <a:ahLst/>
            <a:cxnLst/>
            <a:rect r="r" b="b" t="t" l="l"/>
            <a:pathLst>
              <a:path h="2327564" w="18288000">
                <a:moveTo>
                  <a:pt x="0" y="0"/>
                </a:moveTo>
                <a:lnTo>
                  <a:pt x="18288000" y="0"/>
                </a:lnTo>
                <a:lnTo>
                  <a:pt x="18288000" y="2327564"/>
                </a:lnTo>
                <a:lnTo>
                  <a:pt x="0" y="2327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18390" y="2897600"/>
            <a:ext cx="5795156" cy="2699849"/>
          </a:xfrm>
          <a:custGeom>
            <a:avLst/>
            <a:gdLst/>
            <a:ahLst/>
            <a:cxnLst/>
            <a:rect r="r" b="b" t="t" l="l"/>
            <a:pathLst>
              <a:path h="2699849" w="5795156">
                <a:moveTo>
                  <a:pt x="0" y="0"/>
                </a:moveTo>
                <a:lnTo>
                  <a:pt x="5795156" y="0"/>
                </a:lnTo>
                <a:lnTo>
                  <a:pt x="5795156" y="2699849"/>
                </a:lnTo>
                <a:lnTo>
                  <a:pt x="0" y="2699849"/>
                </a:lnTo>
                <a:lnTo>
                  <a:pt x="0" y="0"/>
                </a:lnTo>
                <a:close/>
              </a:path>
            </a:pathLst>
          </a:custGeom>
          <a:blipFill>
            <a:blip r:embed="rId4"/>
            <a:stretch>
              <a:fillRect l="0" t="0" r="0" b="0"/>
            </a:stretch>
          </a:blipFill>
        </p:spPr>
      </p:sp>
      <p:sp>
        <p:nvSpPr>
          <p:cNvPr name="Freeform 4" id="4"/>
          <p:cNvSpPr/>
          <p:nvPr/>
        </p:nvSpPr>
        <p:spPr>
          <a:xfrm flipH="false" flipV="false" rot="0">
            <a:off x="9950784" y="2554700"/>
            <a:ext cx="3829316" cy="2947355"/>
          </a:xfrm>
          <a:custGeom>
            <a:avLst/>
            <a:gdLst/>
            <a:ahLst/>
            <a:cxnLst/>
            <a:rect r="r" b="b" t="t" l="l"/>
            <a:pathLst>
              <a:path h="2947355" w="3829316">
                <a:moveTo>
                  <a:pt x="0" y="0"/>
                </a:moveTo>
                <a:lnTo>
                  <a:pt x="3829316" y="0"/>
                </a:lnTo>
                <a:lnTo>
                  <a:pt x="3829316" y="2947355"/>
                </a:lnTo>
                <a:lnTo>
                  <a:pt x="0" y="2947355"/>
                </a:lnTo>
                <a:lnTo>
                  <a:pt x="0" y="0"/>
                </a:lnTo>
                <a:close/>
              </a:path>
            </a:pathLst>
          </a:custGeom>
          <a:blipFill>
            <a:blip r:embed="rId5"/>
            <a:stretch>
              <a:fillRect l="0" t="0" r="0" b="0"/>
            </a:stretch>
          </a:blipFill>
        </p:spPr>
      </p:sp>
      <p:sp>
        <p:nvSpPr>
          <p:cNvPr name="Freeform 5" id="5"/>
          <p:cNvSpPr/>
          <p:nvPr/>
        </p:nvSpPr>
        <p:spPr>
          <a:xfrm flipH="false" flipV="false" rot="0">
            <a:off x="2218390" y="6155430"/>
            <a:ext cx="4711485" cy="3638378"/>
          </a:xfrm>
          <a:custGeom>
            <a:avLst/>
            <a:gdLst/>
            <a:ahLst/>
            <a:cxnLst/>
            <a:rect r="r" b="b" t="t" l="l"/>
            <a:pathLst>
              <a:path h="3638378" w="4711485">
                <a:moveTo>
                  <a:pt x="0" y="0"/>
                </a:moveTo>
                <a:lnTo>
                  <a:pt x="4711485" y="0"/>
                </a:lnTo>
                <a:lnTo>
                  <a:pt x="4711485" y="3638379"/>
                </a:lnTo>
                <a:lnTo>
                  <a:pt x="0" y="3638379"/>
                </a:lnTo>
                <a:lnTo>
                  <a:pt x="0" y="0"/>
                </a:lnTo>
                <a:close/>
              </a:path>
            </a:pathLst>
          </a:custGeom>
          <a:blipFill>
            <a:blip r:embed="rId6"/>
            <a:stretch>
              <a:fillRect l="0" t="0" r="0" b="0"/>
            </a:stretch>
          </a:blipFill>
        </p:spPr>
      </p:sp>
      <p:sp>
        <p:nvSpPr>
          <p:cNvPr name="Freeform 6" id="6"/>
          <p:cNvSpPr/>
          <p:nvPr/>
        </p:nvSpPr>
        <p:spPr>
          <a:xfrm flipH="false" flipV="false" rot="0">
            <a:off x="9950784" y="6155430"/>
            <a:ext cx="7551535" cy="2492560"/>
          </a:xfrm>
          <a:custGeom>
            <a:avLst/>
            <a:gdLst/>
            <a:ahLst/>
            <a:cxnLst/>
            <a:rect r="r" b="b" t="t" l="l"/>
            <a:pathLst>
              <a:path h="2492560" w="7551535">
                <a:moveTo>
                  <a:pt x="0" y="0"/>
                </a:moveTo>
                <a:lnTo>
                  <a:pt x="7551535" y="0"/>
                </a:lnTo>
                <a:lnTo>
                  <a:pt x="7551535" y="2492561"/>
                </a:lnTo>
                <a:lnTo>
                  <a:pt x="0" y="2492561"/>
                </a:lnTo>
                <a:lnTo>
                  <a:pt x="0" y="0"/>
                </a:lnTo>
                <a:close/>
              </a:path>
            </a:pathLst>
          </a:custGeom>
          <a:blipFill>
            <a:blip r:embed="rId7"/>
            <a:stretch>
              <a:fillRect l="0" t="0" r="0" b="0"/>
            </a:stretch>
          </a:blipFill>
        </p:spPr>
      </p:sp>
      <p:sp>
        <p:nvSpPr>
          <p:cNvPr name="TextBox 7" id="7"/>
          <p:cNvSpPr txBox="true"/>
          <p:nvPr/>
        </p:nvSpPr>
        <p:spPr>
          <a:xfrm rot="0">
            <a:off x="2218390" y="2042413"/>
            <a:ext cx="5977032" cy="683737"/>
          </a:xfrm>
          <a:prstGeom prst="rect">
            <a:avLst/>
          </a:prstGeom>
        </p:spPr>
        <p:txBody>
          <a:bodyPr anchor="t" rtlCol="false" tIns="0" lIns="0" bIns="0" rIns="0">
            <a:spAutoFit/>
          </a:bodyPr>
          <a:lstStyle/>
          <a:p>
            <a:pPr algn="just">
              <a:lnSpc>
                <a:spcPts val="2738"/>
              </a:lnSpc>
            </a:pPr>
            <a:r>
              <a:rPr lang="en-US" sz="1956">
                <a:solidFill>
                  <a:srgbClr val="3C4147"/>
                </a:solidFill>
                <a:latin typeface="Public Sans"/>
                <a:ea typeface="Public Sans"/>
                <a:cs typeface="Public Sans"/>
                <a:sym typeface="Public Sans"/>
              </a:rPr>
              <a:t>Ahora, probemos editando el libro y eliminándolo.</a:t>
            </a:r>
          </a:p>
          <a:p>
            <a:pPr algn="just" marL="0" indent="0" lvl="0">
              <a:lnSpc>
                <a:spcPts val="2738"/>
              </a:lnSpc>
              <a:spcBef>
                <a:spcPct val="0"/>
              </a:spcBef>
            </a:pPr>
            <a:r>
              <a:rPr lang="en-US" sz="1956">
                <a:solidFill>
                  <a:srgbClr val="3C4147"/>
                </a:solidFill>
                <a:latin typeface="Public Sans"/>
                <a:ea typeface="Public Sans"/>
                <a:cs typeface="Public Sans"/>
                <a:sym typeface="Public Sans"/>
              </a:rPr>
              <a:t>Primero le damos click al botón editar del libro.</a:t>
            </a:r>
          </a:p>
        </p:txBody>
      </p:sp>
      <p:sp>
        <p:nvSpPr>
          <p:cNvPr name="TextBox 8" id="8"/>
          <p:cNvSpPr txBox="true"/>
          <p:nvPr/>
        </p:nvSpPr>
        <p:spPr>
          <a:xfrm rot="0">
            <a:off x="1434318" y="1057275"/>
            <a:ext cx="15824982" cy="859035"/>
          </a:xfrm>
          <a:prstGeom prst="rect">
            <a:avLst/>
          </a:prstGeom>
        </p:spPr>
        <p:txBody>
          <a:bodyPr anchor="t" rtlCol="false" tIns="0" lIns="0" bIns="0" rIns="0">
            <a:spAutoFit/>
          </a:bodyPr>
          <a:lstStyle/>
          <a:p>
            <a:pPr algn="l" marL="0" indent="0" lvl="0">
              <a:lnSpc>
                <a:spcPts val="6181"/>
              </a:lnSpc>
              <a:spcBef>
                <a:spcPct val="0"/>
              </a:spcBef>
            </a:pPr>
            <a:r>
              <a:rPr lang="en-US" sz="5831">
                <a:solidFill>
                  <a:srgbClr val="4E6B4D"/>
                </a:solidFill>
                <a:latin typeface="Poppins Ultra-Bold"/>
                <a:ea typeface="Poppins Ultra-Bold"/>
                <a:cs typeface="Poppins Ultra-Bold"/>
                <a:sym typeface="Poppins Ultra-Bold"/>
              </a:rPr>
              <a:t>INTERFAZ DEL SISTEMA: ADMINISTRADOR</a:t>
            </a:r>
          </a:p>
        </p:txBody>
      </p:sp>
      <p:sp>
        <p:nvSpPr>
          <p:cNvPr name="TextBox 9" id="9"/>
          <p:cNvSpPr txBox="true"/>
          <p:nvPr/>
        </p:nvSpPr>
        <p:spPr>
          <a:xfrm rot="0">
            <a:off x="9950784" y="2042413"/>
            <a:ext cx="15824982" cy="340837"/>
          </a:xfrm>
          <a:prstGeom prst="rect">
            <a:avLst/>
          </a:prstGeom>
        </p:spPr>
        <p:txBody>
          <a:bodyPr anchor="t" rtlCol="false" tIns="0" lIns="0" bIns="0" rIns="0">
            <a:spAutoFit/>
          </a:bodyPr>
          <a:lstStyle/>
          <a:p>
            <a:pPr algn="just" marL="0" indent="0" lvl="0">
              <a:lnSpc>
                <a:spcPts val="2738"/>
              </a:lnSpc>
              <a:spcBef>
                <a:spcPct val="0"/>
              </a:spcBef>
            </a:pPr>
            <a:r>
              <a:rPr lang="en-US" sz="1956">
                <a:solidFill>
                  <a:srgbClr val="3C4147"/>
                </a:solidFill>
                <a:latin typeface="Public Sans"/>
                <a:ea typeface="Public Sans"/>
                <a:cs typeface="Public Sans"/>
                <a:sym typeface="Public Sans"/>
              </a:rPr>
              <a:t>Edición exitosa del libro.</a:t>
            </a:r>
          </a:p>
        </p:txBody>
      </p:sp>
      <p:sp>
        <p:nvSpPr>
          <p:cNvPr name="TextBox 10" id="10"/>
          <p:cNvSpPr txBox="true"/>
          <p:nvPr/>
        </p:nvSpPr>
        <p:spPr>
          <a:xfrm rot="0">
            <a:off x="9950784" y="5693686"/>
            <a:ext cx="4644109" cy="340837"/>
          </a:xfrm>
          <a:prstGeom prst="rect">
            <a:avLst/>
          </a:prstGeom>
        </p:spPr>
        <p:txBody>
          <a:bodyPr anchor="t" rtlCol="false" tIns="0" lIns="0" bIns="0" rIns="0">
            <a:spAutoFit/>
          </a:bodyPr>
          <a:lstStyle/>
          <a:p>
            <a:pPr algn="just" marL="0" indent="0" lvl="0">
              <a:lnSpc>
                <a:spcPts val="2738"/>
              </a:lnSpc>
              <a:spcBef>
                <a:spcPct val="0"/>
              </a:spcBef>
            </a:pPr>
            <a:r>
              <a:rPr lang="en-US" sz="1956">
                <a:solidFill>
                  <a:srgbClr val="3C4147"/>
                </a:solidFill>
                <a:latin typeface="Public Sans"/>
                <a:ea typeface="Public Sans"/>
                <a:cs typeface="Public Sans"/>
                <a:sym typeface="Public Sans"/>
              </a:rPr>
              <a:t>Eliminación exitosa del libro.</a:t>
            </a:r>
          </a:p>
        </p:txBody>
      </p:sp>
      <p:sp>
        <p:nvSpPr>
          <p:cNvPr name="TextBox 11" id="11"/>
          <p:cNvSpPr txBox="true"/>
          <p:nvPr/>
        </p:nvSpPr>
        <p:spPr>
          <a:xfrm rot="0">
            <a:off x="2218390" y="5693686"/>
            <a:ext cx="5490907" cy="340837"/>
          </a:xfrm>
          <a:prstGeom prst="rect">
            <a:avLst/>
          </a:prstGeom>
        </p:spPr>
        <p:txBody>
          <a:bodyPr anchor="t" rtlCol="false" tIns="0" lIns="0" bIns="0" rIns="0">
            <a:spAutoFit/>
          </a:bodyPr>
          <a:lstStyle/>
          <a:p>
            <a:pPr algn="just" marL="0" indent="0" lvl="0">
              <a:lnSpc>
                <a:spcPts val="2738"/>
              </a:lnSpc>
              <a:spcBef>
                <a:spcPct val="0"/>
              </a:spcBef>
            </a:pPr>
            <a:r>
              <a:rPr lang="en-US" sz="1956">
                <a:solidFill>
                  <a:srgbClr val="3C4147"/>
                </a:solidFill>
                <a:latin typeface="Public Sans"/>
                <a:ea typeface="Public Sans"/>
                <a:cs typeface="Public Sans"/>
                <a:sym typeface="Public Sans"/>
              </a:rPr>
              <a:t>Click al botón “Eliminar libro” y aceptamos.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293462" y="9258300"/>
            <a:ext cx="20578331" cy="1128400"/>
          </a:xfrm>
          <a:custGeom>
            <a:avLst/>
            <a:gdLst/>
            <a:ahLst/>
            <a:cxnLst/>
            <a:rect r="r" b="b" t="t" l="l"/>
            <a:pathLst>
              <a:path h="1128400" w="20578331">
                <a:moveTo>
                  <a:pt x="0" y="0"/>
                </a:moveTo>
                <a:lnTo>
                  <a:pt x="20578331" y="0"/>
                </a:lnTo>
                <a:lnTo>
                  <a:pt x="20578331" y="1128400"/>
                </a:lnTo>
                <a:lnTo>
                  <a:pt x="0" y="1128400"/>
                </a:lnTo>
                <a:lnTo>
                  <a:pt x="0" y="0"/>
                </a:lnTo>
                <a:close/>
              </a:path>
            </a:pathLst>
          </a:custGeom>
          <a:blipFill>
            <a:blip r:embed="rId2">
              <a:extLst>
                <a:ext uri="{96DAC541-7B7A-43D3-8B79-37D633B846F1}">
                  <asvg:svgBlip xmlns:asvg="http://schemas.microsoft.com/office/drawing/2016/SVG/main" r:embed="rId3"/>
                </a:ext>
              </a:extLst>
            </a:blip>
            <a:stretch>
              <a:fillRect l="-30715" t="-1815731" r="0" b="0"/>
            </a:stretch>
          </a:blipFill>
        </p:spPr>
      </p:sp>
      <p:sp>
        <p:nvSpPr>
          <p:cNvPr name="Freeform 3" id="3"/>
          <p:cNvSpPr/>
          <p:nvPr/>
        </p:nvSpPr>
        <p:spPr>
          <a:xfrm flipH="false" flipV="false" rot="-10800000">
            <a:off x="-899542" y="-99700"/>
            <a:ext cx="20578331" cy="1128400"/>
          </a:xfrm>
          <a:custGeom>
            <a:avLst/>
            <a:gdLst/>
            <a:ahLst/>
            <a:cxnLst/>
            <a:rect r="r" b="b" t="t" l="l"/>
            <a:pathLst>
              <a:path h="1128400" w="20578331">
                <a:moveTo>
                  <a:pt x="0" y="0"/>
                </a:moveTo>
                <a:lnTo>
                  <a:pt x="20578332" y="0"/>
                </a:lnTo>
                <a:lnTo>
                  <a:pt x="20578332" y="1128400"/>
                </a:lnTo>
                <a:lnTo>
                  <a:pt x="0" y="1128400"/>
                </a:lnTo>
                <a:lnTo>
                  <a:pt x="0" y="0"/>
                </a:lnTo>
                <a:close/>
              </a:path>
            </a:pathLst>
          </a:custGeom>
          <a:blipFill>
            <a:blip r:embed="rId2">
              <a:extLst>
                <a:ext uri="{96DAC541-7B7A-43D3-8B79-37D633B846F1}">
                  <asvg:svgBlip xmlns:asvg="http://schemas.microsoft.com/office/drawing/2016/SVG/main" r:embed="rId3"/>
                </a:ext>
              </a:extLst>
            </a:blip>
            <a:stretch>
              <a:fillRect l="-30715" t="-1815731" r="0" b="0"/>
            </a:stretch>
          </a:blipFill>
        </p:spPr>
      </p:sp>
      <p:sp>
        <p:nvSpPr>
          <p:cNvPr name="TextBox 4" id="4"/>
          <p:cNvSpPr txBox="true"/>
          <p:nvPr/>
        </p:nvSpPr>
        <p:spPr>
          <a:xfrm rot="0">
            <a:off x="2899659" y="2335280"/>
            <a:ext cx="12488682" cy="2609103"/>
          </a:xfrm>
          <a:prstGeom prst="rect">
            <a:avLst/>
          </a:prstGeom>
        </p:spPr>
        <p:txBody>
          <a:bodyPr anchor="t" rtlCol="false" tIns="0" lIns="0" bIns="0" rIns="0">
            <a:spAutoFit/>
          </a:bodyPr>
          <a:lstStyle/>
          <a:p>
            <a:pPr algn="ctr" marL="0" indent="0" lvl="0">
              <a:lnSpc>
                <a:spcPts val="20226"/>
              </a:lnSpc>
              <a:spcBef>
                <a:spcPct val="0"/>
              </a:spcBef>
            </a:pPr>
            <a:r>
              <a:rPr lang="en-US" sz="14447" spc="-1011">
                <a:solidFill>
                  <a:srgbClr val="1B401A"/>
                </a:solidFill>
                <a:latin typeface="Poppins Ultra-Bold"/>
                <a:ea typeface="Poppins Ultra-Bold"/>
                <a:cs typeface="Poppins Ultra-Bold"/>
                <a:sym typeface="Poppins Ultra-Bold"/>
              </a:rPr>
              <a:t>¡GRACIAS!</a:t>
            </a:r>
          </a:p>
        </p:txBody>
      </p:sp>
      <p:sp>
        <p:nvSpPr>
          <p:cNvPr name="TextBox 5" id="5"/>
          <p:cNvSpPr txBox="true"/>
          <p:nvPr/>
        </p:nvSpPr>
        <p:spPr>
          <a:xfrm rot="0">
            <a:off x="3300410" y="5773058"/>
            <a:ext cx="12087931" cy="594846"/>
          </a:xfrm>
          <a:prstGeom prst="rect">
            <a:avLst/>
          </a:prstGeom>
        </p:spPr>
        <p:txBody>
          <a:bodyPr anchor="t" rtlCol="false" tIns="0" lIns="0" bIns="0" rIns="0">
            <a:spAutoFit/>
          </a:bodyPr>
          <a:lstStyle/>
          <a:p>
            <a:pPr algn="ctr" marL="0" indent="0" lvl="0">
              <a:lnSpc>
                <a:spcPts val="4231"/>
              </a:lnSpc>
              <a:spcBef>
                <a:spcPct val="0"/>
              </a:spcBef>
            </a:pPr>
            <a:r>
              <a:rPr lang="en-US" sz="3991">
                <a:solidFill>
                  <a:srgbClr val="4E6B4D"/>
                </a:solidFill>
                <a:latin typeface="Poppins Ultra-Bold"/>
                <a:ea typeface="Poppins Ultra-Bold"/>
                <a:cs typeface="Poppins Ultra-Bold"/>
                <a:sym typeface="Poppins Ultra-Bold"/>
              </a:rPr>
              <a:t>DESARROLLADO POR:</a:t>
            </a:r>
          </a:p>
        </p:txBody>
      </p:sp>
      <p:sp>
        <p:nvSpPr>
          <p:cNvPr name="TextBox 6" id="6"/>
          <p:cNvSpPr txBox="true"/>
          <p:nvPr/>
        </p:nvSpPr>
        <p:spPr>
          <a:xfrm rot="0">
            <a:off x="3300410" y="6323449"/>
            <a:ext cx="12087931" cy="683737"/>
          </a:xfrm>
          <a:prstGeom prst="rect">
            <a:avLst/>
          </a:prstGeom>
        </p:spPr>
        <p:txBody>
          <a:bodyPr anchor="t" rtlCol="false" tIns="0" lIns="0" bIns="0" rIns="0">
            <a:spAutoFit/>
          </a:bodyPr>
          <a:lstStyle/>
          <a:p>
            <a:pPr algn="ctr" marL="0" indent="0" lvl="0">
              <a:lnSpc>
                <a:spcPts val="2738"/>
              </a:lnSpc>
              <a:spcBef>
                <a:spcPct val="0"/>
              </a:spcBef>
            </a:pPr>
            <a:r>
              <a:rPr lang="en-US" sz="1956">
                <a:solidFill>
                  <a:srgbClr val="3C4147"/>
                </a:solidFill>
                <a:latin typeface="Public Sans"/>
                <a:ea typeface="Public Sans"/>
                <a:cs typeface="Public Sans"/>
                <a:sym typeface="Public Sans"/>
              </a:rPr>
              <a:t>Giancarlo Aparicio, 2024, proceso de prácticas en la Biblioteca Virtual de Ingeniería, Universidad Ricardo Palma.</a:t>
            </a:r>
          </a:p>
        </p:txBody>
      </p:sp>
      <p:sp>
        <p:nvSpPr>
          <p:cNvPr name="TextBox 7" id="7"/>
          <p:cNvSpPr txBox="true"/>
          <p:nvPr/>
        </p:nvSpPr>
        <p:spPr>
          <a:xfrm rot="0">
            <a:off x="3300410" y="7210834"/>
            <a:ext cx="11918368" cy="649591"/>
          </a:xfrm>
          <a:prstGeom prst="rect">
            <a:avLst/>
          </a:prstGeom>
        </p:spPr>
        <p:txBody>
          <a:bodyPr anchor="t" rtlCol="false" tIns="0" lIns="0" bIns="0" rIns="0">
            <a:spAutoFit/>
          </a:bodyPr>
          <a:lstStyle/>
          <a:p>
            <a:pPr algn="ctr" marL="0" indent="0" lvl="0">
              <a:lnSpc>
                <a:spcPts val="4655"/>
              </a:lnSpc>
              <a:spcBef>
                <a:spcPct val="0"/>
              </a:spcBef>
            </a:pPr>
            <a:r>
              <a:rPr lang="en-US" sz="4392">
                <a:solidFill>
                  <a:srgbClr val="4E6B4D"/>
                </a:solidFill>
                <a:latin typeface="Poppins Ultra-Bold"/>
                <a:ea typeface="Poppins Ultra-Bold"/>
                <a:cs typeface="Poppins Ultra-Bold"/>
                <a:sym typeface="Poppins Ultra-Bold"/>
              </a:rPr>
              <a:t>CONTACTO:</a:t>
            </a:r>
          </a:p>
        </p:txBody>
      </p:sp>
      <p:sp>
        <p:nvSpPr>
          <p:cNvPr name="TextBox 8" id="8"/>
          <p:cNvSpPr txBox="true"/>
          <p:nvPr/>
        </p:nvSpPr>
        <p:spPr>
          <a:xfrm rot="0">
            <a:off x="3300410" y="7812650"/>
            <a:ext cx="12087931" cy="683737"/>
          </a:xfrm>
          <a:prstGeom prst="rect">
            <a:avLst/>
          </a:prstGeom>
        </p:spPr>
        <p:txBody>
          <a:bodyPr anchor="t" rtlCol="false" tIns="0" lIns="0" bIns="0" rIns="0">
            <a:spAutoFit/>
          </a:bodyPr>
          <a:lstStyle/>
          <a:p>
            <a:pPr algn="ctr">
              <a:lnSpc>
                <a:spcPts val="2738"/>
              </a:lnSpc>
            </a:pPr>
            <a:r>
              <a:rPr lang="en-US" sz="1956">
                <a:solidFill>
                  <a:srgbClr val="3C4147"/>
                </a:solidFill>
                <a:latin typeface="Public Sans"/>
                <a:ea typeface="Public Sans"/>
                <a:cs typeface="Public Sans"/>
                <a:sym typeface="Public Sans"/>
              </a:rPr>
              <a:t>N° Celular: +51 953 590 447</a:t>
            </a:r>
          </a:p>
          <a:p>
            <a:pPr algn="ctr" marL="0" indent="0" lvl="0">
              <a:lnSpc>
                <a:spcPts val="2738"/>
              </a:lnSpc>
              <a:spcBef>
                <a:spcPct val="0"/>
              </a:spcBef>
            </a:pPr>
            <a:r>
              <a:rPr lang="en-US" sz="1956">
                <a:solidFill>
                  <a:srgbClr val="3C4147"/>
                </a:solidFill>
                <a:latin typeface="Public Sans"/>
                <a:ea typeface="Public Sans"/>
                <a:cs typeface="Public Sans"/>
                <a:sym typeface="Public Sans"/>
              </a:rPr>
              <a:t>Correo electrónico: 202111351@urp.edu.pe, gian2aprc@gmail.com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33204">
            <a:off x="13060876" y="807695"/>
            <a:ext cx="5969762" cy="9562996"/>
          </a:xfrm>
          <a:custGeom>
            <a:avLst/>
            <a:gdLst/>
            <a:ahLst/>
            <a:cxnLst/>
            <a:rect r="r" b="b" t="t" l="l"/>
            <a:pathLst>
              <a:path h="9562996" w="5969762">
                <a:moveTo>
                  <a:pt x="0" y="0"/>
                </a:moveTo>
                <a:lnTo>
                  <a:pt x="5969762" y="0"/>
                </a:lnTo>
                <a:lnTo>
                  <a:pt x="5969762" y="9562996"/>
                </a:lnTo>
                <a:lnTo>
                  <a:pt x="0" y="9562996"/>
                </a:lnTo>
                <a:lnTo>
                  <a:pt x="0" y="0"/>
                </a:lnTo>
                <a:close/>
              </a:path>
            </a:pathLst>
          </a:custGeom>
          <a:blipFill>
            <a:blip r:embed="rId2">
              <a:extLst>
                <a:ext uri="{96DAC541-7B7A-43D3-8B79-37D633B846F1}">
                  <asvg:svgBlip xmlns:asvg="http://schemas.microsoft.com/office/drawing/2016/SVG/main" r:embed="rId3"/>
                </a:ext>
              </a:extLst>
            </a:blip>
            <a:stretch>
              <a:fillRect l="-483146" t="0" r="0" b="-116434"/>
            </a:stretch>
          </a:blipFill>
        </p:spPr>
      </p:sp>
      <p:sp>
        <p:nvSpPr>
          <p:cNvPr name="TextBox 3" id="3"/>
          <p:cNvSpPr txBox="true"/>
          <p:nvPr/>
        </p:nvSpPr>
        <p:spPr>
          <a:xfrm rot="0">
            <a:off x="1385018" y="1523033"/>
            <a:ext cx="8687738" cy="1223026"/>
          </a:xfrm>
          <a:prstGeom prst="rect">
            <a:avLst/>
          </a:prstGeom>
        </p:spPr>
        <p:txBody>
          <a:bodyPr anchor="t" rtlCol="false" tIns="0" lIns="0" bIns="0" rIns="0">
            <a:spAutoFit/>
          </a:bodyPr>
          <a:lstStyle/>
          <a:p>
            <a:pPr algn="l" marL="0" indent="0" lvl="0">
              <a:lnSpc>
                <a:spcPts val="8971"/>
              </a:lnSpc>
            </a:pPr>
            <a:r>
              <a:rPr lang="en-US" sz="7939">
                <a:solidFill>
                  <a:srgbClr val="4E6B4D"/>
                </a:solidFill>
                <a:latin typeface="Poppins Ultra-Bold"/>
                <a:ea typeface="Poppins Ultra-Bold"/>
                <a:cs typeface="Poppins Ultra-Bold"/>
                <a:sym typeface="Poppins Ultra-Bold"/>
              </a:rPr>
              <a:t>TEMAS</a:t>
            </a:r>
          </a:p>
        </p:txBody>
      </p:sp>
      <p:sp>
        <p:nvSpPr>
          <p:cNvPr name="TextBox 4" id="4"/>
          <p:cNvSpPr txBox="true"/>
          <p:nvPr/>
        </p:nvSpPr>
        <p:spPr>
          <a:xfrm rot="0">
            <a:off x="1030515" y="3039965"/>
            <a:ext cx="8687738" cy="647651"/>
          </a:xfrm>
          <a:prstGeom prst="rect">
            <a:avLst/>
          </a:prstGeom>
        </p:spPr>
        <p:txBody>
          <a:bodyPr anchor="t" rtlCol="false" tIns="0" lIns="0" bIns="0" rIns="0">
            <a:spAutoFit/>
          </a:bodyPr>
          <a:lstStyle/>
          <a:p>
            <a:pPr algn="l" marL="773757" indent="-386878" lvl="1">
              <a:lnSpc>
                <a:spcPts val="5017"/>
              </a:lnSpc>
              <a:buFont typeface="Arial"/>
              <a:buChar char="•"/>
            </a:pPr>
            <a:r>
              <a:rPr lang="en-US" sz="3583">
                <a:solidFill>
                  <a:srgbClr val="3C4147"/>
                </a:solidFill>
                <a:latin typeface="Poppins Medium"/>
                <a:ea typeface="Poppins Medium"/>
                <a:cs typeface="Poppins Medium"/>
                <a:sym typeface="Poppins Medium"/>
              </a:rPr>
              <a:t>QUÉ ES</a:t>
            </a:r>
          </a:p>
        </p:txBody>
      </p:sp>
      <p:sp>
        <p:nvSpPr>
          <p:cNvPr name="TextBox 5" id="5"/>
          <p:cNvSpPr txBox="true"/>
          <p:nvPr/>
        </p:nvSpPr>
        <p:spPr>
          <a:xfrm rot="0">
            <a:off x="1839525" y="3795462"/>
            <a:ext cx="8321858" cy="407626"/>
          </a:xfrm>
          <a:prstGeom prst="rect">
            <a:avLst/>
          </a:prstGeom>
        </p:spPr>
        <p:txBody>
          <a:bodyPr anchor="t" rtlCol="false" tIns="0" lIns="0" bIns="0" rIns="0">
            <a:spAutoFit/>
          </a:bodyPr>
          <a:lstStyle/>
          <a:p>
            <a:pPr algn="l">
              <a:lnSpc>
                <a:spcPts val="3224"/>
              </a:lnSpc>
              <a:spcBef>
                <a:spcPct val="0"/>
              </a:spcBef>
            </a:pPr>
            <a:r>
              <a:rPr lang="en-US" sz="2302">
                <a:solidFill>
                  <a:srgbClr val="3C4147"/>
                </a:solidFill>
                <a:latin typeface="Public Sans"/>
                <a:ea typeface="Public Sans"/>
                <a:cs typeface="Public Sans"/>
                <a:sym typeface="Public Sans"/>
              </a:rPr>
              <a:t>Contexto de la empresa</a:t>
            </a:r>
          </a:p>
        </p:txBody>
      </p:sp>
      <p:sp>
        <p:nvSpPr>
          <p:cNvPr name="TextBox 6" id="6"/>
          <p:cNvSpPr txBox="true"/>
          <p:nvPr/>
        </p:nvSpPr>
        <p:spPr>
          <a:xfrm rot="0">
            <a:off x="1030515" y="4262192"/>
            <a:ext cx="8687738" cy="647651"/>
          </a:xfrm>
          <a:prstGeom prst="rect">
            <a:avLst/>
          </a:prstGeom>
        </p:spPr>
        <p:txBody>
          <a:bodyPr anchor="t" rtlCol="false" tIns="0" lIns="0" bIns="0" rIns="0">
            <a:spAutoFit/>
          </a:bodyPr>
          <a:lstStyle/>
          <a:p>
            <a:pPr algn="l" marL="773757" indent="-386878" lvl="1">
              <a:lnSpc>
                <a:spcPts val="5017"/>
              </a:lnSpc>
              <a:buFont typeface="Arial"/>
              <a:buChar char="•"/>
            </a:pPr>
            <a:r>
              <a:rPr lang="en-US" sz="3583">
                <a:solidFill>
                  <a:srgbClr val="3C4147"/>
                </a:solidFill>
                <a:latin typeface="Poppins Medium"/>
                <a:ea typeface="Poppins Medium"/>
                <a:cs typeface="Poppins Medium"/>
                <a:sym typeface="Poppins Medium"/>
              </a:rPr>
              <a:t>DESARROLLO DEL SISTEMA</a:t>
            </a:r>
          </a:p>
        </p:txBody>
      </p:sp>
      <p:sp>
        <p:nvSpPr>
          <p:cNvPr name="TextBox 7" id="7"/>
          <p:cNvSpPr txBox="true"/>
          <p:nvPr/>
        </p:nvSpPr>
        <p:spPr>
          <a:xfrm rot="0">
            <a:off x="1839525" y="5017689"/>
            <a:ext cx="8321858" cy="407626"/>
          </a:xfrm>
          <a:prstGeom prst="rect">
            <a:avLst/>
          </a:prstGeom>
        </p:spPr>
        <p:txBody>
          <a:bodyPr anchor="t" rtlCol="false" tIns="0" lIns="0" bIns="0" rIns="0">
            <a:spAutoFit/>
          </a:bodyPr>
          <a:lstStyle/>
          <a:p>
            <a:pPr algn="l">
              <a:lnSpc>
                <a:spcPts val="3224"/>
              </a:lnSpc>
              <a:spcBef>
                <a:spcPct val="0"/>
              </a:spcBef>
            </a:pPr>
            <a:r>
              <a:rPr lang="en-US" sz="2302">
                <a:solidFill>
                  <a:srgbClr val="3C4147"/>
                </a:solidFill>
                <a:latin typeface="Public Sans"/>
                <a:ea typeface="Public Sans"/>
                <a:cs typeface="Public Sans"/>
                <a:sym typeface="Public Sans"/>
              </a:rPr>
              <a:t>Cómo fue elaborado el sistema</a:t>
            </a:r>
          </a:p>
        </p:txBody>
      </p:sp>
      <p:sp>
        <p:nvSpPr>
          <p:cNvPr name="TextBox 8" id="8"/>
          <p:cNvSpPr txBox="true"/>
          <p:nvPr/>
        </p:nvSpPr>
        <p:spPr>
          <a:xfrm rot="0">
            <a:off x="1030515" y="5484418"/>
            <a:ext cx="8687738" cy="647651"/>
          </a:xfrm>
          <a:prstGeom prst="rect">
            <a:avLst/>
          </a:prstGeom>
        </p:spPr>
        <p:txBody>
          <a:bodyPr anchor="t" rtlCol="false" tIns="0" lIns="0" bIns="0" rIns="0">
            <a:spAutoFit/>
          </a:bodyPr>
          <a:lstStyle/>
          <a:p>
            <a:pPr algn="l" marL="773757" indent="-386878" lvl="1">
              <a:lnSpc>
                <a:spcPts val="5017"/>
              </a:lnSpc>
              <a:buFont typeface="Arial"/>
              <a:buChar char="•"/>
            </a:pPr>
            <a:r>
              <a:rPr lang="en-US" sz="3583">
                <a:solidFill>
                  <a:srgbClr val="3C4147"/>
                </a:solidFill>
                <a:latin typeface="Poppins Medium"/>
                <a:ea typeface="Poppins Medium"/>
                <a:cs typeface="Poppins Medium"/>
                <a:sym typeface="Poppins Medium"/>
              </a:rPr>
              <a:t>INSTRUCCIONES DE EJECUCIÓN</a:t>
            </a:r>
          </a:p>
        </p:txBody>
      </p:sp>
      <p:sp>
        <p:nvSpPr>
          <p:cNvPr name="TextBox 9" id="9"/>
          <p:cNvSpPr txBox="true"/>
          <p:nvPr/>
        </p:nvSpPr>
        <p:spPr>
          <a:xfrm rot="0">
            <a:off x="1839525" y="6239915"/>
            <a:ext cx="8321858" cy="407626"/>
          </a:xfrm>
          <a:prstGeom prst="rect">
            <a:avLst/>
          </a:prstGeom>
        </p:spPr>
        <p:txBody>
          <a:bodyPr anchor="t" rtlCol="false" tIns="0" lIns="0" bIns="0" rIns="0">
            <a:spAutoFit/>
          </a:bodyPr>
          <a:lstStyle/>
          <a:p>
            <a:pPr algn="l">
              <a:lnSpc>
                <a:spcPts val="3224"/>
              </a:lnSpc>
              <a:spcBef>
                <a:spcPct val="0"/>
              </a:spcBef>
            </a:pPr>
            <a:r>
              <a:rPr lang="en-US" sz="2302">
                <a:solidFill>
                  <a:srgbClr val="3C4147"/>
                </a:solidFill>
                <a:latin typeface="Public Sans"/>
                <a:ea typeface="Public Sans"/>
                <a:cs typeface="Public Sans"/>
                <a:sym typeface="Public Sans"/>
              </a:rPr>
              <a:t>Cómo acceder al sistema</a:t>
            </a:r>
          </a:p>
        </p:txBody>
      </p:sp>
      <p:sp>
        <p:nvSpPr>
          <p:cNvPr name="TextBox 10" id="10"/>
          <p:cNvSpPr txBox="true"/>
          <p:nvPr/>
        </p:nvSpPr>
        <p:spPr>
          <a:xfrm rot="0">
            <a:off x="1030515" y="6706645"/>
            <a:ext cx="12655145" cy="647651"/>
          </a:xfrm>
          <a:prstGeom prst="rect">
            <a:avLst/>
          </a:prstGeom>
        </p:spPr>
        <p:txBody>
          <a:bodyPr anchor="t" rtlCol="false" tIns="0" lIns="0" bIns="0" rIns="0">
            <a:spAutoFit/>
          </a:bodyPr>
          <a:lstStyle/>
          <a:p>
            <a:pPr algn="l" marL="773757" indent="-386878" lvl="1">
              <a:lnSpc>
                <a:spcPts val="5017"/>
              </a:lnSpc>
              <a:buFont typeface="Arial"/>
              <a:buChar char="•"/>
            </a:pPr>
            <a:r>
              <a:rPr lang="en-US" sz="3583">
                <a:solidFill>
                  <a:srgbClr val="3C4147"/>
                </a:solidFill>
                <a:latin typeface="Poppins Medium"/>
                <a:ea typeface="Poppins Medium"/>
                <a:cs typeface="Poppins Medium"/>
                <a:sym typeface="Poppins Medium"/>
              </a:rPr>
              <a:t>INTERFAZ DEL SISTEMA: ALUMNO Y ADMINISTRADOR</a:t>
            </a:r>
          </a:p>
        </p:txBody>
      </p:sp>
      <p:sp>
        <p:nvSpPr>
          <p:cNvPr name="TextBox 11" id="11"/>
          <p:cNvSpPr txBox="true"/>
          <p:nvPr/>
        </p:nvSpPr>
        <p:spPr>
          <a:xfrm rot="0">
            <a:off x="1839525" y="7462142"/>
            <a:ext cx="8321858" cy="407626"/>
          </a:xfrm>
          <a:prstGeom prst="rect">
            <a:avLst/>
          </a:prstGeom>
        </p:spPr>
        <p:txBody>
          <a:bodyPr anchor="t" rtlCol="false" tIns="0" lIns="0" bIns="0" rIns="0">
            <a:spAutoFit/>
          </a:bodyPr>
          <a:lstStyle/>
          <a:p>
            <a:pPr algn="l">
              <a:lnSpc>
                <a:spcPts val="3224"/>
              </a:lnSpc>
              <a:spcBef>
                <a:spcPct val="0"/>
              </a:spcBef>
            </a:pPr>
            <a:r>
              <a:rPr lang="en-US" sz="2302">
                <a:solidFill>
                  <a:srgbClr val="3C4147"/>
                </a:solidFill>
                <a:latin typeface="Public Sans"/>
                <a:ea typeface="Public Sans"/>
                <a:cs typeface="Public Sans"/>
                <a:sym typeface="Public Sans"/>
              </a:rPr>
              <a:t>Muestra del producto con capturas de la interfaz</a:t>
            </a:r>
          </a:p>
        </p:txBody>
      </p:sp>
      <p:sp>
        <p:nvSpPr>
          <p:cNvPr name="Freeform 12" id="12"/>
          <p:cNvSpPr/>
          <p:nvPr/>
        </p:nvSpPr>
        <p:spPr>
          <a:xfrm flipH="false" flipV="false" rot="-10800000">
            <a:off x="-127784" y="9258300"/>
            <a:ext cx="20578331" cy="1128400"/>
          </a:xfrm>
          <a:custGeom>
            <a:avLst/>
            <a:gdLst/>
            <a:ahLst/>
            <a:cxnLst/>
            <a:rect r="r" b="b" t="t" l="l"/>
            <a:pathLst>
              <a:path h="1128400" w="20578331">
                <a:moveTo>
                  <a:pt x="0" y="0"/>
                </a:moveTo>
                <a:lnTo>
                  <a:pt x="20578332" y="0"/>
                </a:lnTo>
                <a:lnTo>
                  <a:pt x="20578332" y="1128400"/>
                </a:lnTo>
                <a:lnTo>
                  <a:pt x="0" y="1128400"/>
                </a:lnTo>
                <a:lnTo>
                  <a:pt x="0" y="0"/>
                </a:lnTo>
                <a:close/>
              </a:path>
            </a:pathLst>
          </a:custGeom>
          <a:blipFill>
            <a:blip r:embed="rId4">
              <a:extLst>
                <a:ext uri="{96DAC541-7B7A-43D3-8B79-37D633B846F1}">
                  <asvg:svgBlip xmlns:asvg="http://schemas.microsoft.com/office/drawing/2016/SVG/main" r:embed="rId5"/>
                </a:ext>
              </a:extLst>
            </a:blip>
            <a:stretch>
              <a:fillRect l="-30715" t="-1815731"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460514" y="1021535"/>
            <a:ext cx="12157529" cy="2188853"/>
          </a:xfrm>
          <a:prstGeom prst="rect">
            <a:avLst/>
          </a:prstGeom>
        </p:spPr>
        <p:txBody>
          <a:bodyPr anchor="t" rtlCol="false" tIns="0" lIns="0" bIns="0" rIns="0">
            <a:spAutoFit/>
          </a:bodyPr>
          <a:lstStyle/>
          <a:p>
            <a:pPr algn="l" marL="0" indent="0" lvl="0">
              <a:lnSpc>
                <a:spcPts val="16904"/>
              </a:lnSpc>
              <a:spcBef>
                <a:spcPct val="0"/>
              </a:spcBef>
            </a:pPr>
            <a:r>
              <a:rPr lang="en-US" sz="12074">
                <a:solidFill>
                  <a:srgbClr val="4E6B4D"/>
                </a:solidFill>
                <a:latin typeface="Poppins Ultra-Bold"/>
                <a:ea typeface="Poppins Ultra-Bold"/>
                <a:cs typeface="Poppins Ultra-Bold"/>
                <a:sym typeface="Poppins Ultra-Bold"/>
              </a:rPr>
              <a:t>¿QUÉ ES?</a:t>
            </a:r>
          </a:p>
        </p:txBody>
      </p:sp>
      <p:sp>
        <p:nvSpPr>
          <p:cNvPr name="TextBox 3" id="3"/>
          <p:cNvSpPr txBox="true"/>
          <p:nvPr/>
        </p:nvSpPr>
        <p:spPr>
          <a:xfrm rot="0">
            <a:off x="2460514" y="3429961"/>
            <a:ext cx="13366971" cy="2587618"/>
          </a:xfrm>
          <a:prstGeom prst="rect">
            <a:avLst/>
          </a:prstGeom>
        </p:spPr>
        <p:txBody>
          <a:bodyPr anchor="t" rtlCol="false" tIns="0" lIns="0" bIns="0" rIns="0">
            <a:spAutoFit/>
          </a:bodyPr>
          <a:lstStyle/>
          <a:p>
            <a:pPr algn="just" marL="0" indent="0" lvl="0">
              <a:lnSpc>
                <a:spcPts val="4149"/>
              </a:lnSpc>
              <a:spcBef>
                <a:spcPct val="0"/>
              </a:spcBef>
            </a:pPr>
            <a:r>
              <a:rPr lang="en-US" sz="2963">
                <a:solidFill>
                  <a:srgbClr val="3C4147"/>
                </a:solidFill>
                <a:latin typeface="Public Sans"/>
                <a:ea typeface="Public Sans"/>
                <a:cs typeface="Public Sans"/>
                <a:sym typeface="Public Sans"/>
              </a:rPr>
              <a:t>El Sistema Web de Estantería de la Biblioteca Virtual de Ingeniería (SWEBVI), es un sistema desarrollado con la finalidad de ofrecer a los miembros de la comunidad URP y afines, facilitar el acceso a fuentes de información sugerida por los profesores a los alumnos, para brindar mayor conocimiento respecto a los temas de las unidades un curso.</a:t>
            </a:r>
          </a:p>
        </p:txBody>
      </p:sp>
      <p:sp>
        <p:nvSpPr>
          <p:cNvPr name="Freeform 4" id="4"/>
          <p:cNvSpPr/>
          <p:nvPr/>
        </p:nvSpPr>
        <p:spPr>
          <a:xfrm flipH="false" flipV="false" rot="-10800000">
            <a:off x="-127784" y="9258300"/>
            <a:ext cx="20578331" cy="1128400"/>
          </a:xfrm>
          <a:custGeom>
            <a:avLst/>
            <a:gdLst/>
            <a:ahLst/>
            <a:cxnLst/>
            <a:rect r="r" b="b" t="t" l="l"/>
            <a:pathLst>
              <a:path h="1128400" w="20578331">
                <a:moveTo>
                  <a:pt x="0" y="0"/>
                </a:moveTo>
                <a:lnTo>
                  <a:pt x="20578332" y="0"/>
                </a:lnTo>
                <a:lnTo>
                  <a:pt x="20578332" y="1128400"/>
                </a:lnTo>
                <a:lnTo>
                  <a:pt x="0" y="1128400"/>
                </a:lnTo>
                <a:lnTo>
                  <a:pt x="0" y="0"/>
                </a:lnTo>
                <a:close/>
              </a:path>
            </a:pathLst>
          </a:custGeom>
          <a:blipFill>
            <a:blip r:embed="rId2">
              <a:extLst>
                <a:ext uri="{96DAC541-7B7A-43D3-8B79-37D633B846F1}">
                  <asvg:svgBlip xmlns:asvg="http://schemas.microsoft.com/office/drawing/2016/SVG/main" r:embed="rId3"/>
                </a:ext>
              </a:extLst>
            </a:blip>
            <a:stretch>
              <a:fillRect l="-30715" t="-1815731"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094518"/>
            <a:ext cx="18288000" cy="2327564"/>
          </a:xfrm>
          <a:custGeom>
            <a:avLst/>
            <a:gdLst/>
            <a:ahLst/>
            <a:cxnLst/>
            <a:rect r="r" b="b" t="t" l="l"/>
            <a:pathLst>
              <a:path h="2327564" w="18288000">
                <a:moveTo>
                  <a:pt x="0" y="0"/>
                </a:moveTo>
                <a:lnTo>
                  <a:pt x="18288000" y="0"/>
                </a:lnTo>
                <a:lnTo>
                  <a:pt x="18288000" y="2327564"/>
                </a:lnTo>
                <a:lnTo>
                  <a:pt x="0" y="2327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922600" y="2211948"/>
            <a:ext cx="5103578" cy="5103558"/>
            <a:chOff x="0" y="0"/>
            <a:chExt cx="6350025" cy="6350000"/>
          </a:xfrm>
        </p:grpSpPr>
        <p:sp>
          <p:nvSpPr>
            <p:cNvPr name="Freeform 4" id="4"/>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4"/>
              <a:stretch>
                <a:fillRect l="-24999" t="0" r="-24999" b="0"/>
              </a:stretch>
            </a:blipFill>
          </p:spPr>
        </p:sp>
      </p:grpSp>
      <p:sp>
        <p:nvSpPr>
          <p:cNvPr name="TextBox 5" id="5"/>
          <p:cNvSpPr txBox="true"/>
          <p:nvPr/>
        </p:nvSpPr>
        <p:spPr>
          <a:xfrm rot="0">
            <a:off x="1434318" y="3144483"/>
            <a:ext cx="9561472" cy="4900394"/>
          </a:xfrm>
          <a:prstGeom prst="rect">
            <a:avLst/>
          </a:prstGeom>
        </p:spPr>
        <p:txBody>
          <a:bodyPr anchor="t" rtlCol="false" tIns="0" lIns="0" bIns="0" rIns="0">
            <a:spAutoFit/>
          </a:bodyPr>
          <a:lstStyle/>
          <a:p>
            <a:pPr algn="just">
              <a:lnSpc>
                <a:spcPts val="3010"/>
              </a:lnSpc>
            </a:pPr>
            <a:r>
              <a:rPr lang="en-US" sz="2150">
                <a:solidFill>
                  <a:srgbClr val="3C4147"/>
                </a:solidFill>
                <a:latin typeface="Public Sans"/>
                <a:ea typeface="Public Sans"/>
                <a:cs typeface="Public Sans"/>
                <a:sym typeface="Public Sans"/>
              </a:rPr>
              <a:t>SWEBVI está desarrollado a base de la metodología MERN (MongoDB, Express, React y Node), con conocimientos respecto a cada uno de los componentes de esta metodología, se es capaz de desarrollar programas funcionales, tales como CRUDs con comunicación a servidores a través de APIs, como es el caso, gracias a MongoDB y Express; con un entorno de ejecución a través de comandos gracias  a Node y una interfaz gráfica de usuario desarrollada en lenguaje JavaScript haciendo uso de la biblioteca React para manejo de componentes, páginas, autenticación de usuario, etc.</a:t>
            </a:r>
          </a:p>
          <a:p>
            <a:pPr algn="just" marL="0" indent="0" lvl="0">
              <a:lnSpc>
                <a:spcPts val="3010"/>
              </a:lnSpc>
              <a:spcBef>
                <a:spcPct val="0"/>
              </a:spcBef>
            </a:pPr>
            <a:r>
              <a:rPr lang="en-US" sz="2150">
                <a:solidFill>
                  <a:srgbClr val="3C4147"/>
                </a:solidFill>
                <a:latin typeface="Public Sans"/>
                <a:ea typeface="Public Sans"/>
                <a:cs typeface="Public Sans"/>
                <a:sym typeface="Public Sans"/>
              </a:rPr>
              <a:t>Ya que SWEBVI maneja datos de usuarios y libros, se optó por utilizar una arquitectura MVC (Model-View-Controller), creando modelos para ambos objetos, vistas para que el usuario interactúe con la información y controladores que realicen el flujo de información de manera automatizada.</a:t>
            </a:r>
          </a:p>
        </p:txBody>
      </p:sp>
      <p:sp>
        <p:nvSpPr>
          <p:cNvPr name="TextBox 6" id="6"/>
          <p:cNvSpPr txBox="true"/>
          <p:nvPr/>
        </p:nvSpPr>
        <p:spPr>
          <a:xfrm rot="0">
            <a:off x="1434318" y="1893376"/>
            <a:ext cx="10198175" cy="859035"/>
          </a:xfrm>
          <a:prstGeom prst="rect">
            <a:avLst/>
          </a:prstGeom>
        </p:spPr>
        <p:txBody>
          <a:bodyPr anchor="t" rtlCol="false" tIns="0" lIns="0" bIns="0" rIns="0">
            <a:spAutoFit/>
          </a:bodyPr>
          <a:lstStyle/>
          <a:p>
            <a:pPr algn="l" marL="0" indent="0" lvl="0">
              <a:lnSpc>
                <a:spcPts val="6181"/>
              </a:lnSpc>
              <a:spcBef>
                <a:spcPct val="0"/>
              </a:spcBef>
            </a:pPr>
            <a:r>
              <a:rPr lang="en-US" sz="5831">
                <a:solidFill>
                  <a:srgbClr val="4E6B4D"/>
                </a:solidFill>
                <a:latin typeface="Poppins Ultra-Bold"/>
                <a:ea typeface="Poppins Ultra-Bold"/>
                <a:cs typeface="Poppins Ultra-Bold"/>
                <a:sym typeface="Poppins Ultra-Bold"/>
              </a:rPr>
              <a:t>DESARROLLO DEL SISTEMA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094518"/>
            <a:ext cx="18288000" cy="2327564"/>
          </a:xfrm>
          <a:custGeom>
            <a:avLst/>
            <a:gdLst/>
            <a:ahLst/>
            <a:cxnLst/>
            <a:rect r="r" b="b" t="t" l="l"/>
            <a:pathLst>
              <a:path h="2327564" w="18288000">
                <a:moveTo>
                  <a:pt x="0" y="0"/>
                </a:moveTo>
                <a:lnTo>
                  <a:pt x="18288000" y="0"/>
                </a:lnTo>
                <a:lnTo>
                  <a:pt x="18288000" y="2327564"/>
                </a:lnTo>
                <a:lnTo>
                  <a:pt x="0" y="2327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922600" y="2211948"/>
            <a:ext cx="5103578" cy="5103558"/>
            <a:chOff x="0" y="0"/>
            <a:chExt cx="6350025" cy="6350000"/>
          </a:xfrm>
        </p:grpSpPr>
        <p:sp>
          <p:nvSpPr>
            <p:cNvPr name="Freeform 4" id="4"/>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4"/>
              <a:stretch>
                <a:fillRect l="-24999" t="0" r="-24999" b="0"/>
              </a:stretch>
            </a:blipFill>
          </p:spPr>
        </p:sp>
      </p:grpSp>
      <p:sp>
        <p:nvSpPr>
          <p:cNvPr name="TextBox 5" id="5"/>
          <p:cNvSpPr txBox="true"/>
          <p:nvPr/>
        </p:nvSpPr>
        <p:spPr>
          <a:xfrm rot="0">
            <a:off x="1434318" y="3488708"/>
            <a:ext cx="10092612" cy="4455637"/>
          </a:xfrm>
          <a:prstGeom prst="rect">
            <a:avLst/>
          </a:prstGeom>
        </p:spPr>
        <p:txBody>
          <a:bodyPr anchor="t" rtlCol="false" tIns="0" lIns="0" bIns="0" rIns="0">
            <a:spAutoFit/>
          </a:bodyPr>
          <a:lstStyle/>
          <a:p>
            <a:pPr algn="just">
              <a:lnSpc>
                <a:spcPts val="2738"/>
              </a:lnSpc>
            </a:pPr>
            <a:r>
              <a:rPr lang="en-US" sz="1956">
                <a:solidFill>
                  <a:srgbClr val="3C4147"/>
                </a:solidFill>
                <a:latin typeface="Public Sans"/>
                <a:ea typeface="Public Sans"/>
                <a:cs typeface="Public Sans"/>
                <a:sym typeface="Public Sans"/>
              </a:rPr>
              <a:t>Ya que actualmente el sistema está desarrollado de manera local al no hacer uso de algún servicio de hosting para este mismo, para ejecutarlo, debemos abrir una terminal en Visual Studio Code y ejecutar los siguientes comandos en la carpeta del programa:</a:t>
            </a:r>
          </a:p>
          <a:p>
            <a:pPr algn="just" marL="422351" indent="-211175" lvl="1">
              <a:lnSpc>
                <a:spcPts val="2738"/>
              </a:lnSpc>
              <a:buFont typeface="Arial"/>
              <a:buChar char="•"/>
            </a:pPr>
            <a:r>
              <a:rPr lang="en-US" sz="1956">
                <a:solidFill>
                  <a:srgbClr val="3C4147"/>
                </a:solidFill>
                <a:latin typeface="Public Sans"/>
                <a:ea typeface="Public Sans"/>
                <a:cs typeface="Public Sans"/>
                <a:sym typeface="Public Sans"/>
              </a:rPr>
              <a:t>cd backend</a:t>
            </a:r>
          </a:p>
          <a:p>
            <a:pPr algn="just" marL="422351" indent="-211175" lvl="1">
              <a:lnSpc>
                <a:spcPts val="2738"/>
              </a:lnSpc>
              <a:buFont typeface="Arial"/>
              <a:buChar char="•"/>
            </a:pPr>
            <a:r>
              <a:rPr lang="en-US" sz="1956">
                <a:solidFill>
                  <a:srgbClr val="3C4147"/>
                </a:solidFill>
                <a:latin typeface="Public Sans"/>
                <a:ea typeface="Public Sans"/>
                <a:cs typeface="Public Sans"/>
                <a:sym typeface="Public Sans"/>
              </a:rPr>
              <a:t>npm i</a:t>
            </a:r>
          </a:p>
          <a:p>
            <a:pPr algn="just" marL="422351" indent="-211175" lvl="1">
              <a:lnSpc>
                <a:spcPts val="2738"/>
              </a:lnSpc>
              <a:buFont typeface="Arial"/>
              <a:buChar char="•"/>
            </a:pPr>
            <a:r>
              <a:rPr lang="en-US" sz="1956">
                <a:solidFill>
                  <a:srgbClr val="3C4147"/>
                </a:solidFill>
                <a:latin typeface="Public Sans"/>
                <a:ea typeface="Public Sans"/>
                <a:cs typeface="Public Sans"/>
                <a:sym typeface="Public Sans"/>
              </a:rPr>
              <a:t>npm run dev</a:t>
            </a:r>
          </a:p>
          <a:p>
            <a:pPr algn="just">
              <a:lnSpc>
                <a:spcPts val="2738"/>
              </a:lnSpc>
            </a:pPr>
            <a:r>
              <a:rPr lang="en-US" sz="1956">
                <a:solidFill>
                  <a:srgbClr val="3C4147"/>
                </a:solidFill>
                <a:latin typeface="Public Sans"/>
                <a:ea typeface="Public Sans"/>
                <a:cs typeface="Public Sans"/>
                <a:sym typeface="Public Sans"/>
              </a:rPr>
              <a:t>Luego, abrimos otra terminal, y hacemos lo siguiente:</a:t>
            </a:r>
          </a:p>
          <a:p>
            <a:pPr algn="just" marL="422351" indent="-211175" lvl="1">
              <a:lnSpc>
                <a:spcPts val="2738"/>
              </a:lnSpc>
              <a:buFont typeface="Arial"/>
              <a:buChar char="•"/>
            </a:pPr>
            <a:r>
              <a:rPr lang="en-US" sz="1956">
                <a:solidFill>
                  <a:srgbClr val="3C4147"/>
                </a:solidFill>
                <a:latin typeface="Public Sans"/>
                <a:ea typeface="Public Sans"/>
                <a:cs typeface="Public Sans"/>
                <a:sym typeface="Public Sans"/>
              </a:rPr>
              <a:t>cd frontend</a:t>
            </a:r>
          </a:p>
          <a:p>
            <a:pPr algn="just" marL="422351" indent="-211175" lvl="1">
              <a:lnSpc>
                <a:spcPts val="2738"/>
              </a:lnSpc>
              <a:buFont typeface="Arial"/>
              <a:buChar char="•"/>
            </a:pPr>
            <a:r>
              <a:rPr lang="en-US" sz="1956">
                <a:solidFill>
                  <a:srgbClr val="3C4147"/>
                </a:solidFill>
                <a:latin typeface="Public Sans"/>
                <a:ea typeface="Public Sans"/>
                <a:cs typeface="Public Sans"/>
                <a:sym typeface="Public Sans"/>
              </a:rPr>
              <a:t>npm i</a:t>
            </a:r>
          </a:p>
          <a:p>
            <a:pPr algn="just" marL="422351" indent="-211175" lvl="1">
              <a:lnSpc>
                <a:spcPts val="2738"/>
              </a:lnSpc>
              <a:buFont typeface="Arial"/>
              <a:buChar char="•"/>
            </a:pPr>
            <a:r>
              <a:rPr lang="en-US" sz="1956">
                <a:solidFill>
                  <a:srgbClr val="3C4147"/>
                </a:solidFill>
                <a:latin typeface="Public Sans"/>
                <a:ea typeface="Public Sans"/>
                <a:cs typeface="Public Sans"/>
                <a:sym typeface="Public Sans"/>
              </a:rPr>
              <a:t>npm start</a:t>
            </a:r>
          </a:p>
          <a:p>
            <a:pPr algn="just" marL="0" indent="0" lvl="0">
              <a:lnSpc>
                <a:spcPts val="2738"/>
              </a:lnSpc>
              <a:spcBef>
                <a:spcPct val="0"/>
              </a:spcBef>
            </a:pPr>
            <a:r>
              <a:rPr lang="en-US" sz="1956">
                <a:solidFill>
                  <a:srgbClr val="3C4147"/>
                </a:solidFill>
                <a:latin typeface="Public Sans"/>
                <a:ea typeface="Public Sans"/>
                <a:cs typeface="Public Sans"/>
                <a:sym typeface="Public Sans"/>
              </a:rPr>
              <a:t>Estos comandos son estrictamente necesarios para la correcta instalación de los implementos usados de diferentes bibliotecas para el desarrollo del proyecto y respectiva ejecución del Frontend y Backend del proyecto.</a:t>
            </a:r>
          </a:p>
        </p:txBody>
      </p:sp>
      <p:sp>
        <p:nvSpPr>
          <p:cNvPr name="TextBox 6" id="6"/>
          <p:cNvSpPr txBox="true"/>
          <p:nvPr/>
        </p:nvSpPr>
        <p:spPr>
          <a:xfrm rot="0">
            <a:off x="1434318" y="1893376"/>
            <a:ext cx="10198175" cy="1642957"/>
          </a:xfrm>
          <a:prstGeom prst="rect">
            <a:avLst/>
          </a:prstGeom>
        </p:spPr>
        <p:txBody>
          <a:bodyPr anchor="t" rtlCol="false" tIns="0" lIns="0" bIns="0" rIns="0">
            <a:spAutoFit/>
          </a:bodyPr>
          <a:lstStyle/>
          <a:p>
            <a:pPr algn="l" marL="0" indent="0" lvl="0">
              <a:lnSpc>
                <a:spcPts val="6181"/>
              </a:lnSpc>
              <a:spcBef>
                <a:spcPct val="0"/>
              </a:spcBef>
            </a:pPr>
            <a:r>
              <a:rPr lang="en-US" sz="5831">
                <a:solidFill>
                  <a:srgbClr val="4E6B4D"/>
                </a:solidFill>
                <a:latin typeface="Poppins Ultra-Bold"/>
                <a:ea typeface="Poppins Ultra-Bold"/>
                <a:cs typeface="Poppins Ultra-Bold"/>
                <a:sym typeface="Poppins Ultra-Bold"/>
              </a:rPr>
              <a:t>INSTRUCCIONES DE EJECUCIÓN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094518"/>
            <a:ext cx="18288000" cy="2327564"/>
          </a:xfrm>
          <a:custGeom>
            <a:avLst/>
            <a:gdLst/>
            <a:ahLst/>
            <a:cxnLst/>
            <a:rect r="r" b="b" t="t" l="l"/>
            <a:pathLst>
              <a:path h="2327564" w="18288000">
                <a:moveTo>
                  <a:pt x="0" y="0"/>
                </a:moveTo>
                <a:lnTo>
                  <a:pt x="18288000" y="0"/>
                </a:lnTo>
                <a:lnTo>
                  <a:pt x="18288000" y="2327564"/>
                </a:lnTo>
                <a:lnTo>
                  <a:pt x="0" y="2327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34318" y="2480778"/>
            <a:ext cx="11696415" cy="2590991"/>
          </a:xfrm>
          <a:custGeom>
            <a:avLst/>
            <a:gdLst/>
            <a:ahLst/>
            <a:cxnLst/>
            <a:rect r="r" b="b" t="t" l="l"/>
            <a:pathLst>
              <a:path h="2590991" w="11696415">
                <a:moveTo>
                  <a:pt x="0" y="0"/>
                </a:moveTo>
                <a:lnTo>
                  <a:pt x="11696415" y="0"/>
                </a:lnTo>
                <a:lnTo>
                  <a:pt x="11696415" y="2590992"/>
                </a:lnTo>
                <a:lnTo>
                  <a:pt x="0" y="2590992"/>
                </a:lnTo>
                <a:lnTo>
                  <a:pt x="0" y="0"/>
                </a:lnTo>
                <a:close/>
              </a:path>
            </a:pathLst>
          </a:custGeom>
          <a:blipFill>
            <a:blip r:embed="rId4"/>
            <a:stretch>
              <a:fillRect l="0" t="0" r="0" b="-19972"/>
            </a:stretch>
          </a:blipFill>
        </p:spPr>
      </p:sp>
      <p:sp>
        <p:nvSpPr>
          <p:cNvPr name="Freeform 4" id="4"/>
          <p:cNvSpPr/>
          <p:nvPr/>
        </p:nvSpPr>
        <p:spPr>
          <a:xfrm flipH="false" flipV="false" rot="0">
            <a:off x="1434318" y="5903549"/>
            <a:ext cx="12103566" cy="3229299"/>
          </a:xfrm>
          <a:custGeom>
            <a:avLst/>
            <a:gdLst/>
            <a:ahLst/>
            <a:cxnLst/>
            <a:rect r="r" b="b" t="t" l="l"/>
            <a:pathLst>
              <a:path h="3229299" w="12103566">
                <a:moveTo>
                  <a:pt x="0" y="0"/>
                </a:moveTo>
                <a:lnTo>
                  <a:pt x="12103566" y="0"/>
                </a:lnTo>
                <a:lnTo>
                  <a:pt x="12103566" y="3229299"/>
                </a:lnTo>
                <a:lnTo>
                  <a:pt x="0" y="3229299"/>
                </a:lnTo>
                <a:lnTo>
                  <a:pt x="0" y="0"/>
                </a:lnTo>
                <a:close/>
              </a:path>
            </a:pathLst>
          </a:custGeom>
          <a:blipFill>
            <a:blip r:embed="rId5"/>
            <a:stretch>
              <a:fillRect l="0" t="0" r="0" b="0"/>
            </a:stretch>
          </a:blipFill>
        </p:spPr>
      </p:sp>
      <p:sp>
        <p:nvSpPr>
          <p:cNvPr name="TextBox 5" id="5"/>
          <p:cNvSpPr txBox="true"/>
          <p:nvPr/>
        </p:nvSpPr>
        <p:spPr>
          <a:xfrm rot="0">
            <a:off x="1434318" y="2044692"/>
            <a:ext cx="10092612" cy="340837"/>
          </a:xfrm>
          <a:prstGeom prst="rect">
            <a:avLst/>
          </a:prstGeom>
        </p:spPr>
        <p:txBody>
          <a:bodyPr anchor="t" rtlCol="false" tIns="0" lIns="0" bIns="0" rIns="0">
            <a:spAutoFit/>
          </a:bodyPr>
          <a:lstStyle/>
          <a:p>
            <a:pPr algn="just" marL="0" indent="0" lvl="0">
              <a:lnSpc>
                <a:spcPts val="2738"/>
              </a:lnSpc>
              <a:spcBef>
                <a:spcPct val="0"/>
              </a:spcBef>
            </a:pPr>
            <a:r>
              <a:rPr lang="en-US" sz="1956">
                <a:solidFill>
                  <a:srgbClr val="3C4147"/>
                </a:solidFill>
                <a:latin typeface="Public Sans"/>
                <a:ea typeface="Public Sans"/>
                <a:cs typeface="Public Sans"/>
                <a:sym typeface="Public Sans"/>
              </a:rPr>
              <a:t>Una vez ejecutados correctamente los comandos, podremos ver la siguiente interfaz:</a:t>
            </a:r>
          </a:p>
        </p:txBody>
      </p:sp>
      <p:sp>
        <p:nvSpPr>
          <p:cNvPr name="TextBox 6" id="6"/>
          <p:cNvSpPr txBox="true"/>
          <p:nvPr/>
        </p:nvSpPr>
        <p:spPr>
          <a:xfrm rot="0">
            <a:off x="1434318" y="1057275"/>
            <a:ext cx="15028061" cy="859035"/>
          </a:xfrm>
          <a:prstGeom prst="rect">
            <a:avLst/>
          </a:prstGeom>
        </p:spPr>
        <p:txBody>
          <a:bodyPr anchor="t" rtlCol="false" tIns="0" lIns="0" bIns="0" rIns="0">
            <a:spAutoFit/>
          </a:bodyPr>
          <a:lstStyle/>
          <a:p>
            <a:pPr algn="l" marL="0" indent="0" lvl="0">
              <a:lnSpc>
                <a:spcPts val="6181"/>
              </a:lnSpc>
              <a:spcBef>
                <a:spcPct val="0"/>
              </a:spcBef>
            </a:pPr>
            <a:r>
              <a:rPr lang="en-US" sz="5831">
                <a:solidFill>
                  <a:srgbClr val="4E6B4D"/>
                </a:solidFill>
                <a:latin typeface="Poppins Ultra-Bold"/>
                <a:ea typeface="Poppins Ultra-Bold"/>
                <a:cs typeface="Poppins Ultra-Bold"/>
                <a:sym typeface="Poppins Ultra-Bold"/>
              </a:rPr>
              <a:t>INTERFAZ DEL SISTEMA: ALUMNO</a:t>
            </a:r>
          </a:p>
        </p:txBody>
      </p:sp>
      <p:sp>
        <p:nvSpPr>
          <p:cNvPr name="TextBox 7" id="7"/>
          <p:cNvSpPr txBox="true"/>
          <p:nvPr/>
        </p:nvSpPr>
        <p:spPr>
          <a:xfrm rot="0">
            <a:off x="1434318" y="5467462"/>
            <a:ext cx="16144395" cy="340837"/>
          </a:xfrm>
          <a:prstGeom prst="rect">
            <a:avLst/>
          </a:prstGeom>
        </p:spPr>
        <p:txBody>
          <a:bodyPr anchor="t" rtlCol="false" tIns="0" lIns="0" bIns="0" rIns="0">
            <a:spAutoFit/>
          </a:bodyPr>
          <a:lstStyle/>
          <a:p>
            <a:pPr algn="just" marL="0" indent="0" lvl="0">
              <a:lnSpc>
                <a:spcPts val="2738"/>
              </a:lnSpc>
              <a:spcBef>
                <a:spcPct val="0"/>
              </a:spcBef>
            </a:pPr>
            <a:r>
              <a:rPr lang="en-US" sz="1956">
                <a:solidFill>
                  <a:srgbClr val="3C4147"/>
                </a:solidFill>
                <a:latin typeface="Public Sans"/>
                <a:ea typeface="Public Sans"/>
                <a:cs typeface="Public Sans"/>
                <a:sym typeface="Public Sans"/>
              </a:rPr>
              <a:t>En dado caso no tengamos una cuenta iniciada y no estemos registrados, podremos hacerlo en cualquier momento.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094518"/>
            <a:ext cx="18288000" cy="2327564"/>
          </a:xfrm>
          <a:custGeom>
            <a:avLst/>
            <a:gdLst/>
            <a:ahLst/>
            <a:cxnLst/>
            <a:rect r="r" b="b" t="t" l="l"/>
            <a:pathLst>
              <a:path h="2327564" w="18288000">
                <a:moveTo>
                  <a:pt x="0" y="0"/>
                </a:moveTo>
                <a:lnTo>
                  <a:pt x="18288000" y="0"/>
                </a:lnTo>
                <a:lnTo>
                  <a:pt x="18288000" y="2327564"/>
                </a:lnTo>
                <a:lnTo>
                  <a:pt x="0" y="2327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30312" y="2701343"/>
            <a:ext cx="13436073" cy="6671999"/>
          </a:xfrm>
          <a:custGeom>
            <a:avLst/>
            <a:gdLst/>
            <a:ahLst/>
            <a:cxnLst/>
            <a:rect r="r" b="b" t="t" l="l"/>
            <a:pathLst>
              <a:path h="6671999" w="13436073">
                <a:moveTo>
                  <a:pt x="0" y="0"/>
                </a:moveTo>
                <a:lnTo>
                  <a:pt x="13436073" y="0"/>
                </a:lnTo>
                <a:lnTo>
                  <a:pt x="13436073" y="6671999"/>
                </a:lnTo>
                <a:lnTo>
                  <a:pt x="0" y="6671999"/>
                </a:lnTo>
                <a:lnTo>
                  <a:pt x="0" y="0"/>
                </a:lnTo>
                <a:close/>
              </a:path>
            </a:pathLst>
          </a:custGeom>
          <a:blipFill>
            <a:blip r:embed="rId4"/>
            <a:stretch>
              <a:fillRect l="0" t="0" r="0" b="0"/>
            </a:stretch>
          </a:blipFill>
        </p:spPr>
      </p:sp>
      <p:sp>
        <p:nvSpPr>
          <p:cNvPr name="TextBox 4" id="4"/>
          <p:cNvSpPr txBox="true"/>
          <p:nvPr/>
        </p:nvSpPr>
        <p:spPr>
          <a:xfrm rot="0">
            <a:off x="1434318" y="2044692"/>
            <a:ext cx="13291628" cy="340837"/>
          </a:xfrm>
          <a:prstGeom prst="rect">
            <a:avLst/>
          </a:prstGeom>
        </p:spPr>
        <p:txBody>
          <a:bodyPr anchor="t" rtlCol="false" tIns="0" lIns="0" bIns="0" rIns="0">
            <a:spAutoFit/>
          </a:bodyPr>
          <a:lstStyle/>
          <a:p>
            <a:pPr algn="just" marL="0" indent="0" lvl="0">
              <a:lnSpc>
                <a:spcPts val="2738"/>
              </a:lnSpc>
              <a:spcBef>
                <a:spcPct val="0"/>
              </a:spcBef>
            </a:pPr>
            <a:r>
              <a:rPr lang="en-US" sz="1956">
                <a:solidFill>
                  <a:srgbClr val="3C4147"/>
                </a:solidFill>
                <a:latin typeface="Public Sans"/>
                <a:ea typeface="Public Sans"/>
                <a:cs typeface="Public Sans"/>
                <a:sym typeface="Public Sans"/>
              </a:rPr>
              <a:t>Una vez nos hayamos iniciado sesión con una cuenta de usuario registrada, se presentará la siguiente interfaz:</a:t>
            </a:r>
          </a:p>
        </p:txBody>
      </p:sp>
      <p:sp>
        <p:nvSpPr>
          <p:cNvPr name="TextBox 5" id="5"/>
          <p:cNvSpPr txBox="true"/>
          <p:nvPr/>
        </p:nvSpPr>
        <p:spPr>
          <a:xfrm rot="0">
            <a:off x="1434318" y="1057275"/>
            <a:ext cx="15028061" cy="859035"/>
          </a:xfrm>
          <a:prstGeom prst="rect">
            <a:avLst/>
          </a:prstGeom>
        </p:spPr>
        <p:txBody>
          <a:bodyPr anchor="t" rtlCol="false" tIns="0" lIns="0" bIns="0" rIns="0">
            <a:spAutoFit/>
          </a:bodyPr>
          <a:lstStyle/>
          <a:p>
            <a:pPr algn="l" marL="0" indent="0" lvl="0">
              <a:lnSpc>
                <a:spcPts val="6181"/>
              </a:lnSpc>
              <a:spcBef>
                <a:spcPct val="0"/>
              </a:spcBef>
            </a:pPr>
            <a:r>
              <a:rPr lang="en-US" sz="5831">
                <a:solidFill>
                  <a:srgbClr val="4E6B4D"/>
                </a:solidFill>
                <a:latin typeface="Poppins Ultra-Bold"/>
                <a:ea typeface="Poppins Ultra-Bold"/>
                <a:cs typeface="Poppins Ultra-Bold"/>
                <a:sym typeface="Poppins Ultra-Bold"/>
              </a:rPr>
              <a:t>INTERFAZ DEL SISTEMA: ALUMNO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094518"/>
            <a:ext cx="18288000" cy="2327564"/>
          </a:xfrm>
          <a:custGeom>
            <a:avLst/>
            <a:gdLst/>
            <a:ahLst/>
            <a:cxnLst/>
            <a:rect r="r" b="b" t="t" l="l"/>
            <a:pathLst>
              <a:path h="2327564" w="18288000">
                <a:moveTo>
                  <a:pt x="0" y="0"/>
                </a:moveTo>
                <a:lnTo>
                  <a:pt x="18288000" y="0"/>
                </a:lnTo>
                <a:lnTo>
                  <a:pt x="18288000" y="2327564"/>
                </a:lnTo>
                <a:lnTo>
                  <a:pt x="0" y="2327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84883" y="3056693"/>
            <a:ext cx="5988957" cy="3234346"/>
          </a:xfrm>
          <a:custGeom>
            <a:avLst/>
            <a:gdLst/>
            <a:ahLst/>
            <a:cxnLst/>
            <a:rect r="r" b="b" t="t" l="l"/>
            <a:pathLst>
              <a:path h="3234346" w="5988957">
                <a:moveTo>
                  <a:pt x="0" y="0"/>
                </a:moveTo>
                <a:lnTo>
                  <a:pt x="5988957" y="0"/>
                </a:lnTo>
                <a:lnTo>
                  <a:pt x="5988957" y="3234346"/>
                </a:lnTo>
                <a:lnTo>
                  <a:pt x="0" y="3234346"/>
                </a:lnTo>
                <a:lnTo>
                  <a:pt x="0" y="0"/>
                </a:lnTo>
                <a:close/>
              </a:path>
            </a:pathLst>
          </a:custGeom>
          <a:blipFill>
            <a:blip r:embed="rId4"/>
            <a:stretch>
              <a:fillRect l="0" t="0" r="0" b="0"/>
            </a:stretch>
          </a:blipFill>
        </p:spPr>
      </p:sp>
      <p:sp>
        <p:nvSpPr>
          <p:cNvPr name="Freeform 4" id="4"/>
          <p:cNvSpPr/>
          <p:nvPr/>
        </p:nvSpPr>
        <p:spPr>
          <a:xfrm flipH="false" flipV="false" rot="0">
            <a:off x="9730697" y="3056693"/>
            <a:ext cx="4618329" cy="4467403"/>
          </a:xfrm>
          <a:custGeom>
            <a:avLst/>
            <a:gdLst/>
            <a:ahLst/>
            <a:cxnLst/>
            <a:rect r="r" b="b" t="t" l="l"/>
            <a:pathLst>
              <a:path h="4467403" w="4618329">
                <a:moveTo>
                  <a:pt x="0" y="0"/>
                </a:moveTo>
                <a:lnTo>
                  <a:pt x="4618329" y="0"/>
                </a:lnTo>
                <a:lnTo>
                  <a:pt x="4618329" y="4467403"/>
                </a:lnTo>
                <a:lnTo>
                  <a:pt x="0" y="4467403"/>
                </a:lnTo>
                <a:lnTo>
                  <a:pt x="0" y="0"/>
                </a:lnTo>
                <a:close/>
              </a:path>
            </a:pathLst>
          </a:custGeom>
          <a:blipFill>
            <a:blip r:embed="rId5"/>
            <a:stretch>
              <a:fillRect l="0" t="0" r="0" b="0"/>
            </a:stretch>
          </a:blipFill>
        </p:spPr>
      </p:sp>
      <p:sp>
        <p:nvSpPr>
          <p:cNvPr name="TextBox 5" id="5"/>
          <p:cNvSpPr txBox="true"/>
          <p:nvPr/>
        </p:nvSpPr>
        <p:spPr>
          <a:xfrm rot="0">
            <a:off x="1434318" y="2044692"/>
            <a:ext cx="13291628" cy="683737"/>
          </a:xfrm>
          <a:prstGeom prst="rect">
            <a:avLst/>
          </a:prstGeom>
        </p:spPr>
        <p:txBody>
          <a:bodyPr anchor="t" rtlCol="false" tIns="0" lIns="0" bIns="0" rIns="0">
            <a:spAutoFit/>
          </a:bodyPr>
          <a:lstStyle/>
          <a:p>
            <a:pPr algn="just" marL="0" indent="0" lvl="0">
              <a:lnSpc>
                <a:spcPts val="2738"/>
              </a:lnSpc>
              <a:spcBef>
                <a:spcPct val="0"/>
              </a:spcBef>
            </a:pPr>
            <a:r>
              <a:rPr lang="en-US" sz="1956">
                <a:solidFill>
                  <a:srgbClr val="3C4147"/>
                </a:solidFill>
                <a:latin typeface="Public Sans"/>
                <a:ea typeface="Public Sans"/>
                <a:cs typeface="Public Sans"/>
                <a:sym typeface="Public Sans"/>
              </a:rPr>
              <a:t>El sistema considera la carrera y ciclo del usuario, facilitando su experiencia en la búsqueda mediante  los siguientes filtros:</a:t>
            </a:r>
          </a:p>
        </p:txBody>
      </p:sp>
      <p:sp>
        <p:nvSpPr>
          <p:cNvPr name="TextBox 6" id="6"/>
          <p:cNvSpPr txBox="true"/>
          <p:nvPr/>
        </p:nvSpPr>
        <p:spPr>
          <a:xfrm rot="0">
            <a:off x="1434318" y="1057275"/>
            <a:ext cx="15028061" cy="859035"/>
          </a:xfrm>
          <a:prstGeom prst="rect">
            <a:avLst/>
          </a:prstGeom>
        </p:spPr>
        <p:txBody>
          <a:bodyPr anchor="t" rtlCol="false" tIns="0" lIns="0" bIns="0" rIns="0">
            <a:spAutoFit/>
          </a:bodyPr>
          <a:lstStyle/>
          <a:p>
            <a:pPr algn="l" marL="0" indent="0" lvl="0">
              <a:lnSpc>
                <a:spcPts val="6181"/>
              </a:lnSpc>
              <a:spcBef>
                <a:spcPct val="0"/>
              </a:spcBef>
            </a:pPr>
            <a:r>
              <a:rPr lang="en-US" sz="5831">
                <a:solidFill>
                  <a:srgbClr val="4E6B4D"/>
                </a:solidFill>
                <a:latin typeface="Poppins Ultra-Bold"/>
                <a:ea typeface="Poppins Ultra-Bold"/>
                <a:cs typeface="Poppins Ultra-Bold"/>
                <a:sym typeface="Poppins Ultra-Bold"/>
              </a:rPr>
              <a:t>INTERFAZ DEL SISTEMA: ALUMNO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094518"/>
            <a:ext cx="18288000" cy="2327564"/>
          </a:xfrm>
          <a:custGeom>
            <a:avLst/>
            <a:gdLst/>
            <a:ahLst/>
            <a:cxnLst/>
            <a:rect r="r" b="b" t="t" l="l"/>
            <a:pathLst>
              <a:path h="2327564" w="18288000">
                <a:moveTo>
                  <a:pt x="0" y="0"/>
                </a:moveTo>
                <a:lnTo>
                  <a:pt x="18288000" y="0"/>
                </a:lnTo>
                <a:lnTo>
                  <a:pt x="18288000" y="2327564"/>
                </a:lnTo>
                <a:lnTo>
                  <a:pt x="0" y="2327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728045" y="3033173"/>
            <a:ext cx="4440606" cy="5976977"/>
          </a:xfrm>
          <a:custGeom>
            <a:avLst/>
            <a:gdLst/>
            <a:ahLst/>
            <a:cxnLst/>
            <a:rect r="r" b="b" t="t" l="l"/>
            <a:pathLst>
              <a:path h="5976977" w="4440606">
                <a:moveTo>
                  <a:pt x="0" y="0"/>
                </a:moveTo>
                <a:lnTo>
                  <a:pt x="4440607" y="0"/>
                </a:lnTo>
                <a:lnTo>
                  <a:pt x="4440607" y="5976976"/>
                </a:lnTo>
                <a:lnTo>
                  <a:pt x="0" y="5976976"/>
                </a:lnTo>
                <a:lnTo>
                  <a:pt x="0" y="0"/>
                </a:lnTo>
                <a:close/>
              </a:path>
            </a:pathLst>
          </a:custGeom>
          <a:blipFill>
            <a:blip r:embed="rId4"/>
            <a:stretch>
              <a:fillRect l="0" t="0" r="0" b="0"/>
            </a:stretch>
          </a:blipFill>
        </p:spPr>
      </p:sp>
      <p:sp>
        <p:nvSpPr>
          <p:cNvPr name="TextBox 4" id="4"/>
          <p:cNvSpPr txBox="true"/>
          <p:nvPr/>
        </p:nvSpPr>
        <p:spPr>
          <a:xfrm rot="0">
            <a:off x="1434318" y="2044692"/>
            <a:ext cx="13291628" cy="1026637"/>
          </a:xfrm>
          <a:prstGeom prst="rect">
            <a:avLst/>
          </a:prstGeom>
        </p:spPr>
        <p:txBody>
          <a:bodyPr anchor="t" rtlCol="false" tIns="0" lIns="0" bIns="0" rIns="0">
            <a:spAutoFit/>
          </a:bodyPr>
          <a:lstStyle/>
          <a:p>
            <a:pPr algn="just" marL="0" indent="0" lvl="0">
              <a:lnSpc>
                <a:spcPts val="2738"/>
              </a:lnSpc>
              <a:spcBef>
                <a:spcPct val="0"/>
              </a:spcBef>
            </a:pPr>
            <a:r>
              <a:rPr lang="en-US" sz="1956">
                <a:solidFill>
                  <a:srgbClr val="3C4147"/>
                </a:solidFill>
                <a:latin typeface="Public Sans"/>
                <a:ea typeface="Public Sans"/>
                <a:cs typeface="Public Sans"/>
                <a:sym typeface="Public Sans"/>
              </a:rPr>
              <a:t>Cada elemento presente, es un libro, del cual, podemos ver información respecto del curso en el que fue recomendado el libro, junto a su carrera, ciclo, plan de estudios, código, nombre, etc. Como del mismo libro, tal como su título, año de  publicación, autor, portada, editorial, y el profesor del curso en el que fue sugerido el libro.</a:t>
            </a:r>
          </a:p>
        </p:txBody>
      </p:sp>
      <p:sp>
        <p:nvSpPr>
          <p:cNvPr name="TextBox 5" id="5"/>
          <p:cNvSpPr txBox="true"/>
          <p:nvPr/>
        </p:nvSpPr>
        <p:spPr>
          <a:xfrm rot="0">
            <a:off x="1434318" y="1057275"/>
            <a:ext cx="15028061" cy="859035"/>
          </a:xfrm>
          <a:prstGeom prst="rect">
            <a:avLst/>
          </a:prstGeom>
        </p:spPr>
        <p:txBody>
          <a:bodyPr anchor="t" rtlCol="false" tIns="0" lIns="0" bIns="0" rIns="0">
            <a:spAutoFit/>
          </a:bodyPr>
          <a:lstStyle/>
          <a:p>
            <a:pPr algn="l" marL="0" indent="0" lvl="0">
              <a:lnSpc>
                <a:spcPts val="6181"/>
              </a:lnSpc>
              <a:spcBef>
                <a:spcPct val="0"/>
              </a:spcBef>
            </a:pPr>
            <a:r>
              <a:rPr lang="en-US" sz="5831">
                <a:solidFill>
                  <a:srgbClr val="4E6B4D"/>
                </a:solidFill>
                <a:latin typeface="Poppins Ultra-Bold"/>
                <a:ea typeface="Poppins Ultra-Bold"/>
                <a:cs typeface="Poppins Ultra-Bold"/>
                <a:sym typeface="Poppins Ultra-Bold"/>
              </a:rPr>
              <a:t>INTERFAZ DEL SISTEMA: ALUMNO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DAGK_CdYzu0</dc:identifier>
  <dcterms:modified xsi:type="dcterms:W3CDTF">2011-08-01T06:04:30Z</dcterms:modified>
  <cp:revision>1</cp:revision>
  <dc:title>Informe</dc:title>
</cp:coreProperties>
</file>