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9" r:id="rId2"/>
    <p:sldId id="260" r:id="rId3"/>
    <p:sldId id="261" r:id="rId4"/>
    <p:sldId id="257" r:id="rId5"/>
    <p:sldId id="256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68284-673A-4EDD-BDA9-3CDAC66E73C9}" v="1" dt="2021-05-19T22:03:09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Thieme" userId="1c4ee0090c546ac9" providerId="LiveId" clId="{C5068284-673A-4EDD-BDA9-3CDAC66E73C9}"/>
    <pc:docChg chg="undo custSel addSld delSld modSld">
      <pc:chgData name="Christian Thieme" userId="1c4ee0090c546ac9" providerId="LiveId" clId="{C5068284-673A-4EDD-BDA9-3CDAC66E73C9}" dt="2021-05-19T22:08:00.757" v="69" actId="1076"/>
      <pc:docMkLst>
        <pc:docMk/>
      </pc:docMkLst>
      <pc:sldChg chg="addSp delSp modSp mod">
        <pc:chgData name="Christian Thieme" userId="1c4ee0090c546ac9" providerId="LiveId" clId="{C5068284-673A-4EDD-BDA9-3CDAC66E73C9}" dt="2021-05-19T22:03:06.867" v="46" actId="21"/>
        <pc:sldMkLst>
          <pc:docMk/>
          <pc:sldMk cId="1841832663" sldId="259"/>
        </pc:sldMkLst>
        <pc:spChg chg="mod">
          <ac:chgData name="Christian Thieme" userId="1c4ee0090c546ac9" providerId="LiveId" clId="{C5068284-673A-4EDD-BDA9-3CDAC66E73C9}" dt="2021-05-19T22:00:18.381" v="10" actId="20577"/>
          <ac:spMkLst>
            <pc:docMk/>
            <pc:sldMk cId="1841832663" sldId="259"/>
            <ac:spMk id="5" creationId="{3DA14735-BDDD-4103-9E3E-A2578BF2B5C6}"/>
          </ac:spMkLst>
        </pc:spChg>
        <pc:picChg chg="add del mod">
          <ac:chgData name="Christian Thieme" userId="1c4ee0090c546ac9" providerId="LiveId" clId="{C5068284-673A-4EDD-BDA9-3CDAC66E73C9}" dt="2021-05-19T22:02:51.225" v="39" actId="22"/>
          <ac:picMkLst>
            <pc:docMk/>
            <pc:sldMk cId="1841832663" sldId="259"/>
            <ac:picMk id="3" creationId="{90F715DD-4C2C-483D-9A19-2AA02C3CE4FF}"/>
          </ac:picMkLst>
        </pc:picChg>
        <pc:picChg chg="add del">
          <ac:chgData name="Christian Thieme" userId="1c4ee0090c546ac9" providerId="LiveId" clId="{C5068284-673A-4EDD-BDA9-3CDAC66E73C9}" dt="2021-05-19T22:02:51.644" v="40" actId="478"/>
          <ac:picMkLst>
            <pc:docMk/>
            <pc:sldMk cId="1841832663" sldId="259"/>
            <ac:picMk id="4" creationId="{A736B291-0807-4C7F-92C9-3769BA9A4425}"/>
          </ac:picMkLst>
        </pc:picChg>
        <pc:picChg chg="add del mod">
          <ac:chgData name="Christian Thieme" userId="1c4ee0090c546ac9" providerId="LiveId" clId="{C5068284-673A-4EDD-BDA9-3CDAC66E73C9}" dt="2021-05-19T22:03:06.867" v="46" actId="21"/>
          <ac:picMkLst>
            <pc:docMk/>
            <pc:sldMk cId="1841832663" sldId="259"/>
            <ac:picMk id="7" creationId="{ECACA80D-A2FF-493E-9071-D8019D9A3FEE}"/>
          </ac:picMkLst>
        </pc:picChg>
      </pc:sldChg>
      <pc:sldChg chg="addSp delSp modSp mod">
        <pc:chgData name="Christian Thieme" userId="1c4ee0090c546ac9" providerId="LiveId" clId="{C5068284-673A-4EDD-BDA9-3CDAC66E73C9}" dt="2021-05-19T22:03:31.281" v="58" actId="1076"/>
        <pc:sldMkLst>
          <pc:docMk/>
          <pc:sldMk cId="1696845859" sldId="260"/>
        </pc:sldMkLst>
        <pc:spChg chg="mod">
          <ac:chgData name="Christian Thieme" userId="1c4ee0090c546ac9" providerId="LiveId" clId="{C5068284-673A-4EDD-BDA9-3CDAC66E73C9}" dt="2021-05-19T22:00:49.511" v="16" actId="6549"/>
          <ac:spMkLst>
            <pc:docMk/>
            <pc:sldMk cId="1696845859" sldId="260"/>
            <ac:spMk id="4" creationId="{90CAB826-F8BE-450F-BA72-2B24E6BC7787}"/>
          </ac:spMkLst>
        </pc:spChg>
        <pc:picChg chg="mod">
          <ac:chgData name="Christian Thieme" userId="1c4ee0090c546ac9" providerId="LiveId" clId="{C5068284-673A-4EDD-BDA9-3CDAC66E73C9}" dt="2021-05-19T22:03:31.281" v="58" actId="1076"/>
          <ac:picMkLst>
            <pc:docMk/>
            <pc:sldMk cId="1696845859" sldId="260"/>
            <ac:picMk id="6" creationId="{979D7969-7106-42A6-8A82-D4DBB8D524CA}"/>
          </ac:picMkLst>
        </pc:picChg>
        <pc:picChg chg="mod">
          <ac:chgData name="Christian Thieme" userId="1c4ee0090c546ac9" providerId="LiveId" clId="{C5068284-673A-4EDD-BDA9-3CDAC66E73C9}" dt="2021-05-19T22:00:55.431" v="17" actId="1076"/>
          <ac:picMkLst>
            <pc:docMk/>
            <pc:sldMk cId="1696845859" sldId="260"/>
            <ac:picMk id="7" creationId="{55A92D71-6DD6-445E-A0D2-FBFE0E041D44}"/>
          </ac:picMkLst>
        </pc:picChg>
        <pc:picChg chg="del">
          <ac:chgData name="Christian Thieme" userId="1c4ee0090c546ac9" providerId="LiveId" clId="{C5068284-673A-4EDD-BDA9-3CDAC66E73C9}" dt="2021-05-19T22:03:20.441" v="52" actId="478"/>
          <ac:picMkLst>
            <pc:docMk/>
            <pc:sldMk cId="1696845859" sldId="260"/>
            <ac:picMk id="8" creationId="{DB96B090-1A6E-4F30-B73B-F288DD64F357}"/>
          </ac:picMkLst>
        </pc:picChg>
        <pc:picChg chg="add mod">
          <ac:chgData name="Christian Thieme" userId="1c4ee0090c546ac9" providerId="LiveId" clId="{C5068284-673A-4EDD-BDA9-3CDAC66E73C9}" dt="2021-05-19T22:03:26.525" v="55" actId="1076"/>
          <ac:picMkLst>
            <pc:docMk/>
            <pc:sldMk cId="1696845859" sldId="260"/>
            <ac:picMk id="9" creationId="{0F8526F2-5B22-48E8-8970-A002C3F8C53D}"/>
          </ac:picMkLst>
        </pc:picChg>
      </pc:sldChg>
      <pc:sldChg chg="addSp delSp modSp new mod">
        <pc:chgData name="Christian Thieme" userId="1c4ee0090c546ac9" providerId="LiveId" clId="{C5068284-673A-4EDD-BDA9-3CDAC66E73C9}" dt="2021-05-19T22:08:00.757" v="69" actId="1076"/>
        <pc:sldMkLst>
          <pc:docMk/>
          <pc:sldMk cId="2471189756" sldId="262"/>
        </pc:sldMkLst>
        <pc:spChg chg="mod">
          <ac:chgData name="Christian Thieme" userId="1c4ee0090c546ac9" providerId="LiveId" clId="{C5068284-673A-4EDD-BDA9-3CDAC66E73C9}" dt="2021-05-19T22:07:31.421" v="60" actId="1076"/>
          <ac:spMkLst>
            <pc:docMk/>
            <pc:sldMk cId="2471189756" sldId="262"/>
            <ac:spMk id="2" creationId="{09CFFED0-7BD9-4C57-8F76-1F11FF950D0D}"/>
          </ac:spMkLst>
        </pc:spChg>
        <pc:spChg chg="del">
          <ac:chgData name="Christian Thieme" userId="1c4ee0090c546ac9" providerId="LiveId" clId="{C5068284-673A-4EDD-BDA9-3CDAC66E73C9}" dt="2021-05-19T22:02:02.272" v="26" actId="478"/>
          <ac:spMkLst>
            <pc:docMk/>
            <pc:sldMk cId="2471189756" sldId="262"/>
            <ac:spMk id="3" creationId="{146CC580-9356-46DA-A833-779AA722FC5A}"/>
          </ac:spMkLst>
        </pc:spChg>
        <pc:picChg chg="add mod">
          <ac:chgData name="Christian Thieme" userId="1c4ee0090c546ac9" providerId="LiveId" clId="{C5068284-673A-4EDD-BDA9-3CDAC66E73C9}" dt="2021-05-19T22:07:38.123" v="63" actId="1076"/>
          <ac:picMkLst>
            <pc:docMk/>
            <pc:sldMk cId="2471189756" sldId="262"/>
            <ac:picMk id="5" creationId="{8FBC291E-5E59-4A50-B257-FC9E74DCB6C2}"/>
          </ac:picMkLst>
        </pc:picChg>
        <pc:picChg chg="add mod">
          <ac:chgData name="Christian Thieme" userId="1c4ee0090c546ac9" providerId="LiveId" clId="{C5068284-673A-4EDD-BDA9-3CDAC66E73C9}" dt="2021-05-19T22:07:51.552" v="67" actId="1076"/>
          <ac:picMkLst>
            <pc:docMk/>
            <pc:sldMk cId="2471189756" sldId="262"/>
            <ac:picMk id="7" creationId="{DB5D9042-5B91-44F6-B6F5-475452038F38}"/>
          </ac:picMkLst>
        </pc:picChg>
        <pc:picChg chg="add mod">
          <ac:chgData name="Christian Thieme" userId="1c4ee0090c546ac9" providerId="LiveId" clId="{C5068284-673A-4EDD-BDA9-3CDAC66E73C9}" dt="2021-05-19T22:08:00.757" v="69" actId="1076"/>
          <ac:picMkLst>
            <pc:docMk/>
            <pc:sldMk cId="2471189756" sldId="262"/>
            <ac:picMk id="9" creationId="{23972058-E1E4-42A4-B6E1-A6A86E9F2375}"/>
          </ac:picMkLst>
        </pc:picChg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3240325229" sldId="262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1625499591" sldId="263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2411488906" sldId="264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2953190732" sldId="265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1650538580" sldId="266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1048227963" sldId="267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2146975021" sldId="268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3259030947" sldId="269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2972604560" sldId="270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1232800202" sldId="271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2667566060" sldId="273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2934159677" sldId="274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547263944" sldId="275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788248167" sldId="276"/>
        </pc:sldMkLst>
      </pc:sldChg>
      <pc:sldChg chg="del">
        <pc:chgData name="Christian Thieme" userId="1c4ee0090c546ac9" providerId="LiveId" clId="{C5068284-673A-4EDD-BDA9-3CDAC66E73C9}" dt="2021-05-19T22:01:50.688" v="18" actId="47"/>
        <pc:sldMkLst>
          <pc:docMk/>
          <pc:sldMk cId="344936795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1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5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0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6D5E5A-F6F1-4C88-8ED0-021D57DB67D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1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6B291-0807-4C7F-92C9-3769BA9A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23" y="482423"/>
            <a:ext cx="8688012" cy="344853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14735-BDDD-4103-9E3E-A2578BF2B5C6}"/>
              </a:ext>
            </a:extLst>
          </p:cNvPr>
          <p:cNvSpPr txBox="1"/>
          <p:nvPr/>
        </p:nvSpPr>
        <p:spPr>
          <a:xfrm>
            <a:off x="3954625" y="4792680"/>
            <a:ext cx="4544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Christian Thieme</a:t>
            </a:r>
          </a:p>
          <a:p>
            <a:pPr algn="ctr"/>
            <a:r>
              <a:rPr lang="en-US" sz="2800" b="1" dirty="0"/>
              <a:t>DATA608</a:t>
            </a:r>
          </a:p>
          <a:p>
            <a:pPr algn="ctr"/>
            <a:r>
              <a:rPr lang="en-US" sz="2800" b="1" dirty="0"/>
              <a:t>5/19/2021</a:t>
            </a:r>
          </a:p>
        </p:txBody>
      </p:sp>
      <p:pic>
        <p:nvPicPr>
          <p:cNvPr id="8" name="Graphic 7" descr="Rooster">
            <a:extLst>
              <a:ext uri="{FF2B5EF4-FFF2-40B4-BE49-F238E27FC236}">
                <a16:creationId xmlns:a16="http://schemas.microsoft.com/office/drawing/2014/main" id="{C865EEC0-5E36-4C01-8642-D3EE81A4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3636" y="4676477"/>
            <a:ext cx="914400" cy="914400"/>
          </a:xfrm>
          <a:prstGeom prst="rect">
            <a:avLst/>
          </a:prstGeom>
        </p:spPr>
      </p:pic>
      <p:pic>
        <p:nvPicPr>
          <p:cNvPr id="9" name="Graphic 8" descr="Rooster">
            <a:extLst>
              <a:ext uri="{FF2B5EF4-FFF2-40B4-BE49-F238E27FC236}">
                <a16:creationId xmlns:a16="http://schemas.microsoft.com/office/drawing/2014/main" id="{9B7E9291-549C-4035-B240-86F6A097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222" y="46764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F7E6A-78A9-4C86-BB23-AC33B495712A}"/>
              </a:ext>
            </a:extLst>
          </p:cNvPr>
          <p:cNvSpPr txBox="1"/>
          <p:nvPr/>
        </p:nvSpPr>
        <p:spPr>
          <a:xfrm>
            <a:off x="981511" y="620786"/>
            <a:ext cx="926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STATEMENT: How Many Chickens Should I Get?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AB826-F8BE-450F-BA72-2B24E6BC7787}"/>
              </a:ext>
            </a:extLst>
          </p:cNvPr>
          <p:cNvSpPr txBox="1"/>
          <p:nvPr/>
        </p:nvSpPr>
        <p:spPr>
          <a:xfrm>
            <a:off x="391971" y="1125114"/>
            <a:ext cx="9311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revenue from selling eggs is linear, COSTS ARE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35 lbs bag of feed might feed 5 chickens for a month, but if you had 6 chickens you would need to buy a second bag every month, essentially doubling your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Costs tend to follow a stair step trend</a:t>
            </a:r>
          </a:p>
          <a:p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certain thresholds, costs increase – this means that more isn’t always better and that there is an optimal number of chickens within the given range you can maintain (i.e. 15-25 chickens based on living space requirements).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D7969-7106-42A6-8A82-D4DBB8D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93" y="4620005"/>
            <a:ext cx="3549274" cy="1617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92D71-6DD6-445E-A0D2-FBFE0E041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" r="4919" b="-1"/>
          <a:stretch/>
        </p:blipFill>
        <p:spPr>
          <a:xfrm>
            <a:off x="9544694" y="3916469"/>
            <a:ext cx="2396101" cy="2533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526F2-5B22-48E8-8970-A002C3F8C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0" y="4326388"/>
            <a:ext cx="5315710" cy="23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63B5E-53D1-414A-81CD-64D894699AB1}"/>
              </a:ext>
            </a:extLst>
          </p:cNvPr>
          <p:cNvSpPr txBox="1"/>
          <p:nvPr/>
        </p:nvSpPr>
        <p:spPr>
          <a:xfrm>
            <a:off x="1175657" y="307910"/>
            <a:ext cx="774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40138-120F-4AC0-82D7-86D3EEFAA464}"/>
              </a:ext>
            </a:extLst>
          </p:cNvPr>
          <p:cNvSpPr txBox="1"/>
          <p:nvPr/>
        </p:nvSpPr>
        <p:spPr>
          <a:xfrm>
            <a:off x="493766" y="1262151"/>
            <a:ext cx="78097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For the casual hen owner (1-50 chickens) looking to sell eggs, there are really three areas of interest that need to be accounted for:</a:t>
            </a:r>
          </a:p>
          <a:p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Revenue - How much money do you make from the sale of dozens of eggs? </a:t>
            </a:r>
          </a:p>
          <a:p>
            <a:endParaRPr lang="en-US" sz="2100" dirty="0"/>
          </a:p>
          <a:p>
            <a:r>
              <a:rPr lang="en-US" sz="2100" dirty="0"/>
              <a:t>2. Feed Cost - The cost of feeding your chickens</a:t>
            </a:r>
          </a:p>
          <a:p>
            <a:endParaRPr lang="en-US" sz="2100" dirty="0"/>
          </a:p>
          <a:p>
            <a:r>
              <a:rPr lang="en-US" sz="2100" dirty="0"/>
              <a:t>3. Bedding Cost - The cost of buying and replacing bedding that periodically gets soiled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1FD22-BA19-4CF3-8D24-E12A9915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442" y="926692"/>
            <a:ext cx="2287792" cy="1374972"/>
          </a:xfrm>
          <a:prstGeom prst="rect">
            <a:avLst/>
          </a:prstGeom>
        </p:spPr>
      </p:pic>
      <p:pic>
        <p:nvPicPr>
          <p:cNvPr id="1025" name="Picture 1" descr="NATURE SMART ORGANIC LAYER CRUMBLE CHICKEN &#10;FEED 35-LBS &#10;$23.99 ">
            <a:extLst>
              <a:ext uri="{FF2B5EF4-FFF2-40B4-BE49-F238E27FC236}">
                <a16:creationId xmlns:a16="http://schemas.microsoft.com/office/drawing/2014/main" id="{F817C2A9-2C00-42D4-9242-649AD968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002" y="2404316"/>
            <a:ext cx="2004969" cy="247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ATURE'SbEbDNG &#10;PINE MINI*LAKES &#10;Friendly &#10;By Woodgrain Millwork Company &#10;NATURES BEDDING PINE MINI FLAKES &#10;IO-CUBIC FEET &#10;Item eoas_1032158 &#10;$8.49 &#10;View In-store Availability &#10;The Natures Bedding Pine Mini Flakes is kiln-dried pine; &#10;highly absorbent and fights odor The flakes pass through a &#10;three-screen shaker to eliminate fine dust particles. The &#10;wood fiber is from the byproduct of wood doors, windows, &#10;and moldings. &#10;• Size: 10-Cubic feet &#10;Safe for all animals &#10;• Environmentally friendly ">
            <a:extLst>
              <a:ext uri="{FF2B5EF4-FFF2-40B4-BE49-F238E27FC236}">
                <a16:creationId xmlns:a16="http://schemas.microsoft.com/office/drawing/2014/main" id="{AA820C12-64A1-4C56-9048-10D84AFAC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" t="4334" r="1663"/>
          <a:stretch/>
        </p:blipFill>
        <p:spPr bwMode="auto">
          <a:xfrm>
            <a:off x="8577112" y="5014728"/>
            <a:ext cx="3153747" cy="1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6BDE5-71AF-4459-8CED-4DB52E59E065}"/>
              </a:ext>
            </a:extLst>
          </p:cNvPr>
          <p:cNvSpPr txBox="1"/>
          <p:nvPr/>
        </p:nvSpPr>
        <p:spPr>
          <a:xfrm>
            <a:off x="1669496" y="4720039"/>
            <a:ext cx="337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REVENUE 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Arial Rounded MT Bold" panose="020F0704030504030204" pitchFamily="34" charset="0"/>
              </a:rPr>
              <a:t>FEED COST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Arial Rounded MT Bold" panose="020F0704030504030204" pitchFamily="34" charset="0"/>
              </a:rPr>
              <a:t>BEDDING COST 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---------------------------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= GROSS PROFIT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99722-BF60-45A0-A93B-AA94C68496B2}"/>
              </a:ext>
            </a:extLst>
          </p:cNvPr>
          <p:cNvSpPr txBox="1"/>
          <p:nvPr/>
        </p:nvSpPr>
        <p:spPr>
          <a:xfrm>
            <a:off x="4966283" y="4638363"/>
            <a:ext cx="1434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separate models combined to get Gross Profit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D55BB1D-55C2-4F56-98AB-38B4E48814BA}"/>
              </a:ext>
            </a:extLst>
          </p:cNvPr>
          <p:cNvSpPr/>
          <p:nvPr/>
        </p:nvSpPr>
        <p:spPr>
          <a:xfrm>
            <a:off x="4471332" y="4781725"/>
            <a:ext cx="285226" cy="1166070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AF6149-BAC4-4043-BC7C-683C6E7DE1E9}"/>
              </a:ext>
            </a:extLst>
          </p:cNvPr>
          <p:cNvSpPr txBox="1"/>
          <p:nvPr/>
        </p:nvSpPr>
        <p:spPr>
          <a:xfrm>
            <a:off x="662730" y="2021745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D2BFF8-6D1D-421E-876A-AB46BA54F67D}"/>
              </a:ext>
            </a:extLst>
          </p:cNvPr>
          <p:cNvCxnSpPr/>
          <p:nvPr/>
        </p:nvCxnSpPr>
        <p:spPr>
          <a:xfrm>
            <a:off x="1770077" y="2290194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E4C0BC-8583-4AF3-B929-6A569BAA506A}"/>
              </a:ext>
            </a:extLst>
          </p:cNvPr>
          <p:cNvSpPr txBox="1"/>
          <p:nvPr/>
        </p:nvSpPr>
        <p:spPr>
          <a:xfrm>
            <a:off x="4616726" y="2121644"/>
            <a:ext cx="1792453" cy="30777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Egg?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ABBCF-64BC-4620-ACF9-7D784A2DEEC1}"/>
              </a:ext>
            </a:extLst>
          </p:cNvPr>
          <p:cNvSpPr txBox="1"/>
          <p:nvPr/>
        </p:nvSpPr>
        <p:spPr>
          <a:xfrm>
            <a:off x="2525085" y="2077108"/>
            <a:ext cx="1311465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Chicken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CDA62-7833-4950-AB6A-59D72333F810}"/>
              </a:ext>
            </a:extLst>
          </p:cNvPr>
          <p:cNvCxnSpPr/>
          <p:nvPr/>
        </p:nvCxnSpPr>
        <p:spPr>
          <a:xfrm>
            <a:off x="3836550" y="2290194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00D28D-759C-4C1A-924B-1FF17B933CD6}"/>
              </a:ext>
            </a:extLst>
          </p:cNvPr>
          <p:cNvCxnSpPr>
            <a:cxnSpLocks/>
          </p:cNvCxnSpPr>
          <p:nvPr/>
        </p:nvCxnSpPr>
        <p:spPr>
          <a:xfrm flipV="1">
            <a:off x="6409179" y="1711353"/>
            <a:ext cx="763408" cy="564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EC4255-988F-4A4B-8B45-630948F548A2}"/>
              </a:ext>
            </a:extLst>
          </p:cNvPr>
          <p:cNvSpPr txBox="1"/>
          <p:nvPr/>
        </p:nvSpPr>
        <p:spPr>
          <a:xfrm>
            <a:off x="6497273" y="1624110"/>
            <a:ext cx="5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419AFF-1EB7-44B7-AE13-508E1C12384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9179" y="2275533"/>
            <a:ext cx="914410" cy="410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166985-D041-4082-B41D-53BA7F607563}"/>
              </a:ext>
            </a:extLst>
          </p:cNvPr>
          <p:cNvSpPr txBox="1"/>
          <p:nvPr/>
        </p:nvSpPr>
        <p:spPr>
          <a:xfrm>
            <a:off x="6514041" y="2420262"/>
            <a:ext cx="5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C220D-8966-4E6E-B741-FFFF587365C1}"/>
              </a:ext>
            </a:extLst>
          </p:cNvPr>
          <p:cNvSpPr txBox="1"/>
          <p:nvPr/>
        </p:nvSpPr>
        <p:spPr>
          <a:xfrm>
            <a:off x="4616726" y="2418619"/>
            <a:ext cx="179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 probability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CB753-9AFA-4DA7-BB6D-C33BB91DBE63}"/>
              </a:ext>
            </a:extLst>
          </p:cNvPr>
          <p:cNvSpPr txBox="1"/>
          <p:nvPr/>
        </p:nvSpPr>
        <p:spPr>
          <a:xfrm>
            <a:off x="7323589" y="2639883"/>
            <a:ext cx="46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66C255-7D61-4A8D-BB10-31D74626F0DE}"/>
              </a:ext>
            </a:extLst>
          </p:cNvPr>
          <p:cNvSpPr txBox="1"/>
          <p:nvPr/>
        </p:nvSpPr>
        <p:spPr>
          <a:xfrm>
            <a:off x="7260681" y="1503825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77859-0022-4B47-9050-907B5FDCDD11}"/>
              </a:ext>
            </a:extLst>
          </p:cNvPr>
          <p:cNvSpPr txBox="1"/>
          <p:nvPr/>
        </p:nvSpPr>
        <p:spPr>
          <a:xfrm>
            <a:off x="2129390" y="628828"/>
            <a:ext cx="44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Egg Production for One Chicken for One Day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44A9E-92CD-4583-B152-1B5B25759526}"/>
              </a:ext>
            </a:extLst>
          </p:cNvPr>
          <p:cNvSpPr txBox="1"/>
          <p:nvPr/>
        </p:nvSpPr>
        <p:spPr>
          <a:xfrm>
            <a:off x="8879243" y="1760853"/>
            <a:ext cx="1322617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Done for every chicken for every day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056689-8B59-47B5-8BD5-CD6CEF12A873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9540552" y="2499517"/>
            <a:ext cx="10222" cy="463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697276-2139-433A-98B3-0FB3F232875C}"/>
              </a:ext>
            </a:extLst>
          </p:cNvPr>
          <p:cNvSpPr txBox="1"/>
          <p:nvPr/>
        </p:nvSpPr>
        <p:spPr>
          <a:xfrm>
            <a:off x="8827165" y="2963048"/>
            <a:ext cx="1447218" cy="553581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Sum Outcomes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E5E0B9-C210-4510-8DC5-56B616F6223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9550772" y="3516629"/>
            <a:ext cx="2" cy="387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196198-6BC6-4B64-820B-DB6F0A5D1E9E}"/>
              </a:ext>
            </a:extLst>
          </p:cNvPr>
          <p:cNvSpPr txBox="1"/>
          <p:nvPr/>
        </p:nvSpPr>
        <p:spPr>
          <a:xfrm>
            <a:off x="8827163" y="3904535"/>
            <a:ext cx="1447218" cy="62436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/12 for dozen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5BA306-6F98-42C9-BA72-19B5B7145723}"/>
              </a:ext>
            </a:extLst>
          </p:cNvPr>
          <p:cNvSpPr txBox="1"/>
          <p:nvPr/>
        </p:nvSpPr>
        <p:spPr>
          <a:xfrm>
            <a:off x="8879243" y="4961785"/>
            <a:ext cx="13226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# of dozen x sale price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2F907C-8BBE-49BF-9E30-69EA223D73C0}"/>
              </a:ext>
            </a:extLst>
          </p:cNvPr>
          <p:cNvCxnSpPr>
            <a:cxnSpLocks/>
          </p:cNvCxnSpPr>
          <p:nvPr/>
        </p:nvCxnSpPr>
        <p:spPr>
          <a:xfrm flipH="1">
            <a:off x="9540552" y="4535134"/>
            <a:ext cx="2" cy="387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F8E6C7-3A78-491E-B715-7E2BF12999ED}"/>
              </a:ext>
            </a:extLst>
          </p:cNvPr>
          <p:cNvCxnSpPr/>
          <p:nvPr/>
        </p:nvCxnSpPr>
        <p:spPr>
          <a:xfrm>
            <a:off x="7466211" y="3068451"/>
            <a:ext cx="0" cy="302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72E78E-FF19-4DE1-B6D4-734BE6223DEF}"/>
              </a:ext>
            </a:extLst>
          </p:cNvPr>
          <p:cNvCxnSpPr>
            <a:cxnSpLocks/>
          </p:cNvCxnSpPr>
          <p:nvPr/>
        </p:nvCxnSpPr>
        <p:spPr>
          <a:xfrm flipH="1">
            <a:off x="1203819" y="3370455"/>
            <a:ext cx="6270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E89D0A-75A9-44F0-A593-A15CBF127297}"/>
              </a:ext>
            </a:extLst>
          </p:cNvPr>
          <p:cNvCxnSpPr>
            <a:cxnSpLocks/>
          </p:cNvCxnSpPr>
          <p:nvPr/>
        </p:nvCxnSpPr>
        <p:spPr>
          <a:xfrm flipV="1">
            <a:off x="1203819" y="2604929"/>
            <a:ext cx="0" cy="765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E891CD-DFE7-42D7-8FC9-F0D8A130BFEB}"/>
              </a:ext>
            </a:extLst>
          </p:cNvPr>
          <p:cNvCxnSpPr/>
          <p:nvPr/>
        </p:nvCxnSpPr>
        <p:spPr>
          <a:xfrm>
            <a:off x="7421479" y="1201821"/>
            <a:ext cx="0" cy="302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981DB8-79DD-4877-9C28-E3AE6A63A0BA}"/>
              </a:ext>
            </a:extLst>
          </p:cNvPr>
          <p:cNvCxnSpPr>
            <a:cxnSpLocks/>
          </p:cNvCxnSpPr>
          <p:nvPr/>
        </p:nvCxnSpPr>
        <p:spPr>
          <a:xfrm flipH="1">
            <a:off x="1188429" y="1209689"/>
            <a:ext cx="623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9314AC-88AF-4CBF-8B47-EB4D6408A3A7}"/>
              </a:ext>
            </a:extLst>
          </p:cNvPr>
          <p:cNvCxnSpPr>
            <a:cxnSpLocks/>
          </p:cNvCxnSpPr>
          <p:nvPr/>
        </p:nvCxnSpPr>
        <p:spPr>
          <a:xfrm>
            <a:off x="1188429" y="1201821"/>
            <a:ext cx="0" cy="71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D9E602-C18D-4047-9E5E-D87280634EE9}"/>
              </a:ext>
            </a:extLst>
          </p:cNvPr>
          <p:cNvCxnSpPr>
            <a:cxnSpLocks/>
          </p:cNvCxnSpPr>
          <p:nvPr/>
        </p:nvCxnSpPr>
        <p:spPr>
          <a:xfrm>
            <a:off x="7613019" y="2218514"/>
            <a:ext cx="11534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861A83-56E0-4516-A2D0-A405D200C759}"/>
              </a:ext>
            </a:extLst>
          </p:cNvPr>
          <p:cNvCxnSpPr>
            <a:cxnSpLocks/>
          </p:cNvCxnSpPr>
          <p:nvPr/>
        </p:nvCxnSpPr>
        <p:spPr>
          <a:xfrm flipH="1">
            <a:off x="9560390" y="5523750"/>
            <a:ext cx="2" cy="387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560686E-7FE2-4ED5-A3F6-0E43570EC2A9}"/>
              </a:ext>
            </a:extLst>
          </p:cNvPr>
          <p:cNvSpPr txBox="1"/>
          <p:nvPr/>
        </p:nvSpPr>
        <p:spPr>
          <a:xfrm>
            <a:off x="9009682" y="5911656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7CDE84-D714-4CAF-99C0-72B514540951}"/>
              </a:ext>
            </a:extLst>
          </p:cNvPr>
          <p:cNvSpPr txBox="1"/>
          <p:nvPr/>
        </p:nvSpPr>
        <p:spPr>
          <a:xfrm>
            <a:off x="349532" y="158933"/>
            <a:ext cx="262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19646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AF6149-BAC4-4043-BC7C-683C6E7DE1E9}"/>
              </a:ext>
            </a:extLst>
          </p:cNvPr>
          <p:cNvSpPr txBox="1"/>
          <p:nvPr/>
        </p:nvSpPr>
        <p:spPr>
          <a:xfrm>
            <a:off x="872455" y="1526794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D2BFF8-6D1D-421E-876A-AB46BA54F67D}"/>
              </a:ext>
            </a:extLst>
          </p:cNvPr>
          <p:cNvCxnSpPr/>
          <p:nvPr/>
        </p:nvCxnSpPr>
        <p:spPr>
          <a:xfrm>
            <a:off x="1979802" y="1795243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E4C0BC-8583-4AF3-B929-6A569BAA506A}"/>
              </a:ext>
            </a:extLst>
          </p:cNvPr>
          <p:cNvSpPr txBox="1"/>
          <p:nvPr/>
        </p:nvSpPr>
        <p:spPr>
          <a:xfrm>
            <a:off x="4826451" y="1626693"/>
            <a:ext cx="1792453" cy="30777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Eats x lbs of Feed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ABBCF-64BC-4620-ACF9-7D784A2DEEC1}"/>
              </a:ext>
            </a:extLst>
          </p:cNvPr>
          <p:cNvSpPr txBox="1"/>
          <p:nvPr/>
        </p:nvSpPr>
        <p:spPr>
          <a:xfrm>
            <a:off x="2734810" y="1582157"/>
            <a:ext cx="1311465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Chicken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CDA62-7833-4950-AB6A-59D72333F810}"/>
              </a:ext>
            </a:extLst>
          </p:cNvPr>
          <p:cNvCxnSpPr/>
          <p:nvPr/>
        </p:nvCxnSpPr>
        <p:spPr>
          <a:xfrm>
            <a:off x="4046275" y="1795243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7C220D-8966-4E6E-B741-FFFF587365C1}"/>
              </a:ext>
            </a:extLst>
          </p:cNvPr>
          <p:cNvSpPr txBox="1"/>
          <p:nvPr/>
        </p:nvSpPr>
        <p:spPr>
          <a:xfrm>
            <a:off x="4826451" y="1923668"/>
            <a:ext cx="179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 probability distribution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77859-0022-4B47-9050-907B5FDCDD11}"/>
              </a:ext>
            </a:extLst>
          </p:cNvPr>
          <p:cNvSpPr txBox="1"/>
          <p:nvPr/>
        </p:nvSpPr>
        <p:spPr>
          <a:xfrm>
            <a:off x="1433104" y="977242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Consumption for One Chicken for One Day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7CDE84-D714-4CAF-99C0-72B514540951}"/>
              </a:ext>
            </a:extLst>
          </p:cNvPr>
          <p:cNvSpPr txBox="1"/>
          <p:nvPr/>
        </p:nvSpPr>
        <p:spPr>
          <a:xfrm>
            <a:off x="282419" y="172001"/>
            <a:ext cx="262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 Cost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57CB5D-DF35-42FE-8CE8-F7319EB33E13}"/>
              </a:ext>
            </a:extLst>
          </p:cNvPr>
          <p:cNvSpPr txBox="1"/>
          <p:nvPr/>
        </p:nvSpPr>
        <p:spPr>
          <a:xfrm>
            <a:off x="872455" y="3463703"/>
            <a:ext cx="1233182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Bag of feed: x lbs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D6CC6A-A669-4982-B9F7-64083CC6A222}"/>
              </a:ext>
            </a:extLst>
          </p:cNvPr>
          <p:cNvCxnSpPr>
            <a:cxnSpLocks/>
          </p:cNvCxnSpPr>
          <p:nvPr/>
        </p:nvCxnSpPr>
        <p:spPr>
          <a:xfrm flipH="1">
            <a:off x="1413544" y="2539946"/>
            <a:ext cx="43077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659A43-30CB-4297-A326-4F94AA1D64A3}"/>
              </a:ext>
            </a:extLst>
          </p:cNvPr>
          <p:cNvCxnSpPr>
            <a:cxnSpLocks/>
          </p:cNvCxnSpPr>
          <p:nvPr/>
        </p:nvCxnSpPr>
        <p:spPr>
          <a:xfrm flipV="1">
            <a:off x="1413544" y="2109978"/>
            <a:ext cx="0" cy="440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ACCF1C-0A90-4207-9047-67FDB24ED778}"/>
              </a:ext>
            </a:extLst>
          </p:cNvPr>
          <p:cNvCxnSpPr>
            <a:cxnSpLocks/>
          </p:cNvCxnSpPr>
          <p:nvPr/>
        </p:nvCxnSpPr>
        <p:spPr>
          <a:xfrm>
            <a:off x="5721301" y="2154500"/>
            <a:ext cx="0" cy="395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B77BE87-96C8-437D-8012-9625DF301FE6}"/>
              </a:ext>
            </a:extLst>
          </p:cNvPr>
          <p:cNvSpPr txBox="1"/>
          <p:nvPr/>
        </p:nvSpPr>
        <p:spPr>
          <a:xfrm>
            <a:off x="7903868" y="1318189"/>
            <a:ext cx="13226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Multiplied by  # of Chickens and Days being simulated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3A22E9-86AF-4170-9EB0-1D18E52B3A60}"/>
              </a:ext>
            </a:extLst>
          </p:cNvPr>
          <p:cNvCxnSpPr>
            <a:cxnSpLocks/>
          </p:cNvCxnSpPr>
          <p:nvPr/>
        </p:nvCxnSpPr>
        <p:spPr>
          <a:xfrm>
            <a:off x="6627423" y="1785168"/>
            <a:ext cx="11534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F49C14-1C0F-4E85-90A9-D81453D8495C}"/>
              </a:ext>
            </a:extLst>
          </p:cNvPr>
          <p:cNvCxnSpPr>
            <a:cxnSpLocks/>
          </p:cNvCxnSpPr>
          <p:nvPr/>
        </p:nvCxnSpPr>
        <p:spPr>
          <a:xfrm>
            <a:off x="8591845" y="2272296"/>
            <a:ext cx="0" cy="370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5FF0DE-C00B-451C-B37E-0F2C98BEF9D1}"/>
              </a:ext>
            </a:extLst>
          </p:cNvPr>
          <p:cNvSpPr txBox="1"/>
          <p:nvPr/>
        </p:nvSpPr>
        <p:spPr>
          <a:xfrm>
            <a:off x="7792117" y="2642532"/>
            <a:ext cx="1599456" cy="1192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050" dirty="0">
                <a:solidFill>
                  <a:schemeClr val="bg1"/>
                </a:solidFill>
              </a:rPr>
              <a:t>Consumed &gt; lbs in bag?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034C56-CE4B-4776-A178-E89E266B9C4A}"/>
              </a:ext>
            </a:extLst>
          </p:cNvPr>
          <p:cNvCxnSpPr>
            <a:cxnSpLocks/>
          </p:cNvCxnSpPr>
          <p:nvPr/>
        </p:nvCxnSpPr>
        <p:spPr>
          <a:xfrm>
            <a:off x="8981120" y="3543561"/>
            <a:ext cx="306203" cy="413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9DD33C0-4493-43AB-AC8B-FA383C4A0086}"/>
              </a:ext>
            </a:extLst>
          </p:cNvPr>
          <p:cNvSpPr txBox="1"/>
          <p:nvPr/>
        </p:nvSpPr>
        <p:spPr>
          <a:xfrm>
            <a:off x="9209714" y="3492177"/>
            <a:ext cx="5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DE7014-A94D-44AD-98EB-F4CDAC052995}"/>
              </a:ext>
            </a:extLst>
          </p:cNvPr>
          <p:cNvCxnSpPr>
            <a:cxnSpLocks/>
          </p:cNvCxnSpPr>
          <p:nvPr/>
        </p:nvCxnSpPr>
        <p:spPr>
          <a:xfrm flipH="1">
            <a:off x="7903868" y="3552749"/>
            <a:ext cx="297919" cy="369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DCBE698-63CF-49E9-BED6-7A888AB91A72}"/>
              </a:ext>
            </a:extLst>
          </p:cNvPr>
          <p:cNvSpPr txBox="1"/>
          <p:nvPr/>
        </p:nvSpPr>
        <p:spPr>
          <a:xfrm>
            <a:off x="7560428" y="3463703"/>
            <a:ext cx="5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9EA26D-D4BA-4764-9A71-B54B79DF8333}"/>
              </a:ext>
            </a:extLst>
          </p:cNvPr>
          <p:cNvSpPr txBox="1"/>
          <p:nvPr/>
        </p:nvSpPr>
        <p:spPr>
          <a:xfrm>
            <a:off x="7017977" y="4011382"/>
            <a:ext cx="132261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Cost of Bag 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B9A729-0E98-4706-89DB-9C1FEEDDECD6}"/>
              </a:ext>
            </a:extLst>
          </p:cNvPr>
          <p:cNvCxnSpPr>
            <a:cxnSpLocks/>
          </p:cNvCxnSpPr>
          <p:nvPr/>
        </p:nvCxnSpPr>
        <p:spPr>
          <a:xfrm flipH="1">
            <a:off x="7709387" y="4319159"/>
            <a:ext cx="1" cy="412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44873D3-2F69-4570-88DF-531C19F43071}"/>
              </a:ext>
            </a:extLst>
          </p:cNvPr>
          <p:cNvSpPr txBox="1"/>
          <p:nvPr/>
        </p:nvSpPr>
        <p:spPr>
          <a:xfrm>
            <a:off x="7168297" y="4779491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5B2237-B26D-48B1-B8F2-CF2CCD169EC1}"/>
              </a:ext>
            </a:extLst>
          </p:cNvPr>
          <p:cNvSpPr txBox="1"/>
          <p:nvPr/>
        </p:nvSpPr>
        <p:spPr>
          <a:xfrm>
            <a:off x="8842014" y="4031124"/>
            <a:ext cx="13226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lbs Consumed /lbs in bag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291048-1778-4FD9-A846-26BA41258BD1}"/>
              </a:ext>
            </a:extLst>
          </p:cNvPr>
          <p:cNvCxnSpPr>
            <a:cxnSpLocks/>
          </p:cNvCxnSpPr>
          <p:nvPr/>
        </p:nvCxnSpPr>
        <p:spPr>
          <a:xfrm>
            <a:off x="9503322" y="4551600"/>
            <a:ext cx="0" cy="34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D4137A0-115E-47A2-BE6C-EDF66705FE55}"/>
              </a:ext>
            </a:extLst>
          </p:cNvPr>
          <p:cNvSpPr txBox="1"/>
          <p:nvPr/>
        </p:nvSpPr>
        <p:spPr>
          <a:xfrm>
            <a:off x="8871473" y="4912490"/>
            <a:ext cx="13226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Bags needed x Cost of Bag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99CD83-1DE4-4D36-95E1-5E0DAF94AC42}"/>
              </a:ext>
            </a:extLst>
          </p:cNvPr>
          <p:cNvCxnSpPr>
            <a:cxnSpLocks/>
          </p:cNvCxnSpPr>
          <p:nvPr/>
        </p:nvCxnSpPr>
        <p:spPr>
          <a:xfrm>
            <a:off x="9557941" y="5435710"/>
            <a:ext cx="0" cy="34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89AC10A-5113-489F-9A25-6FFF8F0C5F2B}"/>
              </a:ext>
            </a:extLst>
          </p:cNvPr>
          <p:cNvSpPr txBox="1"/>
          <p:nvPr/>
        </p:nvSpPr>
        <p:spPr>
          <a:xfrm>
            <a:off x="9016851" y="5783280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946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E4C0BC-8583-4AF3-B929-6A569BAA506A}"/>
              </a:ext>
            </a:extLst>
          </p:cNvPr>
          <p:cNvSpPr txBox="1"/>
          <p:nvPr/>
        </p:nvSpPr>
        <p:spPr>
          <a:xfrm>
            <a:off x="2298414" y="767186"/>
            <a:ext cx="1792453" cy="52322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 Until Bedding Change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C220D-8966-4E6E-B741-FFFF587365C1}"/>
              </a:ext>
            </a:extLst>
          </p:cNvPr>
          <p:cNvSpPr txBox="1"/>
          <p:nvPr/>
        </p:nvSpPr>
        <p:spPr>
          <a:xfrm>
            <a:off x="2336351" y="1266167"/>
            <a:ext cx="179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 probability distribution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7CDE84-D714-4CAF-99C0-72B514540951}"/>
              </a:ext>
            </a:extLst>
          </p:cNvPr>
          <p:cNvSpPr txBox="1"/>
          <p:nvPr/>
        </p:nvSpPr>
        <p:spPr>
          <a:xfrm>
            <a:off x="282419" y="172001"/>
            <a:ext cx="262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Bedding Cost Cost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57CB5D-DF35-42FE-8CE8-F7319EB33E13}"/>
              </a:ext>
            </a:extLst>
          </p:cNvPr>
          <p:cNvSpPr txBox="1"/>
          <p:nvPr/>
        </p:nvSpPr>
        <p:spPr>
          <a:xfrm>
            <a:off x="405966" y="688511"/>
            <a:ext cx="1233182" cy="8172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Bag of Bedding: x cubic feet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1627CB-723B-463E-91EB-E8C085BEEBDA}"/>
              </a:ext>
            </a:extLst>
          </p:cNvPr>
          <p:cNvSpPr txBox="1"/>
          <p:nvPr/>
        </p:nvSpPr>
        <p:spPr>
          <a:xfrm>
            <a:off x="2154290" y="2280723"/>
            <a:ext cx="1233182" cy="1055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10 / </a:t>
            </a:r>
          </a:p>
          <a:p>
            <a:r>
              <a:rPr lang="en-US" dirty="0">
                <a:solidFill>
                  <a:schemeClr val="bg1"/>
                </a:solidFill>
              </a:rPr>
              <a:t>Chickens to use 10 cubic feet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34DCF7-12A7-4998-996E-1E4417575812}"/>
              </a:ext>
            </a:extLst>
          </p:cNvPr>
          <p:cNvSpPr txBox="1"/>
          <p:nvPr/>
        </p:nvSpPr>
        <p:spPr>
          <a:xfrm>
            <a:off x="4533881" y="775943"/>
            <a:ext cx="1792453" cy="52322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Chickens to use 10 cubic feet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231C6B-E643-465E-9E99-B2AD6AA1F7F0}"/>
              </a:ext>
            </a:extLst>
          </p:cNvPr>
          <p:cNvSpPr txBox="1"/>
          <p:nvPr/>
        </p:nvSpPr>
        <p:spPr>
          <a:xfrm>
            <a:off x="4571818" y="1274924"/>
            <a:ext cx="179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 probability distribution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51E464-21B4-482C-9DB3-5885F77D74C7}"/>
              </a:ext>
            </a:extLst>
          </p:cNvPr>
          <p:cNvSpPr txBox="1"/>
          <p:nvPr/>
        </p:nvSpPr>
        <p:spPr>
          <a:xfrm>
            <a:off x="405966" y="2658455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52052C-0232-4280-AEB6-8B5CE4CB5C31}"/>
              </a:ext>
            </a:extLst>
          </p:cNvPr>
          <p:cNvCxnSpPr>
            <a:cxnSpLocks/>
          </p:cNvCxnSpPr>
          <p:nvPr/>
        </p:nvCxnSpPr>
        <p:spPr>
          <a:xfrm>
            <a:off x="1483308" y="2912378"/>
            <a:ext cx="612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0EED9FC-72B7-443B-90EB-E701DE60EAAD}"/>
              </a:ext>
            </a:extLst>
          </p:cNvPr>
          <p:cNvSpPr txBox="1"/>
          <p:nvPr/>
        </p:nvSpPr>
        <p:spPr>
          <a:xfrm>
            <a:off x="2233973" y="1929485"/>
            <a:ext cx="1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Rate of usage per chicken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CD34D4-3F63-4E77-AD7D-50B37B0D9C49}"/>
              </a:ext>
            </a:extLst>
          </p:cNvPr>
          <p:cNvSpPr txBox="1"/>
          <p:nvPr/>
        </p:nvSpPr>
        <p:spPr>
          <a:xfrm>
            <a:off x="6769348" y="867293"/>
            <a:ext cx="1233182" cy="34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# of Chickens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972B92-0BBB-4EF4-8393-3D043FFDF14A}"/>
              </a:ext>
            </a:extLst>
          </p:cNvPr>
          <p:cNvCxnSpPr>
            <a:cxnSpLocks/>
          </p:cNvCxnSpPr>
          <p:nvPr/>
        </p:nvCxnSpPr>
        <p:spPr>
          <a:xfrm>
            <a:off x="2842268" y="3345257"/>
            <a:ext cx="0" cy="356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2AD0F64-CC9C-4A5E-B32F-141956D0903F}"/>
              </a:ext>
            </a:extLst>
          </p:cNvPr>
          <p:cNvSpPr txBox="1"/>
          <p:nvPr/>
        </p:nvSpPr>
        <p:spPr>
          <a:xfrm>
            <a:off x="2225677" y="3710248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Rate x # of Chickens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52482F6-2849-4A18-99F7-876C1FFDCE20}"/>
              </a:ext>
            </a:extLst>
          </p:cNvPr>
          <p:cNvCxnSpPr>
            <a:cxnSpLocks/>
          </p:cNvCxnSpPr>
          <p:nvPr/>
        </p:nvCxnSpPr>
        <p:spPr>
          <a:xfrm>
            <a:off x="2850564" y="4289130"/>
            <a:ext cx="0" cy="356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E004440-A396-4523-8C6C-9D0E49BDEFD8}"/>
              </a:ext>
            </a:extLst>
          </p:cNvPr>
          <p:cNvSpPr txBox="1"/>
          <p:nvPr/>
        </p:nvSpPr>
        <p:spPr>
          <a:xfrm>
            <a:off x="2233973" y="4640368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/ cubic feet in bag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A122F3-FCFD-4FE2-9E8D-A5806EF5A0DF}"/>
              </a:ext>
            </a:extLst>
          </p:cNvPr>
          <p:cNvSpPr txBox="1"/>
          <p:nvPr/>
        </p:nvSpPr>
        <p:spPr>
          <a:xfrm>
            <a:off x="2233973" y="5600338"/>
            <a:ext cx="1322617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Cubic feet needed for 1 changing period for all chickens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6018710-2121-4C88-9885-87C00E2EE444}"/>
              </a:ext>
            </a:extLst>
          </p:cNvPr>
          <p:cNvCxnSpPr>
            <a:cxnSpLocks/>
          </p:cNvCxnSpPr>
          <p:nvPr/>
        </p:nvCxnSpPr>
        <p:spPr>
          <a:xfrm>
            <a:off x="2885532" y="5236435"/>
            <a:ext cx="0" cy="356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D1D5C5FF-EC05-44FF-9216-A1C4CBAD343A}"/>
              </a:ext>
            </a:extLst>
          </p:cNvPr>
          <p:cNvSpPr/>
          <p:nvPr/>
        </p:nvSpPr>
        <p:spPr>
          <a:xfrm>
            <a:off x="3682770" y="2079870"/>
            <a:ext cx="318780" cy="4690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AF3A0-8705-4EFC-B019-421484B127DF}"/>
              </a:ext>
            </a:extLst>
          </p:cNvPr>
          <p:cNvSpPr txBox="1"/>
          <p:nvPr/>
        </p:nvSpPr>
        <p:spPr>
          <a:xfrm>
            <a:off x="4075450" y="4209435"/>
            <a:ext cx="619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Single Period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2716EC-A05D-45D4-B8A4-8E107BB6CFDD}"/>
              </a:ext>
            </a:extLst>
          </p:cNvPr>
          <p:cNvSpPr txBox="1"/>
          <p:nvPr/>
        </p:nvSpPr>
        <p:spPr>
          <a:xfrm>
            <a:off x="898144" y="1651466"/>
            <a:ext cx="2784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Usage for all chickens for a single period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EB188EC-E1CD-461A-B339-52DFB0564F0A}"/>
              </a:ext>
            </a:extLst>
          </p:cNvPr>
          <p:cNvSpPr txBox="1"/>
          <p:nvPr/>
        </p:nvSpPr>
        <p:spPr>
          <a:xfrm>
            <a:off x="5451058" y="2773785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BBDBD94-81C8-4E63-9084-39C0BFB565A5}"/>
              </a:ext>
            </a:extLst>
          </p:cNvPr>
          <p:cNvCxnSpPr/>
          <p:nvPr/>
        </p:nvCxnSpPr>
        <p:spPr>
          <a:xfrm>
            <a:off x="6558405" y="3042234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C134C21-E518-4658-8A28-81A68EA9D6C2}"/>
              </a:ext>
            </a:extLst>
          </p:cNvPr>
          <p:cNvSpPr txBox="1"/>
          <p:nvPr/>
        </p:nvSpPr>
        <p:spPr>
          <a:xfrm>
            <a:off x="5578280" y="1946218"/>
            <a:ext cx="542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multiplier for how many times the bedding needs to be changed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1FC0CA2-2D7C-4C97-B60C-B2EFF9B3C14E}"/>
              </a:ext>
            </a:extLst>
          </p:cNvPr>
          <p:cNvSpPr txBox="1"/>
          <p:nvPr/>
        </p:nvSpPr>
        <p:spPr>
          <a:xfrm>
            <a:off x="8445544" y="786226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Days in Simulation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B2DA3AE-0B1A-4F80-A053-7E7171C69628}"/>
              </a:ext>
            </a:extLst>
          </p:cNvPr>
          <p:cNvSpPr txBox="1"/>
          <p:nvPr/>
        </p:nvSpPr>
        <p:spPr>
          <a:xfrm>
            <a:off x="7294957" y="2768364"/>
            <a:ext cx="1792453" cy="52322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 Until Bedding Change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C19AB74-0F97-4CE5-8163-3E41E2FA00C7}"/>
              </a:ext>
            </a:extLst>
          </p:cNvPr>
          <p:cNvCxnSpPr/>
          <p:nvPr/>
        </p:nvCxnSpPr>
        <p:spPr>
          <a:xfrm>
            <a:off x="9087410" y="3029974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7974E92-9BEE-44D5-99D6-110E32864EB6}"/>
              </a:ext>
            </a:extLst>
          </p:cNvPr>
          <p:cNvSpPr txBox="1"/>
          <p:nvPr/>
        </p:nvSpPr>
        <p:spPr>
          <a:xfrm>
            <a:off x="9809124" y="2752793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/ Days in Simulation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EB740B-F6C0-4243-9B08-F053FF3DE1C3}"/>
              </a:ext>
            </a:extLst>
          </p:cNvPr>
          <p:cNvSpPr txBox="1"/>
          <p:nvPr/>
        </p:nvSpPr>
        <p:spPr>
          <a:xfrm>
            <a:off x="9880051" y="3812076"/>
            <a:ext cx="13226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Times needed to refresh during simulation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150043B-02A8-491D-99E8-B017F375B1C9}"/>
              </a:ext>
            </a:extLst>
          </p:cNvPr>
          <p:cNvCxnSpPr>
            <a:cxnSpLocks/>
          </p:cNvCxnSpPr>
          <p:nvPr/>
        </p:nvCxnSpPr>
        <p:spPr>
          <a:xfrm>
            <a:off x="10541360" y="3338422"/>
            <a:ext cx="0" cy="449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8329101-F378-44B1-B6B6-5C15B7F36DDB}"/>
              </a:ext>
            </a:extLst>
          </p:cNvPr>
          <p:cNvCxnSpPr>
            <a:cxnSpLocks/>
          </p:cNvCxnSpPr>
          <p:nvPr/>
        </p:nvCxnSpPr>
        <p:spPr>
          <a:xfrm flipH="1">
            <a:off x="3902875" y="6252515"/>
            <a:ext cx="41082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F12C10-875C-49F6-8BA6-B0FFB1BB92A3}"/>
              </a:ext>
            </a:extLst>
          </p:cNvPr>
          <p:cNvCxnSpPr>
            <a:cxnSpLocks/>
          </p:cNvCxnSpPr>
          <p:nvPr/>
        </p:nvCxnSpPr>
        <p:spPr>
          <a:xfrm flipH="1">
            <a:off x="8002530" y="4289130"/>
            <a:ext cx="1877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CD23B21-776E-4D99-A831-4F3BD4B7A50D}"/>
              </a:ext>
            </a:extLst>
          </p:cNvPr>
          <p:cNvCxnSpPr>
            <a:cxnSpLocks/>
          </p:cNvCxnSpPr>
          <p:nvPr/>
        </p:nvCxnSpPr>
        <p:spPr>
          <a:xfrm>
            <a:off x="7993939" y="4289130"/>
            <a:ext cx="0" cy="930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4D4186F-A92A-4F8F-8355-620A7577E5CC}"/>
              </a:ext>
            </a:extLst>
          </p:cNvPr>
          <p:cNvCxnSpPr>
            <a:cxnSpLocks/>
          </p:cNvCxnSpPr>
          <p:nvPr/>
        </p:nvCxnSpPr>
        <p:spPr>
          <a:xfrm flipH="1" flipV="1">
            <a:off x="8002165" y="5642741"/>
            <a:ext cx="1" cy="614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7930DC9-1959-4AA6-9010-B57FB77C5DDD}"/>
              </a:ext>
            </a:extLst>
          </p:cNvPr>
          <p:cNvSpPr txBox="1"/>
          <p:nvPr/>
        </p:nvSpPr>
        <p:spPr>
          <a:xfrm>
            <a:off x="7398470" y="5286677"/>
            <a:ext cx="132261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Multiply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2C7A781-B71C-4959-B985-0CC269AC566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739268" y="5440565"/>
            <a:ext cx="877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8D18DE-26D9-4EB6-AC91-226FC0F3AEBA}"/>
              </a:ext>
            </a:extLst>
          </p:cNvPr>
          <p:cNvSpPr txBox="1"/>
          <p:nvPr/>
        </p:nvSpPr>
        <p:spPr>
          <a:xfrm>
            <a:off x="9692702" y="6114947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EDB7C2-473D-471B-9469-3B369A14E722}"/>
              </a:ext>
            </a:extLst>
          </p:cNvPr>
          <p:cNvSpPr txBox="1"/>
          <p:nvPr/>
        </p:nvSpPr>
        <p:spPr>
          <a:xfrm>
            <a:off x="9617201" y="5151124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Cost of Bedding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98FD68-5734-4D91-8811-EE79E5AA1A5F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10233791" y="5730006"/>
            <a:ext cx="1" cy="384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FED0-7BD9-4C57-8F76-1F11FF95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48" y="115078"/>
            <a:ext cx="10131425" cy="1456267"/>
          </a:xfrm>
        </p:spPr>
        <p:txBody>
          <a:bodyPr>
            <a:normAutofit/>
          </a:bodyPr>
          <a:lstStyle/>
          <a:p>
            <a:r>
              <a:rPr lang="en-US" sz="6600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C291E-5E59-4A50-B257-FC9E74DC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8" y="1456267"/>
            <a:ext cx="1854450" cy="5286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D9042-5B91-44F6-B6F5-47545203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22" y="2445877"/>
            <a:ext cx="6994074" cy="4091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72058-E1E4-42A4-B6E1-A6A86E9F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811" y="1014054"/>
            <a:ext cx="793543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89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1255</TotalTime>
  <Words>419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Thieme</dc:creator>
  <cp:lastModifiedBy>Christian Thieme</cp:lastModifiedBy>
  <cp:revision>6</cp:revision>
  <dcterms:created xsi:type="dcterms:W3CDTF">2020-07-15T04:01:57Z</dcterms:created>
  <dcterms:modified xsi:type="dcterms:W3CDTF">2021-05-19T22:08:07Z</dcterms:modified>
</cp:coreProperties>
</file>