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454" r:id="rId2"/>
    <p:sldId id="455" r:id="rId3"/>
    <p:sldId id="456" r:id="rId4"/>
    <p:sldId id="476" r:id="rId5"/>
    <p:sldId id="477" r:id="rId6"/>
    <p:sldId id="478" r:id="rId7"/>
    <p:sldId id="487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8" r:id="rId17"/>
    <p:sldId id="489" r:id="rId18"/>
    <p:sldId id="490" r:id="rId19"/>
    <p:sldId id="491" r:id="rId20"/>
  </p:sldIdLst>
  <p:sldSz cx="9144000" cy="6858000" type="screen4x3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CCFF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78097" autoAdjust="0"/>
  </p:normalViewPr>
  <p:slideViewPr>
    <p:cSldViewPr>
      <p:cViewPr varScale="1">
        <p:scale>
          <a:sx n="58" d="100"/>
          <a:sy n="58" d="100"/>
        </p:scale>
        <p:origin x="17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8BF31-A77F-443C-AB26-8730B613B8C5}" type="datetimeFigureOut">
              <a:rPr lang="id-ID" smtClean="0"/>
              <a:pPr/>
              <a:t>18/11/2014</a:t>
            </a:fld>
            <a:endParaRPr lang="id-ID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39763" y="4125913"/>
            <a:ext cx="5121275" cy="391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850" y="8250238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A90CF-949A-429C-974A-32628E3A5183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4790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Companding (Compression and Expanding)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The 16-bit linear</a:t>
            </a:r>
            <a:r>
              <a:rPr lang="en-US" baseline="0" dirty="0" smtClean="0"/>
              <a:t> audio codec is preferable because the a-law and u-law chips are already incorporating some compression to reduce the number of bits per sample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Using a-law or u-law chips may reduce the overall voice quality, generated by the modem</a:t>
            </a:r>
          </a:p>
          <a:p>
            <a:pPr marL="0" indent="0">
              <a:buFont typeface="+mj-lt"/>
              <a:buNone/>
            </a:pPr>
            <a:r>
              <a:rPr lang="en-US" baseline="0" dirty="0" smtClean="0"/>
              <a:t>Source: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AMBE-3000F_manual.pdf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90CF-949A-429C-974A-32628E3A5183}" type="slidenum">
              <a:rPr lang="id-ID" smtClean="0"/>
              <a:pPr/>
              <a:t>4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01630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http://encyclopedia2.thefreedictionary.com/A-law+algorithm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http://en.wikipedia.org/wiki/A-law_algorithm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90CF-949A-429C-974A-32628E3A5183}" type="slidenum">
              <a:rPr lang="id-ID" smtClean="0"/>
              <a:pPr/>
              <a:t>6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95077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http://www.threejacks.com/?q=node/176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90CF-949A-429C-974A-32628E3A5183}" type="slidenum">
              <a:rPr lang="id-ID" smtClean="0"/>
              <a:pPr/>
              <a:t>8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21423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A90CF-949A-429C-974A-32628E3A5183}" type="slidenum">
              <a:rPr lang="id-ID" smtClean="0"/>
              <a:pPr/>
              <a:t>12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4870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0800" y="609600"/>
            <a:ext cx="5867400" cy="1295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19600" y="1905000"/>
            <a:ext cx="4038600" cy="15240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Tritronik_logo"/>
          <p:cNvPicPr>
            <a:picLocks noChangeAspect="1" noChangeArrowheads="1"/>
          </p:cNvPicPr>
          <p:nvPr userDrawn="1"/>
        </p:nvPicPr>
        <p:blipFill>
          <a:blip r:embed="rId3" cstate="print">
            <a:lum contrast="6000"/>
          </a:blip>
          <a:srcRect/>
          <a:stretch>
            <a:fillRect/>
          </a:stretch>
        </p:blipFill>
        <p:spPr bwMode="auto">
          <a:xfrm>
            <a:off x="228600" y="609600"/>
            <a:ext cx="2514600" cy="22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1803400" y="6324600"/>
            <a:ext cx="5729288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 b="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www.tritronik.com • info@tritronik.com</a:t>
            </a:r>
          </a:p>
        </p:txBody>
      </p:sp>
      <p:pic>
        <p:nvPicPr>
          <p:cNvPr id="9" name="Picture 1" descr="C:\Users\jeffrey\Pictures\TMF flat CMYK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124200"/>
            <a:ext cx="1828800" cy="35919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9700" y="3119735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Member of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 smtClean="0"/>
              <a:t>© 2014 PT Tricada Intronik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A961B16-75D8-41B4-80AF-1CCDC9BF32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Secure Modem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491880" y="1905000"/>
            <a:ext cx="4966320" cy="1524000"/>
          </a:xfrm>
        </p:spPr>
        <p:txBody>
          <a:bodyPr/>
          <a:lstStyle/>
          <a:p>
            <a:r>
              <a:rPr lang="en-US" dirty="0" smtClean="0"/>
              <a:t>Hardware Design – Audio Codec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U-law 2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in MATLAB</a:t>
            </a:r>
          </a:p>
          <a:p>
            <a:pPr lvl="1"/>
            <a:r>
              <a:rPr lang="en-US" dirty="0" smtClean="0"/>
              <a:t>Compare avg error of U-law companding and linear companding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8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Codec Selection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Texas Instrument PCM3500</a:t>
            </a:r>
          </a:p>
          <a:p>
            <a:r>
              <a:rPr lang="en-US" dirty="0" smtClean="0"/>
              <a:t>Texas Instrument TLV320AIC14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9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PCM3500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648200" y="1423317"/>
            <a:ext cx="4038600" cy="4525963"/>
          </a:xfrm>
        </p:spPr>
        <p:txBody>
          <a:bodyPr/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16-bit ADC and DAC</a:t>
            </a:r>
          </a:p>
          <a:p>
            <a:pPr lvl="1"/>
            <a:r>
              <a:rPr lang="en-US" dirty="0" smtClean="0"/>
              <a:t>Sampling Freq</a:t>
            </a:r>
          </a:p>
          <a:p>
            <a:pPr lvl="2"/>
            <a:r>
              <a:rPr lang="en-US" dirty="0" smtClean="0"/>
              <a:t>7.2 to 26 kHz</a:t>
            </a:r>
            <a:endParaRPr lang="en-US" dirty="0"/>
          </a:p>
          <a:p>
            <a:pPr lvl="1"/>
            <a:r>
              <a:rPr lang="en-US" dirty="0" smtClean="0"/>
              <a:t>2.7 to 3.6V power supply</a:t>
            </a:r>
          </a:p>
          <a:p>
            <a:pPr lvl="1"/>
            <a:r>
              <a:rPr lang="en-US" dirty="0" smtClean="0"/>
              <a:t>Master or slave mode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26" name="Picture 2" descr="http://www.ti.com/graphics/folders/partimages/PCM3500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2132856"/>
            <a:ext cx="19907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08347" y="175541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 PCM3500 Audio Codec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687608"/>
            <a:ext cx="2880000" cy="14776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800" y="4653136"/>
            <a:ext cx="2880000" cy="15233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05596" y="4315437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Slave Mode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868144" y="428380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Master Mode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298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PCM3500 1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Interfacing with AMBE3000</a:t>
            </a:r>
          </a:p>
          <a:p>
            <a:pPr lvl="1"/>
            <a:r>
              <a:rPr lang="en-US" sz="2000" dirty="0" smtClean="0"/>
              <a:t>Operated as Master</a:t>
            </a:r>
          </a:p>
          <a:p>
            <a:pPr lvl="1"/>
            <a:r>
              <a:rPr lang="en-US" sz="2000" dirty="0" smtClean="0"/>
              <a:t>Using McBSP interface</a:t>
            </a:r>
          </a:p>
          <a:p>
            <a:pPr lvl="1"/>
            <a:r>
              <a:rPr lang="en-US" sz="2000" dirty="0" smtClean="0"/>
              <a:t>Using 3.3V power supply</a:t>
            </a:r>
          </a:p>
          <a:p>
            <a:pPr lvl="1"/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813145"/>
            <a:ext cx="4038600" cy="21000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2411596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AMBE3000 and Audio Codec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456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TLV320AIC14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16-bit ADC and DAC</a:t>
            </a:r>
          </a:p>
          <a:p>
            <a:pPr lvl="1"/>
            <a:r>
              <a:rPr lang="en-US" dirty="0" smtClean="0"/>
              <a:t>Sampling Freq</a:t>
            </a:r>
          </a:p>
          <a:p>
            <a:pPr lvl="2"/>
            <a:r>
              <a:rPr lang="en-US" dirty="0" smtClean="0"/>
              <a:t>26kHz with IIR/FIR filter</a:t>
            </a:r>
          </a:p>
          <a:p>
            <a:pPr lvl="2"/>
            <a:r>
              <a:rPr lang="en-US" dirty="0" smtClean="0"/>
              <a:t>104kHz without filter</a:t>
            </a:r>
          </a:p>
          <a:p>
            <a:pPr lvl="1"/>
            <a:r>
              <a:rPr lang="en-US" dirty="0" smtClean="0"/>
              <a:t>1.7 to 3.6V power supply</a:t>
            </a:r>
          </a:p>
          <a:p>
            <a:pPr lvl="2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 descr="http://t2.gstatic.com/images?q=tbn:ANd9GcR2ytYyyoWi_XujxYSJxiYeYZXKQN7aj2hqFP7h6_7JNuGf5OIx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348880"/>
            <a:ext cx="17907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27584" y="1988880"/>
            <a:ext cx="32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 TLV320AIC14 Audio Codec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469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TLV320AIC14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706311"/>
            <a:ext cx="4038600" cy="231374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Interfacing with AMBE3000</a:t>
            </a:r>
          </a:p>
          <a:p>
            <a:pPr lvl="1"/>
            <a:r>
              <a:rPr lang="en-US" sz="2000" dirty="0" smtClean="0"/>
              <a:t>Using SPI interface</a:t>
            </a:r>
          </a:p>
          <a:p>
            <a:pPr lvl="1"/>
            <a:r>
              <a:rPr lang="en-US" sz="2000" dirty="0" smtClean="0"/>
              <a:t>Using 3.3V power supply</a:t>
            </a:r>
          </a:p>
          <a:p>
            <a:pPr lvl="1"/>
            <a:r>
              <a:rPr lang="en-US" sz="2000" dirty="0" smtClean="0"/>
              <a:t>Audio codec can be programmed via packet from AMBE3000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234888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AMBE3000 and Audio Codec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808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Codec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process audio signal, vocoder need audio codec to digitized, analog audio</a:t>
            </a:r>
          </a:p>
          <a:p>
            <a:r>
              <a:rPr lang="en-US" dirty="0" smtClean="0"/>
              <a:t>Audio codec performs </a:t>
            </a:r>
            <a:r>
              <a:rPr lang="en-US" i="1" dirty="0" smtClean="0"/>
              <a:t>companding</a:t>
            </a:r>
            <a:r>
              <a:rPr lang="en-US" dirty="0" smtClean="0"/>
              <a:t> (compression and expanding) to reduce size of digitized audio signal</a:t>
            </a:r>
          </a:p>
          <a:p>
            <a:r>
              <a:rPr lang="en-US" dirty="0" smtClean="0"/>
              <a:t>Common </a:t>
            </a:r>
            <a:r>
              <a:rPr lang="en-US" i="1" dirty="0" smtClean="0"/>
              <a:t>companding</a:t>
            </a:r>
            <a:r>
              <a:rPr lang="en-US" dirty="0" smtClean="0"/>
              <a:t> algorithm:</a:t>
            </a:r>
          </a:p>
          <a:p>
            <a:pPr lvl="1"/>
            <a:r>
              <a:rPr lang="en-US" dirty="0" smtClean="0"/>
              <a:t>Linear codec</a:t>
            </a:r>
          </a:p>
          <a:p>
            <a:pPr lvl="1"/>
            <a:r>
              <a:rPr lang="en-US" dirty="0" smtClean="0"/>
              <a:t>A-law codec</a:t>
            </a:r>
          </a:p>
          <a:p>
            <a:pPr lvl="1"/>
            <a:r>
              <a:rPr lang="en-US" dirty="0" smtClean="0"/>
              <a:t>U-law codec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7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Codec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A-law and U-law codec have better performance than linear codec because have more quantization points near low level (where many signals are located)</a:t>
            </a:r>
          </a:p>
          <a:p>
            <a:r>
              <a:rPr lang="en-US" dirty="0" smtClean="0"/>
              <a:t>However, for the vocoder, it is preferable to use 16-bit linear codec than either A-law or U-law codec, because they are lossy codec</a:t>
            </a:r>
          </a:p>
          <a:p>
            <a:r>
              <a:rPr lang="en-US" dirty="0" smtClean="0"/>
              <a:t>They are two option of audio codec for AMBE3000:</a:t>
            </a:r>
          </a:p>
          <a:p>
            <a:pPr lvl="1"/>
            <a:r>
              <a:rPr lang="en-US" dirty="0" smtClean="0"/>
              <a:t>PCM3500</a:t>
            </a:r>
          </a:p>
          <a:p>
            <a:pPr lvl="1"/>
            <a:r>
              <a:rPr lang="en-US" dirty="0" smtClean="0"/>
              <a:t>TLV320AIC14 (suggested by reference design)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6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Audio Codec Block Diagram</a:t>
            </a:r>
          </a:p>
          <a:p>
            <a:r>
              <a:rPr lang="en-US" dirty="0" smtClean="0"/>
              <a:t>Audio Codec Algorithm</a:t>
            </a:r>
          </a:p>
          <a:p>
            <a:r>
              <a:rPr lang="en-US" dirty="0" smtClean="0"/>
              <a:t>Audio Codec Selection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Codec Block Diagram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Codec Block Diagram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vocoder can be configured to transmit and receive digitized speech to and from most linear, a-law, or u-law audio codec</a:t>
            </a:r>
          </a:p>
          <a:p>
            <a:r>
              <a:rPr lang="en-US" dirty="0" smtClean="0"/>
              <a:t>The 16-bit linear audio codec are preferable over an a-law and u-law companding chips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55" y="1739201"/>
            <a:ext cx="7253289" cy="82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Codec Algorithm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a-law</a:t>
            </a:r>
          </a:p>
          <a:p>
            <a:r>
              <a:rPr lang="en-US" dirty="0" smtClean="0"/>
              <a:t>u-law</a:t>
            </a:r>
          </a:p>
          <a:p>
            <a:r>
              <a:rPr lang="en-US" dirty="0"/>
              <a:t>l</a:t>
            </a:r>
            <a:r>
              <a:rPr lang="en-US" dirty="0" smtClean="0"/>
              <a:t>inear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2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A-law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ITU standard for converting analog data into digital form using </a:t>
            </a:r>
            <a:r>
              <a:rPr lang="en-US" i="1" dirty="0" smtClean="0"/>
              <a:t>Pulse Code Modulation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uses a companding technique that provides more quantizing steps at lower amplitude (volume) than a higher amplitude.</a:t>
            </a:r>
          </a:p>
          <a:p>
            <a:r>
              <a:rPr lang="en-US" dirty="0" smtClean="0"/>
              <a:t>It is used in European 8-bit PCM digital communication systems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9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A-law 1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A-law compression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Common A value=87.7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A-law expansion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num>
                                <m:den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unc>
                                        <m:funcPr>
                                          <m:ctrlPr>
                                            <a:rPr lang="en-US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num>
                                <m:den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f>
                                <m:f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1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10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U-law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It is a form of logarithmic quantization or companding</a:t>
            </a:r>
          </a:p>
          <a:p>
            <a:r>
              <a:rPr lang="en-US" sz="2400" dirty="0" smtClean="0"/>
              <a:t>It is based on the observation that many signals are statistically more likely to be near a low signal level than a high signal level</a:t>
            </a:r>
          </a:p>
          <a:p>
            <a:r>
              <a:rPr lang="en-US" sz="2400" dirty="0" smtClean="0"/>
              <a:t>Therefore, it makes more sense to have more quantization points near a low level than a high level</a:t>
            </a:r>
          </a:p>
          <a:p>
            <a:r>
              <a:rPr lang="en-US" sz="2400" dirty="0" smtClean="0"/>
              <a:t>In typical system, linear samples of 14 to 16 bits are companded to 8 bits</a:t>
            </a:r>
          </a:p>
          <a:p>
            <a:r>
              <a:rPr lang="en-US" sz="2400" dirty="0" smtClean="0"/>
              <a:t>Used in North America and Japan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0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U-law 1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U-law </a:t>
            </a:r>
            <a:r>
              <a:rPr lang="en-US" dirty="0" smtClean="0"/>
              <a:t>compression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-36512" y="2060848"/>
                <a:ext cx="4040188" cy="395128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 smtClean="0"/>
                  <a:t>Common </a:t>
                </a:r>
                <a:r>
                  <a:rPr lang="el-GR" b="0" i="1" dirty="0" smtClean="0">
                    <a:cs typeface="Shruti" panose="020B0502040204020203" pitchFamily="34" charset="0"/>
                  </a:rPr>
                  <a:t>μ</a:t>
                </a:r>
                <a:r>
                  <a:rPr lang="en-US" i="1" dirty="0">
                    <a:cs typeface="Shruti" panose="020B0502040204020203" pitchFamily="34" charset="0"/>
                  </a:rPr>
                  <a:t> </a:t>
                </a:r>
                <a:r>
                  <a:rPr lang="en-US" dirty="0" smtClean="0">
                    <a:cs typeface="Shruti" panose="020B0502040204020203" pitchFamily="34" charset="0"/>
                  </a:rPr>
                  <a:t>value: 255</a:t>
                </a:r>
                <a:endParaRPr lang="en-US" b="0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-36512" y="2060848"/>
                <a:ext cx="4040188" cy="3951288"/>
              </a:xfrm>
              <a:blipFill rotWithShape="0">
                <a:blip r:embed="rId2"/>
                <a:stretch>
                  <a:fillRect l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U-law </a:t>
            </a:r>
            <a:r>
              <a:rPr lang="en-US" dirty="0" smtClean="0"/>
              <a:t>expansion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3816424" y="2214016"/>
                <a:ext cx="5508104" cy="395128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)(1/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3816424" y="2214016"/>
                <a:ext cx="5508104" cy="3951288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2014 PT Tricada Intronik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61B16-75D8-41B4-80AF-1CCDC9BF321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7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3" grpId="0" build="p"/>
      <p:bldP spid="9" grpId="0" build="p"/>
      <p:bldP spid="7" grpId="0" build="p"/>
    </p:bldLst>
  </p:timing>
</p:sld>
</file>

<file path=ppt/theme/theme1.xml><?xml version="1.0" encoding="utf-8"?>
<a:theme xmlns:a="http://schemas.openxmlformats.org/drawingml/2006/main" name="Tritronik-1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AgriField_co_35_CrystalGraphics.com_PowerPoint_Templates_trial</Template>
  <TotalTime>6359</TotalTime>
  <Words>626</Words>
  <Application>Microsoft Office PowerPoint</Application>
  <PresentationFormat>On-screen Show (4:3)</PresentationFormat>
  <Paragraphs>151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Corbel</vt:lpstr>
      <vt:lpstr>Shruti</vt:lpstr>
      <vt:lpstr>Tritronik-1</vt:lpstr>
      <vt:lpstr>Secure Modem</vt:lpstr>
      <vt:lpstr>Contents</vt:lpstr>
      <vt:lpstr>Audio Codec Block Diagram</vt:lpstr>
      <vt:lpstr>Audio Codec Block Diagram</vt:lpstr>
      <vt:lpstr>Audio Codec Algorithm</vt:lpstr>
      <vt:lpstr>A-law</vt:lpstr>
      <vt:lpstr>A-law 1</vt:lpstr>
      <vt:lpstr>U-law</vt:lpstr>
      <vt:lpstr>U-law 1</vt:lpstr>
      <vt:lpstr>U-law 2</vt:lpstr>
      <vt:lpstr>Audio Codec Selection</vt:lpstr>
      <vt:lpstr>PCM3500</vt:lpstr>
      <vt:lpstr>PCM3500 1</vt:lpstr>
      <vt:lpstr>TLV320AIC14</vt:lpstr>
      <vt:lpstr>TLV320AIC14</vt:lpstr>
      <vt:lpstr>Summary</vt:lpstr>
      <vt:lpstr>Audio Codec</vt:lpstr>
      <vt:lpstr>Audio Codec 1</vt:lpstr>
      <vt:lpstr>Discussion</vt:lpstr>
    </vt:vector>
  </TitlesOfParts>
  <Company>TRITRONIK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Telkom Corporate Customer Portal</dc:title>
  <dc:creator>Yogi Saputra</dc:creator>
  <cp:lastModifiedBy>tritronik</cp:lastModifiedBy>
  <cp:revision>720</cp:revision>
  <dcterms:created xsi:type="dcterms:W3CDTF">2010-10-06T09:27:10Z</dcterms:created>
  <dcterms:modified xsi:type="dcterms:W3CDTF">2014-11-18T06:44:11Z</dcterms:modified>
</cp:coreProperties>
</file>