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1"/>
  </p:notesMasterIdLst>
  <p:sldIdLst>
    <p:sldId id="256" r:id="rId2"/>
    <p:sldId id="265" r:id="rId3"/>
    <p:sldId id="271" r:id="rId4"/>
    <p:sldId id="261" r:id="rId5"/>
    <p:sldId id="263" r:id="rId6"/>
    <p:sldId id="285" r:id="rId7"/>
    <p:sldId id="286" r:id="rId8"/>
    <p:sldId id="287" r:id="rId9"/>
    <p:sldId id="270" r:id="rId10"/>
  </p:sldIdLst>
  <p:sldSz cx="9144000" cy="5143500" type="screen16x9"/>
  <p:notesSz cx="6858000" cy="9144000"/>
  <p:embeddedFontLst>
    <p:embeddedFont>
      <p:font typeface="IBM Plex Sans" panose="020B0604020202020204" charset="0"/>
      <p:regular r:id="rId12"/>
      <p:bold r:id="rId13"/>
      <p:italic r:id="rId14"/>
      <p:boldItalic r:id="rId15"/>
    </p:embeddedFont>
    <p:embeddedFont>
      <p:font typeface="IBM Plex Sans Light" panose="020B0604020202020204" charset="0"/>
      <p:regular r:id="rId16"/>
      <p:bold r:id="rId17"/>
      <p:italic r:id="rId18"/>
      <p:boldItalic r:id="rId19"/>
    </p:embeddedFont>
    <p:embeddedFont>
      <p:font typeface="Merriweather" panose="020B0604020202020204" charset="0"/>
      <p:regular r:id="rId20"/>
      <p:bold r:id="rId21"/>
      <p:italic r:id="rId22"/>
      <p:boldItalic r:id="rId23"/>
    </p:embeddedFont>
    <p:embeddedFont>
      <p:font typeface="Microsoft Sans Serif" panose="020B0604020202020204" pitchFamily="3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Veater" initials="CV" lastIdx="1" clrIdx="0">
    <p:extLst>
      <p:ext uri="{19B8F6BF-5375-455C-9EA6-DF929625EA0E}">
        <p15:presenceInfo xmlns:p15="http://schemas.microsoft.com/office/powerpoint/2012/main" userId="6cf8b269c43002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C5D962-E75B-4609-A489-B060755A0CA0}">
  <a:tblStyle styleId="{49C5D962-E75B-4609-A489-B060755A0CA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1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378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623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242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12200"/>
            <a:ext cx="6041075" cy="5166925"/>
          </a:xfrm>
          <a:custGeom>
            <a:avLst/>
            <a:gdLst/>
            <a:ahLst/>
            <a:cxnLst/>
            <a:rect l="l" t="t" r="r" b="b"/>
            <a:pathLst>
              <a:path w="241643" h="206677" extrusionOk="0">
                <a:moveTo>
                  <a:pt x="126321" y="206677"/>
                </a:moveTo>
                <a:lnTo>
                  <a:pt x="241643" y="0"/>
                </a:lnTo>
                <a:lnTo>
                  <a:pt x="0" y="0"/>
                </a:lnTo>
                <a:lnTo>
                  <a:pt x="0" y="206677"/>
                </a:lnTo>
                <a:close/>
              </a:path>
            </a:pathLst>
          </a:custGeom>
          <a:solidFill>
            <a:schemeClr val="lt1"/>
          </a:solidFill>
          <a:ln>
            <a:noFill/>
          </a:ln>
        </p:spPr>
      </p:sp>
      <p:sp>
        <p:nvSpPr>
          <p:cNvPr id="11" name="Google Shape;11;p2"/>
          <p:cNvSpPr/>
          <p:nvPr/>
        </p:nvSpPr>
        <p:spPr>
          <a:xfrm>
            <a:off x="2518391" y="1589650"/>
            <a:ext cx="3331800" cy="35538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701476" y="0"/>
            <a:ext cx="3331800" cy="3553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685800" y="696425"/>
            <a:ext cx="4466100" cy="2857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4800"/>
              <a:buNone/>
              <a:defRPr sz="4800"/>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lt1"/>
        </a:solidFill>
        <a:effectLst/>
      </p:bgPr>
    </p:bg>
    <p:spTree>
      <p:nvGrpSpPr>
        <p:cNvPr id="1" name="Shape 37"/>
        <p:cNvGrpSpPr/>
        <p:nvPr/>
      </p:nvGrpSpPr>
      <p:grpSpPr>
        <a:xfrm>
          <a:off x="0" y="0"/>
          <a:ext cx="0" cy="0"/>
          <a:chOff x="0" y="0"/>
          <a:chExt cx="0" cy="0"/>
        </a:xfrm>
      </p:grpSpPr>
      <p:grpSp>
        <p:nvGrpSpPr>
          <p:cNvPr id="38" name="Google Shape;38;p5"/>
          <p:cNvGrpSpPr/>
          <p:nvPr/>
        </p:nvGrpSpPr>
        <p:grpSpPr>
          <a:xfrm>
            <a:off x="-313691" y="-18375"/>
            <a:ext cx="7510983" cy="1637005"/>
            <a:chOff x="-313691" y="-18375"/>
            <a:chExt cx="7510983" cy="1637005"/>
          </a:xfrm>
        </p:grpSpPr>
        <p:sp>
          <p:nvSpPr>
            <p:cNvPr id="39" name="Google Shape;39;p5"/>
            <p:cNvSpPr/>
            <p:nvPr/>
          </p:nvSpPr>
          <p:spPr>
            <a:xfrm>
              <a:off x="256376" y="499825"/>
              <a:ext cx="66924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5"/>
          <p:cNvGrpSpPr/>
          <p:nvPr/>
        </p:nvGrpSpPr>
        <p:grpSpPr>
          <a:xfrm>
            <a:off x="7485392" y="1755351"/>
            <a:ext cx="2830800" cy="3388272"/>
            <a:chOff x="7485392" y="1755351"/>
            <a:chExt cx="2830800" cy="3388272"/>
          </a:xfrm>
        </p:grpSpPr>
        <p:sp>
          <p:nvSpPr>
            <p:cNvPr id="46" name="Google Shape;46;p5"/>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5"/>
          <p:cNvSpPr txBox="1">
            <a:spLocks noGrp="1"/>
          </p:cNvSpPr>
          <p:nvPr>
            <p:ph type="body" idx="1"/>
          </p:nvPr>
        </p:nvSpPr>
        <p:spPr>
          <a:xfrm>
            <a:off x="914575" y="1584425"/>
            <a:ext cx="6999600" cy="29997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9" name="Google Shape;49;p5"/>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5"/>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51"/>
        <p:cNvGrpSpPr/>
        <p:nvPr/>
      </p:nvGrpSpPr>
      <p:grpSpPr>
        <a:xfrm>
          <a:off x="0" y="0"/>
          <a:ext cx="0" cy="0"/>
          <a:chOff x="0" y="0"/>
          <a:chExt cx="0" cy="0"/>
        </a:xfrm>
      </p:grpSpPr>
      <p:sp>
        <p:nvSpPr>
          <p:cNvPr id="52" name="Google Shape;52;p6"/>
          <p:cNvSpPr/>
          <p:nvPr/>
        </p:nvSpPr>
        <p:spPr>
          <a:xfrm>
            <a:off x="-7800" y="-12200"/>
            <a:ext cx="6248300" cy="5166925"/>
          </a:xfrm>
          <a:custGeom>
            <a:avLst/>
            <a:gdLst/>
            <a:ahLst/>
            <a:cxnLst/>
            <a:rect l="l" t="t" r="r" b="b"/>
            <a:pathLst>
              <a:path w="249932" h="206677" extrusionOk="0">
                <a:moveTo>
                  <a:pt x="134610" y="206677"/>
                </a:moveTo>
                <a:lnTo>
                  <a:pt x="249932" y="0"/>
                </a:lnTo>
                <a:lnTo>
                  <a:pt x="312" y="176"/>
                </a:lnTo>
                <a:lnTo>
                  <a:pt x="0" y="206540"/>
                </a:lnTo>
                <a:close/>
              </a:path>
            </a:pathLst>
          </a:custGeom>
          <a:solidFill>
            <a:schemeClr val="lt1"/>
          </a:solidFill>
          <a:ln>
            <a:noFill/>
          </a:ln>
        </p:spPr>
      </p:sp>
      <p:grpSp>
        <p:nvGrpSpPr>
          <p:cNvPr id="53" name="Google Shape;53;p6"/>
          <p:cNvGrpSpPr/>
          <p:nvPr/>
        </p:nvGrpSpPr>
        <p:grpSpPr>
          <a:xfrm>
            <a:off x="-313691" y="-18375"/>
            <a:ext cx="6268866" cy="1637005"/>
            <a:chOff x="-313691" y="-18375"/>
            <a:chExt cx="6268866" cy="1637005"/>
          </a:xfrm>
        </p:grpSpPr>
        <p:sp>
          <p:nvSpPr>
            <p:cNvPr id="54" name="Google Shape;54;p6"/>
            <p:cNvSpPr/>
            <p:nvPr/>
          </p:nvSpPr>
          <p:spPr>
            <a:xfrm>
              <a:off x="256375" y="499825"/>
              <a:ext cx="56988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6"/>
          <p:cNvGrpSpPr/>
          <p:nvPr/>
        </p:nvGrpSpPr>
        <p:grpSpPr>
          <a:xfrm>
            <a:off x="8378663" y="3572732"/>
            <a:ext cx="1312359" cy="1570803"/>
            <a:chOff x="7485392" y="1755351"/>
            <a:chExt cx="2830800" cy="3388272"/>
          </a:xfrm>
        </p:grpSpPr>
        <p:sp>
          <p:nvSpPr>
            <p:cNvPr id="59" name="Google Shape;59;p6"/>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6"/>
          <p:cNvSpPr/>
          <p:nvPr/>
        </p:nvSpPr>
        <p:spPr>
          <a:xfrm>
            <a:off x="3171580" y="2571750"/>
            <a:ext cx="1806600" cy="2582700"/>
          </a:xfrm>
          <a:prstGeom prst="parallelogram">
            <a:avLst>
              <a:gd name="adj" fmla="val 79448"/>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2918594" y="0"/>
            <a:ext cx="3321900" cy="4749900"/>
          </a:xfrm>
          <a:prstGeom prst="parallelogram">
            <a:avLst>
              <a:gd name="adj" fmla="val 79448"/>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txBox="1">
            <a:spLocks noGrp="1"/>
          </p:cNvSpPr>
          <p:nvPr>
            <p:ph type="title"/>
          </p:nvPr>
        </p:nvSpPr>
        <p:spPr>
          <a:xfrm>
            <a:off x="914575" y="495875"/>
            <a:ext cx="39090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64" name="Google Shape;64;p6"/>
          <p:cNvSpPr txBox="1">
            <a:spLocks noGrp="1"/>
          </p:cNvSpPr>
          <p:nvPr>
            <p:ph type="body" idx="1"/>
          </p:nvPr>
        </p:nvSpPr>
        <p:spPr>
          <a:xfrm>
            <a:off x="914575" y="1584425"/>
            <a:ext cx="2480700" cy="2999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6"/>
          <p:cNvSpPr txBox="1">
            <a:spLocks noGrp="1"/>
          </p:cNvSpPr>
          <p:nvPr>
            <p:ph type="sldNum" idx="12"/>
          </p:nvPr>
        </p:nvSpPr>
        <p:spPr>
          <a:xfrm>
            <a:off x="8694775" y="4749850"/>
            <a:ext cx="4494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lt1"/>
        </a:solidFill>
        <a:effectLst/>
      </p:bgPr>
    </p:bg>
    <p:spTree>
      <p:nvGrpSpPr>
        <p:cNvPr id="1" name="Shape 66"/>
        <p:cNvGrpSpPr/>
        <p:nvPr/>
      </p:nvGrpSpPr>
      <p:grpSpPr>
        <a:xfrm>
          <a:off x="0" y="0"/>
          <a:ext cx="0" cy="0"/>
          <a:chOff x="0" y="0"/>
          <a:chExt cx="0" cy="0"/>
        </a:xfrm>
      </p:grpSpPr>
      <p:grpSp>
        <p:nvGrpSpPr>
          <p:cNvPr id="67" name="Google Shape;67;p7"/>
          <p:cNvGrpSpPr/>
          <p:nvPr/>
        </p:nvGrpSpPr>
        <p:grpSpPr>
          <a:xfrm>
            <a:off x="-313691" y="-18375"/>
            <a:ext cx="7510983" cy="1637005"/>
            <a:chOff x="-313691" y="-18375"/>
            <a:chExt cx="7510983" cy="1637005"/>
          </a:xfrm>
        </p:grpSpPr>
        <p:sp>
          <p:nvSpPr>
            <p:cNvPr id="68" name="Google Shape;68;p7"/>
            <p:cNvSpPr/>
            <p:nvPr/>
          </p:nvSpPr>
          <p:spPr>
            <a:xfrm>
              <a:off x="256376" y="499825"/>
              <a:ext cx="66924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7"/>
          <p:cNvGrpSpPr/>
          <p:nvPr/>
        </p:nvGrpSpPr>
        <p:grpSpPr>
          <a:xfrm>
            <a:off x="7485392" y="1755351"/>
            <a:ext cx="2830800" cy="3388272"/>
            <a:chOff x="7485392" y="1755351"/>
            <a:chExt cx="2830800" cy="3388272"/>
          </a:xfrm>
        </p:grpSpPr>
        <p:sp>
          <p:nvSpPr>
            <p:cNvPr id="75" name="Google Shape;75;p7"/>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7"/>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78" name="Google Shape;78;p7"/>
          <p:cNvSpPr txBox="1">
            <a:spLocks noGrp="1"/>
          </p:cNvSpPr>
          <p:nvPr>
            <p:ph type="body" idx="1"/>
          </p:nvPr>
        </p:nvSpPr>
        <p:spPr>
          <a:xfrm>
            <a:off x="914575" y="1584425"/>
            <a:ext cx="3264000" cy="29571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79" name="Google Shape;79;p7"/>
          <p:cNvSpPr txBox="1">
            <a:spLocks noGrp="1"/>
          </p:cNvSpPr>
          <p:nvPr>
            <p:ph type="body" idx="2"/>
          </p:nvPr>
        </p:nvSpPr>
        <p:spPr>
          <a:xfrm>
            <a:off x="4650178" y="1584425"/>
            <a:ext cx="3264000" cy="29571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80" name="Google Shape;80;p7"/>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 Dark">
  <p:cSld name="TITLE_ONLY_1">
    <p:bg>
      <p:bgPr>
        <a:gradFill>
          <a:gsLst>
            <a:gs pos="0">
              <a:schemeClr val="accent6"/>
            </a:gs>
            <a:gs pos="100000">
              <a:schemeClr val="accent5"/>
            </a:gs>
          </a:gsLst>
          <a:lin ang="5400012" scaled="0"/>
        </a:gradFill>
        <a:effectLst/>
      </p:bgPr>
    </p:bg>
    <p:spTree>
      <p:nvGrpSpPr>
        <p:cNvPr id="1" name="Shape 110"/>
        <p:cNvGrpSpPr/>
        <p:nvPr/>
      </p:nvGrpSpPr>
      <p:grpSpPr>
        <a:xfrm>
          <a:off x="0" y="0"/>
          <a:ext cx="0" cy="0"/>
          <a:chOff x="0" y="0"/>
          <a:chExt cx="0" cy="0"/>
        </a:xfrm>
      </p:grpSpPr>
      <p:grpSp>
        <p:nvGrpSpPr>
          <p:cNvPr id="111" name="Google Shape;111;p10"/>
          <p:cNvGrpSpPr/>
          <p:nvPr/>
        </p:nvGrpSpPr>
        <p:grpSpPr>
          <a:xfrm>
            <a:off x="-313691" y="-18375"/>
            <a:ext cx="7510983" cy="1637005"/>
            <a:chOff x="-313691" y="-18375"/>
            <a:chExt cx="7510983" cy="1637005"/>
          </a:xfrm>
        </p:grpSpPr>
        <p:sp>
          <p:nvSpPr>
            <p:cNvPr id="112" name="Google Shape;112;p10"/>
            <p:cNvSpPr/>
            <p:nvPr/>
          </p:nvSpPr>
          <p:spPr>
            <a:xfrm>
              <a:off x="256376" y="499825"/>
              <a:ext cx="6692400" cy="804900"/>
            </a:xfrm>
            <a:prstGeom prst="parallelogram">
              <a:avLst>
                <a:gd name="adj" fmla="val 549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10"/>
          <p:cNvGrpSpPr/>
          <p:nvPr/>
        </p:nvGrpSpPr>
        <p:grpSpPr>
          <a:xfrm>
            <a:off x="7485392" y="1755351"/>
            <a:ext cx="2830800" cy="3388272"/>
            <a:chOff x="7485392" y="1755351"/>
            <a:chExt cx="2830800" cy="3388272"/>
          </a:xfrm>
        </p:grpSpPr>
        <p:sp>
          <p:nvSpPr>
            <p:cNvPr id="119" name="Google Shape;119;p10"/>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2000"/>
              <a:buNone/>
              <a:defRPr>
                <a:solidFill>
                  <a:schemeClr val="lt1"/>
                </a:solidFill>
              </a:defRPr>
            </a:lvl1pPr>
            <a:lvl2pPr lvl="1" rtl="0">
              <a:spcBef>
                <a:spcPts val="0"/>
              </a:spcBef>
              <a:spcAft>
                <a:spcPts val="0"/>
              </a:spcAft>
              <a:buClr>
                <a:schemeClr val="lt1"/>
              </a:buClr>
              <a:buSzPts val="2000"/>
              <a:buNone/>
              <a:defRPr>
                <a:solidFill>
                  <a:schemeClr val="lt1"/>
                </a:solidFill>
              </a:defRPr>
            </a:lvl2pPr>
            <a:lvl3pPr lvl="2" rtl="0">
              <a:spcBef>
                <a:spcPts val="0"/>
              </a:spcBef>
              <a:spcAft>
                <a:spcPts val="0"/>
              </a:spcAft>
              <a:buClr>
                <a:schemeClr val="lt1"/>
              </a:buClr>
              <a:buSzPts val="2000"/>
              <a:buNone/>
              <a:defRPr>
                <a:solidFill>
                  <a:schemeClr val="lt1"/>
                </a:solidFill>
              </a:defRPr>
            </a:lvl3pPr>
            <a:lvl4pPr lvl="3" rtl="0">
              <a:spcBef>
                <a:spcPts val="0"/>
              </a:spcBef>
              <a:spcAft>
                <a:spcPts val="0"/>
              </a:spcAft>
              <a:buClr>
                <a:schemeClr val="lt1"/>
              </a:buClr>
              <a:buSzPts val="2000"/>
              <a:buNone/>
              <a:defRPr>
                <a:solidFill>
                  <a:schemeClr val="lt1"/>
                </a:solidFill>
              </a:defRPr>
            </a:lvl4pPr>
            <a:lvl5pPr lvl="4" rtl="0">
              <a:spcBef>
                <a:spcPts val="0"/>
              </a:spcBef>
              <a:spcAft>
                <a:spcPts val="0"/>
              </a:spcAft>
              <a:buClr>
                <a:schemeClr val="lt1"/>
              </a:buClr>
              <a:buSzPts val="2000"/>
              <a:buNone/>
              <a:defRPr>
                <a:solidFill>
                  <a:schemeClr val="lt1"/>
                </a:solidFill>
              </a:defRPr>
            </a:lvl5pPr>
            <a:lvl6pPr lvl="5" rtl="0">
              <a:spcBef>
                <a:spcPts val="0"/>
              </a:spcBef>
              <a:spcAft>
                <a:spcPts val="0"/>
              </a:spcAft>
              <a:buClr>
                <a:schemeClr val="lt1"/>
              </a:buClr>
              <a:buSzPts val="2000"/>
              <a:buNone/>
              <a:defRPr>
                <a:solidFill>
                  <a:schemeClr val="lt1"/>
                </a:solidFill>
              </a:defRPr>
            </a:lvl6pPr>
            <a:lvl7pPr lvl="6" rtl="0">
              <a:spcBef>
                <a:spcPts val="0"/>
              </a:spcBef>
              <a:spcAft>
                <a:spcPts val="0"/>
              </a:spcAft>
              <a:buClr>
                <a:schemeClr val="lt1"/>
              </a:buClr>
              <a:buSzPts val="2000"/>
              <a:buNone/>
              <a:defRPr>
                <a:solidFill>
                  <a:schemeClr val="lt1"/>
                </a:solidFill>
              </a:defRPr>
            </a:lvl7pPr>
            <a:lvl8pPr lvl="7" rtl="0">
              <a:spcBef>
                <a:spcPts val="0"/>
              </a:spcBef>
              <a:spcAft>
                <a:spcPts val="0"/>
              </a:spcAft>
              <a:buClr>
                <a:schemeClr val="lt1"/>
              </a:buClr>
              <a:buSzPts val="2000"/>
              <a:buNone/>
              <a:defRPr>
                <a:solidFill>
                  <a:schemeClr val="lt1"/>
                </a:solidFill>
              </a:defRPr>
            </a:lvl8pPr>
            <a:lvl9pPr lvl="8" rtl="0">
              <a:spcBef>
                <a:spcPts val="0"/>
              </a:spcBef>
              <a:spcAft>
                <a:spcPts val="0"/>
              </a:spcAft>
              <a:buClr>
                <a:schemeClr val="lt1"/>
              </a:buClr>
              <a:buSzPts val="2000"/>
              <a:buNone/>
              <a:defRPr>
                <a:solidFill>
                  <a:schemeClr val="lt1"/>
                </a:solidFill>
              </a:defRPr>
            </a:lvl9pPr>
          </a:lstStyle>
          <a:p>
            <a:endParaRPr/>
          </a:p>
        </p:txBody>
      </p:sp>
      <p:sp>
        <p:nvSpPr>
          <p:cNvPr id="122" name="Google Shape;122;p1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Dark">
  <p:cSld name="BLANK_1">
    <p:spTree>
      <p:nvGrpSpPr>
        <p:cNvPr id="1" name="Shape 142"/>
        <p:cNvGrpSpPr/>
        <p:nvPr/>
      </p:nvGrpSpPr>
      <p:grpSpPr>
        <a:xfrm>
          <a:off x="0" y="0"/>
          <a:ext cx="0" cy="0"/>
          <a:chOff x="0" y="0"/>
          <a:chExt cx="0" cy="0"/>
        </a:xfrm>
      </p:grpSpPr>
      <p:sp>
        <p:nvSpPr>
          <p:cNvPr id="143" name="Google Shape;143;p13"/>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44" name="Google Shape;144;p13"/>
          <p:cNvGrpSpPr/>
          <p:nvPr/>
        </p:nvGrpSpPr>
        <p:grpSpPr>
          <a:xfrm>
            <a:off x="-313691" y="-18375"/>
            <a:ext cx="1367790" cy="1637005"/>
            <a:chOff x="-313691" y="-18375"/>
            <a:chExt cx="1367790" cy="1637005"/>
          </a:xfrm>
        </p:grpSpPr>
        <p:sp>
          <p:nvSpPr>
            <p:cNvPr id="145" name="Google Shape;145;p13"/>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3"/>
          <p:cNvGrpSpPr/>
          <p:nvPr/>
        </p:nvGrpSpPr>
        <p:grpSpPr>
          <a:xfrm>
            <a:off x="7485392" y="1755351"/>
            <a:ext cx="2830800" cy="3388272"/>
            <a:chOff x="7485392" y="1755351"/>
            <a:chExt cx="2830800" cy="3388272"/>
          </a:xfrm>
        </p:grpSpPr>
        <p:sp>
          <p:nvSpPr>
            <p:cNvPr id="149" name="Google Shape;149;p13"/>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_1">
    <p:bg>
      <p:bgPr>
        <a:solidFill>
          <a:schemeClr val="lt1"/>
        </a:solidFill>
        <a:effectLst/>
      </p:bgPr>
    </p:bg>
    <p:spTree>
      <p:nvGrpSpPr>
        <p:cNvPr id="1" name="Shape 151"/>
        <p:cNvGrpSpPr/>
        <p:nvPr/>
      </p:nvGrpSpPr>
      <p:grpSpPr>
        <a:xfrm>
          <a:off x="0" y="0"/>
          <a:ext cx="0" cy="0"/>
          <a:chOff x="0" y="0"/>
          <a:chExt cx="0" cy="0"/>
        </a:xfrm>
      </p:grpSpPr>
      <p:sp>
        <p:nvSpPr>
          <p:cNvPr id="152" name="Google Shape;152;p14"/>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6"/>
            </a:gs>
            <a:gs pos="100000">
              <a:schemeClr val="accent5"/>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14575" y="495875"/>
            <a:ext cx="6026700" cy="8130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1pPr>
            <a:lvl2pPr lvl="1"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2pPr>
            <a:lvl3pPr lvl="2"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3pPr>
            <a:lvl4pPr lvl="3"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4pPr>
            <a:lvl5pPr lvl="4"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5pPr>
            <a:lvl6pPr lvl="5"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6pPr>
            <a:lvl7pPr lvl="6"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7pPr>
            <a:lvl8pPr lvl="7"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8pPr>
            <a:lvl9pPr lvl="8"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914575" y="1584425"/>
            <a:ext cx="6999600" cy="29997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BM Plex Sans Light"/>
              <a:buChar char="▰"/>
              <a:defRPr sz="2400">
                <a:solidFill>
                  <a:schemeClr val="dk1"/>
                </a:solidFill>
                <a:latin typeface="IBM Plex Sans Light"/>
                <a:ea typeface="IBM Plex Sans Light"/>
                <a:cs typeface="IBM Plex Sans Light"/>
                <a:sym typeface="IBM Plex Sans Light"/>
              </a:defRPr>
            </a:lvl1pPr>
            <a:lvl2pPr marL="914400" lvl="1" indent="-381000" rtl="0">
              <a:lnSpc>
                <a:spcPct val="115000"/>
              </a:lnSpc>
              <a:spcBef>
                <a:spcPts val="0"/>
              </a:spcBef>
              <a:spcAft>
                <a:spcPts val="0"/>
              </a:spcAft>
              <a:buClr>
                <a:schemeClr val="accent2"/>
              </a:buClr>
              <a:buSzPts val="2400"/>
              <a:buFont typeface="IBM Plex Sans Light"/>
              <a:buChar char="╺"/>
              <a:defRPr sz="2400">
                <a:solidFill>
                  <a:schemeClr val="dk1"/>
                </a:solidFill>
                <a:latin typeface="IBM Plex Sans Light"/>
                <a:ea typeface="IBM Plex Sans Light"/>
                <a:cs typeface="IBM Plex Sans Light"/>
                <a:sym typeface="IBM Plex Sans Light"/>
              </a:defRPr>
            </a:lvl2pPr>
            <a:lvl3pPr marL="1371600" lvl="2" indent="-381000" rtl="0">
              <a:lnSpc>
                <a:spcPct val="115000"/>
              </a:lnSpc>
              <a:spcBef>
                <a:spcPts val="0"/>
              </a:spcBef>
              <a:spcAft>
                <a:spcPts val="0"/>
              </a:spcAft>
              <a:buClr>
                <a:schemeClr val="accent3"/>
              </a:buClr>
              <a:buSzPts val="2400"/>
              <a:buFont typeface="IBM Plex Sans Light"/>
              <a:buChar char="╺"/>
              <a:defRPr sz="2400">
                <a:solidFill>
                  <a:schemeClr val="dk1"/>
                </a:solidFill>
                <a:latin typeface="IBM Plex Sans Light"/>
                <a:ea typeface="IBM Plex Sans Light"/>
                <a:cs typeface="IBM Plex Sans Light"/>
                <a:sym typeface="IBM Plex Sans Light"/>
              </a:defRPr>
            </a:lvl3pPr>
            <a:lvl4pPr marL="1828800" lvl="3"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4pPr>
            <a:lvl5pPr marL="2286000" lvl="4"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5pPr>
            <a:lvl6pPr marL="2743200" lvl="5"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6pPr>
            <a:lvl7pPr marL="3200400" lvl="6"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7pPr>
            <a:lvl8pPr marL="3657600" lvl="7"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8pPr>
            <a:lvl9pPr marL="4114800" lvl="8"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9pPr>
          </a:lstStyle>
          <a:p>
            <a:endParaRPr/>
          </a:p>
        </p:txBody>
      </p:sp>
      <p:sp>
        <p:nvSpPr>
          <p:cNvPr id="8" name="Google Shape;8;p1"/>
          <p:cNvSpPr txBox="1">
            <a:spLocks noGrp="1"/>
          </p:cNvSpPr>
          <p:nvPr>
            <p:ph type="sldNum" idx="12"/>
          </p:nvPr>
        </p:nvSpPr>
        <p:spPr>
          <a:xfrm>
            <a:off x="8557525" y="0"/>
            <a:ext cx="434100" cy="393600"/>
          </a:xfrm>
          <a:prstGeom prst="rect">
            <a:avLst/>
          </a:prstGeom>
          <a:noFill/>
          <a:ln>
            <a:noFill/>
          </a:ln>
        </p:spPr>
        <p:txBody>
          <a:bodyPr spcFirstLastPara="1" wrap="square" lIns="0" tIns="0" rIns="0" bIns="0" anchor="ctr" anchorCtr="0">
            <a:noAutofit/>
          </a:bodyPr>
          <a:lstStyle>
            <a:lvl1pPr lvl="0" algn="r" rtl="0">
              <a:buNone/>
              <a:defRPr sz="1200">
                <a:solidFill>
                  <a:schemeClr val="dk2"/>
                </a:solidFill>
                <a:latin typeface="IBM Plex Sans"/>
                <a:ea typeface="IBM Plex Sans"/>
                <a:cs typeface="IBM Plex Sans"/>
                <a:sym typeface="IBM Plex Sans"/>
              </a:defRPr>
            </a:lvl1pPr>
            <a:lvl2pPr lvl="1" algn="r" rtl="0">
              <a:buNone/>
              <a:defRPr sz="1200">
                <a:solidFill>
                  <a:schemeClr val="dk2"/>
                </a:solidFill>
                <a:latin typeface="IBM Plex Sans"/>
                <a:ea typeface="IBM Plex Sans"/>
                <a:cs typeface="IBM Plex Sans"/>
                <a:sym typeface="IBM Plex Sans"/>
              </a:defRPr>
            </a:lvl2pPr>
            <a:lvl3pPr lvl="2" algn="r" rtl="0">
              <a:buNone/>
              <a:defRPr sz="1200">
                <a:solidFill>
                  <a:schemeClr val="dk2"/>
                </a:solidFill>
                <a:latin typeface="IBM Plex Sans"/>
                <a:ea typeface="IBM Plex Sans"/>
                <a:cs typeface="IBM Plex Sans"/>
                <a:sym typeface="IBM Plex Sans"/>
              </a:defRPr>
            </a:lvl3pPr>
            <a:lvl4pPr lvl="3" algn="r" rtl="0">
              <a:buNone/>
              <a:defRPr sz="1200">
                <a:solidFill>
                  <a:schemeClr val="dk2"/>
                </a:solidFill>
                <a:latin typeface="IBM Plex Sans"/>
                <a:ea typeface="IBM Plex Sans"/>
                <a:cs typeface="IBM Plex Sans"/>
                <a:sym typeface="IBM Plex Sans"/>
              </a:defRPr>
            </a:lvl4pPr>
            <a:lvl5pPr lvl="4" algn="r" rtl="0">
              <a:buNone/>
              <a:defRPr sz="1200">
                <a:solidFill>
                  <a:schemeClr val="dk2"/>
                </a:solidFill>
                <a:latin typeface="IBM Plex Sans"/>
                <a:ea typeface="IBM Plex Sans"/>
                <a:cs typeface="IBM Plex Sans"/>
                <a:sym typeface="IBM Plex Sans"/>
              </a:defRPr>
            </a:lvl5pPr>
            <a:lvl6pPr lvl="5" algn="r" rtl="0">
              <a:buNone/>
              <a:defRPr sz="1200">
                <a:solidFill>
                  <a:schemeClr val="dk2"/>
                </a:solidFill>
                <a:latin typeface="IBM Plex Sans"/>
                <a:ea typeface="IBM Plex Sans"/>
                <a:cs typeface="IBM Plex Sans"/>
                <a:sym typeface="IBM Plex Sans"/>
              </a:defRPr>
            </a:lvl6pPr>
            <a:lvl7pPr lvl="6" algn="r" rtl="0">
              <a:buNone/>
              <a:defRPr sz="1200">
                <a:solidFill>
                  <a:schemeClr val="dk2"/>
                </a:solidFill>
                <a:latin typeface="IBM Plex Sans"/>
                <a:ea typeface="IBM Plex Sans"/>
                <a:cs typeface="IBM Plex Sans"/>
                <a:sym typeface="IBM Plex Sans"/>
              </a:defRPr>
            </a:lvl7pPr>
            <a:lvl8pPr lvl="7" algn="r" rtl="0">
              <a:buNone/>
              <a:defRPr sz="1200">
                <a:solidFill>
                  <a:schemeClr val="dk2"/>
                </a:solidFill>
                <a:latin typeface="IBM Plex Sans"/>
                <a:ea typeface="IBM Plex Sans"/>
                <a:cs typeface="IBM Plex Sans"/>
                <a:sym typeface="IBM Plex Sans"/>
              </a:defRPr>
            </a:lvl8pPr>
            <a:lvl9pPr lvl="8" algn="r" rtl="0">
              <a:buNone/>
              <a:defRPr sz="1200">
                <a:solidFill>
                  <a:schemeClr val="dk2"/>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 id="2147483659" r:id="rId6"/>
    <p:sldLayoutId id="2147483660"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mindfulperceptron.blogspot.com/2013/02/cold-winter-breeze.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pxhere.com/en/photo/76173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8000" b="-8000"/>
          </a:stretch>
        </a:blipFill>
        <a:effectLst/>
      </p:bgPr>
    </p:bg>
    <p:spTree>
      <p:nvGrpSpPr>
        <p:cNvPr id="1" name="Shape 156"/>
        <p:cNvGrpSpPr/>
        <p:nvPr/>
      </p:nvGrpSpPr>
      <p:grpSpPr>
        <a:xfrm>
          <a:off x="0" y="0"/>
          <a:ext cx="0" cy="0"/>
          <a:chOff x="0" y="0"/>
          <a:chExt cx="0" cy="0"/>
        </a:xfrm>
      </p:grpSpPr>
      <p:sp>
        <p:nvSpPr>
          <p:cNvPr id="157" name="Google Shape;157;p15"/>
          <p:cNvSpPr txBox="1">
            <a:spLocks noGrp="1"/>
          </p:cNvSpPr>
          <p:nvPr>
            <p:ph type="ctrTitle"/>
          </p:nvPr>
        </p:nvSpPr>
        <p:spPr>
          <a:xfrm>
            <a:off x="685800" y="696425"/>
            <a:ext cx="4466100" cy="2857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Whitefish Resort Data Report 2020</a:t>
            </a:r>
            <a:endParaRPr dirty="0"/>
          </a:p>
        </p:txBody>
      </p:sp>
      <p:pic>
        <p:nvPicPr>
          <p:cNvPr id="3" name="Graphic 201">
            <a:extLst>
              <a:ext uri="{FF2B5EF4-FFF2-40B4-BE49-F238E27FC236}">
                <a16:creationId xmlns:a16="http://schemas.microsoft.com/office/drawing/2014/main" id="{F3D65186-AB5A-4584-87C3-0FAA2992263B}"/>
              </a:ext>
            </a:extLst>
          </p:cNvPr>
          <p:cNvPicPr/>
          <p:nvPr/>
        </p:nvPicPr>
        <p:blipFill>
          <a:blip r:embed="rId5"/>
          <a:stretch>
            <a:fillRect/>
          </a:stretch>
        </p:blipFill>
        <p:spPr>
          <a:xfrm>
            <a:off x="685800" y="3553925"/>
            <a:ext cx="1607127" cy="12328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17000" b="-17000"/>
          </a:stretch>
        </a:blipFill>
        <a:effectLst/>
      </p:bgPr>
    </p:bg>
    <p:spTree>
      <p:nvGrpSpPr>
        <p:cNvPr id="1" name="Shape 234"/>
        <p:cNvGrpSpPr/>
        <p:nvPr/>
      </p:nvGrpSpPr>
      <p:grpSpPr>
        <a:xfrm>
          <a:off x="0" y="0"/>
          <a:ext cx="0" cy="0"/>
          <a:chOff x="0" y="0"/>
          <a:chExt cx="0" cy="0"/>
        </a:xfrm>
      </p:grpSpPr>
      <p:sp>
        <p:nvSpPr>
          <p:cNvPr id="235" name="Google Shape;235;p24"/>
          <p:cNvSpPr txBox="1">
            <a:spLocks noGrp="1"/>
          </p:cNvSpPr>
          <p:nvPr>
            <p:ph type="title"/>
          </p:nvPr>
        </p:nvSpPr>
        <p:spPr>
          <a:xfrm>
            <a:off x="914575" y="495875"/>
            <a:ext cx="39090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Problem Identification</a:t>
            </a:r>
            <a:endParaRPr dirty="0"/>
          </a:p>
        </p:txBody>
      </p:sp>
      <p:sp>
        <p:nvSpPr>
          <p:cNvPr id="236" name="Google Shape;236;p24"/>
          <p:cNvSpPr txBox="1">
            <a:spLocks noGrp="1"/>
          </p:cNvSpPr>
          <p:nvPr>
            <p:ph type="body" idx="1"/>
          </p:nvPr>
        </p:nvSpPr>
        <p:spPr>
          <a:xfrm>
            <a:off x="914575" y="1584425"/>
            <a:ext cx="2480700" cy="29997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None/>
            </a:pPr>
            <a:r>
              <a:rPr lang="en-US" sz="2000" b="1" i="1" dirty="0">
                <a:solidFill>
                  <a:schemeClr val="accent5"/>
                </a:solidFill>
              </a:rPr>
              <a:t>What opportunities exist for Whitefish Resort to offset the increased operating cost this season due to the new chair lift </a:t>
            </a:r>
            <a:r>
              <a:rPr lang="en-US" b="1" i="1" dirty="0">
                <a:solidFill>
                  <a:schemeClr val="accent5"/>
                </a:solidFill>
              </a:rPr>
              <a:t>system</a:t>
            </a:r>
            <a:r>
              <a:rPr lang="en-US" sz="2000" b="1" i="1" dirty="0">
                <a:solidFill>
                  <a:schemeClr val="accent5"/>
                </a:solidFill>
              </a:rPr>
              <a:t>?</a:t>
            </a:r>
          </a:p>
        </p:txBody>
      </p:sp>
      <p:sp>
        <p:nvSpPr>
          <p:cNvPr id="237" name="Google Shape;237;p24"/>
          <p:cNvSpPr txBox="1">
            <a:spLocks noGrp="1"/>
          </p:cNvSpPr>
          <p:nvPr>
            <p:ph type="sldNum" idx="12"/>
          </p:nvPr>
        </p:nvSpPr>
        <p:spPr>
          <a:xfrm>
            <a:off x="8694775" y="4749850"/>
            <a:ext cx="4494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0"/>
          <p:cNvSpPr/>
          <p:nvPr/>
        </p:nvSpPr>
        <p:spPr>
          <a:xfrm>
            <a:off x="-666750" y="786200"/>
            <a:ext cx="8643300" cy="1184100"/>
          </a:xfrm>
          <a:prstGeom prst="parallelogram">
            <a:avLst>
              <a:gd name="adj" fmla="val 55975"/>
            </a:avLst>
          </a:prstGeom>
          <a:gradFill>
            <a:gsLst>
              <a:gs pos="0">
                <a:schemeClr val="accent2"/>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2066925" y="2141650"/>
            <a:ext cx="5210100" cy="1184100"/>
          </a:xfrm>
          <a:prstGeom prst="parallelogram">
            <a:avLst>
              <a:gd name="adj" fmla="val 55975"/>
            </a:avLst>
          </a:pr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1354100" y="3497125"/>
            <a:ext cx="8466300" cy="1184100"/>
          </a:xfrm>
          <a:prstGeom prst="parallelogram">
            <a:avLst>
              <a:gd name="adj" fmla="val 55975"/>
            </a:avLst>
          </a:prstGeom>
          <a:gradFill>
            <a:gsLst>
              <a:gs pos="0">
                <a:schemeClr val="accent4"/>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txBox="1">
            <a:spLocks noGrp="1"/>
          </p:cNvSpPr>
          <p:nvPr>
            <p:ph type="ctrTitle" idx="4294967295"/>
          </p:nvPr>
        </p:nvSpPr>
        <p:spPr>
          <a:xfrm>
            <a:off x="2912230" y="1013796"/>
            <a:ext cx="3318600" cy="442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dirty="0">
                <a:solidFill>
                  <a:schemeClr val="lt1"/>
                </a:solidFill>
              </a:rPr>
              <a:t>$1,540,000</a:t>
            </a:r>
            <a:endParaRPr sz="3000" dirty="0">
              <a:solidFill>
                <a:schemeClr val="lt1"/>
              </a:solidFill>
            </a:endParaRPr>
          </a:p>
        </p:txBody>
      </p:sp>
      <p:sp>
        <p:nvSpPr>
          <p:cNvPr id="301" name="Google Shape;301;p30"/>
          <p:cNvSpPr txBox="1">
            <a:spLocks noGrp="1"/>
          </p:cNvSpPr>
          <p:nvPr>
            <p:ph type="subTitle" idx="4294967295"/>
          </p:nvPr>
        </p:nvSpPr>
        <p:spPr>
          <a:xfrm>
            <a:off x="2912230" y="1333059"/>
            <a:ext cx="3318900" cy="5205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800" dirty="0">
                <a:solidFill>
                  <a:schemeClr val="lt1"/>
                </a:solidFill>
              </a:rPr>
              <a:t>Cost of New Chair Lift System</a:t>
            </a:r>
            <a:endParaRPr sz="1800" dirty="0">
              <a:solidFill>
                <a:schemeClr val="lt1"/>
              </a:solidFill>
            </a:endParaRPr>
          </a:p>
        </p:txBody>
      </p:sp>
      <p:sp>
        <p:nvSpPr>
          <p:cNvPr id="302" name="Google Shape;302;p30"/>
          <p:cNvSpPr txBox="1">
            <a:spLocks noGrp="1"/>
          </p:cNvSpPr>
          <p:nvPr>
            <p:ph type="ctrTitle" idx="4294967295"/>
          </p:nvPr>
        </p:nvSpPr>
        <p:spPr>
          <a:xfrm>
            <a:off x="2912063" y="3755368"/>
            <a:ext cx="3318600" cy="354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dirty="0">
                <a:solidFill>
                  <a:schemeClr val="lt1"/>
                </a:solidFill>
              </a:rPr>
              <a:t>9.8 %</a:t>
            </a:r>
            <a:endParaRPr sz="3000" dirty="0">
              <a:solidFill>
                <a:schemeClr val="lt1"/>
              </a:solidFill>
            </a:endParaRPr>
          </a:p>
        </p:txBody>
      </p:sp>
      <p:sp>
        <p:nvSpPr>
          <p:cNvPr id="303" name="Google Shape;303;p30"/>
          <p:cNvSpPr txBox="1">
            <a:spLocks noGrp="1"/>
          </p:cNvSpPr>
          <p:nvPr>
            <p:ph type="subTitle" idx="4294967295"/>
          </p:nvPr>
        </p:nvSpPr>
        <p:spPr>
          <a:xfrm>
            <a:off x="2912063" y="4030825"/>
            <a:ext cx="3318900" cy="5205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800" dirty="0">
                <a:solidFill>
                  <a:schemeClr val="lt1"/>
                </a:solidFill>
              </a:rPr>
              <a:t>Maintain Current Profit Margin</a:t>
            </a:r>
            <a:endParaRPr sz="1800" dirty="0">
              <a:solidFill>
                <a:schemeClr val="lt1"/>
              </a:solidFill>
            </a:endParaRPr>
          </a:p>
        </p:txBody>
      </p:sp>
      <p:sp>
        <p:nvSpPr>
          <p:cNvPr id="304" name="Google Shape;304;p30"/>
          <p:cNvSpPr txBox="1">
            <a:spLocks noGrp="1"/>
          </p:cNvSpPr>
          <p:nvPr>
            <p:ph type="ctrTitle" idx="4294967295"/>
          </p:nvPr>
        </p:nvSpPr>
        <p:spPr>
          <a:xfrm>
            <a:off x="2912381" y="2366445"/>
            <a:ext cx="3318600" cy="520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dirty="0">
                <a:solidFill>
                  <a:schemeClr val="lt1"/>
                </a:solidFill>
              </a:rPr>
              <a:t>350,000 </a:t>
            </a:r>
            <a:endParaRPr sz="3000" dirty="0">
              <a:solidFill>
                <a:schemeClr val="lt1"/>
              </a:solidFill>
            </a:endParaRPr>
          </a:p>
        </p:txBody>
      </p:sp>
      <p:sp>
        <p:nvSpPr>
          <p:cNvPr id="305" name="Google Shape;305;p30"/>
          <p:cNvSpPr txBox="1">
            <a:spLocks noGrp="1"/>
          </p:cNvSpPr>
          <p:nvPr>
            <p:ph type="subTitle" idx="4294967295"/>
          </p:nvPr>
        </p:nvSpPr>
        <p:spPr>
          <a:xfrm>
            <a:off x="2912381" y="2724764"/>
            <a:ext cx="3318900" cy="5205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800" dirty="0">
                <a:solidFill>
                  <a:schemeClr val="lt1"/>
                </a:solidFill>
              </a:rPr>
              <a:t>Average Visitors per Season</a:t>
            </a:r>
            <a:endParaRPr sz="1800" dirty="0">
              <a:solidFill>
                <a:schemeClr val="lt1"/>
              </a:solidFill>
            </a:endParaRPr>
          </a:p>
        </p:txBody>
      </p:sp>
      <p:sp>
        <p:nvSpPr>
          <p:cNvPr id="306" name="Google Shape;306;p3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9" name="Google Shape;235;p24">
            <a:extLst>
              <a:ext uri="{FF2B5EF4-FFF2-40B4-BE49-F238E27FC236}">
                <a16:creationId xmlns:a16="http://schemas.microsoft.com/office/drawing/2014/main" id="{D7CA955E-FFB3-4792-B52D-B988A551BB83}"/>
              </a:ext>
            </a:extLst>
          </p:cNvPr>
          <p:cNvSpPr txBox="1">
            <a:spLocks/>
          </p:cNvSpPr>
          <p:nvPr/>
        </p:nvSpPr>
        <p:spPr>
          <a:xfrm>
            <a:off x="838375" y="71675"/>
            <a:ext cx="3909000" cy="8130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i="1" dirty="0">
                <a:solidFill>
                  <a:schemeClr val="accent5"/>
                </a:solidFill>
              </a:rPr>
              <a:t>Key Numbers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Recommendation</a:t>
            </a:r>
            <a:endParaRPr dirty="0"/>
          </a:p>
        </p:txBody>
      </p:sp>
      <p:sp>
        <p:nvSpPr>
          <p:cNvPr id="192" name="Google Shape;192;p20"/>
          <p:cNvSpPr txBox="1">
            <a:spLocks noGrp="1"/>
          </p:cNvSpPr>
          <p:nvPr>
            <p:ph type="body" idx="1"/>
          </p:nvPr>
        </p:nvSpPr>
        <p:spPr>
          <a:xfrm>
            <a:off x="914575" y="1584425"/>
            <a:ext cx="6999600" cy="2999700"/>
          </a:xfrm>
          <a:prstGeom prst="rect">
            <a:avLst/>
          </a:prstGeom>
        </p:spPr>
        <p:txBody>
          <a:bodyPr spcFirstLastPara="1" wrap="square" lIns="0" tIns="0" rIns="0" bIns="0" anchor="t" anchorCtr="0">
            <a:noAutofit/>
          </a:bodyPr>
          <a:lstStyle/>
          <a:p>
            <a:pPr marL="76200" indent="0">
              <a:buNone/>
            </a:pPr>
            <a:r>
              <a:rPr lang="en-US" dirty="0">
                <a:solidFill>
                  <a:schemeClr val="accent5"/>
                </a:solidFill>
              </a:rPr>
              <a:t>Market Data supported by Data Modeling </a:t>
            </a:r>
            <a:endParaRPr lang="en" dirty="0">
              <a:solidFill>
                <a:schemeClr val="accent5"/>
              </a:solidFill>
            </a:endParaRPr>
          </a:p>
          <a:p>
            <a:pPr marL="457200" lvl="0" indent="-381000" algn="l" rtl="0">
              <a:spcBef>
                <a:spcPts val="600"/>
              </a:spcBef>
              <a:spcAft>
                <a:spcPts val="0"/>
              </a:spcAft>
              <a:buSzPts val="2400"/>
              <a:buChar char="▰"/>
            </a:pPr>
            <a:r>
              <a:rPr lang="en-US" dirty="0">
                <a:solidFill>
                  <a:schemeClr val="accent5"/>
                </a:solidFill>
              </a:rPr>
              <a:t>Increase Adult Weekend/Weekday Price</a:t>
            </a:r>
          </a:p>
          <a:p>
            <a:pPr lvl="1">
              <a:spcBef>
                <a:spcPts val="600"/>
              </a:spcBef>
              <a:buChar char="▰"/>
            </a:pPr>
            <a:r>
              <a:rPr lang="en-US" sz="3200" b="1" i="1" dirty="0">
                <a:solidFill>
                  <a:schemeClr val="accent5"/>
                </a:solidFill>
              </a:rPr>
              <a:t>$81 to $90 (11.25% change)</a:t>
            </a:r>
            <a:endParaRPr sz="3200" b="1" i="1" dirty="0">
              <a:solidFill>
                <a:schemeClr val="accent5"/>
              </a:solidFill>
            </a:endParaRPr>
          </a:p>
          <a:p>
            <a:pPr marL="457200" lvl="0" indent="-381000" algn="l" rtl="0">
              <a:spcBef>
                <a:spcPts val="0"/>
              </a:spcBef>
              <a:spcAft>
                <a:spcPts val="0"/>
              </a:spcAft>
              <a:buSzPts val="2400"/>
              <a:buChar char="▰"/>
            </a:pPr>
            <a:r>
              <a:rPr lang="en-US" dirty="0">
                <a:solidFill>
                  <a:schemeClr val="accent5"/>
                </a:solidFill>
              </a:rPr>
              <a:t> Top End Market Price </a:t>
            </a:r>
          </a:p>
          <a:p>
            <a:pPr lvl="1">
              <a:buChar char="▰"/>
            </a:pPr>
            <a:r>
              <a:rPr lang="en-US" dirty="0">
                <a:solidFill>
                  <a:schemeClr val="accent5"/>
                </a:solidFill>
              </a:rPr>
              <a:t>Market data from over 300 US ski resorts.</a:t>
            </a:r>
            <a:endParaRPr dirty="0">
              <a:solidFill>
                <a:schemeClr val="accent5"/>
              </a:solidFill>
            </a:endParaRPr>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22"/>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Elevation Ranking</a:t>
            </a:r>
            <a:endParaRPr dirty="0"/>
          </a:p>
        </p:txBody>
      </p:sp>
      <p:sp>
        <p:nvSpPr>
          <p:cNvPr id="220" name="Google Shape;220;p22"/>
          <p:cNvSpPr txBox="1">
            <a:spLocks noGrp="1"/>
          </p:cNvSpPr>
          <p:nvPr>
            <p:ph type="body" idx="2"/>
          </p:nvPr>
        </p:nvSpPr>
        <p:spPr>
          <a:xfrm>
            <a:off x="4572000" y="1847661"/>
            <a:ext cx="3264000" cy="2957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800" dirty="0">
                <a:solidFill>
                  <a:schemeClr val="accent5"/>
                </a:solidFill>
                <a:effectLst/>
                <a:latin typeface="Microsoft Sans Serif" panose="020B0604020202020204" pitchFamily="34" charset="0"/>
                <a:ea typeface="Microsoft Sans Serif" panose="020B0604020202020204" pitchFamily="34" charset="0"/>
                <a:cs typeface="Times New Roman" panose="02020603050405020304" pitchFamily="18" charset="0"/>
              </a:rPr>
              <a:t>Looking at how Whitefish Resort compares to other resorts in terms of vertical drop and summit elevation, we are considered above average. (magenta dot) </a:t>
            </a:r>
            <a:endParaRPr b="1" dirty="0">
              <a:solidFill>
                <a:schemeClr val="accent5"/>
              </a:solidFill>
            </a:endParaRPr>
          </a:p>
        </p:txBody>
      </p:sp>
      <p:sp>
        <p:nvSpPr>
          <p:cNvPr id="221" name="Google Shape;221;p22"/>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5" name="Picture 4" descr="A close up of text on a white background&#10;&#10;Description automatically generated">
            <a:extLst>
              <a:ext uri="{FF2B5EF4-FFF2-40B4-BE49-F238E27FC236}">
                <a16:creationId xmlns:a16="http://schemas.microsoft.com/office/drawing/2014/main" id="{2E545737-65C5-46A5-8B65-F1906B9E2BE0}"/>
              </a:ext>
            </a:extLst>
          </p:cNvPr>
          <p:cNvPicPr>
            <a:picLocks noChangeAspect="1"/>
          </p:cNvPicPr>
          <p:nvPr/>
        </p:nvPicPr>
        <p:blipFill>
          <a:blip r:embed="rId3"/>
          <a:stretch>
            <a:fillRect/>
          </a:stretch>
        </p:blipFill>
        <p:spPr>
          <a:xfrm>
            <a:off x="248791" y="1754619"/>
            <a:ext cx="3946095" cy="26887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22"/>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Price Ranking</a:t>
            </a:r>
            <a:endParaRPr dirty="0"/>
          </a:p>
        </p:txBody>
      </p:sp>
      <p:sp>
        <p:nvSpPr>
          <p:cNvPr id="220" name="Google Shape;220;p22"/>
          <p:cNvSpPr txBox="1">
            <a:spLocks noGrp="1"/>
          </p:cNvSpPr>
          <p:nvPr>
            <p:ph type="body" idx="2"/>
          </p:nvPr>
        </p:nvSpPr>
        <p:spPr>
          <a:xfrm>
            <a:off x="4572000" y="1847661"/>
            <a:ext cx="3264000" cy="2957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800" dirty="0">
                <a:solidFill>
                  <a:schemeClr val="accent5"/>
                </a:solidFill>
                <a:effectLst/>
                <a:latin typeface="Microsoft Sans Serif" panose="020B0604020202020204" pitchFamily="34" charset="0"/>
                <a:ea typeface="Microsoft Sans Serif" panose="020B0604020202020204" pitchFamily="34" charset="0"/>
                <a:cs typeface="Times New Roman" panose="02020603050405020304" pitchFamily="18" charset="0"/>
              </a:rPr>
              <a:t>In terms of pricing, Whitefish Resort is right on par with the adult weekday and adult weekend price correlation.  Whitefish is considered higher than most other resorts @ $81 for an Adult weekend price. </a:t>
            </a:r>
            <a:endParaRPr b="1" dirty="0">
              <a:solidFill>
                <a:schemeClr val="accent5"/>
              </a:solidFill>
            </a:endParaRPr>
          </a:p>
        </p:txBody>
      </p:sp>
      <p:sp>
        <p:nvSpPr>
          <p:cNvPr id="221" name="Google Shape;221;p22"/>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5" name="Picture 4">
            <a:extLst>
              <a:ext uri="{FF2B5EF4-FFF2-40B4-BE49-F238E27FC236}">
                <a16:creationId xmlns:a16="http://schemas.microsoft.com/office/drawing/2014/main" id="{2E545737-65C5-46A5-8B65-F1906B9E2BE0}"/>
              </a:ext>
            </a:extLst>
          </p:cNvPr>
          <p:cNvPicPr>
            <a:picLocks noChangeAspect="1"/>
          </p:cNvPicPr>
          <p:nvPr/>
        </p:nvPicPr>
        <p:blipFill>
          <a:blip r:embed="rId3"/>
          <a:srcRect/>
          <a:stretch/>
        </p:blipFill>
        <p:spPr>
          <a:xfrm>
            <a:off x="340673" y="1754619"/>
            <a:ext cx="3762330" cy="2688761"/>
          </a:xfrm>
          <a:prstGeom prst="rect">
            <a:avLst/>
          </a:prstGeom>
        </p:spPr>
      </p:pic>
    </p:spTree>
    <p:extLst>
      <p:ext uri="{BB962C8B-B14F-4D97-AF65-F5344CB8AC3E}">
        <p14:creationId xmlns:p14="http://schemas.microsoft.com/office/powerpoint/2010/main" val="119905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22"/>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Days Open Ranking</a:t>
            </a:r>
            <a:endParaRPr dirty="0"/>
          </a:p>
        </p:txBody>
      </p:sp>
      <p:sp>
        <p:nvSpPr>
          <p:cNvPr id="220" name="Google Shape;220;p22"/>
          <p:cNvSpPr txBox="1">
            <a:spLocks noGrp="1"/>
          </p:cNvSpPr>
          <p:nvPr>
            <p:ph type="body" idx="2"/>
          </p:nvPr>
        </p:nvSpPr>
        <p:spPr>
          <a:xfrm>
            <a:off x="4572000" y="1847661"/>
            <a:ext cx="3264000" cy="2957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800" dirty="0">
                <a:solidFill>
                  <a:schemeClr val="accent5"/>
                </a:solidFill>
                <a:effectLst/>
                <a:latin typeface="Microsoft Sans Serif" panose="020B0604020202020204" pitchFamily="34" charset="0"/>
                <a:ea typeface="Microsoft Sans Serif" panose="020B0604020202020204" pitchFamily="34" charset="0"/>
                <a:cs typeface="Times New Roman" panose="02020603050405020304" pitchFamily="18" charset="0"/>
              </a:rPr>
              <a:t>Whitefish is showing a projected days open consistent  with last year’s days open.  We can plan on a similar season from last year for upcoming revenue calculations.</a:t>
            </a:r>
            <a:endParaRPr b="1" dirty="0">
              <a:solidFill>
                <a:schemeClr val="accent5"/>
              </a:solidFill>
            </a:endParaRPr>
          </a:p>
        </p:txBody>
      </p:sp>
      <p:sp>
        <p:nvSpPr>
          <p:cNvPr id="221" name="Google Shape;221;p22"/>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5" name="Picture 4">
            <a:extLst>
              <a:ext uri="{FF2B5EF4-FFF2-40B4-BE49-F238E27FC236}">
                <a16:creationId xmlns:a16="http://schemas.microsoft.com/office/drawing/2014/main" id="{2E545737-65C5-46A5-8B65-F1906B9E2BE0}"/>
              </a:ext>
            </a:extLst>
          </p:cNvPr>
          <p:cNvPicPr>
            <a:picLocks noChangeAspect="1"/>
          </p:cNvPicPr>
          <p:nvPr/>
        </p:nvPicPr>
        <p:blipFill>
          <a:blip r:embed="rId3"/>
          <a:srcRect/>
          <a:stretch/>
        </p:blipFill>
        <p:spPr>
          <a:xfrm>
            <a:off x="340673" y="1754619"/>
            <a:ext cx="3762330" cy="2688760"/>
          </a:xfrm>
          <a:prstGeom prst="rect">
            <a:avLst/>
          </a:prstGeom>
        </p:spPr>
      </p:pic>
    </p:spTree>
    <p:extLst>
      <p:ext uri="{BB962C8B-B14F-4D97-AF65-F5344CB8AC3E}">
        <p14:creationId xmlns:p14="http://schemas.microsoft.com/office/powerpoint/2010/main" val="231651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22"/>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Days Open Ranking</a:t>
            </a:r>
            <a:endParaRPr dirty="0"/>
          </a:p>
        </p:txBody>
      </p:sp>
      <p:sp>
        <p:nvSpPr>
          <p:cNvPr id="220" name="Google Shape;220;p22"/>
          <p:cNvSpPr txBox="1">
            <a:spLocks noGrp="1"/>
          </p:cNvSpPr>
          <p:nvPr>
            <p:ph type="body" idx="2"/>
          </p:nvPr>
        </p:nvSpPr>
        <p:spPr>
          <a:xfrm>
            <a:off x="4572000" y="1847661"/>
            <a:ext cx="3264000" cy="2957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800" b="1" dirty="0">
                <a:solidFill>
                  <a:schemeClr val="accent5"/>
                </a:solidFill>
              </a:rPr>
              <a:t>It has been observed that Whitefish ranks as one of the top night ski resorts in the country in terms of available acres.  Comparing that feature to the adult weekend price, this would help justify an increased price.</a:t>
            </a:r>
          </a:p>
        </p:txBody>
      </p:sp>
      <p:sp>
        <p:nvSpPr>
          <p:cNvPr id="221" name="Google Shape;221;p22"/>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5" name="Picture 4">
            <a:extLst>
              <a:ext uri="{FF2B5EF4-FFF2-40B4-BE49-F238E27FC236}">
                <a16:creationId xmlns:a16="http://schemas.microsoft.com/office/drawing/2014/main" id="{2E545737-65C5-46A5-8B65-F1906B9E2BE0}"/>
              </a:ext>
            </a:extLst>
          </p:cNvPr>
          <p:cNvPicPr>
            <a:picLocks noChangeAspect="1"/>
          </p:cNvPicPr>
          <p:nvPr/>
        </p:nvPicPr>
        <p:blipFill>
          <a:blip r:embed="rId3"/>
          <a:srcRect/>
          <a:stretch/>
        </p:blipFill>
        <p:spPr>
          <a:xfrm>
            <a:off x="340673" y="1754619"/>
            <a:ext cx="3762329" cy="2688760"/>
          </a:xfrm>
          <a:prstGeom prst="rect">
            <a:avLst/>
          </a:prstGeom>
        </p:spPr>
      </p:pic>
    </p:spTree>
    <p:extLst>
      <p:ext uri="{BB962C8B-B14F-4D97-AF65-F5344CB8AC3E}">
        <p14:creationId xmlns:p14="http://schemas.microsoft.com/office/powerpoint/2010/main" val="155450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9"/>
          <p:cNvSpPr txBox="1">
            <a:spLocks noGrp="1"/>
          </p:cNvSpPr>
          <p:nvPr>
            <p:ph type="ctrTitle" idx="4294967295"/>
          </p:nvPr>
        </p:nvSpPr>
        <p:spPr>
          <a:xfrm>
            <a:off x="685800" y="1583342"/>
            <a:ext cx="7772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600" dirty="0">
                <a:solidFill>
                  <a:schemeClr val="accent1"/>
                </a:solidFill>
              </a:rPr>
              <a:t>$1,575,000</a:t>
            </a:r>
            <a:endParaRPr sz="9600" dirty="0">
              <a:solidFill>
                <a:schemeClr val="accent1"/>
              </a:solidFill>
            </a:endParaRPr>
          </a:p>
        </p:txBody>
      </p:sp>
      <p:sp>
        <p:nvSpPr>
          <p:cNvPr id="291" name="Google Shape;291;p29"/>
          <p:cNvSpPr txBox="1">
            <a:spLocks noGrp="1"/>
          </p:cNvSpPr>
          <p:nvPr>
            <p:ph type="subTitle" idx="4294967295"/>
          </p:nvPr>
        </p:nvSpPr>
        <p:spPr>
          <a:xfrm>
            <a:off x="685800" y="2840053"/>
            <a:ext cx="7772400" cy="7848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US" sz="3200" b="1" i="1" dirty="0">
                <a:solidFill>
                  <a:schemeClr val="lt1"/>
                </a:solidFill>
              </a:rPr>
              <a:t>A</a:t>
            </a:r>
            <a:r>
              <a:rPr lang="en" sz="3200" b="1" i="1" dirty="0">
                <a:solidFill>
                  <a:schemeClr val="lt1"/>
                </a:solidFill>
              </a:rPr>
              <a:t>dditional revenue</a:t>
            </a:r>
            <a:endParaRPr sz="3200" b="1" i="1" dirty="0">
              <a:solidFill>
                <a:schemeClr val="lt1"/>
              </a:solidFill>
            </a:endParaRPr>
          </a:p>
        </p:txBody>
      </p:sp>
      <p:sp>
        <p:nvSpPr>
          <p:cNvPr id="292" name="Google Shape;292;p29"/>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1"/>
                </a:solidFill>
              </a:rPr>
              <a:t>9</a:t>
            </a:fld>
            <a:endParaRPr>
              <a:solidFill>
                <a:schemeClr val="accent1"/>
              </a:solidFill>
            </a:endParaRPr>
          </a:p>
        </p:txBody>
      </p:sp>
      <p:sp>
        <p:nvSpPr>
          <p:cNvPr id="7" name="Google Shape;162;p16">
            <a:extLst>
              <a:ext uri="{FF2B5EF4-FFF2-40B4-BE49-F238E27FC236}">
                <a16:creationId xmlns:a16="http://schemas.microsoft.com/office/drawing/2014/main" id="{BE427980-23AD-409A-8754-934E6A2C20C0}"/>
              </a:ext>
            </a:extLst>
          </p:cNvPr>
          <p:cNvSpPr txBox="1">
            <a:spLocks/>
          </p:cNvSpPr>
          <p:nvPr/>
        </p:nvSpPr>
        <p:spPr>
          <a:xfrm>
            <a:off x="914575" y="495875"/>
            <a:ext cx="6026700" cy="8130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i="1" dirty="0">
                <a:solidFill>
                  <a:schemeClr val="bg1"/>
                </a:solidFill>
              </a:rPr>
              <a:t>Conclusion</a:t>
            </a:r>
            <a:r>
              <a:rPr lang="en-US" sz="2400" b="1" i="1" dirty="0">
                <a:solidFill>
                  <a:schemeClr val="bg1"/>
                </a:solidFill>
              </a:rPr>
              <a:t> </a:t>
            </a:r>
          </a:p>
        </p:txBody>
      </p:sp>
      <p:sp>
        <p:nvSpPr>
          <p:cNvPr id="8" name="Google Shape;291;p29">
            <a:extLst>
              <a:ext uri="{FF2B5EF4-FFF2-40B4-BE49-F238E27FC236}">
                <a16:creationId xmlns:a16="http://schemas.microsoft.com/office/drawing/2014/main" id="{2C9E467E-D569-4205-8D7F-4C386A9B5FFF}"/>
              </a:ext>
            </a:extLst>
          </p:cNvPr>
          <p:cNvSpPr txBox="1">
            <a:spLocks/>
          </p:cNvSpPr>
          <p:nvPr/>
        </p:nvSpPr>
        <p:spPr>
          <a:xfrm>
            <a:off x="834897" y="3624853"/>
            <a:ext cx="7772400"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1pPr>
            <a:lvl2pPr marL="914400" marR="0" lvl="1" indent="-381000" algn="l" rtl="0">
              <a:lnSpc>
                <a:spcPct val="115000"/>
              </a:lnSpc>
              <a:spcBef>
                <a:spcPts val="0"/>
              </a:spcBef>
              <a:spcAft>
                <a:spcPts val="0"/>
              </a:spcAft>
              <a:buClr>
                <a:schemeClr val="accen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2pPr>
            <a:lvl3pPr marL="1371600" marR="0" lvl="2" indent="-381000" algn="l" rtl="0">
              <a:lnSpc>
                <a:spcPct val="115000"/>
              </a:lnSpc>
              <a:spcBef>
                <a:spcPts val="0"/>
              </a:spcBef>
              <a:spcAft>
                <a:spcPts val="0"/>
              </a:spcAft>
              <a:buClr>
                <a:schemeClr val="accent3"/>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3pPr>
            <a:lvl4pPr marL="1828800" marR="0" lvl="3"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4pPr>
            <a:lvl5pPr marL="2286000" marR="0" lvl="4"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5pPr>
            <a:lvl6pPr marL="2743200" marR="0" lvl="5"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6pPr>
            <a:lvl7pPr marL="3200400" marR="0" lvl="6"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7pPr>
            <a:lvl8pPr marL="3657600" marR="0" lvl="7"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8pPr>
            <a:lvl9pPr marL="4114800" marR="0" lvl="8"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9pPr>
          </a:lstStyle>
          <a:p>
            <a:pPr marL="342900" indent="-342900"/>
            <a:r>
              <a:rPr lang="en-US" sz="1800" b="1" i="1" dirty="0">
                <a:solidFill>
                  <a:schemeClr val="lt1"/>
                </a:solidFill>
              </a:rPr>
              <a:t>175k Adult Visitors (50% of total visitors)</a:t>
            </a:r>
          </a:p>
          <a:p>
            <a:pPr marL="342900" indent="-342900"/>
            <a:r>
              <a:rPr lang="en-US" sz="1800" b="1" i="1" dirty="0">
                <a:solidFill>
                  <a:schemeClr val="lt1"/>
                </a:solidFill>
              </a:rPr>
              <a:t>$9 Increase per Adult Weekend/Weekday Ticket</a:t>
            </a:r>
          </a:p>
          <a:p>
            <a:pPr marL="342900" indent="-342900"/>
            <a:r>
              <a:rPr lang="en-US" sz="1800" b="1" i="1" dirty="0">
                <a:solidFill>
                  <a:schemeClr val="lt1"/>
                </a:solidFill>
              </a:rPr>
              <a:t>123 Days Open (season average)</a:t>
            </a:r>
          </a:p>
        </p:txBody>
      </p:sp>
    </p:spTree>
  </p:cSld>
  <p:clrMapOvr>
    <a:masterClrMapping/>
  </p:clrMapOvr>
</p:sld>
</file>

<file path=ppt/theme/theme1.xml><?xml version="1.0" encoding="utf-8"?>
<a:theme xmlns:a="http://schemas.openxmlformats.org/drawingml/2006/main" name="Surrey template">
  <a:themeElements>
    <a:clrScheme name="Custom 347">
      <a:dk1>
        <a:srgbClr val="061E3A"/>
      </a:dk1>
      <a:lt1>
        <a:srgbClr val="FFFFFF"/>
      </a:lt1>
      <a:dk2>
        <a:srgbClr val="757C83"/>
      </a:dk2>
      <a:lt2>
        <a:srgbClr val="EBF0F3"/>
      </a:lt2>
      <a:accent1>
        <a:srgbClr val="7FCA20"/>
      </a:accent1>
      <a:accent2>
        <a:srgbClr val="02C1D3"/>
      </a:accent2>
      <a:accent3>
        <a:srgbClr val="66BDE8"/>
      </a:accent3>
      <a:accent4>
        <a:srgbClr val="1985D2"/>
      </a:accent4>
      <a:accent5>
        <a:srgbClr val="184880"/>
      </a:accent5>
      <a:accent6>
        <a:srgbClr val="061E3A"/>
      </a:accent6>
      <a:hlink>
        <a:srgbClr val="1985D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273</Words>
  <Application>Microsoft Office PowerPoint</Application>
  <PresentationFormat>On-screen Show (16:9)</PresentationFormat>
  <Paragraphs>38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Microsoft Sans Serif</vt:lpstr>
      <vt:lpstr>IBM Plex Sans</vt:lpstr>
      <vt:lpstr>Arial</vt:lpstr>
      <vt:lpstr>Merriweather</vt:lpstr>
      <vt:lpstr>IBM Plex Sans Light</vt:lpstr>
      <vt:lpstr>Surrey template</vt:lpstr>
      <vt:lpstr>Whitefish Resort Data Report 2020</vt:lpstr>
      <vt:lpstr>Problem Identification</vt:lpstr>
      <vt:lpstr>$1,540,000</vt:lpstr>
      <vt:lpstr>Recommendation</vt:lpstr>
      <vt:lpstr>Elevation Ranking</vt:lpstr>
      <vt:lpstr>Price Ranking</vt:lpstr>
      <vt:lpstr>Days Open Ranking</vt:lpstr>
      <vt:lpstr>Days Open Ranking</vt:lpstr>
      <vt:lpstr>$1,575,000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Whitefish Resort Data Report 2020</dc:title>
  <dc:creator>christian veater</dc:creator>
  <cp:lastModifiedBy>Christian Veater</cp:lastModifiedBy>
  <cp:revision>18</cp:revision>
  <dcterms:modified xsi:type="dcterms:W3CDTF">2020-07-30T15:39:56Z</dcterms:modified>
</cp:coreProperties>
</file>