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338" r:id="rId2"/>
    <p:sldId id="333" r:id="rId3"/>
    <p:sldId id="334" r:id="rId4"/>
    <p:sldId id="346" r:id="rId5"/>
    <p:sldId id="335" r:id="rId6"/>
    <p:sldId id="336" r:id="rId7"/>
    <p:sldId id="337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62" r:id="rId28"/>
    <p:sldId id="359" r:id="rId29"/>
    <p:sldId id="360" r:id="rId30"/>
    <p:sldId id="361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4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1DAD6F-BC45-4904-B9EE-3254368F124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14876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9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62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91325" y="153988"/>
            <a:ext cx="2046288" cy="59880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47700" y="153988"/>
            <a:ext cx="5991225" cy="59880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18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74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4974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50925" y="1854200"/>
            <a:ext cx="3521075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24400" y="1854200"/>
            <a:ext cx="3521075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89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77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89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74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4697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6443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757238" y="1004888"/>
            <a:ext cx="7569200" cy="5229225"/>
          </a:xfrm>
          <a:prstGeom prst="rect">
            <a:avLst/>
          </a:prstGeom>
          <a:solidFill>
            <a:srgbClr val="FCFEB9"/>
          </a:solidFill>
          <a:ln w="12700">
            <a:solidFill>
              <a:srgbClr val="009094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Slide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50925" y="1854200"/>
            <a:ext cx="7194550" cy="428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Body Text</a:t>
            </a:r>
          </a:p>
          <a:p>
            <a:pPr lvl="1"/>
            <a:r>
              <a:rPr lang="en-US" altLang="fr-FR" smtClean="0"/>
              <a:t>Second level</a:t>
            </a:r>
          </a:p>
          <a:p>
            <a:pPr lvl="2"/>
            <a:r>
              <a:rPr lang="en-US" altLang="fr-FR" smtClean="0"/>
              <a:t>Third level</a:t>
            </a:r>
          </a:p>
          <a:p>
            <a:pPr lvl="3"/>
            <a:r>
              <a:rPr lang="en-US" altLang="fr-FR" smtClean="0"/>
              <a:t>Fourth level</a:t>
            </a:r>
          </a:p>
          <a:p>
            <a:pPr lvl="4"/>
            <a:r>
              <a:rPr lang="en-US" altLang="fr-FR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30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30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30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30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9pPr>
    </p:titleStyle>
    <p:bodyStyle>
      <a:lvl1pPr marL="279400" indent="-279400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96863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804863" indent="10953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919163" indent="45243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033463" indent="79533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49066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194786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40506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286226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71601" y="1045716"/>
            <a:ext cx="348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Bibliothèques </a:t>
            </a:r>
            <a:endParaRPr lang="fr-FR" b="1" dirty="0">
              <a:solidFill>
                <a:srgbClr val="7030A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772816"/>
            <a:ext cx="3811344" cy="4112608"/>
          </a:xfrm>
          <a:prstGeom prst="rect">
            <a:avLst/>
          </a:prstGeom>
          <a:effectLst>
            <a:glow rad="127000">
              <a:srgbClr val="C00000"/>
            </a:glow>
          </a:effectLst>
        </p:spPr>
      </p:pic>
    </p:spTree>
    <p:extLst>
      <p:ext uri="{BB962C8B-B14F-4D97-AF65-F5344CB8AC3E}">
        <p14:creationId xmlns:p14="http://schemas.microsoft.com/office/powerpoint/2010/main" val="116481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71601" y="1045716"/>
            <a:ext cx="348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Bibliothèques 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942322" y="285293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Fonctions d’agrégats</a:t>
            </a:r>
            <a:endParaRPr lang="fr-F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002652" y="2395308"/>
            <a:ext cx="7200800" cy="292387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function 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getNombreEmployes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0"/>
            <a:r>
              <a:rPr lang="en-US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fr-FR" sz="2000" b="1" dirty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{</a:t>
            </a:r>
          </a:p>
          <a:p>
            <a:pPr lvl="0"/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nbEmployes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DB::table('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')-&gt;count()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return $ 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nbEmployes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} </a:t>
            </a:r>
          </a:p>
          <a:p>
            <a:pPr lvl="0"/>
            <a:r>
              <a:rPr lang="en-US" altLang="fr-F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catch (Exception $e) {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new 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MonException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($e-&gt;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getMessage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lvl="0"/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0"/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71601" y="1045716"/>
            <a:ext cx="5904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Requête de sélection du nombre d’employés </a:t>
            </a:r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002652" y="2395308"/>
            <a:ext cx="7200800" cy="292387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function 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getNombreEmployes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0"/>
            <a:r>
              <a:rPr lang="en-US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fr-FR" sz="2000" b="1" dirty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{</a:t>
            </a:r>
          </a:p>
          <a:p>
            <a:pPr lvl="0"/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salaire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DB::table('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')-&gt;max(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salaire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return $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salaire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} </a:t>
            </a:r>
          </a:p>
          <a:p>
            <a:pPr lvl="0"/>
            <a:r>
              <a:rPr lang="en-US" altLang="fr-F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catch (Exception $e) {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new 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MonException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($e-&gt;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getMessage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lvl="0"/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0"/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71601" y="1045716"/>
            <a:ext cx="5904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Requête de sélection salaire le plus élevé</a:t>
            </a:r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8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002652" y="2395309"/>
            <a:ext cx="7200800" cy="292387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function 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getNombreEmployes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0"/>
            <a:r>
              <a:rPr lang="en-US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fr-FR" sz="2000" b="1" dirty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{</a:t>
            </a:r>
          </a:p>
          <a:p>
            <a:pPr lvl="0"/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$nom= DB::table('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</a:t>
            </a:r>
            <a:r>
              <a:rPr lang="en-US" altLang="fr-FR" sz="2000" b="1" dirty="0" smtClean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0"/>
            <a:r>
              <a:rPr lang="en-US" altLang="fr-FR" sz="2000" b="1" dirty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2000" b="1" dirty="0" smtClean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????????</a:t>
            </a:r>
            <a:endParaRPr lang="en-US" altLang="fr-FR" sz="2000" b="1" dirty="0">
              <a:solidFill>
                <a:srgbClr val="66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} </a:t>
            </a:r>
          </a:p>
          <a:p>
            <a:pPr lvl="0"/>
            <a:r>
              <a:rPr lang="en-US" altLang="fr-F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catch (Exception $e) {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new 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MonException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($e-&gt;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getMessage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lvl="0"/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0"/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71601" y="1045716"/>
            <a:ext cx="7056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Requête de sélection nom de l’employé salaire le plus élevé</a:t>
            </a:r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002652" y="1872091"/>
            <a:ext cx="7200800" cy="3970318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function 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getListeEmployes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nomville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2000" b="1" dirty="0" smtClean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{</a:t>
            </a:r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fr-FR" sz="2000" b="1" i="0" u="none" strike="noStrike" cap="none" normalizeH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$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mesVentes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DB::raw('SUM(prix) as 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total_ventes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'))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-&gt;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groupBy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('department')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-&gt;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havingRaw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('SUM(prix) &gt; 2500')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-&gt;get();</a:t>
            </a:r>
            <a:r>
              <a:rPr lang="en-US" altLang="fr-FR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vl="0"/>
            <a:r>
              <a:rPr lang="en-US" altLang="fr-F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fr-FR" sz="2000" b="1" dirty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$</a:t>
            </a:r>
            <a:r>
              <a:rPr lang="en-US" altLang="fr-FR" sz="2000" b="1" dirty="0" err="1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mesVentes</a:t>
            </a:r>
            <a:r>
              <a:rPr lang="en-US" altLang="fr-FR" sz="2000" b="1" dirty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fr-FR" sz="2000" b="1" dirty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catch (Exception $e) {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new 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MonException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($e-&gt;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getMessage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lvl="0"/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 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91989" y="953385"/>
            <a:ext cx="554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Requête de sélection avec jointure </a:t>
            </a:r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71601" y="1045716"/>
            <a:ext cx="348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Bibliothèques 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942322" y="285293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Usage Eloquent</a:t>
            </a:r>
            <a:endParaRPr lang="fr-F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6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899592" y="1794760"/>
            <a:ext cx="7200800" cy="1938992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fr-F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extends </a:t>
            </a:r>
            <a:r>
              <a:rPr lang="en-US" altLang="fr-F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Eloquent</a:t>
            </a:r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lvl="0"/>
            <a:endParaRPr lang="en-US" altLang="fr-F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protected $</a:t>
            </a:r>
            <a:r>
              <a:rPr lang="en-US" altLang="fr-F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fr-F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  <a:endParaRPr lang="en-US" altLang="fr-F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altLang="fr-F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en-US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91989" y="953385"/>
            <a:ext cx="554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Requête de sélection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9592" y="4113462"/>
            <a:ext cx="7200800" cy="83099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// </a:t>
            </a:r>
            <a:r>
              <a:rPr kumimoji="0" lang="en-US" alt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Tous</a:t>
            </a:r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les </a:t>
            </a:r>
            <a:r>
              <a:rPr kumimoji="0" lang="en-US" alt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employes</a:t>
            </a:r>
            <a:endParaRPr kumimoji="0" lang="en-US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fr-F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mesEmployes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fr-FR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altLang="fr-FR" b="1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kumimoji="0" lang="en-US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99592" y="5332566"/>
            <a:ext cx="7200800" cy="83099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// Un </a:t>
            </a:r>
            <a:r>
              <a:rPr kumimoji="0" lang="en-US" alt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employe</a:t>
            </a:r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sur la </a:t>
            </a:r>
            <a:r>
              <a:rPr kumimoji="0" lang="en-US" alt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clé</a:t>
            </a:r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lvl="0"/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fr-F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UnEmploye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fr-FR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alt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find(1)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en-US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2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91989" y="953385"/>
            <a:ext cx="554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Requête de sélection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9592" y="1643659"/>
            <a:ext cx="7416824" cy="1200329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// </a:t>
            </a:r>
            <a:r>
              <a:rPr kumimoji="0" lang="en-US" alt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Tous</a:t>
            </a:r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les </a:t>
            </a:r>
            <a:r>
              <a:rPr kumimoji="0" lang="en-US" alt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employes</a:t>
            </a:r>
            <a:endParaRPr kumimoji="0" lang="en-US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fr-F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unEmp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fr-F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::where(</a:t>
            </a:r>
            <a:r>
              <a:rPr lang="en-US" altLang="fr-F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Salaire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'&gt;', 100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)-&gt; take(10</a:t>
            </a:r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)-&gt;get();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91536" y="3789040"/>
            <a:ext cx="7416824" cy="83099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// </a:t>
            </a:r>
            <a:r>
              <a:rPr kumimoji="0" lang="en-US" alt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requ</a:t>
            </a:r>
            <a:r>
              <a:rPr lang="en-US" altLang="fr-FR" dirty="0" err="1" smtClean="0">
                <a:latin typeface="Arial Black" panose="020B0A04020102020204" pitchFamily="34" charset="0"/>
              </a:rPr>
              <a:t>ête</a:t>
            </a:r>
            <a:r>
              <a:rPr lang="en-US" altLang="fr-FR" dirty="0" smtClean="0">
                <a:latin typeface="Arial Black" panose="020B0A04020102020204" pitchFamily="34" charset="0"/>
              </a:rPr>
              <a:t> SQL</a:t>
            </a:r>
            <a:endParaRPr kumimoji="0" lang="en-US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lvl="0"/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fr-F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rqSql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fr-FR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alt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select(‘nom’)-&gt; </a:t>
            </a:r>
            <a:r>
              <a:rPr lang="en-US" alt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toSql</a:t>
            </a:r>
            <a:r>
              <a:rPr lang="en-US" alt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en-US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91989" y="953385"/>
            <a:ext cx="554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Requête de sélection avec jointure 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9592" y="1643659"/>
            <a:ext cx="7416824" cy="1200329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// </a:t>
            </a:r>
            <a:r>
              <a:rPr kumimoji="0" lang="en-US" alt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Tous</a:t>
            </a:r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les </a:t>
            </a:r>
            <a:r>
              <a:rPr kumimoji="0" lang="en-US" alt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employes</a:t>
            </a:r>
            <a:endParaRPr kumimoji="0" lang="en-US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fr-F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unEmp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fr-F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::where(</a:t>
            </a:r>
            <a:r>
              <a:rPr lang="en-US" altLang="fr-F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Salaire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'&gt;', 100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)-&gt; take(10</a:t>
            </a:r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)-&gt;get();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91536" y="3789040"/>
            <a:ext cx="7416824" cy="83099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// </a:t>
            </a:r>
            <a:r>
              <a:rPr kumimoji="0" lang="en-US" alt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requ</a:t>
            </a:r>
            <a:r>
              <a:rPr lang="en-US" altLang="fr-FR" dirty="0" err="1" smtClean="0">
                <a:latin typeface="Arial Black" panose="020B0A04020102020204" pitchFamily="34" charset="0"/>
              </a:rPr>
              <a:t>ête</a:t>
            </a:r>
            <a:r>
              <a:rPr lang="en-US" altLang="fr-FR" dirty="0" smtClean="0">
                <a:latin typeface="Arial Black" panose="020B0A04020102020204" pitchFamily="34" charset="0"/>
              </a:rPr>
              <a:t> SQL</a:t>
            </a:r>
            <a:endParaRPr kumimoji="0" lang="en-US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lvl="0"/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fr-F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rqSql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fr-FR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alt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select(‘nom’)-&gt; </a:t>
            </a:r>
            <a:r>
              <a:rPr lang="en-US" alt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toSql</a:t>
            </a:r>
            <a:r>
              <a:rPr lang="en-US" alt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en-US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3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91989" y="953385"/>
            <a:ext cx="554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Insertion – Mise à jour - suppression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1536" y="1502397"/>
            <a:ext cx="7416824" cy="1938992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// </a:t>
            </a:r>
            <a:r>
              <a:rPr kumimoji="0" lang="en-US" alt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ajout</a:t>
            </a:r>
            <a:endParaRPr kumimoji="0" lang="en-US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fr-F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unEmploye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altLang="fr-F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0"/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</a:t>
            </a:r>
            <a:r>
              <a:rPr lang="en-US" altLang="fr-F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unEmploye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nom =‘VIAL’;</a:t>
            </a:r>
          </a:p>
          <a:p>
            <a:pPr lvl="0"/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fr-FR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unEmploye</a:t>
            </a:r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altLang="fr-F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prenom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=‘Christian’;</a:t>
            </a:r>
          </a:p>
          <a:p>
            <a:pPr lvl="0"/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fr-FR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unEmploye</a:t>
            </a:r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altLang="fr-F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fr-F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fr-F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91536" y="3626054"/>
            <a:ext cx="7416824" cy="1200329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// modification</a:t>
            </a:r>
          </a:p>
          <a:p>
            <a:pPr lvl="0"/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fr-F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UnEmploye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fr-FR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</a:t>
            </a:r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::find(1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)-</a:t>
            </a:r>
            <a:r>
              <a:rPr lang="en-US" altLang="fr-F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([‘</a:t>
            </a:r>
            <a:r>
              <a:rPr lang="en-US" altLang="fr-F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salaire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=&gt; 2500]);</a:t>
            </a:r>
            <a:endParaRPr lang="en-US" altLang="fr-F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5402" y="5195715"/>
            <a:ext cx="7416824" cy="83099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// suppression</a:t>
            </a:r>
          </a:p>
          <a:p>
            <a:pPr lvl="0"/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fr-F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UnEmploye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fr-FR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</a:t>
            </a:r>
            <a:r>
              <a:rPr lang="en-US" alt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::find(1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)-</a:t>
            </a:r>
            <a:r>
              <a:rPr lang="en-US" altLang="fr-F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alt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fr-F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002652" y="1595090"/>
            <a:ext cx="7200800" cy="4524315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function 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getListeEmployesT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0"/>
            <a:r>
              <a:rPr lang="en-US" altLang="fr-FR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fr-FR" b="1" dirty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{</a:t>
            </a:r>
          </a:p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mesEmployes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DB::table('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-&gt;Select('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numEmp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civilite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'nom', '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prenom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interet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'message')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-&gt;get();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return $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mesEmployes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} </a:t>
            </a:r>
          </a:p>
          <a:p>
            <a:pPr lvl="0"/>
            <a:r>
              <a:rPr lang="en-US" altLang="fr-F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catch (Exception $e) {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new 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MonException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($e-&gt;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getMessage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71601" y="1045716"/>
            <a:ext cx="348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Requête de sélection </a:t>
            </a:r>
            <a:endParaRPr lang="fr-FR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71601" y="1045716"/>
            <a:ext cx="348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Bibliothèques 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942322" y="285293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Projet Cerisaie</a:t>
            </a:r>
            <a:endParaRPr lang="fr-F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91989" y="953385"/>
            <a:ext cx="554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Architecture</a:t>
            </a:r>
            <a:endParaRPr lang="fr-FR" b="1" dirty="0">
              <a:solidFill>
                <a:srgbClr val="7030A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628800"/>
            <a:ext cx="3086100" cy="3905250"/>
          </a:xfrm>
          <a:prstGeom prst="rect">
            <a:avLst/>
          </a:prstGeom>
          <a:effectLst>
            <a:glow rad="127000">
              <a:srgbClr val="00B050"/>
            </a:glow>
          </a:effectLst>
        </p:spPr>
      </p:pic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65241" y="1658308"/>
            <a:ext cx="3406759" cy="4290971"/>
          </a:xfrm>
          <a:prstGeom prst="rect">
            <a:avLst/>
          </a:prstGeom>
          <a:effectLst>
            <a:glow rad="127000">
              <a:srgbClr val="00B050"/>
            </a:glow>
          </a:effectLst>
        </p:spPr>
      </p:pic>
    </p:spTree>
    <p:extLst>
      <p:ext uri="{BB962C8B-B14F-4D97-AF65-F5344CB8AC3E}">
        <p14:creationId xmlns:p14="http://schemas.microsoft.com/office/powerpoint/2010/main" val="24040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91989" y="953385"/>
            <a:ext cx="554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Méthode </a:t>
            </a:r>
            <a:r>
              <a:rPr lang="fr-FR" b="1" dirty="0" err="1">
                <a:solidFill>
                  <a:srgbClr val="7030A0"/>
                </a:solidFill>
              </a:rPr>
              <a:t>s</a:t>
            </a:r>
            <a:r>
              <a:rPr lang="fr-FR" b="1" dirty="0" err="1" smtClean="0">
                <a:solidFill>
                  <a:srgbClr val="7030A0"/>
                </a:solidFill>
              </a:rPr>
              <a:t>ignIn</a:t>
            </a:r>
            <a:r>
              <a:rPr lang="fr-FR" b="1" dirty="0" smtClean="0">
                <a:solidFill>
                  <a:srgbClr val="7030A0"/>
                </a:solidFill>
              </a:rPr>
              <a:t> </a:t>
            </a:r>
            <a:endParaRPr lang="fr-FR" b="1" dirty="0">
              <a:solidFill>
                <a:srgbClr val="7030A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00808"/>
            <a:ext cx="6962577" cy="4030174"/>
          </a:xfrm>
          <a:prstGeom prst="rect">
            <a:avLst/>
          </a:prstGeom>
          <a:effectLst>
            <a:glow rad="127000">
              <a:srgbClr val="00B050"/>
            </a:glow>
          </a:effectLst>
        </p:spPr>
      </p:pic>
    </p:spTree>
    <p:extLst>
      <p:ext uri="{BB962C8B-B14F-4D97-AF65-F5344CB8AC3E}">
        <p14:creationId xmlns:p14="http://schemas.microsoft.com/office/powerpoint/2010/main" val="35263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91989" y="953385"/>
            <a:ext cx="554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Méthode login</a:t>
            </a:r>
            <a:endParaRPr lang="fr-FR" b="1" dirty="0">
              <a:solidFill>
                <a:srgbClr val="7030A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56792"/>
            <a:ext cx="5903565" cy="4533817"/>
          </a:xfrm>
          <a:prstGeom prst="rect">
            <a:avLst/>
          </a:prstGeom>
          <a:effectLst>
            <a:glow rad="127000">
              <a:srgbClr val="00B050"/>
            </a:glow>
          </a:effectLst>
        </p:spPr>
      </p:pic>
    </p:spTree>
    <p:extLst>
      <p:ext uri="{BB962C8B-B14F-4D97-AF65-F5344CB8AC3E}">
        <p14:creationId xmlns:p14="http://schemas.microsoft.com/office/powerpoint/2010/main" val="20243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91989" y="953385"/>
            <a:ext cx="554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Page </a:t>
            </a:r>
            <a:r>
              <a:rPr lang="fr-FR" b="1" dirty="0" err="1" smtClean="0">
                <a:solidFill>
                  <a:srgbClr val="7030A0"/>
                </a:solidFill>
              </a:rPr>
              <a:t>FormLogin</a:t>
            </a:r>
            <a:endParaRPr lang="fr-FR" b="1" dirty="0">
              <a:solidFill>
                <a:srgbClr val="7030A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505812" cy="4392488"/>
          </a:xfrm>
          <a:prstGeom prst="rect">
            <a:avLst/>
          </a:prstGeom>
          <a:effectLst>
            <a:glow rad="127000">
              <a:srgbClr val="00B050"/>
            </a:glow>
          </a:effectLst>
        </p:spPr>
      </p:pic>
    </p:spTree>
    <p:extLst>
      <p:ext uri="{BB962C8B-B14F-4D97-AF65-F5344CB8AC3E}">
        <p14:creationId xmlns:p14="http://schemas.microsoft.com/office/powerpoint/2010/main" val="6062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91989" y="953385"/>
            <a:ext cx="554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Routeur</a:t>
            </a:r>
            <a:endParaRPr lang="fr-FR" b="1" dirty="0">
              <a:solidFill>
                <a:srgbClr val="7030A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16832"/>
            <a:ext cx="5904656" cy="4097835"/>
          </a:xfrm>
          <a:prstGeom prst="rect">
            <a:avLst/>
          </a:prstGeom>
          <a:effectLst>
            <a:glow rad="127000">
              <a:srgbClr val="00B050"/>
            </a:glow>
          </a:effectLst>
        </p:spPr>
      </p:pic>
    </p:spTree>
    <p:extLst>
      <p:ext uri="{BB962C8B-B14F-4D97-AF65-F5344CB8AC3E}">
        <p14:creationId xmlns:p14="http://schemas.microsoft.com/office/powerpoint/2010/main" val="26723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91989" y="953385"/>
            <a:ext cx="554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Méthode modification </a:t>
            </a:r>
            <a:endParaRPr lang="fr-FR" b="1" dirty="0">
              <a:solidFill>
                <a:srgbClr val="7030A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89" y="1556792"/>
            <a:ext cx="7092280" cy="4154520"/>
          </a:xfrm>
          <a:prstGeom prst="rect">
            <a:avLst/>
          </a:prstGeom>
          <a:effectLst>
            <a:glow rad="127000">
              <a:srgbClr val="00B050"/>
            </a:glow>
          </a:effectLst>
        </p:spPr>
      </p:pic>
    </p:spTree>
    <p:extLst>
      <p:ext uri="{BB962C8B-B14F-4D97-AF65-F5344CB8AC3E}">
        <p14:creationId xmlns:p14="http://schemas.microsoft.com/office/powerpoint/2010/main" val="40858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91989" y="953385"/>
            <a:ext cx="554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Classe DAO </a:t>
            </a:r>
            <a:r>
              <a:rPr lang="fr-FR" b="1" dirty="0" err="1" smtClean="0">
                <a:solidFill>
                  <a:srgbClr val="7030A0"/>
                </a:solidFill>
              </a:rPr>
              <a:t>ServiceSejour</a:t>
            </a:r>
            <a:endParaRPr lang="fr-FR" b="1" dirty="0">
              <a:solidFill>
                <a:srgbClr val="7030A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48" y="1700808"/>
            <a:ext cx="6933074" cy="4104456"/>
          </a:xfrm>
          <a:prstGeom prst="rect">
            <a:avLst/>
          </a:prstGeom>
          <a:effectLst>
            <a:glow rad="127000">
              <a:srgbClr val="00B050"/>
            </a:glow>
          </a:effectLst>
        </p:spPr>
      </p:pic>
    </p:spTree>
    <p:extLst>
      <p:ext uri="{BB962C8B-B14F-4D97-AF65-F5344CB8AC3E}">
        <p14:creationId xmlns:p14="http://schemas.microsoft.com/office/powerpoint/2010/main" val="33173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91989" y="953385"/>
            <a:ext cx="554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Page modifier </a:t>
            </a:r>
            <a:r>
              <a:rPr lang="fr-FR" b="1" dirty="0" err="1" smtClean="0">
                <a:solidFill>
                  <a:srgbClr val="7030A0"/>
                </a:solidFill>
              </a:rPr>
              <a:t>sejour</a:t>
            </a:r>
            <a:endParaRPr lang="fr-FR" b="1" dirty="0">
              <a:solidFill>
                <a:srgbClr val="7030A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556792"/>
            <a:ext cx="5832648" cy="4384755"/>
          </a:xfrm>
          <a:prstGeom prst="rect">
            <a:avLst/>
          </a:prstGeom>
          <a:effectLst>
            <a:glow rad="127000">
              <a:srgbClr val="00B050"/>
            </a:glow>
          </a:effectLst>
        </p:spPr>
      </p:pic>
    </p:spTree>
    <p:extLst>
      <p:ext uri="{BB962C8B-B14F-4D97-AF65-F5344CB8AC3E}">
        <p14:creationId xmlns:p14="http://schemas.microsoft.com/office/powerpoint/2010/main" val="30329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91989" y="953385"/>
            <a:ext cx="554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Méthode </a:t>
            </a:r>
            <a:r>
              <a:rPr lang="fr-FR" b="1" dirty="0" err="1" smtClean="0">
                <a:solidFill>
                  <a:srgbClr val="7030A0"/>
                </a:solidFill>
              </a:rPr>
              <a:t>postmodifierSejour</a:t>
            </a:r>
            <a:endParaRPr lang="fr-FR" b="1" dirty="0">
              <a:solidFill>
                <a:srgbClr val="7030A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89" y="1916832"/>
            <a:ext cx="6984776" cy="3677699"/>
          </a:xfrm>
          <a:prstGeom prst="rect">
            <a:avLst/>
          </a:prstGeom>
          <a:effectLst>
            <a:glow rad="127000">
              <a:srgbClr val="00B050"/>
            </a:glow>
          </a:effectLst>
        </p:spPr>
      </p:pic>
    </p:spTree>
    <p:extLst>
      <p:ext uri="{BB962C8B-B14F-4D97-AF65-F5344CB8AC3E}">
        <p14:creationId xmlns:p14="http://schemas.microsoft.com/office/powerpoint/2010/main" val="235182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002652" y="1595090"/>
            <a:ext cx="7200800" cy="4524315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function 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getListeEmployes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) </a:t>
            </a:r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try {</a:t>
            </a:r>
          </a:p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$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mesEmployes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DB::table('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-&gt;Select()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-&gt;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get();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return $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mesEmployes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pPr lvl="0"/>
            <a:r>
              <a:rPr lang="en-US" altLang="fr-FR" b="1" dirty="0" smtClean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} </a:t>
            </a:r>
          </a:p>
          <a:p>
            <a:pPr lvl="0"/>
            <a:r>
              <a:rPr lang="en-US" altLang="fr-F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lvl="0"/>
            <a:r>
              <a:rPr lang="en-US" altLang="fr-F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catch (Exception $e) {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new 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MonException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($e-&gt;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getMessage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71601" y="1045716"/>
            <a:ext cx="348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Requête de sélection </a:t>
            </a:r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91989" y="953385"/>
            <a:ext cx="554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page </a:t>
            </a:r>
            <a:r>
              <a:rPr lang="fr-FR" b="1" dirty="0" err="1" smtClean="0">
                <a:solidFill>
                  <a:srgbClr val="7030A0"/>
                </a:solidFill>
              </a:rPr>
              <a:t>listerSejour</a:t>
            </a:r>
            <a:endParaRPr lang="fr-FR" b="1" dirty="0">
              <a:solidFill>
                <a:srgbClr val="7030A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88840"/>
            <a:ext cx="6696744" cy="3639018"/>
          </a:xfrm>
          <a:prstGeom prst="rect">
            <a:avLst/>
          </a:prstGeom>
          <a:effectLst>
            <a:glow rad="127000">
              <a:srgbClr val="00B050"/>
            </a:glow>
          </a:effectLst>
        </p:spPr>
      </p:pic>
    </p:spTree>
    <p:extLst>
      <p:ext uri="{BB962C8B-B14F-4D97-AF65-F5344CB8AC3E}">
        <p14:creationId xmlns:p14="http://schemas.microsoft.com/office/powerpoint/2010/main" val="30518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002652" y="1595090"/>
            <a:ext cx="7200800" cy="4524315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function 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getListeEmployes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) </a:t>
            </a:r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try {</a:t>
            </a:r>
          </a:p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$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mesEmployes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DB::table('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-&gt;Select()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-&gt;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get();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return $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mesEmployes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pPr lvl="0"/>
            <a:r>
              <a:rPr lang="en-US" altLang="fr-FR" b="1" dirty="0" smtClean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} </a:t>
            </a:r>
          </a:p>
          <a:p>
            <a:pPr lvl="0"/>
            <a:r>
              <a:rPr lang="en-US" altLang="fr-F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lvl="0"/>
            <a:r>
              <a:rPr lang="en-US" altLang="fr-F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catch (Exception $e) {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new 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MonException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($e-&gt;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getMessage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71601" y="1045716"/>
            <a:ext cx="348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Requête de sélection </a:t>
            </a:r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8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002652" y="1595090"/>
            <a:ext cx="7200800" cy="4524315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function 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getListeEmployes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($id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 {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$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unemploye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DB::table('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-&gt;select()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-&gt;where('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numEmp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'=', 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$id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-&gt;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first();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return $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unemploye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altLang="fr-F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lvl="0"/>
            <a:r>
              <a:rPr lang="en-US" altLang="fr-FR" dirty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dirty="0" smtClean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}</a:t>
            </a:r>
          </a:p>
          <a:p>
            <a:pPr lvl="0"/>
            <a:r>
              <a:rPr lang="en-US" altLang="fr-F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catch (Exception $e) {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new 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MonException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($e-&gt;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getMessage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71601" y="1045716"/>
            <a:ext cx="453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Requête de sélection paramétrée</a:t>
            </a:r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7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899592" y="1832980"/>
            <a:ext cx="7200800" cy="384720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function 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ajoutEmploye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0"/>
            <a:r>
              <a:rPr kumimoji="0" lang="en-US" altLang="fr-FR" sz="2000" b="1" i="0" u="none" strike="noStrike" cap="none" normalizeH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 {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DB::table('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')-&gt;insert(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['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civilite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=&gt; $this-&gt;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civilite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'nom' =&gt; $this-&gt;nom, '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prenom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=&gt; $this-&gt;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prenom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'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=&gt; md5($this-&gt;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'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=&gt; $this-&gt;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'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interet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=&gt; $this-&gt;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interet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'message' =&gt; $this-&gt;message]);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} </a:t>
            </a:r>
            <a:r>
              <a:rPr lang="en-US" altLang="fr-FR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lvl="0"/>
            <a:r>
              <a:rPr lang="en-US" altLang="fr-FR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catch (Exception $e)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new 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MonException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($e-&gt;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getMessage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0"/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71601" y="1045716"/>
            <a:ext cx="453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Requête d’insertion</a:t>
            </a:r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83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951591" y="1399042"/>
            <a:ext cx="7200800" cy="477053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function </a:t>
            </a:r>
          </a:p>
          <a:p>
            <a:pPr lvl="0"/>
            <a:r>
              <a:rPr kumimoji="0" lang="fr-FR" altLang="fr-FR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modificationEmploye</a:t>
            </a:r>
            <a:r>
              <a:rPr kumimoji="0" lang="fr-FR" altLang="fr-F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($code, $</a:t>
            </a:r>
            <a:r>
              <a:rPr kumimoji="0" lang="fr-FR" altLang="fr-FR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civilite</a:t>
            </a:r>
            <a:r>
              <a:rPr kumimoji="0" lang="fr-FR" altLang="fr-F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kumimoji="0" lang="fr-FR" altLang="fr-FR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prenom</a:t>
            </a:r>
            <a:r>
              <a:rPr kumimoji="0" lang="fr-FR" altLang="fr-F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$nom, $</a:t>
            </a:r>
            <a:r>
              <a:rPr kumimoji="0" lang="fr-FR" altLang="fr-FR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kumimoji="0" lang="fr-FR" altLang="fr-F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$profil, $</a:t>
            </a:r>
            <a:r>
              <a:rPr kumimoji="0" lang="fr-FR" altLang="fr-FR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interet</a:t>
            </a:r>
            <a:r>
              <a:rPr kumimoji="0" lang="fr-FR" altLang="fr-F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$message) {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kumimoji="0" lang="en-US" altLang="fr-FR" sz="2000" b="1" i="0" u="none" strike="noStrike" cap="none" normalizeH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 {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DB::table('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-&gt;where('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numEmp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$code)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-&gt;update(['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civilite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=&gt; $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civilite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'nom' =&gt; $nom,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'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prenom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=&gt; $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prenom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'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=&gt; $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'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=&gt; $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'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interet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=&gt; $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interet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</a:p>
          <a:p>
            <a:pPr lvl="0"/>
            <a:r>
              <a:rPr lang="en-US" altLang="fr-FR" sz="2000" b="1" dirty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2000" b="1" dirty="0" smtClean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message' =&gt; $message]);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lvl="0"/>
            <a:r>
              <a:rPr lang="en-US" altLang="fr-FR" sz="2000" b="1" dirty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catch (Exception $e)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new 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MonException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($e-&gt;</a:t>
            </a:r>
            <a:r>
              <a:rPr kumimoji="0" lang="en-US" altLang="fr-FR" sz="2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getMessage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lvl="0"/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fr-FR" sz="20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0"/>
            <a:r>
              <a:rPr kumimoji="0" lang="en-US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75866" y="937377"/>
            <a:ext cx="453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Requête de modification</a:t>
            </a:r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2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827584" y="1772816"/>
            <a:ext cx="7200800" cy="3416320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function 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getListeEmployes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($id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DB::table(‘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-&gt;where('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id_employe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'=', $id)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-&gt;delete();</a:t>
            </a:r>
          </a:p>
          <a:p>
            <a:pPr lvl="0"/>
            <a:endParaRPr kumimoji="0" lang="en-US" altLang="fr-FR" b="1" i="0" u="none" strike="noStrike" cap="none" normalizeH="0" baseline="0" dirty="0" smtClean="0">
              <a:ln>
                <a:noFill/>
              </a:ln>
              <a:solidFill>
                <a:srgbClr val="6699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r>
              <a:rPr lang="en-US" altLang="fr-F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catch (Exception $e) {</a:t>
            </a:r>
          </a:p>
          <a:p>
            <a:pPr lvl="0"/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new 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MonException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($e-&gt;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getMessage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43608" y="974166"/>
            <a:ext cx="453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Requête de suppression</a:t>
            </a:r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189913" cy="841375"/>
          </a:xfrm>
        </p:spPr>
        <p:txBody>
          <a:bodyPr/>
          <a:lstStyle/>
          <a:p>
            <a:r>
              <a:rPr lang="fr-FR" altLang="fr-FR" sz="2800" dirty="0" smtClean="0">
                <a:solidFill>
                  <a:srgbClr val="FF0000"/>
                </a:solidFill>
              </a:rPr>
              <a:t>Base de données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002652" y="1810535"/>
            <a:ext cx="7200800" cy="4093428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function 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getListeEmployes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nomville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fr-FR" sz="14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 {</a:t>
            </a:r>
          </a:p>
          <a:p>
            <a:pPr lvl="0"/>
            <a:r>
              <a:rPr kumimoji="0" lang="en-US" altLang="fr-FR" sz="14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kumimoji="0" lang="en-US" altLang="fr-FR" sz="16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$query = DB::table(‘</a:t>
            </a:r>
            <a:r>
              <a:rPr kumimoji="0" lang="en-US" altLang="fr-FR" sz="16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</a:t>
            </a:r>
            <a:r>
              <a:rPr kumimoji="0" lang="en-US" altLang="fr-FR" sz="16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0"/>
            <a:r>
              <a:rPr kumimoji="0" lang="en-US" altLang="fr-FR" sz="16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-&gt;Select('</a:t>
            </a:r>
            <a:r>
              <a:rPr kumimoji="0" lang="en-US" altLang="fr-FR" sz="16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numEmp</a:t>
            </a:r>
            <a:r>
              <a:rPr kumimoji="0" lang="en-US" altLang="fr-FR" sz="16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kumimoji="0" lang="en-US" altLang="fr-FR" sz="16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civilite</a:t>
            </a:r>
            <a:r>
              <a:rPr kumimoji="0" lang="en-US" altLang="fr-FR" sz="16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'nom',</a:t>
            </a:r>
            <a:r>
              <a:rPr kumimoji="0" lang="en-US" altLang="fr-FR" sz="1600" b="1" i="0" u="none" strike="noStrike" cap="none" normalizeH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fr-FR" sz="16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prenom</a:t>
            </a:r>
            <a:r>
              <a:rPr kumimoji="0" lang="en-US" altLang="fr-FR" sz="16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  <a:r>
              <a:rPr kumimoji="0" lang="en-US" altLang="fr-FR" sz="1600" b="1" i="0" u="none" strike="noStrike" cap="none" normalizeH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kumimoji="0" lang="en-US" altLang="fr-FR" sz="16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categorie.libelle</a:t>
            </a:r>
            <a:r>
              <a:rPr kumimoji="0" lang="en-US" altLang="fr-FR" sz="16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</a:p>
          <a:p>
            <a:pPr lvl="0"/>
            <a:r>
              <a:rPr kumimoji="0" lang="en-US" altLang="fr-FR" sz="16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-&gt;join(‘</a:t>
            </a:r>
            <a:r>
              <a:rPr kumimoji="0" lang="en-US" altLang="fr-FR" sz="16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Categorie</a:t>
            </a:r>
            <a:r>
              <a:rPr kumimoji="0" lang="en-US" altLang="fr-FR" sz="16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kumimoji="0" lang="en-US" altLang="fr-FR" sz="16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employe.id_cat</a:t>
            </a:r>
            <a:r>
              <a:rPr kumimoji="0" lang="en-US" altLang="fr-FR" sz="16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'=', </a:t>
            </a:r>
            <a:r>
              <a:rPr kumimoji="0" lang="en-US" altLang="fr-FR" sz="16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categorie.id_cat</a:t>
            </a:r>
            <a:r>
              <a:rPr kumimoji="0" lang="en-US" altLang="fr-FR" sz="16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r>
              <a:rPr kumimoji="0" lang="en-US" altLang="fr-FR" sz="16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-&gt;join(‘Ville', </a:t>
            </a:r>
            <a:r>
              <a:rPr kumimoji="0" lang="en-US" altLang="fr-FR" sz="16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employe.id_ville</a:t>
            </a:r>
            <a:r>
              <a:rPr kumimoji="0" lang="en-US" altLang="fr-FR" sz="16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'=', ‘</a:t>
            </a:r>
            <a:r>
              <a:rPr kumimoji="0" lang="en-US" altLang="fr-FR" sz="16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ville.id_v</a:t>
            </a:r>
            <a:r>
              <a:rPr kumimoji="0" lang="en-US" altLang="fr-FR" sz="16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0"/>
            <a:r>
              <a:rPr lang="en-US" altLang="fr-FR" sz="1600" b="1" dirty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1600" b="1" dirty="0" smtClean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kumimoji="0" lang="en-US" altLang="fr-FR" sz="16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-&gt;where(‘</a:t>
            </a:r>
            <a:r>
              <a:rPr kumimoji="0" lang="en-US" altLang="fr-FR" sz="1600" b="1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ville.nom</a:t>
            </a:r>
            <a:r>
              <a:rPr kumimoji="0" lang="en-US" altLang="fr-FR" sz="16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'=', $</a:t>
            </a:r>
            <a:r>
              <a:rPr lang="en-US" altLang="fr-FR" sz="1600" b="1" dirty="0" err="1" smtClean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nomVille</a:t>
            </a:r>
            <a:r>
              <a:rPr kumimoji="0" lang="en-US" altLang="fr-FR" sz="16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/>
            <a:r>
              <a:rPr kumimoji="0" lang="en-US" altLang="fr-FR" sz="16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-&gt;get();</a:t>
            </a:r>
          </a:p>
          <a:p>
            <a:pPr lvl="0"/>
            <a:r>
              <a:rPr kumimoji="0" lang="en-US" altLang="fr-FR" sz="16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return $query;</a:t>
            </a:r>
            <a:r>
              <a:rPr lang="en-US" altLang="fr-FR" sz="1600" dirty="0" smtClean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lvl="0"/>
            <a:r>
              <a:rPr lang="en-US" altLang="fr-FR" sz="1600" dirty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1600" dirty="0" smtClean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}</a:t>
            </a:r>
          </a:p>
          <a:p>
            <a:pPr lvl="0"/>
            <a:r>
              <a:rPr lang="en-US" altLang="fr-F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fr-FR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catch (Exception $e) {</a:t>
            </a:r>
          </a:p>
          <a:p>
            <a:pPr lvl="0"/>
            <a:r>
              <a:rPr kumimoji="0" lang="en-US" altLang="fr-FR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new </a:t>
            </a:r>
            <a:r>
              <a:rPr kumimoji="0" lang="en-US" altLang="fr-FR" sz="1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MonException</a:t>
            </a:r>
            <a:r>
              <a:rPr kumimoji="0" lang="en-US" altLang="fr-FR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($e-&gt;</a:t>
            </a:r>
            <a:r>
              <a:rPr kumimoji="0" lang="en-US" altLang="fr-FR" sz="1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getMessage</a:t>
            </a:r>
            <a:r>
              <a:rPr kumimoji="0" lang="en-US" altLang="fr-FR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lvl="0"/>
            <a:r>
              <a:rPr kumimoji="0" lang="en-US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fr-FR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0"/>
            <a:r>
              <a:rPr kumimoji="0" lang="en-US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71601" y="1045716"/>
            <a:ext cx="554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Requête de sélection avec jointure </a:t>
            </a:r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kbkdes">
  <a:themeElements>
    <a:clrScheme name="">
      <a:dk1>
        <a:srgbClr val="000000"/>
      </a:dk1>
      <a:lt1>
        <a:srgbClr val="FFFFFF"/>
      </a:lt1>
      <a:dk2>
        <a:srgbClr val="000000"/>
      </a:dk2>
      <a:lt2>
        <a:srgbClr val="009EA1"/>
      </a:lt2>
      <a:accent1>
        <a:srgbClr val="C1FEF9"/>
      </a:accent1>
      <a:accent2>
        <a:srgbClr val="DC0081"/>
      </a:accent2>
      <a:accent3>
        <a:srgbClr val="FFFFFF"/>
      </a:accent3>
      <a:accent4>
        <a:srgbClr val="000000"/>
      </a:accent4>
      <a:accent5>
        <a:srgbClr val="DDFEFB"/>
      </a:accent5>
      <a:accent6>
        <a:srgbClr val="C70074"/>
      </a:accent6>
      <a:hlink>
        <a:srgbClr val="618FFD"/>
      </a:hlink>
      <a:folHlink>
        <a:srgbClr val="CECECE"/>
      </a:folHlink>
    </a:clrScheme>
    <a:fontScheme name="Wkbkde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kbk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bk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bk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bk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bk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bk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bk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9271</TotalTime>
  <Words>1178</Words>
  <Application>Microsoft Office PowerPoint</Application>
  <PresentationFormat>Affichage à l'écran (4:3)</PresentationFormat>
  <Paragraphs>221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Arial Narrow</vt:lpstr>
      <vt:lpstr>Times New Roman</vt:lpstr>
      <vt:lpstr>Wingdings</vt:lpstr>
      <vt:lpstr>Wkbkdes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  <vt:lpstr>Base de données</vt:lpstr>
    </vt:vector>
  </TitlesOfParts>
  <Company>Microsoft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Rick Selby</dc:creator>
  <cp:lastModifiedBy>christian</cp:lastModifiedBy>
  <cp:revision>114</cp:revision>
  <dcterms:created xsi:type="dcterms:W3CDTF">1999-12-09T21:37:03Z</dcterms:created>
  <dcterms:modified xsi:type="dcterms:W3CDTF">2019-10-01T14:13:37Z</dcterms:modified>
</cp:coreProperties>
</file>