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6"/>
  </p:notesMasterIdLst>
  <p:sldIdLst>
    <p:sldId id="256" r:id="rId2"/>
    <p:sldId id="257" r:id="rId3"/>
    <p:sldId id="302" r:id="rId4"/>
    <p:sldId id="304" r:id="rId5"/>
  </p:sldIdLst>
  <p:sldSz cx="9144000" cy="5143500" type="screen16x9"/>
  <p:notesSz cx="6858000" cy="9144000"/>
  <p:embeddedFontLst>
    <p:embeddedFont>
      <p:font typeface="Jost" panose="020B0604020202020204" charset="0"/>
      <p:regular r:id="rId7"/>
      <p:bold r:id="rId8"/>
      <p:italic r:id="rId9"/>
      <p:boldItalic r:id="rId10"/>
    </p:embeddedFont>
    <p:embeddedFont>
      <p:font typeface="Krona One" panose="020B0604020202020204" charset="0"/>
      <p:regular r:id="rId11"/>
    </p:embeddedFont>
  </p:embeddedFontLst>
  <p:custDataLst>
    <p:tags r:id="rId1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3673F9-89A4-4796-B108-72C6A2D0E180}" v="1" dt="2024-04-03T19:14:46.582"/>
  </p1510:revLst>
</p1510:revInfo>
</file>

<file path=ppt/tableStyles.xml><?xml version="1.0" encoding="utf-8"?>
<a:tblStyleLst xmlns:a="http://schemas.openxmlformats.org/drawingml/2006/main" def="{36388064-F937-4609-BF7D-212556715704}">
  <a:tblStyle styleId="{36388064-F937-4609-BF7D-2125567157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9" d="100"/>
          <a:sy n="129" d="100"/>
        </p:scale>
        <p:origin x="228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ags" Target="tags/tag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124ca150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124ca150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11b20512f6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11b20512f6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a:extLst>
            <a:ext uri="{FF2B5EF4-FFF2-40B4-BE49-F238E27FC236}">
              <a16:creationId xmlns:a16="http://schemas.microsoft.com/office/drawing/2014/main" id="{526811D2-C773-4001-D0A0-B69897ED3A02}"/>
            </a:ext>
          </a:extLst>
        </p:cNvPr>
        <p:cNvGrpSpPr/>
        <p:nvPr/>
      </p:nvGrpSpPr>
      <p:grpSpPr>
        <a:xfrm>
          <a:off x="0" y="0"/>
          <a:ext cx="0" cy="0"/>
          <a:chOff x="0" y="0"/>
          <a:chExt cx="0" cy="0"/>
        </a:xfrm>
      </p:grpSpPr>
      <p:sp>
        <p:nvSpPr>
          <p:cNvPr id="1418" name="Google Shape;1418;g11b20512f65_0_76:notes">
            <a:extLst>
              <a:ext uri="{FF2B5EF4-FFF2-40B4-BE49-F238E27FC236}">
                <a16:creationId xmlns:a16="http://schemas.microsoft.com/office/drawing/2014/main" id="{65D70269-4C0D-3EF5-50B8-23040A7C32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11b20512f65_0_76:notes">
            <a:extLst>
              <a:ext uri="{FF2B5EF4-FFF2-40B4-BE49-F238E27FC236}">
                <a16:creationId xmlns:a16="http://schemas.microsoft.com/office/drawing/2014/main" id="{1155E032-A9AA-994F-6A28-7D4A6B58D9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542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a:extLst>
            <a:ext uri="{FF2B5EF4-FFF2-40B4-BE49-F238E27FC236}">
              <a16:creationId xmlns:a16="http://schemas.microsoft.com/office/drawing/2014/main" id="{DA1A9BBB-74C4-8ADF-590A-941F79638C5F}"/>
            </a:ext>
          </a:extLst>
        </p:cNvPr>
        <p:cNvGrpSpPr/>
        <p:nvPr/>
      </p:nvGrpSpPr>
      <p:grpSpPr>
        <a:xfrm>
          <a:off x="0" y="0"/>
          <a:ext cx="0" cy="0"/>
          <a:chOff x="0" y="0"/>
          <a:chExt cx="0" cy="0"/>
        </a:xfrm>
      </p:grpSpPr>
      <p:sp>
        <p:nvSpPr>
          <p:cNvPr id="1708" name="Google Shape;1708;g11b377937d2_0_82:notes">
            <a:extLst>
              <a:ext uri="{FF2B5EF4-FFF2-40B4-BE49-F238E27FC236}">
                <a16:creationId xmlns:a16="http://schemas.microsoft.com/office/drawing/2014/main" id="{742BA8B3-9037-4204-775D-B5F69B5663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9" name="Google Shape;1709;g11b377937d2_0_82:notes">
            <a:extLst>
              <a:ext uri="{FF2B5EF4-FFF2-40B4-BE49-F238E27FC236}">
                <a16:creationId xmlns:a16="http://schemas.microsoft.com/office/drawing/2014/main" id="{2BFBB85D-4961-2C8A-686A-3729C45249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267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061438"/>
            <a:ext cx="7704000" cy="168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260800" y="2855663"/>
            <a:ext cx="4622400" cy="4101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449825" y="1100"/>
            <a:ext cx="8244125" cy="570400"/>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 name="Google Shape;79;p2"/>
          <p:cNvGrpSpPr/>
          <p:nvPr/>
        </p:nvGrpSpPr>
        <p:grpSpPr>
          <a:xfrm rot="10800000" flipH="1">
            <a:off x="8693950" y="0"/>
            <a:ext cx="466800" cy="51435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2"/>
          <p:cNvGrpSpPr/>
          <p:nvPr/>
        </p:nvGrpSpPr>
        <p:grpSpPr>
          <a:xfrm>
            <a:off x="-16750" y="0"/>
            <a:ext cx="466800" cy="51435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244" name="Google Shape;244;p6"/>
          <p:cNvGrpSpPr/>
          <p:nvPr/>
        </p:nvGrpSpPr>
        <p:grpSpPr>
          <a:xfrm>
            <a:off x="-16750" y="0"/>
            <a:ext cx="9177500" cy="51435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51435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13"/>
        <p:cNvGrpSpPr/>
        <p:nvPr/>
      </p:nvGrpSpPr>
      <p:grpSpPr>
        <a:xfrm>
          <a:off x="0" y="0"/>
          <a:ext cx="0" cy="0"/>
          <a:chOff x="0" y="0"/>
          <a:chExt cx="0" cy="0"/>
        </a:xfrm>
      </p:grpSpPr>
      <p:grpSp>
        <p:nvGrpSpPr>
          <p:cNvPr id="1314" name="Google Shape;1314;p25"/>
          <p:cNvGrpSpPr/>
          <p:nvPr/>
        </p:nvGrpSpPr>
        <p:grpSpPr>
          <a:xfrm>
            <a:off x="-94" y="1100"/>
            <a:ext cx="9144094" cy="570400"/>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FFFFFF"/>
            </a:gs>
            <a:gs pos="100000">
              <a:srgbClr val="D9D9D9"/>
            </a:gs>
          </a:gsLst>
          <a:path path="circle">
            <a:fillToRect l="50000" t="50000" r="50000" b="50000"/>
          </a:path>
          <a:tileRect/>
        </a:gradFill>
        <a:effectLst/>
      </p:bgPr>
    </p:bg>
    <p:spTree>
      <p:nvGrpSpPr>
        <p:cNvPr id="1" name="Shape 5"/>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21F61A1A-1453-AADE-6D04-088B07325F31}"/>
              </a:ext>
            </a:extLst>
          </p:cNvPr>
          <p:cNvGraphicFramePr>
            <a:graphicFrameLocks noChangeAspect="1"/>
          </p:cNvGraphicFramePr>
          <p:nvPr userDrawn="1">
            <p:custDataLst>
              <p:tags r:id="rId7"/>
            </p:custDataLst>
            <p:extLst>
              <p:ext uri="{D42A27DB-BD31-4B8C-83A1-F6EECF244321}">
                <p14:modId xmlns:p14="http://schemas.microsoft.com/office/powerpoint/2010/main" val="17268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6" imgH="426" progId="TCLayout.ActiveDocument.1">
                  <p:embed/>
                </p:oleObj>
              </mc:Choice>
              <mc:Fallback>
                <p:oleObj name="think-cell Slide" r:id="rId8" imgW="426" imgH="426" progId="TCLayout.ActiveDocument.1">
                  <p:embed/>
                  <p:pic>
                    <p:nvPicPr>
                      <p:cNvPr id="2" name="think-cell data - do not delete" hidden="1">
                        <a:extLst>
                          <a:ext uri="{FF2B5EF4-FFF2-40B4-BE49-F238E27FC236}">
                            <a16:creationId xmlns:a16="http://schemas.microsoft.com/office/drawing/2014/main" id="{21F61A1A-1453-AADE-6D04-088B07325F3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70" r:id="rId4"/>
    <p:sldLayoutId id="214748367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github.com/f1db/f1db" TargetMode="Externa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path path="circle">
            <a:fillToRect l="50000" t="50000" r="50000" b="50000"/>
          </a:path>
          <a:tileRect/>
        </a:gradFill>
        <a:effectLst/>
      </p:bgPr>
    </p:bg>
    <p:spTree>
      <p:nvGrpSpPr>
        <p:cNvPr id="1" name="Shape 1407"/>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57CAC3A5-1CE5-7CB5-5909-599762BDC66F}"/>
              </a:ext>
            </a:extLst>
          </p:cNvPr>
          <p:cNvGraphicFramePr>
            <a:graphicFrameLocks noChangeAspect="1"/>
          </p:cNvGraphicFramePr>
          <p:nvPr>
            <p:custDataLst>
              <p:tags r:id="rId1"/>
            </p:custDataLst>
            <p:extLst>
              <p:ext uri="{D42A27DB-BD31-4B8C-83A1-F6EECF244321}">
                <p14:modId xmlns:p14="http://schemas.microsoft.com/office/powerpoint/2010/main" val="7158864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6" imgH="426" progId="TCLayout.ActiveDocument.1">
                  <p:embed/>
                </p:oleObj>
              </mc:Choice>
              <mc:Fallback>
                <p:oleObj name="think-cell Slide" r:id="rId4" imgW="426" imgH="426" progId="TCLayout.ActiveDocument.1">
                  <p:embed/>
                  <p:pic>
                    <p:nvPicPr>
                      <p:cNvPr id="2" name="think-cell data - do not delete" hidden="1">
                        <a:extLst>
                          <a:ext uri="{FF2B5EF4-FFF2-40B4-BE49-F238E27FC236}">
                            <a16:creationId xmlns:a16="http://schemas.microsoft.com/office/drawing/2014/main" id="{57CAC3A5-1CE5-7CB5-5909-599762BDC66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408" name="Google Shape;1408;p32"/>
          <p:cNvGrpSpPr/>
          <p:nvPr/>
        </p:nvGrpSpPr>
        <p:grpSpPr>
          <a:xfrm>
            <a:off x="1121475" y="3843025"/>
            <a:ext cx="1221300" cy="570400"/>
            <a:chOff x="670175" y="3809850"/>
            <a:chExt cx="1221300" cy="570400"/>
          </a:xfrm>
        </p:grpSpPr>
        <p:cxnSp>
          <p:nvCxnSpPr>
            <p:cNvPr id="1409" name="Google Shape;1409;p32"/>
            <p:cNvCxnSpPr/>
            <p:nvPr/>
          </p:nvCxnSpPr>
          <p:spPr>
            <a:xfrm rot="10800000">
              <a:off x="670175" y="3999983"/>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410" name="Google Shape;1410;p32"/>
            <p:cNvCxnSpPr/>
            <p:nvPr/>
          </p:nvCxnSpPr>
          <p:spPr>
            <a:xfrm rot="10800000">
              <a:off x="670175" y="4380250"/>
              <a:ext cx="1221300" cy="0"/>
            </a:xfrm>
            <a:prstGeom prst="straightConnector1">
              <a:avLst/>
            </a:prstGeom>
            <a:noFill/>
            <a:ln w="9525" cap="flat" cmpd="sng">
              <a:solidFill>
                <a:schemeClr val="dk2"/>
              </a:solidFill>
              <a:prstDash val="solid"/>
              <a:round/>
              <a:headEnd type="none" w="med" len="med"/>
              <a:tailEnd type="none" w="med" len="med"/>
            </a:ln>
          </p:spPr>
        </p:cxnSp>
        <p:cxnSp>
          <p:nvCxnSpPr>
            <p:cNvPr id="1411" name="Google Shape;1411;p32"/>
            <p:cNvCxnSpPr/>
            <p:nvPr/>
          </p:nvCxnSpPr>
          <p:spPr>
            <a:xfrm rot="10800000">
              <a:off x="995525" y="4190117"/>
              <a:ext cx="570600" cy="0"/>
            </a:xfrm>
            <a:prstGeom prst="straightConnector1">
              <a:avLst/>
            </a:prstGeom>
            <a:noFill/>
            <a:ln w="9525" cap="flat" cmpd="sng">
              <a:solidFill>
                <a:schemeClr val="dk2"/>
              </a:solidFill>
              <a:prstDash val="solid"/>
              <a:round/>
              <a:headEnd type="none" w="med" len="med"/>
              <a:tailEnd type="none" w="med" len="med"/>
            </a:ln>
          </p:spPr>
        </p:cxnSp>
        <p:cxnSp>
          <p:nvCxnSpPr>
            <p:cNvPr id="1412" name="Google Shape;1412;p32"/>
            <p:cNvCxnSpPr/>
            <p:nvPr/>
          </p:nvCxnSpPr>
          <p:spPr>
            <a:xfrm rot="10800000">
              <a:off x="995525" y="3809850"/>
              <a:ext cx="570600" cy="0"/>
            </a:xfrm>
            <a:prstGeom prst="straightConnector1">
              <a:avLst/>
            </a:prstGeom>
            <a:noFill/>
            <a:ln w="9525" cap="flat" cmpd="sng">
              <a:solidFill>
                <a:schemeClr val="dk2"/>
              </a:solidFill>
              <a:prstDash val="solid"/>
              <a:round/>
              <a:headEnd type="none" w="med" len="med"/>
              <a:tailEnd type="none" w="med" len="med"/>
            </a:ln>
          </p:spPr>
        </p:cxnSp>
      </p:grpSp>
      <p:pic>
        <p:nvPicPr>
          <p:cNvPr id="1413" name="Google Shape;1413;p32"/>
          <p:cNvPicPr preferRelativeResize="0"/>
          <p:nvPr/>
        </p:nvPicPr>
        <p:blipFill rotWithShape="1">
          <a:blip r:embed="rId6">
            <a:alphaModFix/>
          </a:blip>
          <a:srcRect l="2922" t="3652" b="22262"/>
          <a:stretch/>
        </p:blipFill>
        <p:spPr>
          <a:xfrm>
            <a:off x="2260800" y="3793925"/>
            <a:ext cx="4622403" cy="1035226"/>
          </a:xfrm>
          <a:prstGeom prst="rect">
            <a:avLst/>
          </a:prstGeom>
          <a:noFill/>
          <a:ln>
            <a:noFill/>
          </a:ln>
        </p:spPr>
      </p:pic>
      <p:sp>
        <p:nvSpPr>
          <p:cNvPr id="1414" name="Google Shape;1414;p32"/>
          <p:cNvSpPr txBox="1">
            <a:spLocks noGrp="1"/>
          </p:cNvSpPr>
          <p:nvPr>
            <p:ph type="ctrTitle"/>
          </p:nvPr>
        </p:nvSpPr>
        <p:spPr>
          <a:xfrm>
            <a:off x="720000" y="1061438"/>
            <a:ext cx="7704000" cy="16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Data Analytics Project: Formula 1</a:t>
            </a:r>
            <a:endParaRPr sz="3600" dirty="0"/>
          </a:p>
        </p:txBody>
      </p:sp>
      <p:sp>
        <p:nvSpPr>
          <p:cNvPr id="1415" name="Google Shape;1415;p32"/>
          <p:cNvSpPr txBox="1">
            <a:spLocks noGrp="1"/>
          </p:cNvSpPr>
          <p:nvPr>
            <p:ph type="subTitle" idx="1"/>
          </p:nvPr>
        </p:nvSpPr>
        <p:spPr>
          <a:xfrm>
            <a:off x="1048215" y="2855663"/>
            <a:ext cx="7152900" cy="4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Moritz Baldauf, Anna </a:t>
            </a:r>
            <a:r>
              <a:rPr lang="en-US" dirty="0" err="1"/>
              <a:t>Fábián</a:t>
            </a:r>
            <a:r>
              <a:rPr lang="en-US" dirty="0"/>
              <a:t>, </a:t>
            </a:r>
            <a:r>
              <a:rPr lang="en-US" dirty="0" err="1"/>
              <a:t>Bolormaa</a:t>
            </a:r>
            <a:r>
              <a:rPr lang="en-US" dirty="0"/>
              <a:t> </a:t>
            </a:r>
            <a:r>
              <a:rPr lang="en-US" dirty="0" err="1"/>
              <a:t>Munkh</a:t>
            </a:r>
            <a:r>
              <a:rPr lang="en-US" dirty="0"/>
              <a:t>-Erdene, </a:t>
            </a:r>
            <a:r>
              <a:rPr lang="en-US" dirty="0" err="1"/>
              <a:t>Wiktor</a:t>
            </a:r>
            <a:r>
              <a:rPr lang="en-US" dirty="0"/>
              <a:t> </a:t>
            </a:r>
            <a:r>
              <a:rPr lang="en-US" dirty="0" err="1"/>
              <a:t>Uszko</a:t>
            </a:r>
            <a:r>
              <a:rPr lang="en-US" dirty="0"/>
              <a:t>, Christian  </a:t>
            </a:r>
            <a:r>
              <a:rPr lang="en-US" dirty="0" err="1"/>
              <a:t>Vorhauser</a:t>
            </a:r>
            <a:endParaRPr dirty="0"/>
          </a:p>
        </p:txBody>
      </p:sp>
      <p:sp>
        <p:nvSpPr>
          <p:cNvPr id="1416" name="Google Shape;1416;p32"/>
          <p:cNvSpPr/>
          <p:nvPr/>
        </p:nvSpPr>
        <p:spPr>
          <a:xfrm>
            <a:off x="995525" y="4698850"/>
            <a:ext cx="7152900" cy="172500"/>
          </a:xfrm>
          <a:prstGeom prst="ellipse">
            <a:avLst/>
          </a:prstGeom>
          <a:solidFill>
            <a:srgbClr val="1E1E1E">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25C65FD7-1A1B-B1DC-A83B-74DF7A4CE7F3}"/>
              </a:ext>
            </a:extLst>
          </p:cNvPr>
          <p:cNvGraphicFramePr>
            <a:graphicFrameLocks noChangeAspect="1"/>
          </p:cNvGraphicFramePr>
          <p:nvPr>
            <p:custDataLst>
              <p:tags r:id="rId1"/>
            </p:custDataLst>
            <p:extLst>
              <p:ext uri="{D42A27DB-BD31-4B8C-83A1-F6EECF244321}">
                <p14:modId xmlns:p14="http://schemas.microsoft.com/office/powerpoint/2010/main" val="386832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6" imgH="426" progId="TCLayout.ActiveDocument.1">
                  <p:embed/>
                </p:oleObj>
              </mc:Choice>
              <mc:Fallback>
                <p:oleObj name="think-cell Slide" r:id="rId4" imgW="426" imgH="426" progId="TCLayout.ActiveDocument.1">
                  <p:embed/>
                  <p:pic>
                    <p:nvPicPr>
                      <p:cNvPr id="2" name="think-cell data - do not delete" hidden="1">
                        <a:extLst>
                          <a:ext uri="{FF2B5EF4-FFF2-40B4-BE49-F238E27FC236}">
                            <a16:creationId xmlns:a16="http://schemas.microsoft.com/office/drawing/2014/main" id="{25C65FD7-1A1B-B1DC-A83B-74DF7A4CE7F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21" name="Google Shape;1421;p3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Selection of Dataset</a:t>
            </a:r>
            <a:endParaRPr dirty="0"/>
          </a:p>
        </p:txBody>
      </p:sp>
      <p:sp>
        <p:nvSpPr>
          <p:cNvPr id="3" name="Google Shape;1481;p38">
            <a:extLst>
              <a:ext uri="{FF2B5EF4-FFF2-40B4-BE49-F238E27FC236}">
                <a16:creationId xmlns:a16="http://schemas.microsoft.com/office/drawing/2014/main" id="{E66A1F81-6C51-60E5-458F-20AD9F80FA12}"/>
              </a:ext>
            </a:extLst>
          </p:cNvPr>
          <p:cNvSpPr txBox="1">
            <a:spLocks/>
          </p:cNvSpPr>
          <p:nvPr/>
        </p:nvSpPr>
        <p:spPr>
          <a:xfrm>
            <a:off x="719999" y="1260142"/>
            <a:ext cx="6696054" cy="282554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GB" dirty="0">
                <a:solidFill>
                  <a:srgbClr val="191919"/>
                </a:solidFill>
              </a:rPr>
              <a:t>We selected the Dataset and Topic because of the unique characteristics of Motorsport, which offer exciting opportunities for Statistical analysis.</a:t>
            </a:r>
          </a:p>
          <a:p>
            <a:pPr>
              <a:buClr>
                <a:schemeClr val="dk1"/>
              </a:buClr>
              <a:buSzPts val="1100"/>
            </a:pPr>
            <a:r>
              <a:rPr lang="en-GB" dirty="0">
                <a:solidFill>
                  <a:srgbClr val="191919"/>
                </a:solidFill>
                <a:hlinkClick r:id="rId6"/>
              </a:rPr>
              <a:t>https://github.com/f1db/f1db</a:t>
            </a:r>
            <a:endParaRPr lang="en-GB" dirty="0">
              <a:solidFill>
                <a:srgbClr val="191919"/>
              </a:solidFill>
            </a:endParaRPr>
          </a:p>
          <a:p>
            <a:pPr>
              <a:buClr>
                <a:schemeClr val="dk1"/>
              </a:buClr>
              <a:buSzPts val="1100"/>
            </a:pPr>
            <a:endParaRPr lang="en-GB" dirty="0">
              <a:solidFill>
                <a:srgbClr val="191919"/>
              </a:solidFill>
            </a:endParaRPr>
          </a:p>
          <a:p>
            <a:pPr>
              <a:buClr>
                <a:schemeClr val="dk1"/>
              </a:buClr>
              <a:buSzPts val="1100"/>
            </a:pPr>
            <a:r>
              <a:rPr lang="en-GB" dirty="0">
                <a:solidFill>
                  <a:srgbClr val="191919"/>
                </a:solidFill>
              </a:rPr>
              <a:t>Some of the characteristics: </a:t>
            </a:r>
          </a:p>
          <a:p>
            <a:pPr marL="342900" indent="-342900">
              <a:buClr>
                <a:srgbClr val="C00000"/>
              </a:buClr>
              <a:buSzPct val="100000"/>
              <a:buFont typeface="+mj-lt"/>
              <a:buAutoNum type="arabicPeriod"/>
            </a:pPr>
            <a:r>
              <a:rPr lang="en-GB" dirty="0">
                <a:solidFill>
                  <a:srgbClr val="191919"/>
                </a:solidFill>
              </a:rPr>
              <a:t>Races take place on same racetracks in different years </a:t>
            </a:r>
          </a:p>
          <a:p>
            <a:pPr marL="342900" indent="-342900">
              <a:buClr>
                <a:srgbClr val="C00000"/>
              </a:buClr>
              <a:buSzPct val="100000"/>
              <a:buFont typeface="+mj-lt"/>
              <a:buAutoNum type="arabicPeriod"/>
            </a:pPr>
            <a:r>
              <a:rPr lang="en-GB" dirty="0">
                <a:solidFill>
                  <a:srgbClr val="191919"/>
                </a:solidFill>
              </a:rPr>
              <a:t>Different preferences from drivers for Racetracks</a:t>
            </a:r>
          </a:p>
          <a:p>
            <a:pPr marL="342900" indent="-342900">
              <a:buClr>
                <a:srgbClr val="C00000"/>
              </a:buClr>
              <a:buSzPct val="100000"/>
              <a:buFont typeface="+mj-lt"/>
              <a:buAutoNum type="arabicPeriod"/>
            </a:pPr>
            <a:r>
              <a:rPr lang="en-GB" dirty="0">
                <a:solidFill>
                  <a:srgbClr val="191919"/>
                </a:solidFill>
              </a:rPr>
              <a:t>Car development allows prediction of future performances </a:t>
            </a:r>
          </a:p>
          <a:p>
            <a:pPr marL="342900" indent="-342900">
              <a:buClr>
                <a:srgbClr val="C00000"/>
              </a:buClr>
              <a:buSzPct val="100000"/>
              <a:buFont typeface="+mj-lt"/>
              <a:buAutoNum type="arabicPeriod"/>
            </a:pPr>
            <a:r>
              <a:rPr lang="en-GB" dirty="0">
                <a:solidFill>
                  <a:srgbClr val="191919"/>
                </a:solidFill>
              </a:rPr>
              <a:t>Teams have two cars, allowing direct comparisons</a:t>
            </a:r>
          </a:p>
          <a:p>
            <a:pPr>
              <a:buClr>
                <a:srgbClr val="FF0000"/>
              </a:buClr>
              <a:buSzPct val="81000"/>
            </a:pPr>
            <a:endParaRPr lang="en-GB" dirty="0">
              <a:solidFill>
                <a:srgbClr val="191919"/>
              </a:solidFill>
            </a:endParaRPr>
          </a:p>
          <a:p>
            <a:pPr>
              <a:buClr>
                <a:srgbClr val="FF0000"/>
              </a:buClr>
              <a:buSzPct val="81000"/>
            </a:pPr>
            <a:r>
              <a:rPr lang="en-GB" dirty="0">
                <a:solidFill>
                  <a:srgbClr val="191919"/>
                </a:solidFill>
              </a:rPr>
              <a:t>For our project, we selected a large Formula 1 Dataset containing information on the Training, Qualifying, and Race Sessions and the points scored, fastest Laps, and Winners for the Seasons between 1950 – 2024.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0">
          <a:extLst>
            <a:ext uri="{FF2B5EF4-FFF2-40B4-BE49-F238E27FC236}">
              <a16:creationId xmlns:a16="http://schemas.microsoft.com/office/drawing/2014/main" id="{A5CC9FAF-42DB-0147-B571-7881B493B45B}"/>
            </a:ext>
          </a:extLst>
        </p:cNvPr>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74120DDC-55D5-9678-8DE2-0049A02989E8}"/>
              </a:ext>
            </a:extLst>
          </p:cNvPr>
          <p:cNvGraphicFramePr>
            <a:graphicFrameLocks noChangeAspect="1"/>
          </p:cNvGraphicFramePr>
          <p:nvPr>
            <p:custDataLst>
              <p:tags r:id="rId1"/>
            </p:custDataLst>
            <p:extLst>
              <p:ext uri="{D42A27DB-BD31-4B8C-83A1-F6EECF244321}">
                <p14:modId xmlns:p14="http://schemas.microsoft.com/office/powerpoint/2010/main" val="14386615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6" imgH="426" progId="TCLayout.ActiveDocument.1">
                  <p:embed/>
                </p:oleObj>
              </mc:Choice>
              <mc:Fallback>
                <p:oleObj name="think-cell Slide" r:id="rId4" imgW="426" imgH="426" progId="TCLayout.ActiveDocument.1">
                  <p:embed/>
                  <p:pic>
                    <p:nvPicPr>
                      <p:cNvPr id="2" name="think-cell data - do not delete" hidden="1">
                        <a:extLst>
                          <a:ext uri="{FF2B5EF4-FFF2-40B4-BE49-F238E27FC236}">
                            <a16:creationId xmlns:a16="http://schemas.microsoft.com/office/drawing/2014/main" id="{74120DDC-55D5-9678-8DE2-0049A02989E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21" name="Google Shape;1421;p33">
            <a:extLst>
              <a:ext uri="{FF2B5EF4-FFF2-40B4-BE49-F238E27FC236}">
                <a16:creationId xmlns:a16="http://schemas.microsoft.com/office/drawing/2014/main" id="{5D424141-9B10-414E-83EB-9D78FA6F3F8A}"/>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Characteristics of the Data</a:t>
            </a:r>
            <a:endParaRPr dirty="0"/>
          </a:p>
        </p:txBody>
      </p:sp>
      <p:sp>
        <p:nvSpPr>
          <p:cNvPr id="3" name="Google Shape;1481;p38">
            <a:extLst>
              <a:ext uri="{FF2B5EF4-FFF2-40B4-BE49-F238E27FC236}">
                <a16:creationId xmlns:a16="http://schemas.microsoft.com/office/drawing/2014/main" id="{E21029A9-A9D5-A014-96E0-B92F4A0FA1CB}"/>
              </a:ext>
            </a:extLst>
          </p:cNvPr>
          <p:cNvSpPr txBox="1">
            <a:spLocks/>
          </p:cNvSpPr>
          <p:nvPr/>
        </p:nvSpPr>
        <p:spPr>
          <a:xfrm>
            <a:off x="719998" y="1141506"/>
            <a:ext cx="7703999" cy="28255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GB" dirty="0">
                <a:solidFill>
                  <a:srgbClr val="191919"/>
                </a:solidFill>
              </a:rPr>
              <a:t>To get a better understanding of the data available we selected the main Datasets fitting our research purpose. </a:t>
            </a:r>
          </a:p>
          <a:p>
            <a:pPr>
              <a:buClr>
                <a:schemeClr val="dk1"/>
              </a:buClr>
              <a:buSzPts val="1100"/>
            </a:pPr>
            <a:endParaRPr lang="en-GB" dirty="0">
              <a:solidFill>
                <a:srgbClr val="191919"/>
              </a:solidFill>
            </a:endParaRPr>
          </a:p>
          <a:p>
            <a:pPr marL="342900" indent="-342900">
              <a:spcBef>
                <a:spcPts val="600"/>
              </a:spcBef>
              <a:buClr>
                <a:schemeClr val="dk1"/>
              </a:buClr>
              <a:buSzPct val="100000"/>
              <a:buAutoNum type="arabicPeriod"/>
            </a:pPr>
            <a:r>
              <a:rPr lang="en-GB" dirty="0">
                <a:solidFill>
                  <a:srgbClr val="191919"/>
                </a:solidFill>
              </a:rPr>
              <a:t>Racetrack &amp; Race ID (1125 obs. 38 var.) </a:t>
            </a:r>
          </a:p>
          <a:p>
            <a:pPr marL="342900" indent="-342900">
              <a:spcBef>
                <a:spcPts val="600"/>
              </a:spcBef>
              <a:buClr>
                <a:schemeClr val="dk1"/>
              </a:buClr>
              <a:buSzPct val="100000"/>
              <a:buAutoNum type="arabicPeriod"/>
            </a:pPr>
            <a:r>
              <a:rPr lang="en-GB" dirty="0">
                <a:solidFill>
                  <a:srgbClr val="191919"/>
                </a:solidFill>
              </a:rPr>
              <a:t>Practice session (38360 obs. 18 var.)</a:t>
            </a:r>
          </a:p>
          <a:p>
            <a:pPr marL="342900" indent="-342900">
              <a:spcBef>
                <a:spcPts val="600"/>
              </a:spcBef>
              <a:buClr>
                <a:schemeClr val="dk1"/>
              </a:buClr>
              <a:buSzPct val="100000"/>
              <a:buAutoNum type="arabicPeriod"/>
            </a:pPr>
            <a:r>
              <a:rPr lang="en-GB" dirty="0">
                <a:solidFill>
                  <a:srgbClr val="191919"/>
                </a:solidFill>
              </a:rPr>
              <a:t>Qualifying (41065 obs. 24 var.)</a:t>
            </a:r>
          </a:p>
          <a:p>
            <a:pPr marL="342900" indent="-342900">
              <a:spcBef>
                <a:spcPts val="600"/>
              </a:spcBef>
              <a:buClr>
                <a:schemeClr val="dk1"/>
              </a:buClr>
              <a:buSzPct val="100000"/>
              <a:buAutoNum type="arabicPeriod"/>
            </a:pPr>
            <a:r>
              <a:rPr lang="en-GB" dirty="0">
                <a:solidFill>
                  <a:srgbClr val="191919"/>
                </a:solidFill>
              </a:rPr>
              <a:t>Race Results (26391 obs. 31 var.)</a:t>
            </a:r>
          </a:p>
          <a:p>
            <a:pPr marL="342900" indent="-342900">
              <a:spcBef>
                <a:spcPts val="600"/>
              </a:spcBef>
              <a:buClr>
                <a:schemeClr val="dk1"/>
              </a:buClr>
              <a:buSzPct val="100000"/>
              <a:buAutoNum type="arabicPeriod"/>
            </a:pPr>
            <a:r>
              <a:rPr lang="en-GB" dirty="0">
                <a:solidFill>
                  <a:srgbClr val="191919"/>
                </a:solidFill>
              </a:rPr>
              <a:t>Fastest lap driven (15983 obs. 18 var.)</a:t>
            </a:r>
          </a:p>
          <a:p>
            <a:pPr marL="342900" indent="-342900">
              <a:spcBef>
                <a:spcPts val="600"/>
              </a:spcBef>
              <a:buClr>
                <a:schemeClr val="dk1"/>
              </a:buClr>
              <a:buSzPct val="100000"/>
              <a:buAutoNum type="arabicPeriod"/>
            </a:pPr>
            <a:r>
              <a:rPr lang="en-GB" dirty="0">
                <a:solidFill>
                  <a:srgbClr val="191919"/>
                </a:solidFill>
              </a:rPr>
              <a:t>Points per Team (10039 obs. 10 var.)</a:t>
            </a:r>
          </a:p>
          <a:p>
            <a:pPr marL="342900" indent="-342900">
              <a:spcBef>
                <a:spcPts val="600"/>
              </a:spcBef>
              <a:buClr>
                <a:schemeClr val="dk1"/>
              </a:buClr>
              <a:buSzPct val="100000"/>
              <a:buAutoNum type="arabicPeriod"/>
            </a:pPr>
            <a:r>
              <a:rPr lang="en-GB" dirty="0">
                <a:solidFill>
                  <a:srgbClr val="191919"/>
                </a:solidFill>
              </a:rPr>
              <a:t>Points per Driver (20260 obs. 9 var.)</a:t>
            </a:r>
          </a:p>
          <a:p>
            <a:pPr marL="342900" indent="-342900">
              <a:buClr>
                <a:schemeClr val="dk1"/>
              </a:buClr>
              <a:buSzPts val="1100"/>
              <a:buAutoNum type="arabicPeriod"/>
            </a:pPr>
            <a:endParaRPr lang="en-GB" dirty="0">
              <a:solidFill>
                <a:srgbClr val="191919"/>
              </a:solidFill>
            </a:endParaRPr>
          </a:p>
        </p:txBody>
      </p:sp>
      <p:sp>
        <p:nvSpPr>
          <p:cNvPr id="4" name="Rectangle: Rounded Corners 3">
            <a:extLst>
              <a:ext uri="{FF2B5EF4-FFF2-40B4-BE49-F238E27FC236}">
                <a16:creationId xmlns:a16="http://schemas.microsoft.com/office/drawing/2014/main" id="{48D86791-B8BF-478C-D1D9-DD9DDBDE3CCC}"/>
              </a:ext>
            </a:extLst>
          </p:cNvPr>
          <p:cNvSpPr/>
          <p:nvPr/>
        </p:nvSpPr>
        <p:spPr>
          <a:xfrm>
            <a:off x="6032580" y="1961550"/>
            <a:ext cx="2238935" cy="5727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Pre-Race</a:t>
            </a:r>
          </a:p>
        </p:txBody>
      </p:sp>
      <p:sp>
        <p:nvSpPr>
          <p:cNvPr id="5" name="Rectangle: Rounded Corners 4">
            <a:extLst>
              <a:ext uri="{FF2B5EF4-FFF2-40B4-BE49-F238E27FC236}">
                <a16:creationId xmlns:a16="http://schemas.microsoft.com/office/drawing/2014/main" id="{3628CECB-C9DB-607A-9431-749097975382}"/>
              </a:ext>
            </a:extLst>
          </p:cNvPr>
          <p:cNvSpPr/>
          <p:nvPr/>
        </p:nvSpPr>
        <p:spPr>
          <a:xfrm>
            <a:off x="6032580" y="2754699"/>
            <a:ext cx="2238935" cy="5727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Post Race</a:t>
            </a:r>
          </a:p>
        </p:txBody>
      </p:sp>
      <p:sp>
        <p:nvSpPr>
          <p:cNvPr id="6" name="Rectangle: Rounded Corners 5">
            <a:extLst>
              <a:ext uri="{FF2B5EF4-FFF2-40B4-BE49-F238E27FC236}">
                <a16:creationId xmlns:a16="http://schemas.microsoft.com/office/drawing/2014/main" id="{699CF573-A68F-57F0-66A9-29FB5E5E600C}"/>
              </a:ext>
            </a:extLst>
          </p:cNvPr>
          <p:cNvSpPr/>
          <p:nvPr/>
        </p:nvSpPr>
        <p:spPr>
          <a:xfrm>
            <a:off x="6032580" y="3472000"/>
            <a:ext cx="2238935" cy="5727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Championship</a:t>
            </a:r>
          </a:p>
        </p:txBody>
      </p:sp>
      <p:sp>
        <p:nvSpPr>
          <p:cNvPr id="8" name="Right Brace 7">
            <a:extLst>
              <a:ext uri="{FF2B5EF4-FFF2-40B4-BE49-F238E27FC236}">
                <a16:creationId xmlns:a16="http://schemas.microsoft.com/office/drawing/2014/main" id="{DC7E67CE-98CC-C2AE-92F9-DE6F4D3543C3}"/>
              </a:ext>
            </a:extLst>
          </p:cNvPr>
          <p:cNvSpPr/>
          <p:nvPr/>
        </p:nvSpPr>
        <p:spPr>
          <a:xfrm>
            <a:off x="4382189" y="1928009"/>
            <a:ext cx="174147" cy="772858"/>
          </a:xfrm>
          <a:prstGeom prst="rightBrace">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1D063A3B-8413-599A-EA2E-4B14BB2CE22A}"/>
              </a:ext>
            </a:extLst>
          </p:cNvPr>
          <p:cNvSpPr/>
          <p:nvPr/>
        </p:nvSpPr>
        <p:spPr>
          <a:xfrm>
            <a:off x="4382189" y="2818572"/>
            <a:ext cx="174147" cy="508827"/>
          </a:xfrm>
          <a:prstGeom prst="rightBrace">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Right Brace 9">
            <a:extLst>
              <a:ext uri="{FF2B5EF4-FFF2-40B4-BE49-F238E27FC236}">
                <a16:creationId xmlns:a16="http://schemas.microsoft.com/office/drawing/2014/main" id="{AC3C22E8-3E55-49DA-48DC-35DC93816AB3}"/>
              </a:ext>
            </a:extLst>
          </p:cNvPr>
          <p:cNvSpPr/>
          <p:nvPr/>
        </p:nvSpPr>
        <p:spPr>
          <a:xfrm>
            <a:off x="4382189" y="3430588"/>
            <a:ext cx="174147" cy="457518"/>
          </a:xfrm>
          <a:prstGeom prst="rightBrace">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Arrow: Right 10">
            <a:extLst>
              <a:ext uri="{FF2B5EF4-FFF2-40B4-BE49-F238E27FC236}">
                <a16:creationId xmlns:a16="http://schemas.microsoft.com/office/drawing/2014/main" id="{E609FDAE-2E26-2745-BBA3-1CD727496652}"/>
              </a:ext>
            </a:extLst>
          </p:cNvPr>
          <p:cNvSpPr/>
          <p:nvPr/>
        </p:nvSpPr>
        <p:spPr>
          <a:xfrm>
            <a:off x="4885265" y="2121398"/>
            <a:ext cx="855134" cy="3860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42462F73-1494-4379-0102-2BB74D7BF608}"/>
              </a:ext>
            </a:extLst>
          </p:cNvPr>
          <p:cNvSpPr/>
          <p:nvPr/>
        </p:nvSpPr>
        <p:spPr>
          <a:xfrm>
            <a:off x="4885265" y="2879945"/>
            <a:ext cx="855134" cy="3860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99674E48-87CF-A5D2-1A17-39BA9BC2A456}"/>
              </a:ext>
            </a:extLst>
          </p:cNvPr>
          <p:cNvSpPr/>
          <p:nvPr/>
        </p:nvSpPr>
        <p:spPr>
          <a:xfrm>
            <a:off x="4885265" y="3496748"/>
            <a:ext cx="855134" cy="3860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Google Shape;1481;p38">
            <a:extLst>
              <a:ext uri="{FF2B5EF4-FFF2-40B4-BE49-F238E27FC236}">
                <a16:creationId xmlns:a16="http://schemas.microsoft.com/office/drawing/2014/main" id="{6575FC93-3D20-1EA1-B6AF-F5833DC193A4}"/>
              </a:ext>
            </a:extLst>
          </p:cNvPr>
          <p:cNvSpPr txBox="1">
            <a:spLocks/>
          </p:cNvSpPr>
          <p:nvPr/>
        </p:nvSpPr>
        <p:spPr>
          <a:xfrm>
            <a:off x="796199" y="4152491"/>
            <a:ext cx="7627798" cy="78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GB" dirty="0">
                <a:solidFill>
                  <a:srgbClr val="191919"/>
                </a:solidFill>
              </a:rPr>
              <a:t>The </a:t>
            </a:r>
            <a:r>
              <a:rPr lang="en-GB" dirty="0" err="1">
                <a:solidFill>
                  <a:srgbClr val="191919"/>
                </a:solidFill>
              </a:rPr>
              <a:t>Datasets'</a:t>
            </a:r>
            <a:r>
              <a:rPr lang="en-GB" dirty="0">
                <a:solidFill>
                  <a:srgbClr val="191919"/>
                </a:solidFill>
              </a:rPr>
              <a:t> size will decrease later as we are not interested in all the Columns (e.g., Race Results has also scored points as an entry). Thus, we need to preprocess the data and bring it into a workable form in each of the predefined categories </a:t>
            </a:r>
          </a:p>
        </p:txBody>
      </p:sp>
    </p:spTree>
    <p:extLst>
      <p:ext uri="{BB962C8B-B14F-4D97-AF65-F5344CB8AC3E}">
        <p14:creationId xmlns:p14="http://schemas.microsoft.com/office/powerpoint/2010/main" val="403286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0">
          <a:extLst>
            <a:ext uri="{FF2B5EF4-FFF2-40B4-BE49-F238E27FC236}">
              <a16:creationId xmlns:a16="http://schemas.microsoft.com/office/drawing/2014/main" id="{E0EF48AE-6D3E-6843-5746-EE8892BC7818}"/>
            </a:ext>
          </a:extLst>
        </p:cNvPr>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4B8F8933-5A54-5568-A7E6-FA6D17CCC110}"/>
              </a:ext>
            </a:extLst>
          </p:cNvPr>
          <p:cNvGraphicFramePr>
            <a:graphicFrameLocks noChangeAspect="1"/>
          </p:cNvGraphicFramePr>
          <p:nvPr>
            <p:custDataLst>
              <p:tags r:id="rId1"/>
            </p:custDataLst>
            <p:extLst>
              <p:ext uri="{D42A27DB-BD31-4B8C-83A1-F6EECF244321}">
                <p14:modId xmlns:p14="http://schemas.microsoft.com/office/powerpoint/2010/main" val="32215041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6" imgH="426" progId="TCLayout.ActiveDocument.1">
                  <p:embed/>
                </p:oleObj>
              </mc:Choice>
              <mc:Fallback>
                <p:oleObj name="think-cell Slide" r:id="rId4" imgW="426" imgH="426" progId="TCLayout.ActiveDocument.1">
                  <p:embed/>
                  <p:pic>
                    <p:nvPicPr>
                      <p:cNvPr id="2" name="think-cell data - do not delete" hidden="1">
                        <a:extLst>
                          <a:ext uri="{FF2B5EF4-FFF2-40B4-BE49-F238E27FC236}">
                            <a16:creationId xmlns:a16="http://schemas.microsoft.com/office/drawing/2014/main" id="{4B8F8933-5A54-5568-A7E6-FA6D17CCC11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11" name="Google Shape;1711;p50">
            <a:extLst>
              <a:ext uri="{FF2B5EF4-FFF2-40B4-BE49-F238E27FC236}">
                <a16:creationId xmlns:a16="http://schemas.microsoft.com/office/drawing/2014/main" id="{7CDBC454-6611-F4C4-9401-A8DCD4E58198}"/>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Research Questions</a:t>
            </a:r>
            <a:endParaRPr dirty="0"/>
          </a:p>
        </p:txBody>
      </p:sp>
      <p:sp>
        <p:nvSpPr>
          <p:cNvPr id="1712" name="Google Shape;1712;p50">
            <a:extLst>
              <a:ext uri="{FF2B5EF4-FFF2-40B4-BE49-F238E27FC236}">
                <a16:creationId xmlns:a16="http://schemas.microsoft.com/office/drawing/2014/main" id="{E52DD0FC-E07C-0D99-E729-A5D975CB3ABE}"/>
              </a:ext>
            </a:extLst>
          </p:cNvPr>
          <p:cNvSpPr/>
          <p:nvPr/>
        </p:nvSpPr>
        <p:spPr>
          <a:xfrm>
            <a:off x="3268263" y="2210942"/>
            <a:ext cx="2607475" cy="1437941"/>
          </a:xfrm>
          <a:custGeom>
            <a:avLst/>
            <a:gdLst/>
            <a:ahLst/>
            <a:cxnLst/>
            <a:rect l="l" t="t" r="r" b="b"/>
            <a:pathLst>
              <a:path w="126469" h="87840" extrusionOk="0">
                <a:moveTo>
                  <a:pt x="41924" y="88"/>
                </a:moveTo>
                <a:cubicBezTo>
                  <a:pt x="31132" y="1243"/>
                  <a:pt x="12316" y="14741"/>
                  <a:pt x="11100" y="18693"/>
                </a:cubicBezTo>
                <a:cubicBezTo>
                  <a:pt x="9884" y="22645"/>
                  <a:pt x="29249" y="19453"/>
                  <a:pt x="34629" y="23800"/>
                </a:cubicBezTo>
                <a:cubicBezTo>
                  <a:pt x="40010" y="28147"/>
                  <a:pt x="49098" y="40519"/>
                  <a:pt x="43383" y="44775"/>
                </a:cubicBezTo>
                <a:cubicBezTo>
                  <a:pt x="37668" y="49031"/>
                  <a:pt x="3288" y="43954"/>
                  <a:pt x="339" y="49335"/>
                </a:cubicBezTo>
                <a:cubicBezTo>
                  <a:pt x="-2609" y="54716"/>
                  <a:pt x="14323" y="74293"/>
                  <a:pt x="25692" y="77059"/>
                </a:cubicBezTo>
                <a:cubicBezTo>
                  <a:pt x="37061" y="79825"/>
                  <a:pt x="61319" y="64140"/>
                  <a:pt x="68554" y="65933"/>
                </a:cubicBezTo>
                <a:cubicBezTo>
                  <a:pt x="75789" y="67727"/>
                  <a:pt x="62991" y="87212"/>
                  <a:pt x="69101" y="87820"/>
                </a:cubicBezTo>
                <a:cubicBezTo>
                  <a:pt x="75211" y="88428"/>
                  <a:pt x="98132" y="75326"/>
                  <a:pt x="105215" y="69580"/>
                </a:cubicBezTo>
                <a:cubicBezTo>
                  <a:pt x="112298" y="63835"/>
                  <a:pt x="116007" y="56448"/>
                  <a:pt x="111599" y="53347"/>
                </a:cubicBezTo>
                <a:cubicBezTo>
                  <a:pt x="107191" y="50246"/>
                  <a:pt x="77066" y="54138"/>
                  <a:pt x="78768" y="50976"/>
                </a:cubicBezTo>
                <a:cubicBezTo>
                  <a:pt x="80470" y="47815"/>
                  <a:pt x="115277" y="40579"/>
                  <a:pt x="121813" y="34378"/>
                </a:cubicBezTo>
                <a:cubicBezTo>
                  <a:pt x="128349" y="28177"/>
                  <a:pt x="128804" y="13555"/>
                  <a:pt x="117982" y="13768"/>
                </a:cubicBezTo>
                <a:cubicBezTo>
                  <a:pt x="107160" y="13981"/>
                  <a:pt x="68311" y="33527"/>
                  <a:pt x="56881" y="35655"/>
                </a:cubicBezTo>
                <a:cubicBezTo>
                  <a:pt x="45451" y="37783"/>
                  <a:pt x="47154" y="27813"/>
                  <a:pt x="49403" y="26536"/>
                </a:cubicBezTo>
                <a:cubicBezTo>
                  <a:pt x="51653" y="25259"/>
                  <a:pt x="63295" y="30153"/>
                  <a:pt x="70378" y="27995"/>
                </a:cubicBezTo>
                <a:cubicBezTo>
                  <a:pt x="77461" y="25837"/>
                  <a:pt x="90988" y="16292"/>
                  <a:pt x="91900" y="13586"/>
                </a:cubicBezTo>
                <a:cubicBezTo>
                  <a:pt x="92812" y="10881"/>
                  <a:pt x="84179" y="14012"/>
                  <a:pt x="75850" y="11762"/>
                </a:cubicBezTo>
                <a:cubicBezTo>
                  <a:pt x="67521" y="9512"/>
                  <a:pt x="52716" y="-1067"/>
                  <a:pt x="41924" y="88"/>
                </a:cubicBezTo>
                <a:close/>
              </a:path>
            </a:pathLst>
          </a:custGeom>
          <a:noFill/>
          <a:ln w="28575" cap="flat" cmpd="sng">
            <a:solidFill>
              <a:schemeClr val="dk1"/>
            </a:solidFill>
            <a:prstDash val="solid"/>
            <a:round/>
            <a:headEnd type="none" w="med" len="med"/>
            <a:tailEnd type="none" w="med" len="med"/>
          </a:ln>
        </p:spPr>
        <p:txBody>
          <a:bodyPr/>
          <a:lstStyle/>
          <a:p>
            <a:endParaRPr lang="en-AT"/>
          </a:p>
        </p:txBody>
      </p:sp>
      <p:sp>
        <p:nvSpPr>
          <p:cNvPr id="1713" name="Google Shape;1713;p50">
            <a:extLst>
              <a:ext uri="{FF2B5EF4-FFF2-40B4-BE49-F238E27FC236}">
                <a16:creationId xmlns:a16="http://schemas.microsoft.com/office/drawing/2014/main" id="{80B6E8E4-FB52-2ED7-4C64-971332D1AF6F}"/>
              </a:ext>
            </a:extLst>
          </p:cNvPr>
          <p:cNvSpPr txBox="1"/>
          <p:nvPr/>
        </p:nvSpPr>
        <p:spPr>
          <a:xfrm>
            <a:off x="3572085" y="4060490"/>
            <a:ext cx="1899000" cy="30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Krona One"/>
                <a:ea typeface="Krona One"/>
                <a:cs typeface="Krona One"/>
                <a:sym typeface="Krona One"/>
              </a:rPr>
              <a:t>Who will finish in the Top 6 / Top 10</a:t>
            </a:r>
            <a:endParaRPr dirty="0">
              <a:solidFill>
                <a:srgbClr val="000000"/>
              </a:solidFill>
              <a:latin typeface="Krona One"/>
              <a:ea typeface="Krona One"/>
              <a:cs typeface="Krona One"/>
              <a:sym typeface="Krona One"/>
            </a:endParaRPr>
          </a:p>
        </p:txBody>
      </p:sp>
      <p:sp>
        <p:nvSpPr>
          <p:cNvPr id="1715" name="Google Shape;1715;p50">
            <a:extLst>
              <a:ext uri="{FF2B5EF4-FFF2-40B4-BE49-F238E27FC236}">
                <a16:creationId xmlns:a16="http://schemas.microsoft.com/office/drawing/2014/main" id="{90DB3591-80B3-454D-3CD7-12E8FB7CD13B}"/>
              </a:ext>
            </a:extLst>
          </p:cNvPr>
          <p:cNvSpPr txBox="1"/>
          <p:nvPr/>
        </p:nvSpPr>
        <p:spPr>
          <a:xfrm>
            <a:off x="823447" y="4134678"/>
            <a:ext cx="1899000" cy="38166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Krona One"/>
                <a:ea typeface="Krona One"/>
                <a:cs typeface="Krona One"/>
                <a:sym typeface="Krona One"/>
              </a:rPr>
              <a:t>Likelihood of team Winning at certain track</a:t>
            </a:r>
            <a:endParaRPr dirty="0">
              <a:solidFill>
                <a:srgbClr val="000000"/>
              </a:solidFill>
              <a:latin typeface="Krona One"/>
              <a:ea typeface="Krona One"/>
              <a:cs typeface="Krona One"/>
              <a:sym typeface="Krona One"/>
            </a:endParaRPr>
          </a:p>
        </p:txBody>
      </p:sp>
      <p:sp>
        <p:nvSpPr>
          <p:cNvPr id="1718" name="Google Shape;1718;p50">
            <a:extLst>
              <a:ext uri="{FF2B5EF4-FFF2-40B4-BE49-F238E27FC236}">
                <a16:creationId xmlns:a16="http://schemas.microsoft.com/office/drawing/2014/main" id="{55C2CF73-F536-4886-CA98-7B514502A3BB}"/>
              </a:ext>
            </a:extLst>
          </p:cNvPr>
          <p:cNvSpPr txBox="1"/>
          <p:nvPr/>
        </p:nvSpPr>
        <p:spPr>
          <a:xfrm>
            <a:off x="3622500" y="4171500"/>
            <a:ext cx="1899000" cy="4320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endParaRPr dirty="0">
              <a:solidFill>
                <a:schemeClr val="dk1"/>
              </a:solidFill>
              <a:latin typeface="Jost"/>
              <a:ea typeface="Jost"/>
              <a:cs typeface="Jost"/>
              <a:sym typeface="Jost"/>
            </a:endParaRPr>
          </a:p>
        </p:txBody>
      </p:sp>
      <p:sp>
        <p:nvSpPr>
          <p:cNvPr id="1719" name="Google Shape;1719;p50">
            <a:extLst>
              <a:ext uri="{FF2B5EF4-FFF2-40B4-BE49-F238E27FC236}">
                <a16:creationId xmlns:a16="http://schemas.microsoft.com/office/drawing/2014/main" id="{0CE8EDEB-EF9D-2817-51C0-956149B4D2B2}"/>
              </a:ext>
            </a:extLst>
          </p:cNvPr>
          <p:cNvSpPr txBox="1"/>
          <p:nvPr/>
        </p:nvSpPr>
        <p:spPr>
          <a:xfrm>
            <a:off x="708900" y="1566192"/>
            <a:ext cx="1899000" cy="30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latin typeface="Krona One"/>
                <a:ea typeface="Krona One"/>
                <a:cs typeface="Krona One"/>
                <a:sym typeface="Krona One"/>
              </a:rPr>
              <a:t>Who will Win</a:t>
            </a:r>
            <a:endParaRPr dirty="0">
              <a:solidFill>
                <a:srgbClr val="000000"/>
              </a:solidFill>
              <a:latin typeface="Krona One"/>
              <a:ea typeface="Krona One"/>
              <a:cs typeface="Krona One"/>
              <a:sym typeface="Krona One"/>
            </a:endParaRPr>
          </a:p>
        </p:txBody>
      </p:sp>
      <p:sp>
        <p:nvSpPr>
          <p:cNvPr id="1721" name="Google Shape;1721;p50">
            <a:extLst>
              <a:ext uri="{FF2B5EF4-FFF2-40B4-BE49-F238E27FC236}">
                <a16:creationId xmlns:a16="http://schemas.microsoft.com/office/drawing/2014/main" id="{C830865D-6958-B248-FA95-9E254C46909D}"/>
              </a:ext>
            </a:extLst>
          </p:cNvPr>
          <p:cNvSpPr txBox="1"/>
          <p:nvPr/>
        </p:nvSpPr>
        <p:spPr>
          <a:xfrm>
            <a:off x="6525000" y="1237100"/>
            <a:ext cx="1899000" cy="30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Krona One"/>
                <a:ea typeface="Krona One"/>
                <a:cs typeface="Krona One"/>
                <a:sym typeface="Krona One"/>
              </a:rPr>
              <a:t>Duration of the Race</a:t>
            </a:r>
            <a:endParaRPr dirty="0">
              <a:solidFill>
                <a:srgbClr val="000000"/>
              </a:solidFill>
              <a:latin typeface="Krona One"/>
              <a:ea typeface="Krona One"/>
              <a:cs typeface="Krona One"/>
              <a:sym typeface="Krona One"/>
            </a:endParaRPr>
          </a:p>
        </p:txBody>
      </p:sp>
      <p:sp>
        <p:nvSpPr>
          <p:cNvPr id="1723" name="Google Shape;1723;p50">
            <a:extLst>
              <a:ext uri="{FF2B5EF4-FFF2-40B4-BE49-F238E27FC236}">
                <a16:creationId xmlns:a16="http://schemas.microsoft.com/office/drawing/2014/main" id="{17FEE858-A568-64A5-EB21-7FAD3537AE3A}"/>
              </a:ext>
            </a:extLst>
          </p:cNvPr>
          <p:cNvSpPr txBox="1"/>
          <p:nvPr/>
        </p:nvSpPr>
        <p:spPr>
          <a:xfrm>
            <a:off x="3622500" y="1237100"/>
            <a:ext cx="1899000" cy="30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latin typeface="Krona One"/>
                <a:ea typeface="Krona One"/>
                <a:cs typeface="Krona One"/>
                <a:sym typeface="Krona One"/>
              </a:rPr>
              <a:t>Points scored by Team</a:t>
            </a:r>
            <a:endParaRPr dirty="0">
              <a:solidFill>
                <a:srgbClr val="000000"/>
              </a:solidFill>
              <a:latin typeface="Krona One"/>
              <a:ea typeface="Krona One"/>
              <a:cs typeface="Krona One"/>
              <a:sym typeface="Krona One"/>
            </a:endParaRPr>
          </a:p>
        </p:txBody>
      </p:sp>
      <p:sp>
        <p:nvSpPr>
          <p:cNvPr id="1725" name="Google Shape;1725;p50">
            <a:extLst>
              <a:ext uri="{FF2B5EF4-FFF2-40B4-BE49-F238E27FC236}">
                <a16:creationId xmlns:a16="http://schemas.microsoft.com/office/drawing/2014/main" id="{895C92AA-A251-E398-5310-404CC2949EFA}"/>
              </a:ext>
            </a:extLst>
          </p:cNvPr>
          <p:cNvSpPr txBox="1"/>
          <p:nvPr/>
        </p:nvSpPr>
        <p:spPr>
          <a:xfrm>
            <a:off x="6613499" y="4212440"/>
            <a:ext cx="1899000" cy="30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Krona One"/>
                <a:ea typeface="Krona One"/>
                <a:cs typeface="Krona One"/>
                <a:sym typeface="Krona One"/>
              </a:rPr>
              <a:t>Who will get pole postion</a:t>
            </a:r>
            <a:endParaRPr dirty="0">
              <a:solidFill>
                <a:srgbClr val="000000"/>
              </a:solidFill>
              <a:latin typeface="Krona One"/>
              <a:ea typeface="Krona One"/>
              <a:cs typeface="Krona One"/>
              <a:sym typeface="Krona One"/>
            </a:endParaRPr>
          </a:p>
        </p:txBody>
      </p:sp>
      <p:sp>
        <p:nvSpPr>
          <p:cNvPr id="1727" name="Google Shape;1727;p50">
            <a:extLst>
              <a:ext uri="{FF2B5EF4-FFF2-40B4-BE49-F238E27FC236}">
                <a16:creationId xmlns:a16="http://schemas.microsoft.com/office/drawing/2014/main" id="{72C1DCEB-39FF-6119-B078-06AEAFEB9296}"/>
              </a:ext>
            </a:extLst>
          </p:cNvPr>
          <p:cNvSpPr txBox="1"/>
          <p:nvPr/>
        </p:nvSpPr>
        <p:spPr>
          <a:xfrm>
            <a:off x="6563012" y="2954027"/>
            <a:ext cx="1899000" cy="30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Krona One"/>
                <a:ea typeface="Krona One"/>
                <a:cs typeface="Krona One"/>
                <a:sym typeface="Krona One"/>
              </a:rPr>
              <a:t>Fastest Lap time</a:t>
            </a:r>
            <a:endParaRPr dirty="0">
              <a:solidFill>
                <a:srgbClr val="000000"/>
              </a:solidFill>
              <a:latin typeface="Krona One"/>
              <a:ea typeface="Krona One"/>
              <a:cs typeface="Krona One"/>
              <a:sym typeface="Krona One"/>
            </a:endParaRPr>
          </a:p>
        </p:txBody>
      </p:sp>
      <p:cxnSp>
        <p:nvCxnSpPr>
          <p:cNvPr id="1729" name="Google Shape;1729;p50">
            <a:extLst>
              <a:ext uri="{FF2B5EF4-FFF2-40B4-BE49-F238E27FC236}">
                <a16:creationId xmlns:a16="http://schemas.microsoft.com/office/drawing/2014/main" id="{A8F1D5D2-38F6-E3A7-1A7C-C4E5A9392A96}"/>
              </a:ext>
            </a:extLst>
          </p:cNvPr>
          <p:cNvCxnSpPr>
            <a:cxnSpLocks/>
            <a:endCxn id="1730" idx="1"/>
          </p:cNvCxnSpPr>
          <p:nvPr/>
        </p:nvCxnSpPr>
        <p:spPr>
          <a:xfrm rot="-5400000" flipH="1">
            <a:off x="2372850" y="1264548"/>
            <a:ext cx="470100" cy="1876800"/>
          </a:xfrm>
          <a:prstGeom prst="bentConnector2">
            <a:avLst/>
          </a:prstGeom>
          <a:noFill/>
          <a:ln w="19050" cap="flat" cmpd="sng">
            <a:solidFill>
              <a:schemeClr val="dk2"/>
            </a:solidFill>
            <a:prstDash val="solid"/>
            <a:round/>
            <a:headEnd type="none" w="med" len="med"/>
            <a:tailEnd type="none" w="med" len="med"/>
          </a:ln>
        </p:spPr>
      </p:cxnSp>
      <p:cxnSp>
        <p:nvCxnSpPr>
          <p:cNvPr id="1733" name="Google Shape;1733;p50">
            <a:extLst>
              <a:ext uri="{FF2B5EF4-FFF2-40B4-BE49-F238E27FC236}">
                <a16:creationId xmlns:a16="http://schemas.microsoft.com/office/drawing/2014/main" id="{8C24C8CB-6F7E-B59F-F1A6-D21390172F32}"/>
              </a:ext>
            </a:extLst>
          </p:cNvPr>
          <p:cNvCxnSpPr>
            <a:cxnSpLocks/>
            <a:endCxn id="1734" idx="2"/>
          </p:cNvCxnSpPr>
          <p:nvPr/>
        </p:nvCxnSpPr>
        <p:spPr>
          <a:xfrm rot="10800000" flipH="1">
            <a:off x="2619000" y="3182400"/>
            <a:ext cx="729300" cy="1205100"/>
          </a:xfrm>
          <a:prstGeom prst="bentConnector2">
            <a:avLst/>
          </a:prstGeom>
          <a:noFill/>
          <a:ln w="19050" cap="flat" cmpd="sng">
            <a:solidFill>
              <a:schemeClr val="dk2"/>
            </a:solidFill>
            <a:prstDash val="solid"/>
            <a:round/>
            <a:headEnd type="none" w="med" len="med"/>
            <a:tailEnd type="none" w="med" len="med"/>
          </a:ln>
        </p:spPr>
      </p:cxnSp>
      <p:cxnSp>
        <p:nvCxnSpPr>
          <p:cNvPr id="1735" name="Google Shape;1735;p50">
            <a:extLst>
              <a:ext uri="{FF2B5EF4-FFF2-40B4-BE49-F238E27FC236}">
                <a16:creationId xmlns:a16="http://schemas.microsoft.com/office/drawing/2014/main" id="{7A2B4082-B13D-46AC-1AE6-B330E9F766E2}"/>
              </a:ext>
            </a:extLst>
          </p:cNvPr>
          <p:cNvCxnSpPr>
            <a:cxnSpLocks/>
            <a:endCxn id="1736" idx="2"/>
          </p:cNvCxnSpPr>
          <p:nvPr/>
        </p:nvCxnSpPr>
        <p:spPr>
          <a:xfrm rot="5400000" flipH="1">
            <a:off x="4277400" y="3578100"/>
            <a:ext cx="538800" cy="50400"/>
          </a:xfrm>
          <a:prstGeom prst="bentConnector3">
            <a:avLst>
              <a:gd name="adj1" fmla="val 50007"/>
            </a:avLst>
          </a:prstGeom>
          <a:noFill/>
          <a:ln w="19050" cap="flat" cmpd="sng">
            <a:solidFill>
              <a:schemeClr val="dk2"/>
            </a:solidFill>
            <a:prstDash val="solid"/>
            <a:round/>
            <a:headEnd type="none" w="med" len="med"/>
            <a:tailEnd type="none" w="med" len="med"/>
          </a:ln>
        </p:spPr>
      </p:cxnSp>
      <p:cxnSp>
        <p:nvCxnSpPr>
          <p:cNvPr id="1737" name="Google Shape;1737;p50">
            <a:extLst>
              <a:ext uri="{FF2B5EF4-FFF2-40B4-BE49-F238E27FC236}">
                <a16:creationId xmlns:a16="http://schemas.microsoft.com/office/drawing/2014/main" id="{ED80DA90-7237-7640-F357-E917E8D5AE45}"/>
              </a:ext>
            </a:extLst>
          </p:cNvPr>
          <p:cNvCxnSpPr>
            <a:cxnSpLocks/>
            <a:endCxn id="1738" idx="2"/>
          </p:cNvCxnSpPr>
          <p:nvPr/>
        </p:nvCxnSpPr>
        <p:spPr>
          <a:xfrm rot="10800000">
            <a:off x="5610000" y="3182400"/>
            <a:ext cx="915000" cy="1205100"/>
          </a:xfrm>
          <a:prstGeom prst="bentConnector2">
            <a:avLst/>
          </a:prstGeom>
          <a:noFill/>
          <a:ln w="19050" cap="flat" cmpd="sng">
            <a:solidFill>
              <a:schemeClr val="dk2"/>
            </a:solidFill>
            <a:prstDash val="solid"/>
            <a:round/>
            <a:headEnd type="none" w="med" len="med"/>
            <a:tailEnd type="none" w="med" len="med"/>
          </a:ln>
        </p:spPr>
      </p:cxnSp>
      <p:cxnSp>
        <p:nvCxnSpPr>
          <p:cNvPr id="1739" name="Google Shape;1739;p50">
            <a:extLst>
              <a:ext uri="{FF2B5EF4-FFF2-40B4-BE49-F238E27FC236}">
                <a16:creationId xmlns:a16="http://schemas.microsoft.com/office/drawing/2014/main" id="{B8AC0557-8A7B-337B-0690-E89FE217546A}"/>
              </a:ext>
            </a:extLst>
          </p:cNvPr>
          <p:cNvCxnSpPr>
            <a:cxnSpLocks/>
            <a:endCxn id="1740" idx="3"/>
          </p:cNvCxnSpPr>
          <p:nvPr/>
        </p:nvCxnSpPr>
        <p:spPr>
          <a:xfrm rot="10800000">
            <a:off x="5774100" y="2774499"/>
            <a:ext cx="750900" cy="295200"/>
          </a:xfrm>
          <a:prstGeom prst="bentConnector3">
            <a:avLst>
              <a:gd name="adj1" fmla="val 50006"/>
            </a:avLst>
          </a:prstGeom>
          <a:noFill/>
          <a:ln w="19050" cap="flat" cmpd="sng">
            <a:solidFill>
              <a:schemeClr val="dk2"/>
            </a:solidFill>
            <a:prstDash val="solid"/>
            <a:round/>
            <a:headEnd type="none" w="med" len="med"/>
            <a:tailEnd type="none" w="med" len="med"/>
          </a:ln>
        </p:spPr>
      </p:cxnSp>
      <p:cxnSp>
        <p:nvCxnSpPr>
          <p:cNvPr id="1741" name="Google Shape;1741;p50">
            <a:extLst>
              <a:ext uri="{FF2B5EF4-FFF2-40B4-BE49-F238E27FC236}">
                <a16:creationId xmlns:a16="http://schemas.microsoft.com/office/drawing/2014/main" id="{FBEBD286-13B1-ABCD-5D1F-E9C3B01AF606}"/>
              </a:ext>
            </a:extLst>
          </p:cNvPr>
          <p:cNvCxnSpPr>
            <a:cxnSpLocks/>
            <a:endCxn id="1742" idx="3"/>
          </p:cNvCxnSpPr>
          <p:nvPr/>
        </p:nvCxnSpPr>
        <p:spPr>
          <a:xfrm rot="5400000">
            <a:off x="6389250" y="1352748"/>
            <a:ext cx="470100" cy="1700400"/>
          </a:xfrm>
          <a:prstGeom prst="bentConnector2">
            <a:avLst/>
          </a:prstGeom>
          <a:noFill/>
          <a:ln w="19050" cap="flat" cmpd="sng">
            <a:solidFill>
              <a:schemeClr val="dk2"/>
            </a:solidFill>
            <a:prstDash val="solid"/>
            <a:round/>
            <a:headEnd type="none" w="med" len="med"/>
            <a:tailEnd type="none" w="med" len="med"/>
          </a:ln>
        </p:spPr>
      </p:cxnSp>
      <p:cxnSp>
        <p:nvCxnSpPr>
          <p:cNvPr id="1743" name="Google Shape;1743;p50">
            <a:extLst>
              <a:ext uri="{FF2B5EF4-FFF2-40B4-BE49-F238E27FC236}">
                <a16:creationId xmlns:a16="http://schemas.microsoft.com/office/drawing/2014/main" id="{BF9C179A-F5A5-49D5-E755-EF2BBC8BC796}"/>
              </a:ext>
            </a:extLst>
          </p:cNvPr>
          <p:cNvCxnSpPr>
            <a:cxnSpLocks/>
            <a:endCxn id="1744" idx="0"/>
          </p:cNvCxnSpPr>
          <p:nvPr/>
        </p:nvCxnSpPr>
        <p:spPr>
          <a:xfrm rot="5400000">
            <a:off x="4223216" y="1950380"/>
            <a:ext cx="596755" cy="15"/>
          </a:xfrm>
          <a:prstGeom prst="bentConnector3">
            <a:avLst>
              <a:gd name="adj1" fmla="val 50000"/>
            </a:avLst>
          </a:prstGeom>
          <a:noFill/>
          <a:ln w="19050" cap="flat" cmpd="sng">
            <a:solidFill>
              <a:schemeClr val="dk2"/>
            </a:solidFill>
            <a:prstDash val="solid"/>
            <a:round/>
            <a:headEnd type="none" w="med" len="med"/>
            <a:tailEnd type="none" w="med" len="med"/>
          </a:ln>
        </p:spPr>
      </p:cxnSp>
      <p:sp>
        <p:nvSpPr>
          <p:cNvPr id="1732" name="Google Shape;1732;p50">
            <a:extLst>
              <a:ext uri="{FF2B5EF4-FFF2-40B4-BE49-F238E27FC236}">
                <a16:creationId xmlns:a16="http://schemas.microsoft.com/office/drawing/2014/main" id="{ACD06B3D-7D31-5427-9500-1DBAFA27EFD8}"/>
              </a:ext>
            </a:extLst>
          </p:cNvPr>
          <p:cNvSpPr/>
          <p:nvPr/>
        </p:nvSpPr>
        <p:spPr>
          <a:xfrm>
            <a:off x="4126291" y="2736405"/>
            <a:ext cx="75900" cy="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0">
            <a:extLst>
              <a:ext uri="{FF2B5EF4-FFF2-40B4-BE49-F238E27FC236}">
                <a16:creationId xmlns:a16="http://schemas.microsoft.com/office/drawing/2014/main" id="{7D28808D-C7D2-CEAD-7551-AF9C3F06BC14}"/>
              </a:ext>
            </a:extLst>
          </p:cNvPr>
          <p:cNvSpPr/>
          <p:nvPr/>
        </p:nvSpPr>
        <p:spPr>
          <a:xfrm>
            <a:off x="3546159" y="2400102"/>
            <a:ext cx="75900" cy="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0">
            <a:extLst>
              <a:ext uri="{FF2B5EF4-FFF2-40B4-BE49-F238E27FC236}">
                <a16:creationId xmlns:a16="http://schemas.microsoft.com/office/drawing/2014/main" id="{4F38384E-931F-F726-53CE-40B103E039F1}"/>
              </a:ext>
            </a:extLst>
          </p:cNvPr>
          <p:cNvSpPr/>
          <p:nvPr/>
        </p:nvSpPr>
        <p:spPr>
          <a:xfrm>
            <a:off x="5698108" y="2400102"/>
            <a:ext cx="75900" cy="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0">
            <a:extLst>
              <a:ext uri="{FF2B5EF4-FFF2-40B4-BE49-F238E27FC236}">
                <a16:creationId xmlns:a16="http://schemas.microsoft.com/office/drawing/2014/main" id="{A1363F62-10CC-2150-DD29-0966A07A1D75}"/>
              </a:ext>
            </a:extLst>
          </p:cNvPr>
          <p:cNvSpPr/>
          <p:nvPr/>
        </p:nvSpPr>
        <p:spPr>
          <a:xfrm>
            <a:off x="5698108" y="2736405"/>
            <a:ext cx="75900" cy="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0">
            <a:extLst>
              <a:ext uri="{FF2B5EF4-FFF2-40B4-BE49-F238E27FC236}">
                <a16:creationId xmlns:a16="http://schemas.microsoft.com/office/drawing/2014/main" id="{DC5601AF-3FCA-FA18-0042-C8CD204C87CC}"/>
              </a:ext>
            </a:extLst>
          </p:cNvPr>
          <p:cNvSpPr/>
          <p:nvPr/>
        </p:nvSpPr>
        <p:spPr>
          <a:xfrm>
            <a:off x="5571987" y="3106359"/>
            <a:ext cx="75900" cy="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0">
            <a:extLst>
              <a:ext uri="{FF2B5EF4-FFF2-40B4-BE49-F238E27FC236}">
                <a16:creationId xmlns:a16="http://schemas.microsoft.com/office/drawing/2014/main" id="{CE557ADE-F8D3-C8EE-D0C8-6C68584100B2}"/>
              </a:ext>
            </a:extLst>
          </p:cNvPr>
          <p:cNvSpPr/>
          <p:nvPr/>
        </p:nvSpPr>
        <p:spPr>
          <a:xfrm>
            <a:off x="3310281" y="3106359"/>
            <a:ext cx="75900" cy="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0">
            <a:extLst>
              <a:ext uri="{FF2B5EF4-FFF2-40B4-BE49-F238E27FC236}">
                <a16:creationId xmlns:a16="http://schemas.microsoft.com/office/drawing/2014/main" id="{23CD5714-DDE2-45A9-6F4A-7B2D79A4D584}"/>
              </a:ext>
            </a:extLst>
          </p:cNvPr>
          <p:cNvSpPr/>
          <p:nvPr/>
        </p:nvSpPr>
        <p:spPr>
          <a:xfrm>
            <a:off x="4483635" y="3257927"/>
            <a:ext cx="75900" cy="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0">
            <a:extLst>
              <a:ext uri="{FF2B5EF4-FFF2-40B4-BE49-F238E27FC236}">
                <a16:creationId xmlns:a16="http://schemas.microsoft.com/office/drawing/2014/main" id="{77B764F8-CF69-F669-9122-44056B753DD6}"/>
              </a:ext>
            </a:extLst>
          </p:cNvPr>
          <p:cNvSpPr/>
          <p:nvPr/>
        </p:nvSpPr>
        <p:spPr>
          <a:xfrm>
            <a:off x="4483635" y="2248765"/>
            <a:ext cx="75900" cy="7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08630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313</Words>
  <Application>Microsoft Office PowerPoint</Application>
  <PresentationFormat>On-screen Show (16:9)</PresentationFormat>
  <Paragraphs>35</Paragraphs>
  <Slides>4</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9" baseType="lpstr">
      <vt:lpstr>Arial</vt:lpstr>
      <vt:lpstr>Jost</vt:lpstr>
      <vt:lpstr>Krona One</vt:lpstr>
      <vt:lpstr>Racing training school center by Slidesgo</vt:lpstr>
      <vt:lpstr>think-cell Slide</vt:lpstr>
      <vt:lpstr>Data Analytics Project: Formula 1</vt:lpstr>
      <vt:lpstr>Selection of Dataset</vt:lpstr>
      <vt:lpstr>Characteristics of the Data</vt:lpstr>
      <vt:lpstr>Research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Project: Formula 1</dc:title>
  <dc:creator>Moritz Baldauf</dc:creator>
  <cp:lastModifiedBy>Moritz Baldauf</cp:lastModifiedBy>
  <cp:revision>2</cp:revision>
  <dcterms:modified xsi:type="dcterms:W3CDTF">2024-04-03T19:16:05Z</dcterms:modified>
</cp:coreProperties>
</file>