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66" r:id="rId4"/>
    <p:sldId id="284" r:id="rId5"/>
    <p:sldId id="281" r:id="rId6"/>
    <p:sldId id="285" r:id="rId7"/>
    <p:sldId id="286" r:id="rId8"/>
    <p:sldId id="282" r:id="rId9"/>
    <p:sldId id="287" r:id="rId10"/>
    <p:sldId id="288" r:id="rId11"/>
    <p:sldId id="289" r:id="rId12"/>
    <p:sldId id="283" r:id="rId13"/>
    <p:sldId id="277" r:id="rId14"/>
    <p:sldId id="291" r:id="rId15"/>
    <p:sldId id="292" r:id="rId16"/>
    <p:sldId id="294" r:id="rId17"/>
    <p:sldId id="293" r:id="rId18"/>
    <p:sldId id="295" r:id="rId19"/>
    <p:sldId id="296" r:id="rId20"/>
    <p:sldId id="297" r:id="rId21"/>
    <p:sldId id="276" r:id="rId2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21.10.2023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0" dirty="0"/>
              <a:t>Einführung in </a:t>
            </a:r>
            <a:r>
              <a:rPr lang="de-CH" b="0" dirty="0" err="1"/>
              <a:t>Git</a:t>
            </a:r>
            <a:endParaRPr lang="de-CH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Christian Wollmann, 10.09.2023</a:t>
            </a:r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B4533-94CA-3415-A192-001C675B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und Konzepte: </a:t>
            </a:r>
            <a:r>
              <a:rPr lang="de-DE" dirty="0" err="1"/>
              <a:t>Staging</a:t>
            </a:r>
            <a:r>
              <a:rPr lang="de-DE" dirty="0"/>
              <a:t> Area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C8DA47-8075-4F5D-018A-766D2A48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48AB-79F4-B1D8-4158-7FE7B2E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EA4BA-E1D3-9B11-A51F-2DFEB42B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7" name="Inhaltsplatzhalter 6" descr="Index 1">
            <a:extLst>
              <a:ext uri="{FF2B5EF4-FFF2-40B4-BE49-F238E27FC236}">
                <a16:creationId xmlns:a16="http://schemas.microsoft.com/office/drawing/2014/main" id="{61182EB1-4602-FE1A-16D8-1060236D1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38" y="980728"/>
            <a:ext cx="5499323" cy="31745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91394F7-5774-65FA-74B2-8C1D62A400A8}"/>
              </a:ext>
            </a:extLst>
          </p:cNvPr>
          <p:cNvSpPr txBox="1"/>
          <p:nvPr/>
        </p:nvSpPr>
        <p:spPr>
          <a:xfrm>
            <a:off x="575556" y="4846053"/>
            <a:ext cx="8280400" cy="201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Änderungen werden nicht direkt übernommen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Staging</a:t>
            </a:r>
            <a:r>
              <a:rPr lang="de-DE" dirty="0"/>
              <a:t>-Area = leere Leinwand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 Vorgang bildet Zyklus</a:t>
            </a:r>
          </a:p>
        </p:txBody>
      </p:sp>
    </p:spTree>
    <p:extLst>
      <p:ext uri="{BB962C8B-B14F-4D97-AF65-F5344CB8AC3E}">
        <p14:creationId xmlns:p14="http://schemas.microsoft.com/office/powerpoint/2010/main" val="148579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B4533-94CA-3415-A192-001C675B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und Konzepte: </a:t>
            </a:r>
            <a:r>
              <a:rPr lang="de-DE" dirty="0" err="1"/>
              <a:t>Merging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C8DA47-8075-4F5D-018A-766D2A48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48AB-79F4-B1D8-4158-7FE7B2E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EA4BA-E1D3-9B11-A51F-2DFEB42B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pic>
        <p:nvPicPr>
          <p:cNvPr id="7" name="Inhaltsplatzhalter 6" descr="Workflow B">
            <a:extLst>
              <a:ext uri="{FF2B5EF4-FFF2-40B4-BE49-F238E27FC236}">
                <a16:creationId xmlns:a16="http://schemas.microsoft.com/office/drawing/2014/main" id="{3A054CF3-5431-0E19-74F3-633AAEF75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5" y="1010951"/>
            <a:ext cx="77533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F428DB1-7D33-7648-824F-D917B5D0B2AC}"/>
              </a:ext>
            </a:extLst>
          </p:cNvPr>
          <p:cNvSpPr txBox="1"/>
          <p:nvPr/>
        </p:nvSpPr>
        <p:spPr>
          <a:xfrm>
            <a:off x="341660" y="4869160"/>
            <a:ext cx="8460680" cy="20963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Repository wird in </a:t>
            </a:r>
            <a:r>
              <a:rPr lang="de-DE" dirty="0" err="1"/>
              <a:t>Branches</a:t>
            </a:r>
            <a:r>
              <a:rPr lang="de-DE" dirty="0"/>
              <a:t> mit </a:t>
            </a:r>
            <a:r>
              <a:rPr lang="de-DE" dirty="0" err="1"/>
              <a:t>Subtasks</a:t>
            </a:r>
            <a:r>
              <a:rPr lang="de-DE" dirty="0"/>
              <a:t> aufgesplittet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Sub-</a:t>
            </a:r>
            <a:r>
              <a:rPr lang="de-DE" dirty="0" err="1"/>
              <a:t>Branches</a:t>
            </a:r>
            <a:r>
              <a:rPr lang="de-DE" dirty="0"/>
              <a:t> werden finalisiert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Schlussendlich Zusammenführung finalisierter </a:t>
            </a:r>
            <a:r>
              <a:rPr lang="de-DE" dirty="0" err="1"/>
              <a:t>Subtasks</a:t>
            </a:r>
            <a:r>
              <a:rPr lang="de-DE" dirty="0"/>
              <a:t> (</a:t>
            </a:r>
            <a:r>
              <a:rPr lang="de-DE" dirty="0" err="1"/>
              <a:t>Merging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839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Kapitel A: </a:t>
            </a:r>
            <a:r>
              <a:rPr lang="de-CH" dirty="0" err="1"/>
              <a:t>Git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53760"/>
              </p:ext>
            </p:extLst>
          </p:nvPr>
        </p:nvGraphicFramePr>
        <p:xfrm>
          <a:off x="431800" y="1525997"/>
          <a:ext cx="8280400" cy="181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Git</a:t>
                      </a:r>
                      <a:r>
                        <a:rPr lang="de-CH" dirty="0"/>
                        <a:t> als Versionskontrollsystem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47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Installation und Konfiguration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2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Grundlagen</a:t>
                      </a:r>
                      <a:r>
                        <a:rPr lang="en-US" dirty="0"/>
                        <a:t> und </a:t>
                      </a:r>
                      <a:r>
                        <a:rPr lang="en-US" dirty="0" err="1"/>
                        <a:t>Konzepte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Coding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66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Kapitel B: Remote Repository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18348"/>
              </p:ext>
            </p:extLst>
          </p:nvPr>
        </p:nvGraphicFramePr>
        <p:xfrm>
          <a:off x="431800" y="1525997"/>
          <a:ext cx="8280400" cy="181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Erstellen eines Online-</a:t>
                      </a:r>
                      <a:r>
                        <a:rPr lang="de-CH" dirty="0" err="1"/>
                        <a:t>Repositories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Zusätzliche Funktionen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1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Klonen und Bearbeiten des </a:t>
                      </a:r>
                      <a:r>
                        <a:rPr lang="de-CH" dirty="0" err="1"/>
                        <a:t>Repositories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11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Anwendungsbeispiel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8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60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D4BAE-0142-2E56-9101-4BFAE7FD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eines Online-</a:t>
            </a:r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FD619-6B05-7EA5-D2DD-3DD01110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52846-3218-90B2-B4C9-81CF1C08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5CF7D-33C5-6C9C-30A6-C8BD6319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pic>
        <p:nvPicPr>
          <p:cNvPr id="7" name="Inhaltsplatzhalter 6" descr="Ein Bild, das Screenshot, Tex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E8648C5-2482-4379-2360-0E119E878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84" y="980728"/>
            <a:ext cx="4195316" cy="1946555"/>
          </a:xfrm>
          <a:prstGeom prst="rect">
            <a:avLst/>
          </a:prstGeom>
        </p:spPr>
      </p:pic>
      <p:pic>
        <p:nvPicPr>
          <p:cNvPr id="8" name="Grafik 7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3860705D-CE2D-741F-19C6-CDFB57C19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818" y="1001153"/>
            <a:ext cx="3201333" cy="3607054"/>
          </a:xfrm>
          <a:prstGeom prst="rect">
            <a:avLst/>
          </a:prstGeom>
        </p:spPr>
      </p:pic>
      <p:pic>
        <p:nvPicPr>
          <p:cNvPr id="9" name="Grafik 8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332DEF45-8393-76D6-E952-02E923975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60" y="3413511"/>
            <a:ext cx="3600440" cy="280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96159BF-D569-C607-E145-31F060AE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16632"/>
            <a:ext cx="5760720" cy="2011045"/>
          </a:xfrm>
          <a:prstGeom prst="rect">
            <a:avLst/>
          </a:prstGeom>
        </p:spPr>
      </p:pic>
      <p:pic>
        <p:nvPicPr>
          <p:cNvPr id="16" name="Grafik 1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9FE38511-A03E-7DD3-D702-002028C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2348880"/>
            <a:ext cx="5760720" cy="31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Kapitel A: </a:t>
            </a:r>
            <a:r>
              <a:rPr lang="de-CH" dirty="0" err="1"/>
              <a:t>Git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01329"/>
              </p:ext>
            </p:extLst>
          </p:nvPr>
        </p:nvGraphicFramePr>
        <p:xfrm>
          <a:off x="431800" y="1525997"/>
          <a:ext cx="8280400" cy="181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Erstellen eines Online-</a:t>
                      </a:r>
                      <a:r>
                        <a:rPr lang="de-CH" dirty="0" err="1"/>
                        <a:t>Repositories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Zusätzliche Funktionen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Klonen und Bearbeiten des </a:t>
                      </a:r>
                      <a:r>
                        <a:rPr lang="de-CH" dirty="0" err="1"/>
                        <a:t>Repositories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Anwendungsbeispiel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50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6E9F4-6A42-8BB3-EE71-7B8DD672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Zusätzliche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F2133C-226E-9E2F-C597-25A7030B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Online Abspeichern des </a:t>
            </a:r>
            <a:r>
              <a:rPr lang="de-DE" dirty="0" err="1"/>
              <a:t>Repositories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Kollaboration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/>
              <a:t>Strukturierte Projektarbeit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/>
              <a:t>Reviews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/>
              <a:t>Communities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574A49-C4C4-BDFE-575A-54B7C45D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82312B-5481-E27E-AA1E-4BF9839E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7846C-D0B9-1AF1-C628-AC4EF806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  <p:pic>
        <p:nvPicPr>
          <p:cNvPr id="7" name="Inhaltsplatzhalter 6" descr="Workflow B">
            <a:extLst>
              <a:ext uri="{FF2B5EF4-FFF2-40B4-BE49-F238E27FC236}">
                <a16:creationId xmlns:a16="http://schemas.microsoft.com/office/drawing/2014/main" id="{4205C240-7A72-F02E-D693-D9CB17697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93584"/>
            <a:ext cx="7334834" cy="2955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80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Kapitel A: </a:t>
            </a:r>
            <a:r>
              <a:rPr lang="de-CH" dirty="0" err="1"/>
              <a:t>Git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05621"/>
              </p:ext>
            </p:extLst>
          </p:nvPr>
        </p:nvGraphicFramePr>
        <p:xfrm>
          <a:off x="431800" y="1525997"/>
          <a:ext cx="8280400" cy="181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Erstellen eines Online-</a:t>
                      </a:r>
                      <a:r>
                        <a:rPr lang="de-CH" dirty="0" err="1"/>
                        <a:t>Repositories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91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Zusätzliche Funktionen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Klonen und Bearbeiten des </a:t>
                      </a:r>
                      <a:r>
                        <a:rPr lang="de-CH" dirty="0" err="1"/>
                        <a:t>Repositories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Anwendungsbeispiel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A8BDB-F09B-7630-9360-09419EA0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Klonen und Bearbeiten des </a:t>
            </a:r>
            <a:r>
              <a:rPr lang="de-CH" dirty="0" err="1"/>
              <a:t>Repositories</a:t>
            </a:r>
            <a:br>
              <a:rPr lang="de-CH" dirty="0"/>
            </a:b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ED92C4-AC1C-0965-EA09-81F4DF5A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CA433E-1D2B-D73E-8E50-980C0568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54B7AF-08BF-4D9D-B8D5-DF3E82C2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39EC66-B188-E0FF-5F8B-92F9D4FA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00" y="763546"/>
            <a:ext cx="4716264" cy="24659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B282E3-EDEC-7E47-AA4B-5AE267955D2A}"/>
              </a:ext>
            </a:extLst>
          </p:cNvPr>
          <p:cNvSpPr txBox="1"/>
          <p:nvPr/>
        </p:nvSpPr>
        <p:spPr>
          <a:xfrm>
            <a:off x="323528" y="1416922"/>
            <a:ext cx="3816424" cy="41003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Verwendung von </a:t>
            </a:r>
            <a:r>
              <a:rPr lang="de-DE" dirty="0" err="1"/>
              <a:t>GitHUB</a:t>
            </a:r>
            <a:r>
              <a:rPr lang="de-DE" dirty="0"/>
              <a:t> Desktop, um erneut lokal auf Repository zuzugreifen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Vorgenommene Änderung wird in </a:t>
            </a:r>
            <a:r>
              <a:rPr lang="de-DE" dirty="0" err="1"/>
              <a:t>Staging</a:t>
            </a:r>
            <a:r>
              <a:rPr lang="de-DE" dirty="0"/>
              <a:t>-Area angezeigt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Diese muss nun </a:t>
            </a:r>
            <a:r>
              <a:rPr lang="de-DE" dirty="0" err="1"/>
              <a:t>committed</a:t>
            </a:r>
            <a:r>
              <a:rPr lang="de-DE" dirty="0"/>
              <a:t> und </a:t>
            </a:r>
            <a:r>
              <a:rPr lang="de-DE" dirty="0" err="1"/>
              <a:t>anschliessend</a:t>
            </a:r>
            <a:r>
              <a:rPr lang="de-DE" dirty="0"/>
              <a:t> auf GitHUB.com gepusht werden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69A459-EC63-A735-72A6-C9AAF207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13" y="3354941"/>
            <a:ext cx="4716264" cy="24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AA9AA-5EEA-413C-83E2-D2EA8B82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79790"/>
            <a:ext cx="8280400" cy="972021"/>
          </a:xfrm>
        </p:spPr>
        <p:txBody>
          <a:bodyPr/>
          <a:lstStyle/>
          <a:p>
            <a:r>
              <a:rPr lang="de-DE" dirty="0"/>
              <a:t>Aufbau des Referats: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D0143-D3EE-E546-2416-96E840B2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E43EB-B076-346B-F732-1402A925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7E992-B5DB-DA61-0FEC-B1CBC1B1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51B5A3C-102E-8A4F-60AB-801F38E95DC5}"/>
              </a:ext>
            </a:extLst>
          </p:cNvPr>
          <p:cNvSpPr txBox="1">
            <a:spLocks/>
          </p:cNvSpPr>
          <p:nvPr/>
        </p:nvSpPr>
        <p:spPr>
          <a:xfrm>
            <a:off x="431800" y="2564904"/>
            <a:ext cx="8280400" cy="1728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100" dirty="0"/>
              <a:t>Kapitel A: </a:t>
            </a:r>
            <a:r>
              <a:rPr lang="de-DE" sz="2100" dirty="0" err="1"/>
              <a:t>Git</a:t>
            </a:r>
            <a:r>
              <a:rPr lang="de-DE" sz="2100" dirty="0"/>
              <a:t> als dezentralisiertes Versionskontrollsystem</a:t>
            </a:r>
          </a:p>
          <a:p>
            <a:endParaRPr lang="de-DE" sz="2100" dirty="0"/>
          </a:p>
          <a:p>
            <a:endParaRPr lang="de-DE" sz="2100" dirty="0"/>
          </a:p>
          <a:p>
            <a:endParaRPr lang="de-DE" sz="21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B7B853C6-1F7E-CA9C-32DC-372E012302D4}"/>
              </a:ext>
            </a:extLst>
          </p:cNvPr>
          <p:cNvSpPr txBox="1">
            <a:spLocks/>
          </p:cNvSpPr>
          <p:nvPr/>
        </p:nvSpPr>
        <p:spPr>
          <a:xfrm>
            <a:off x="385726" y="3429000"/>
            <a:ext cx="8280400" cy="1728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100" dirty="0"/>
          </a:p>
          <a:p>
            <a:endParaRPr lang="de-DE" sz="2100" dirty="0"/>
          </a:p>
          <a:p>
            <a:endParaRPr lang="de-DE" sz="2100" dirty="0"/>
          </a:p>
          <a:p>
            <a:r>
              <a:rPr lang="de-DE" sz="2100" dirty="0"/>
              <a:t>Kapitel B: </a:t>
            </a:r>
            <a:r>
              <a:rPr lang="de-DE" sz="2100" dirty="0" err="1"/>
              <a:t>Git</a:t>
            </a:r>
            <a:r>
              <a:rPr lang="de-DE" sz="2100" dirty="0"/>
              <a:t> als zentralisiertes Versionskontrollsystem</a:t>
            </a:r>
          </a:p>
        </p:txBody>
      </p:sp>
    </p:spTree>
    <p:extLst>
      <p:ext uri="{BB962C8B-B14F-4D97-AF65-F5344CB8AC3E}">
        <p14:creationId xmlns:p14="http://schemas.microsoft.com/office/powerpoint/2010/main" val="20576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Kapitel A: </a:t>
            </a:r>
            <a:r>
              <a:rPr lang="de-CH" dirty="0" err="1"/>
              <a:t>Git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2180"/>
              </p:ext>
            </p:extLst>
          </p:nvPr>
        </p:nvGraphicFramePr>
        <p:xfrm>
          <a:off x="431800" y="1525997"/>
          <a:ext cx="8280400" cy="181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Erstellen eines Online-</a:t>
                      </a:r>
                      <a:r>
                        <a:rPr lang="de-CH" dirty="0" err="1"/>
                        <a:t>Repositories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0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Zusätzliche Funktionen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91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Klonen und Bearbeiten des </a:t>
                      </a:r>
                      <a:r>
                        <a:rPr lang="de-CH" dirty="0" err="1"/>
                        <a:t>Repositories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Anwendungsbeispiel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8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</a:t>
            </a:r>
            <a:br>
              <a:rPr lang="de-CH" dirty="0"/>
            </a:br>
            <a:r>
              <a:rPr lang="de-CH" b="0" dirty="0"/>
              <a:t>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Kapitel A: </a:t>
            </a:r>
            <a:r>
              <a:rPr lang="de-CH" dirty="0" err="1"/>
              <a:t>Git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94103"/>
              </p:ext>
            </p:extLst>
          </p:nvPr>
        </p:nvGraphicFramePr>
        <p:xfrm>
          <a:off x="431800" y="1525997"/>
          <a:ext cx="8280400" cy="181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Git</a:t>
                      </a:r>
                      <a:r>
                        <a:rPr lang="de-CH" dirty="0"/>
                        <a:t> als Versionskontrollsystem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Installation und </a:t>
                      </a:r>
                      <a:r>
                        <a:rPr lang="en-US" dirty="0" err="1"/>
                        <a:t>Konfiguration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1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Grundlagen und Konzepte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Coding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3B405-315B-21CF-3B55-B99CC746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als Versionskontrollsystem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73C7-3A29-97D5-0AEE-EC1CA5C4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78" y="4308759"/>
            <a:ext cx="8280200" cy="2304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Dienstprogramm, verwendet durch Kommandozentrale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Dezentralisiertes Versionskontrollsystem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Nachverfolgung von Änderungen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43C7D-53AA-92A6-9272-243B0055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E1C750-F0E4-28F6-7BB3-B406EB01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CDE4A-B5ED-BA43-4DA2-B81DDBE8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4E1D0-C9DA-2393-EF39-4E18FCB9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379" y="1171497"/>
            <a:ext cx="3849241" cy="24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9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Kapitel A: </a:t>
            </a:r>
            <a:r>
              <a:rPr lang="de-CH" dirty="0" err="1"/>
              <a:t>Git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32517"/>
              </p:ext>
            </p:extLst>
          </p:nvPr>
        </p:nvGraphicFramePr>
        <p:xfrm>
          <a:off x="431800" y="1525997"/>
          <a:ext cx="8280400" cy="181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Git</a:t>
                      </a:r>
                      <a:r>
                        <a:rPr lang="de-CH" dirty="0"/>
                        <a:t> als Versionskontrollsystem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Installation und </a:t>
                      </a:r>
                      <a:r>
                        <a:rPr lang="en-US" dirty="0" err="1"/>
                        <a:t>Konfiguration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Grundlagen und Konzepte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Coding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8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C705C-35C3-F47A-BA34-42383D09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503907"/>
          </a:xfrm>
        </p:spPr>
        <p:txBody>
          <a:bodyPr/>
          <a:lstStyle/>
          <a:p>
            <a:r>
              <a:rPr lang="de-DE" dirty="0"/>
              <a:t>Installation und Konfiguration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CAF9E-5968-09BB-F2B8-0A02832F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E80E46-F399-98D5-D5FB-5C2E78D2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DBFD79-545F-3029-4865-BC1760B4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7" name="Inhaltsplatzhalter 6" descr="Ein Bild, das Text, Elektronik, Computer, Screenshot enthält.&#10;&#10;Automatisch generierte Beschreibung">
            <a:extLst>
              <a:ext uri="{FF2B5EF4-FFF2-40B4-BE49-F238E27FC236}">
                <a16:creationId xmlns:a16="http://schemas.microsoft.com/office/drawing/2014/main" id="{D677E42C-837B-9FED-4B85-07D1B0ACD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072" y="1550864"/>
            <a:ext cx="4356560" cy="399086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5BC68B-3532-F75C-DBFB-46A6080AEC37}"/>
              </a:ext>
            </a:extLst>
          </p:cNvPr>
          <p:cNvSpPr txBox="1"/>
          <p:nvPr/>
        </p:nvSpPr>
        <p:spPr>
          <a:xfrm>
            <a:off x="611560" y="908720"/>
            <a:ext cx="7056784" cy="323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6A332C-25BD-A8B9-5933-02A45471ECF3}"/>
              </a:ext>
            </a:extLst>
          </p:cNvPr>
          <p:cNvSpPr txBox="1"/>
          <p:nvPr/>
        </p:nvSpPr>
        <p:spPr>
          <a:xfrm>
            <a:off x="763960" y="1061120"/>
            <a:ext cx="7056784" cy="323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Installation über Website: </a:t>
            </a:r>
            <a:r>
              <a:rPr lang="de-DE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Git</a:t>
            </a:r>
            <a:r>
              <a:rPr lang="de-DE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(git-scm.com)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72DDE2-A217-4D6F-AA33-A6EA48A14B09}"/>
              </a:ext>
            </a:extLst>
          </p:cNvPr>
          <p:cNvSpPr txBox="1"/>
          <p:nvPr/>
        </p:nvSpPr>
        <p:spPr>
          <a:xfrm>
            <a:off x="431800" y="5812575"/>
            <a:ext cx="7056784" cy="323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Windows, </a:t>
            </a:r>
            <a:r>
              <a:rPr lang="de-DE" dirty="0" err="1"/>
              <a:t>macOS</a:t>
            </a:r>
            <a:r>
              <a:rPr lang="de-DE" dirty="0"/>
              <a:t>, Linux</a:t>
            </a:r>
          </a:p>
        </p:txBody>
      </p:sp>
    </p:spTree>
    <p:extLst>
      <p:ext uri="{BB962C8B-B14F-4D97-AF65-F5344CB8AC3E}">
        <p14:creationId xmlns:p14="http://schemas.microsoft.com/office/powerpoint/2010/main" val="49330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9A66F-2300-8477-09FD-A5FADBF6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und Konfiguration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ECD42-B65D-C14A-A38C-E2C111D0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A1DFB-6D26-95DC-EF03-FEBD428C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F1B5B-ABD0-E98D-91B5-F54C15C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7" name="Grafik 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7B80849E-95BD-3876-D4CC-27CB76CB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4" y="1058544"/>
            <a:ext cx="6148523" cy="1968606"/>
          </a:xfrm>
          <a:prstGeom prst="rect">
            <a:avLst/>
          </a:prstGeom>
        </p:spPr>
      </p:pic>
      <p:pic>
        <p:nvPicPr>
          <p:cNvPr id="8" name="Inhaltsplatzhalter 7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3035CF14-F3A3-5649-5E1B-B09A0D648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319" y="4099988"/>
            <a:ext cx="5697954" cy="235319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1C526EF-8E94-C3E8-7714-E6430C9D3FB0}"/>
              </a:ext>
            </a:extLst>
          </p:cNvPr>
          <p:cNvSpPr txBox="1"/>
          <p:nvPr/>
        </p:nvSpPr>
        <p:spPr>
          <a:xfrm>
            <a:off x="404269" y="2924944"/>
            <a:ext cx="7236544" cy="1224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Verwendung von </a:t>
            </a:r>
            <a:r>
              <a:rPr lang="de-DE" dirty="0" err="1"/>
              <a:t>Git</a:t>
            </a:r>
            <a:r>
              <a:rPr lang="de-DE" dirty="0"/>
              <a:t> über </a:t>
            </a:r>
            <a:r>
              <a:rPr lang="de-DE" dirty="0" err="1"/>
              <a:t>Git</a:t>
            </a:r>
            <a:r>
              <a:rPr lang="de-DE" dirty="0"/>
              <a:t>-Bash Kommandozeile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Verwendung von graphischer Benutzeroberfläche ebenfalls möglich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Konfiguration von Benutzername und Email</a:t>
            </a:r>
          </a:p>
        </p:txBody>
      </p:sp>
    </p:spTree>
    <p:extLst>
      <p:ext uri="{BB962C8B-B14F-4D97-AF65-F5344CB8AC3E}">
        <p14:creationId xmlns:p14="http://schemas.microsoft.com/office/powerpoint/2010/main" val="236566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Kapitel A: </a:t>
            </a:r>
            <a:r>
              <a:rPr lang="de-CH" dirty="0" err="1"/>
              <a:t>Git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51024"/>
              </p:ext>
            </p:extLst>
          </p:nvPr>
        </p:nvGraphicFramePr>
        <p:xfrm>
          <a:off x="431800" y="1525997"/>
          <a:ext cx="8280400" cy="181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Git</a:t>
                      </a:r>
                      <a:r>
                        <a:rPr lang="de-CH" dirty="0"/>
                        <a:t> als Versionskontrollsystem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47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Installation und Konfiguration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Grundlagen</a:t>
                      </a:r>
                      <a:r>
                        <a:rPr lang="en-US" dirty="0"/>
                        <a:t> und </a:t>
                      </a:r>
                      <a:r>
                        <a:rPr lang="en-US" dirty="0" err="1"/>
                        <a:t>Konzepte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Coding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63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B4533-94CA-3415-A192-001C675B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r>
              <a:rPr lang="en-US" dirty="0"/>
              <a:t> und </a:t>
            </a:r>
            <a:r>
              <a:rPr lang="en-US" dirty="0" err="1"/>
              <a:t>Konzepte</a:t>
            </a:r>
            <a:r>
              <a:rPr lang="en-US" dirty="0"/>
              <a:t>: Branching-Modell</a:t>
            </a:r>
            <a:br>
              <a:rPr lang="de-CH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C8DA47-8075-4F5D-018A-766D2A48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48AB-79F4-B1D8-4158-7FE7B2E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EA4BA-E1D3-9B11-A51F-2DFEB42B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7" name="Inhaltsplatzhalter 6" descr="Branches">
            <a:extLst>
              <a:ext uri="{FF2B5EF4-FFF2-40B4-BE49-F238E27FC236}">
                <a16:creationId xmlns:a16="http://schemas.microsoft.com/office/drawing/2014/main" id="{CA9696CB-03A2-28D9-FBE3-E75E4B239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86953"/>
            <a:ext cx="5030256" cy="28974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E6BBCE8-BCE5-F7DA-F548-0545A9ACEAFA}"/>
              </a:ext>
            </a:extLst>
          </p:cNvPr>
          <p:cNvSpPr txBox="1"/>
          <p:nvPr/>
        </p:nvSpPr>
        <p:spPr>
          <a:xfrm>
            <a:off x="647304" y="4322333"/>
            <a:ext cx="8064896" cy="25922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Bestehende Projekte werden als Repository definiert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Repository besteht aus mehreren Zweigen (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Branching</a:t>
            </a:r>
            <a:r>
              <a:rPr lang="de-DE" dirty="0"/>
              <a:t>-Modell ist hierarchisch strukturiert </a:t>
            </a:r>
            <a:r>
              <a:rPr lang="de-DE" dirty="0">
                <a:sym typeface="Wingdings" panose="05000000000000000000" pitchFamily="2" charset="2"/>
              </a:rPr>
              <a:t> Pyramide</a:t>
            </a:r>
            <a:endParaRPr lang="de-DE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/>
              <a:t>Klonen von Master-Branch </a:t>
            </a:r>
            <a:r>
              <a:rPr lang="de-DE" dirty="0">
                <a:sym typeface="Wingdings" panose="05000000000000000000" pitchFamily="2" charset="2"/>
              </a:rPr>
              <a:t> Sub-Branch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Master-Branch = finales Projekt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Sub-Branch = Sandbox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24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 (1)</Template>
  <TotalTime>0</TotalTime>
  <Words>598</Words>
  <Application>Microsoft Office PowerPoint</Application>
  <PresentationFormat>Bildschirmpräsentation (4:3)</PresentationFormat>
  <Paragraphs>178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Georgia</vt:lpstr>
      <vt:lpstr>uni_basel_V04_de</vt:lpstr>
      <vt:lpstr>Einführung in Git</vt:lpstr>
      <vt:lpstr>Aufbau des Referats:   </vt:lpstr>
      <vt:lpstr>Kapitel A: Git</vt:lpstr>
      <vt:lpstr>Git als Versionskontrollsystem</vt:lpstr>
      <vt:lpstr>Kapitel A: Git</vt:lpstr>
      <vt:lpstr>Installation und Konfiguration</vt:lpstr>
      <vt:lpstr>Installation und Konfiguration</vt:lpstr>
      <vt:lpstr>Kapitel A: Git</vt:lpstr>
      <vt:lpstr>Grundlagen und Konzepte: Branching-Modell </vt:lpstr>
      <vt:lpstr>Grundlagen und Konzepte: Staging Area</vt:lpstr>
      <vt:lpstr>Grundlagen und Konzepte: Merging</vt:lpstr>
      <vt:lpstr>Kapitel A: Git</vt:lpstr>
      <vt:lpstr>Kapitel B: Remote Repository</vt:lpstr>
      <vt:lpstr>Erstellen eines Online-Repositories</vt:lpstr>
      <vt:lpstr>PowerPoint-Präsentation</vt:lpstr>
      <vt:lpstr>Kapitel A: Git</vt:lpstr>
      <vt:lpstr>Zusätzliche Funktionen</vt:lpstr>
      <vt:lpstr>Kapitel A: Git</vt:lpstr>
      <vt:lpstr>Klonen und Bearbeiten des Repositories </vt:lpstr>
      <vt:lpstr>Kapitel A: Git</vt:lpstr>
      <vt:lpstr>Vielen Dank für Ihre Aufmerksamkeit.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Git</dc:title>
  <dc:creator>Christian Wollmann</dc:creator>
  <cp:lastModifiedBy>Christian Wollmann</cp:lastModifiedBy>
  <cp:revision>8</cp:revision>
  <dcterms:created xsi:type="dcterms:W3CDTF">2023-09-10T15:25:20Z</dcterms:created>
  <dcterms:modified xsi:type="dcterms:W3CDTF">2023-10-21T16:24:25Z</dcterms:modified>
</cp:coreProperties>
</file>