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33E9-16B1-4B29-AAD1-5EBA477C2418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6DA4-426B-452D-8289-D3A6633AD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Start Screen</a:t>
            </a:r>
            <a:endParaRPr lang="en-US" dirty="0"/>
          </a:p>
        </p:txBody>
      </p:sp>
      <p:pic>
        <p:nvPicPr>
          <p:cNvPr id="5" name="Content Placeholder 4" descr="ORCAFirst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2286000"/>
            <a:ext cx="3124636" cy="14670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“View Full Network” (1</a:t>
            </a:r>
            <a:r>
              <a:rPr lang="en-US" baseline="30000" dirty="0" smtClean="0"/>
              <a:t>st</a:t>
            </a:r>
            <a:r>
              <a:rPr lang="en-US" dirty="0" smtClean="0"/>
              <a:t> Button)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5901137" y="2133600"/>
            <a:ext cx="3242863" cy="297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781800" y="1447800"/>
            <a:ext cx="9144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nodes (dots) represent people and the edges (lines) represent an arrest together between people</a:t>
            </a:r>
          </a:p>
          <a:p>
            <a:r>
              <a:rPr lang="en-US" sz="2400" dirty="0" smtClean="0"/>
              <a:t>Larger nodes= more arrest relationships</a:t>
            </a:r>
          </a:p>
          <a:p>
            <a:r>
              <a:rPr lang="en-US" sz="2400" dirty="0" smtClean="0"/>
              <a:t>Color coded by subgroup as determined by analysis</a:t>
            </a:r>
          </a:p>
          <a:p>
            <a:r>
              <a:rPr lang="en-US" sz="2400" dirty="0" smtClean="0"/>
              <a:t>Nodes can be clicked for IR number and probability of membership in gang(</a:t>
            </a:r>
            <a:r>
              <a:rPr lang="en-US" sz="2400" dirty="0" err="1" smtClean="0"/>
              <a:t>ie</a:t>
            </a:r>
            <a:r>
              <a:rPr lang="en-US" sz="2400" dirty="0" smtClean="0"/>
              <a:t> .62 = 62%)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Subgroup Relations (3</a:t>
            </a:r>
            <a:r>
              <a:rPr lang="en-US" baseline="30000" dirty="0" smtClean="0"/>
              <a:t>rd</a:t>
            </a:r>
            <a:r>
              <a:rPr lang="en-US" dirty="0" smtClean="0"/>
              <a:t> Button)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066" t="10102" r="21589" b="4034"/>
          <a:stretch>
            <a:fillRect/>
          </a:stretch>
        </p:blipFill>
        <p:spPr bwMode="auto">
          <a:xfrm>
            <a:off x="1676400" y="1600200"/>
            <a:ext cx="5943600" cy="473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495800" y="2514600"/>
            <a:ext cx="15240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06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circle is a sub-group, not an individual, to show interactions between sub-groups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0" y="228600"/>
            <a:ext cx="4934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14600" y="1219200"/>
            <a:ext cx="1524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l="18889" t="20667" r="10000" b="21555"/>
          <a:stretch>
            <a:fillRect/>
          </a:stretch>
        </p:blipFill>
        <p:spPr bwMode="auto">
          <a:xfrm>
            <a:off x="990600" y="2362200"/>
            <a:ext cx="7772400" cy="39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Open up Excel to show connections between subgroups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810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DETAILS ON SUB-GROUP (EXCEL)</a:t>
            </a:r>
            <a:endParaRPr 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629" t="15153" r="35268" b="11313"/>
          <a:stretch>
            <a:fillRect/>
          </a:stretch>
        </p:blipFill>
        <p:spPr bwMode="auto">
          <a:xfrm>
            <a:off x="0" y="228600"/>
            <a:ext cx="4934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14600" y="1219200"/>
            <a:ext cx="1524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l="18889" t="20667" r="10000" b="21555"/>
          <a:stretch>
            <a:fillRect/>
          </a:stretch>
        </p:blipFill>
        <p:spPr bwMode="auto">
          <a:xfrm>
            <a:off x="990600" y="2362200"/>
            <a:ext cx="7772400" cy="39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Open up Excel to show connections between subgroups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810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DETAILS ON SUB-GROUP (EXCEL)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Connecting Members(Excel)</a:t>
            </a:r>
            <a:endParaRPr lang="en-US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6" b="33628"/>
          <a:stretch>
            <a:fillRect/>
          </a:stretch>
        </p:blipFill>
        <p:spPr bwMode="auto">
          <a:xfrm>
            <a:off x="381000" y="1752600"/>
            <a:ext cx="83058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IR number, displays the groups that person is a member of as well as the groups they are connected to.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instances where an IR number is shown as being part of two groups, that person has equal number of connections to both groups.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Breakdown(Excel)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171" t="20203" r="41582" b="39390"/>
          <a:stretch>
            <a:fillRect/>
          </a:stretch>
        </p:blipFill>
        <p:spPr bwMode="auto">
          <a:xfrm>
            <a:off x="685800" y="1828800"/>
            <a:ext cx="5597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Breaks down numbers by probability of membership where 1.0 is self-admitted.  Probabilities are determined by the analysis through arrest relationships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81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modularity refers to the groups subgroup definition.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PDF &amp; Tactical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“View PDF” will generate a 7-45 page PDF report in 10-60 seconds depending on gang size.</a:t>
            </a:r>
          </a:p>
          <a:p>
            <a:r>
              <a:rPr lang="en-US" dirty="0" smtClean="0"/>
              <a:t>“Tactical PDF” will generate a more summarized 4-8 page PDF report in 5-30 seconds depending on gang size.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open an existing analysis…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9478" t="28622" r="31059" b="44440"/>
          <a:stretch>
            <a:fillRect/>
          </a:stretch>
        </p:blipFill>
        <p:spPr bwMode="auto">
          <a:xfrm>
            <a:off x="533400" y="1219199"/>
            <a:ext cx="4495800" cy="256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28800" y="2362200"/>
            <a:ext cx="1219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200400"/>
            <a:ext cx="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35556" t="58889" r="21111" b="26889"/>
          <a:stretch>
            <a:fillRect/>
          </a:stretch>
        </p:blipFill>
        <p:spPr bwMode="auto">
          <a:xfrm>
            <a:off x="304800" y="4419600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29200" y="4267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Browse…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4800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5000" t="21333" r="20556" b="39556"/>
          <a:stretch>
            <a:fillRect/>
          </a:stretch>
        </p:blipFill>
        <p:spPr bwMode="auto">
          <a:xfrm>
            <a:off x="152400" y="304800"/>
            <a:ext cx="6096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0" y="1676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name of the analysis (</a:t>
            </a:r>
            <a:r>
              <a:rPr lang="en-US" dirty="0" err="1" smtClean="0"/>
              <a:t>eg</a:t>
            </a:r>
            <a:r>
              <a:rPr lang="en-US" dirty="0" smtClean="0"/>
              <a:t> “test5”) and click ok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362200"/>
            <a:ext cx="838200" cy="381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l="35000" t="59778" r="21111" b="26889"/>
          <a:stretch>
            <a:fillRect/>
          </a:stretch>
        </p:blipFill>
        <p:spPr bwMode="auto">
          <a:xfrm>
            <a:off x="533400" y="44958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505200" y="5029200"/>
            <a:ext cx="838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Submit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8889" r="27222" b="52889"/>
          <a:stretch>
            <a:fillRect/>
          </a:stretch>
        </p:blipFill>
        <p:spPr bwMode="auto">
          <a:xfrm>
            <a:off x="152400" y="2819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219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analyzes connections between arrests and (optionally) contact cards.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You’ll be brought back to the main menu if you correctly selected the right folder.</a:t>
            </a:r>
            <a:endParaRPr lang="en-US" dirty="0"/>
          </a:p>
        </p:txBody>
      </p:sp>
      <p:pic>
        <p:nvPicPr>
          <p:cNvPr id="6" name="Content Placeholder 4" descr="ORCAFirst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2286000"/>
            <a:ext cx="3124636" cy="146705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Click “browse…” or type in the path to the arrest records.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79" t="5051" r="28955" b="42756"/>
          <a:stretch>
            <a:fillRect/>
          </a:stretch>
        </p:blipFill>
        <p:spPr bwMode="auto">
          <a:xfrm>
            <a:off x="0" y="2259106"/>
            <a:ext cx="7315200" cy="444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638800" y="2743200"/>
            <a:ext cx="10668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ok and repeat for Arrest records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476" t="7111" r="12222" b="50664"/>
          <a:stretch>
            <a:fillRect/>
          </a:stretch>
        </p:blipFill>
        <p:spPr bwMode="auto">
          <a:xfrm>
            <a:off x="381000" y="2590800"/>
            <a:ext cx="86043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641" t="6734" r="13171" b="34339"/>
          <a:stretch>
            <a:fillRect/>
          </a:stretch>
        </p:blipFill>
        <p:spPr bwMode="auto">
          <a:xfrm>
            <a:off x="598714" y="1467787"/>
            <a:ext cx="7402286" cy="424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484" t="5051" r="21589" b="39390"/>
          <a:stretch>
            <a:fillRect/>
          </a:stretch>
        </p:blipFill>
        <p:spPr bwMode="auto">
          <a:xfrm>
            <a:off x="1143000" y="1524000"/>
            <a:ext cx="800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Cards can be left blank or filled in like previous slides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2438400"/>
            <a:ext cx="5867400" cy="990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6111" t="8000" r="28889" b="51111"/>
          <a:stretch>
            <a:fillRect/>
          </a:stretch>
        </p:blipFill>
        <p:spPr bwMode="auto">
          <a:xfrm>
            <a:off x="838200" y="27432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04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-Select an output directory and name your analysis  by date (</a:t>
            </a:r>
            <a:r>
              <a:rPr lang="en-US" dirty="0" err="1" smtClean="0"/>
              <a:t>eg</a:t>
            </a:r>
            <a:r>
              <a:rPr lang="en-US" dirty="0" smtClean="0"/>
              <a:t> 03JUL13).</a:t>
            </a:r>
          </a:p>
          <a:p>
            <a:r>
              <a:rPr lang="en-US" dirty="0" smtClean="0"/>
              <a:t>-Successive analysis on the same day should be named with an alpha designation (</a:t>
            </a:r>
            <a:r>
              <a:rPr lang="en-US" dirty="0" err="1" smtClean="0"/>
              <a:t>eg</a:t>
            </a:r>
            <a:r>
              <a:rPr lang="en-US" dirty="0" smtClean="0"/>
              <a:t> 03JUL13a).</a:t>
            </a:r>
          </a:p>
          <a:p>
            <a:r>
              <a:rPr lang="en-US" dirty="0" smtClean="0"/>
              <a:t>-Select whether you would like to analyze the records by gang or gang faction</a:t>
            </a:r>
          </a:p>
          <a:p>
            <a:r>
              <a:rPr lang="en-US" dirty="0" smtClean="0"/>
              <a:t>-Click create New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Let it run… (&lt;3 minutes)</a:t>
            </a:r>
            <a:br>
              <a:rPr lang="en-US" sz="3200" dirty="0" smtClean="0"/>
            </a:br>
            <a:r>
              <a:rPr lang="en-US" sz="3200" dirty="0" smtClean="0"/>
              <a:t>You should see something like this scrolling quickly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589" t="10102" r="2648" b="22553"/>
          <a:stretch>
            <a:fillRect/>
          </a:stretch>
        </p:blipFill>
        <p:spPr bwMode="auto">
          <a:xfrm>
            <a:off x="381000" y="1676400"/>
            <a:ext cx="795528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28600" y="1600200"/>
            <a:ext cx="8229600" cy="4876800"/>
            <a:chOff x="228600" y="1295400"/>
            <a:chExt cx="8229600" cy="4876800"/>
          </a:xfrm>
        </p:grpSpPr>
        <p:sp>
          <p:nvSpPr>
            <p:cNvPr id="5" name="Rectangle 4"/>
            <p:cNvSpPr/>
            <p:nvPr/>
          </p:nvSpPr>
          <p:spPr>
            <a:xfrm>
              <a:off x="228600" y="3505200"/>
              <a:ext cx="16764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" y="1295400"/>
              <a:ext cx="228600" cy="259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1371600"/>
              <a:ext cx="3124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53400" y="1752600"/>
              <a:ext cx="228600" cy="411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3200" y="5562600"/>
              <a:ext cx="1905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 algn="l"/>
            <a:r>
              <a:rPr lang="en-US" dirty="0" smtClean="0"/>
              <a:t>When done, it will bring you to the following main menu.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413</Words>
  <Application>Microsoft Office PowerPoint</Application>
  <PresentationFormat>On-screen Show (4:3)</PresentationFormat>
  <Paragraphs>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Start Screen</vt:lpstr>
      <vt:lpstr>Create New Analysis</vt:lpstr>
      <vt:lpstr>Click “browse…” or type in the path to the arrest records.</vt:lpstr>
      <vt:lpstr>Click ok and repeat for Arrest records</vt:lpstr>
      <vt:lpstr>Click Ok</vt:lpstr>
      <vt:lpstr>Contact Cards can be left blank or filled in like previous slides</vt:lpstr>
      <vt:lpstr>Slide 7</vt:lpstr>
      <vt:lpstr>Let it run… (&lt;3 minutes) You should see something like this scrolling quickly</vt:lpstr>
      <vt:lpstr>When done, it will bring you to the following main menu.</vt:lpstr>
      <vt:lpstr>“View Full Network” (1st Button)</vt:lpstr>
      <vt:lpstr>Viewing the plots</vt:lpstr>
      <vt:lpstr>View Subgroup Relations (3rd Button)</vt:lpstr>
      <vt:lpstr>Slide 13</vt:lpstr>
      <vt:lpstr>Slide 14</vt:lpstr>
      <vt:lpstr>Connecting Members(Excel)</vt:lpstr>
      <vt:lpstr>Membership Breakdown(Excel)</vt:lpstr>
      <vt:lpstr>View PDF &amp; Tactical PDF</vt:lpstr>
      <vt:lpstr>To open an existing analysis…</vt:lpstr>
      <vt:lpstr>Slide 19</vt:lpstr>
      <vt:lpstr>Slide 20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IETD</dc:creator>
  <cp:lastModifiedBy>AGM</cp:lastModifiedBy>
  <cp:revision>12</cp:revision>
  <dcterms:created xsi:type="dcterms:W3CDTF">2013-07-03T04:00:14Z</dcterms:created>
  <dcterms:modified xsi:type="dcterms:W3CDTF">2013-07-23T03:09:25Z</dcterms:modified>
</cp:coreProperties>
</file>