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28"/>
  </p:notesMasterIdLst>
  <p:sldIdLst>
    <p:sldId id="256" r:id="rId3"/>
    <p:sldId id="257" r:id="rId4"/>
    <p:sldId id="258" r:id="rId5"/>
    <p:sldId id="259" r:id="rId6"/>
    <p:sldId id="260" r:id="rId7"/>
    <p:sldId id="261" r:id="rId8"/>
    <p:sldId id="272" r:id="rId9"/>
    <p:sldId id="273" r:id="rId10"/>
    <p:sldId id="262" r:id="rId11"/>
    <p:sldId id="263" r:id="rId12"/>
    <p:sldId id="264" r:id="rId13"/>
    <p:sldId id="274" r:id="rId14"/>
    <p:sldId id="265" r:id="rId15"/>
    <p:sldId id="271" r:id="rId16"/>
    <p:sldId id="275" r:id="rId17"/>
    <p:sldId id="266" r:id="rId18"/>
    <p:sldId id="267" r:id="rId19"/>
    <p:sldId id="268" r:id="rId20"/>
    <p:sldId id="269" r:id="rId21"/>
    <p:sldId id="270" r:id="rId22"/>
    <p:sldId id="276" r:id="rId23"/>
    <p:sldId id="277" r:id="rId24"/>
    <p:sldId id="278" r:id="rId25"/>
    <p:sldId id="279" r:id="rId26"/>
    <p:sldId id="280" r:id="rId2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7" autoAdjust="0"/>
    <p:restoredTop sz="94684" autoAdjust="0"/>
  </p:normalViewPr>
  <p:slideViewPr>
    <p:cSldViewPr>
      <p:cViewPr varScale="1">
        <p:scale>
          <a:sx n="87" d="100"/>
          <a:sy n="87" d="100"/>
        </p:scale>
        <p:origin x="1488"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4333423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6198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04617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06664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83646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71054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0512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39266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03396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06954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77110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9397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39816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64087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43982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78254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77357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22993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8222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8357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14453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6437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4223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41714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38017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3736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lstStyle>
            <a:lvl1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algn="ctr" rtl="0">
              <a:lnSpc>
                <a:spcPct val="100000"/>
              </a:lnSpc>
              <a:spcBef>
                <a:spcPts val="360"/>
              </a:spcBef>
              <a:spcAft>
                <a:spcPts val="0"/>
              </a:spcAft>
              <a:buClr>
                <a:schemeClr val="dk1"/>
              </a:buClr>
              <a:buSzPct val="100000"/>
              <a:buFont typeface="Arial"/>
              <a:buChar char="●"/>
              <a:defRPr sz="1800">
                <a:solidFill>
                  <a:schemeClr val="dk1"/>
                </a:solidFill>
              </a:defRPr>
            </a:lvl1pPr>
            <a:lvl2pPr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a:lnSpc>
                <a:spcPct val="100000"/>
              </a:lnSpc>
              <a:spcBef>
                <a:spcPts val="360"/>
              </a:spcBef>
              <a:spcAft>
                <a:spcPts val="0"/>
              </a:spcAft>
              <a:buClr>
                <a:schemeClr val="dk1"/>
              </a:buClr>
              <a:buSzPct val="100000"/>
              <a:buFont typeface="Wingdings"/>
              <a:buChar char="§"/>
              <a:defRPr sz="1800">
                <a:solidFill>
                  <a:schemeClr val="dk1"/>
                </a:solidFill>
              </a:defRPr>
            </a:lvl3pPr>
            <a:lvl4pPr algn="ctr" rtl="0">
              <a:lnSpc>
                <a:spcPct val="100000"/>
              </a:lnSpc>
              <a:spcBef>
                <a:spcPts val="360"/>
              </a:spcBef>
              <a:spcAft>
                <a:spcPts val="0"/>
              </a:spcAft>
              <a:buClr>
                <a:schemeClr val="dk1"/>
              </a:buClr>
              <a:buSzPct val="100000"/>
              <a:buFont typeface="Arial"/>
              <a:buChar char="●"/>
              <a:defRPr sz="1800">
                <a:solidFill>
                  <a:schemeClr val="dk1"/>
                </a:solidFill>
              </a:defRPr>
            </a:lvl4pPr>
            <a:lvl5pPr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a:lnSpc>
                <a:spcPct val="100000"/>
              </a:lnSpc>
              <a:spcBef>
                <a:spcPts val="360"/>
              </a:spcBef>
              <a:spcAft>
                <a:spcPts val="0"/>
              </a:spcAft>
              <a:buClr>
                <a:schemeClr val="dk1"/>
              </a:buClr>
              <a:buSzPct val="100000"/>
              <a:buFont typeface="Wingdings"/>
              <a:buChar char="§"/>
              <a:defRPr sz="1800">
                <a:solidFill>
                  <a:schemeClr val="dk1"/>
                </a:solidFill>
              </a:defRPr>
            </a:lvl6pPr>
            <a:lvl7pPr algn="ctr" rtl="0">
              <a:lnSpc>
                <a:spcPct val="100000"/>
              </a:lnSpc>
              <a:spcBef>
                <a:spcPts val="360"/>
              </a:spcBef>
              <a:spcAft>
                <a:spcPts val="0"/>
              </a:spcAft>
              <a:buClr>
                <a:schemeClr val="dk1"/>
              </a:buClr>
              <a:buSzPct val="100000"/>
              <a:buFont typeface="Arial"/>
              <a:buChar char="●"/>
              <a:defRPr sz="1800">
                <a:solidFill>
                  <a:schemeClr val="dk1"/>
                </a:solidFill>
              </a:defRPr>
            </a:lvl7pPr>
            <a:lvl8pPr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16" name="Shape 16"/>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algn="ctr" rtl="0">
              <a:lnSpc>
                <a:spcPct val="100000"/>
              </a:lnSpc>
              <a:spcBef>
                <a:spcPts val="360"/>
              </a:spcBef>
              <a:spcAft>
                <a:spcPts val="0"/>
              </a:spcAft>
              <a:buClr>
                <a:schemeClr val="dk1"/>
              </a:buClr>
              <a:buSzPct val="100000"/>
              <a:buFont typeface="Arial"/>
              <a:buChar char="●"/>
              <a:defRPr sz="1800">
                <a:solidFill>
                  <a:schemeClr val="dk1"/>
                </a:solidFill>
              </a:defRPr>
            </a:lvl1pPr>
            <a:lvl2pPr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a:lnSpc>
                <a:spcPct val="100000"/>
              </a:lnSpc>
              <a:spcBef>
                <a:spcPts val="360"/>
              </a:spcBef>
              <a:spcAft>
                <a:spcPts val="0"/>
              </a:spcAft>
              <a:buClr>
                <a:schemeClr val="dk1"/>
              </a:buClr>
              <a:buSzPct val="100000"/>
              <a:buFont typeface="Wingdings"/>
              <a:buChar char="§"/>
              <a:defRPr sz="1800">
                <a:solidFill>
                  <a:schemeClr val="dk1"/>
                </a:solidFill>
              </a:defRPr>
            </a:lvl3pPr>
            <a:lvl4pPr algn="ctr" rtl="0">
              <a:lnSpc>
                <a:spcPct val="100000"/>
              </a:lnSpc>
              <a:spcBef>
                <a:spcPts val="360"/>
              </a:spcBef>
              <a:spcAft>
                <a:spcPts val="0"/>
              </a:spcAft>
              <a:buClr>
                <a:schemeClr val="dk1"/>
              </a:buClr>
              <a:buSzPct val="100000"/>
              <a:buFont typeface="Arial"/>
              <a:buChar char="●"/>
              <a:defRPr sz="1800">
                <a:solidFill>
                  <a:schemeClr val="dk1"/>
                </a:solidFill>
              </a:defRPr>
            </a:lvl4pPr>
            <a:lvl5pPr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a:lnSpc>
                <a:spcPct val="100000"/>
              </a:lnSpc>
              <a:spcBef>
                <a:spcPts val="360"/>
              </a:spcBef>
              <a:spcAft>
                <a:spcPts val="0"/>
              </a:spcAft>
              <a:buClr>
                <a:schemeClr val="dk1"/>
              </a:buClr>
              <a:buSzPct val="100000"/>
              <a:buFont typeface="Wingdings"/>
              <a:buChar char="§"/>
              <a:defRPr sz="1800">
                <a:solidFill>
                  <a:schemeClr val="dk1"/>
                </a:solidFill>
              </a:defRPr>
            </a:lvl6pPr>
            <a:lvl7pPr algn="ctr" rtl="0">
              <a:lnSpc>
                <a:spcPct val="100000"/>
              </a:lnSpc>
              <a:spcBef>
                <a:spcPts val="360"/>
              </a:spcBef>
              <a:spcAft>
                <a:spcPts val="0"/>
              </a:spcAft>
              <a:buClr>
                <a:schemeClr val="dk1"/>
              </a:buClr>
              <a:buSzPct val="100000"/>
              <a:buFont typeface="Arial"/>
              <a:buChar char="●"/>
              <a:defRPr sz="1800">
                <a:solidFill>
                  <a:schemeClr val="dk1"/>
                </a:solidFill>
              </a:defRPr>
            </a:lvl7pPr>
            <a:lvl8pPr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7"/>
        <p:cNvGrpSpPr/>
        <p:nvPr/>
      </p:nvGrpSpPr>
      <p:grpSpPr>
        <a:xfrm>
          <a:off x="0" y="0"/>
          <a:ext cx="0" cy="0"/>
          <a:chOff x="0" y="0"/>
          <a:chExt cx="0" cy="0"/>
        </a:xfrm>
      </p:grpSpPr>
      <p:sp>
        <p:nvSpPr>
          <p:cNvPr id="48" name="Shape 48"/>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49" name="Shape 49"/>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52" name="Shape 5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55" name="Shape 55"/>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56" name="Shape 56"/>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lgn="l" rtl="0">
              <a:spcBef>
                <a:spcPts val="600"/>
              </a:spcBef>
              <a:buClr>
                <a:schemeClr val="dk1"/>
              </a:buClr>
              <a:buSzPct val="100000"/>
              <a:buFont typeface="Arial"/>
              <a:buChar char="●"/>
              <a:defRPr sz="3000" b="0" i="0" u="none" strike="noStrike" cap="none" baseline="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46" name="Shape 4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algn="l" rtl="0">
              <a:spcBef>
                <a:spcPts val="600"/>
              </a:spcBef>
              <a:buClr>
                <a:schemeClr val="dk1"/>
              </a:buClr>
              <a:buSzPct val="100000"/>
              <a:buFont typeface="Arial"/>
              <a:buChar char="●"/>
              <a:defRPr sz="3000" b="0" i="0" u="none" strike="noStrike" cap="none" baseline="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pic>
        <p:nvPicPr>
          <p:cNvPr id="23" name="Shape 23"/>
          <p:cNvPicPr preferRelativeResize="0"/>
          <p:nvPr/>
        </p:nvPicPr>
        <p:blipFill>
          <a:blip r:embed="rId3">
            <a:alphaModFix/>
          </a:blip>
          <a:stretch>
            <a:fillRect/>
          </a:stretch>
        </p:blipFill>
        <p:spPr>
          <a:xfrm>
            <a:off x="0" y="-2"/>
            <a:ext cx="9144000" cy="5020056"/>
          </a:xfrm>
          <a:prstGeom prst="rect">
            <a:avLst/>
          </a:prstGeom>
          <a:noFill/>
          <a:ln>
            <a:noFill/>
          </a:ln>
        </p:spPr>
      </p:pic>
      <p:sp>
        <p:nvSpPr>
          <p:cNvPr id="24" name="Shape 24"/>
          <p:cNvSpPr txBox="1">
            <a:spLocks noGrp="1"/>
          </p:cNvSpPr>
          <p:nvPr>
            <p:ph type="ctrTitle"/>
          </p:nvPr>
        </p:nvSpPr>
        <p:spPr>
          <a:xfrm>
            <a:off x="2627784" y="3717032"/>
            <a:ext cx="6034499" cy="818399"/>
          </a:xfrm>
          <a:prstGeom prst="rect">
            <a:avLst/>
          </a:prstGeom>
        </p:spPr>
        <p:txBody>
          <a:bodyPr lIns="91425" tIns="91425" rIns="91425" bIns="91425" anchor="b" anchorCtr="0">
            <a:noAutofit/>
          </a:bodyPr>
          <a:lstStyle/>
          <a:p>
            <a:pPr lvl="0" indent="457200" rtl="0">
              <a:spcBef>
                <a:spcPts val="0"/>
              </a:spcBef>
              <a:buNone/>
            </a:pPr>
            <a:r>
              <a:rPr lang="it-IT" sz="6000" dirty="0" err="1" smtClean="0">
                <a:solidFill>
                  <a:srgbClr val="003366"/>
                </a:solidFill>
                <a:latin typeface="Calibri" panose="020F0502020204030204" pitchFamily="34" charset="0"/>
              </a:rPr>
              <a:t>myTaxiService</a:t>
            </a:r>
            <a:endParaRPr sz="6000" dirty="0">
              <a:solidFill>
                <a:srgbClr val="003366"/>
              </a:solidFill>
              <a:latin typeface="Calibri" panose="020F0502020204030204" pitchFamily="34" charset="0"/>
            </a:endParaRPr>
          </a:p>
        </p:txBody>
      </p:sp>
      <p:sp>
        <p:nvSpPr>
          <p:cNvPr id="25" name="Shape 25"/>
          <p:cNvSpPr txBox="1">
            <a:spLocks noGrp="1"/>
          </p:cNvSpPr>
          <p:nvPr>
            <p:ph type="subTitle" idx="1"/>
          </p:nvPr>
        </p:nvSpPr>
        <p:spPr>
          <a:xfrm>
            <a:off x="2707200" y="4622153"/>
            <a:ext cx="6950376" cy="591489"/>
          </a:xfrm>
          <a:prstGeom prst="rect">
            <a:avLst/>
          </a:prstGeom>
        </p:spPr>
        <p:txBody>
          <a:bodyPr lIns="91425" tIns="91425" rIns="91425" bIns="91425" anchor="t" anchorCtr="0">
            <a:noAutofit/>
          </a:bodyPr>
          <a:lstStyle/>
          <a:p>
            <a:pPr lvl="0" algn="l" rtl="0">
              <a:spcBef>
                <a:spcPts val="0"/>
              </a:spcBef>
              <a:buNone/>
            </a:pPr>
            <a:r>
              <a:rPr lang="it-IT" sz="2400" b="1" dirty="0" err="1" smtClean="0">
                <a:solidFill>
                  <a:srgbClr val="003366"/>
                </a:solidFill>
                <a:latin typeface="Calibri" panose="020F0502020204030204" pitchFamily="34" charset="0"/>
              </a:rPr>
              <a:t>R</a:t>
            </a:r>
            <a:r>
              <a:rPr lang="it-IT" sz="2400" dirty="0" err="1" smtClean="0">
                <a:solidFill>
                  <a:srgbClr val="003366"/>
                </a:solidFill>
                <a:latin typeface="Calibri" panose="020F0502020204030204" pitchFamily="34" charset="0"/>
              </a:rPr>
              <a:t>equirement</a:t>
            </a:r>
            <a:r>
              <a:rPr lang="it-IT" sz="2400" dirty="0" smtClean="0">
                <a:solidFill>
                  <a:srgbClr val="003366"/>
                </a:solidFill>
                <a:latin typeface="Calibri" panose="020F0502020204030204" pitchFamily="34" charset="0"/>
              </a:rPr>
              <a:t> </a:t>
            </a:r>
            <a:r>
              <a:rPr lang="it-IT" sz="2400" b="1" dirty="0" smtClean="0">
                <a:solidFill>
                  <a:srgbClr val="003366"/>
                </a:solidFill>
                <a:latin typeface="Calibri" panose="020F0502020204030204" pitchFamily="34" charset="0"/>
              </a:rPr>
              <a:t>A</a:t>
            </a:r>
            <a:r>
              <a:rPr lang="it-IT" sz="2400" dirty="0" smtClean="0">
                <a:solidFill>
                  <a:srgbClr val="003366"/>
                </a:solidFill>
                <a:latin typeface="Calibri" panose="020F0502020204030204" pitchFamily="34" charset="0"/>
              </a:rPr>
              <a:t>nalysis and </a:t>
            </a:r>
            <a:r>
              <a:rPr lang="it-IT" sz="2400" b="1" dirty="0" err="1" smtClean="0">
                <a:solidFill>
                  <a:srgbClr val="003366"/>
                </a:solidFill>
                <a:latin typeface="Calibri" panose="020F0502020204030204" pitchFamily="34" charset="0"/>
              </a:rPr>
              <a:t>S</a:t>
            </a:r>
            <a:r>
              <a:rPr lang="it-IT" sz="2400" dirty="0" err="1" smtClean="0">
                <a:solidFill>
                  <a:srgbClr val="003366"/>
                </a:solidFill>
                <a:latin typeface="Calibri" panose="020F0502020204030204" pitchFamily="34" charset="0"/>
              </a:rPr>
              <a:t>pecification</a:t>
            </a:r>
            <a:r>
              <a:rPr lang="it-IT" sz="2400" dirty="0" smtClean="0">
                <a:solidFill>
                  <a:srgbClr val="003366"/>
                </a:solidFill>
                <a:latin typeface="Calibri" panose="020F0502020204030204" pitchFamily="34" charset="0"/>
              </a:rPr>
              <a:t> </a:t>
            </a:r>
            <a:r>
              <a:rPr lang="it-IT" sz="2400" b="1" dirty="0" err="1" smtClean="0">
                <a:solidFill>
                  <a:srgbClr val="003366"/>
                </a:solidFill>
                <a:latin typeface="Calibri" panose="020F0502020204030204" pitchFamily="34" charset="0"/>
              </a:rPr>
              <a:t>D</a:t>
            </a:r>
            <a:r>
              <a:rPr lang="it-IT" sz="2400" dirty="0" err="1" smtClean="0">
                <a:solidFill>
                  <a:srgbClr val="003366"/>
                </a:solidFill>
                <a:latin typeface="Calibri" panose="020F0502020204030204" pitchFamily="34" charset="0"/>
              </a:rPr>
              <a:t>ocument</a:t>
            </a:r>
            <a:endParaRPr sz="2400" dirty="0">
              <a:solidFill>
                <a:srgbClr val="003366"/>
              </a:solidFill>
              <a:latin typeface="Calibri" panose="020F0502020204030204" pitchFamily="34" charset="0"/>
            </a:endParaRPr>
          </a:p>
        </p:txBody>
      </p:sp>
      <p:sp>
        <p:nvSpPr>
          <p:cNvPr id="26" name="Shape 2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27" name="Shape 27"/>
          <p:cNvPicPr preferRelativeResize="0"/>
          <p:nvPr/>
        </p:nvPicPr>
        <p:blipFill>
          <a:blip r:embed="rId4">
            <a:alphaModFix/>
          </a:blip>
          <a:stretch>
            <a:fillRect/>
          </a:stretch>
        </p:blipFill>
        <p:spPr>
          <a:xfrm>
            <a:off x="-25479" y="6571225"/>
            <a:ext cx="9144000" cy="286775"/>
          </a:xfrm>
          <a:prstGeom prst="rect">
            <a:avLst/>
          </a:prstGeom>
          <a:noFill/>
          <a:ln>
            <a:noFill/>
          </a:ln>
        </p:spPr>
      </p:pic>
      <p:sp>
        <p:nvSpPr>
          <p:cNvPr id="28" name="Shape 28"/>
          <p:cNvSpPr txBox="1">
            <a:spLocks noGrp="1"/>
          </p:cNvSpPr>
          <p:nvPr>
            <p:ph type="ctrTitle" idx="2"/>
          </p:nvPr>
        </p:nvSpPr>
        <p:spPr>
          <a:xfrm>
            <a:off x="-468560" y="6562356"/>
            <a:ext cx="5544616" cy="332543"/>
          </a:xfrm>
          <a:prstGeom prst="rect">
            <a:avLst/>
          </a:prstGeom>
        </p:spPr>
        <p:txBody>
          <a:bodyPr lIns="91425" tIns="91425" rIns="91425" bIns="91425" anchor="ctr" anchorCtr="0">
            <a:noAutofit/>
          </a:bodyPr>
          <a:lstStyle/>
          <a:p>
            <a:pPr lvl="0" indent="457200" rtl="0">
              <a:lnSpc>
                <a:spcPct val="115000"/>
              </a:lnSpc>
              <a:spcBef>
                <a:spcPts val="0"/>
              </a:spcBef>
              <a:buNone/>
            </a:pPr>
            <a:r>
              <a:rPr lang="it-IT" sz="1600" b="1" dirty="0" smtClean="0">
                <a:solidFill>
                  <a:srgbClr val="003366"/>
                </a:solidFill>
                <a:latin typeface="Calibri" panose="020F0502020204030204" pitchFamily="34" charset="0"/>
              </a:rPr>
              <a:t>AA. 2015-2016  Software </a:t>
            </a:r>
            <a:r>
              <a:rPr lang="it-IT" sz="1600" b="1" dirty="0" err="1" smtClean="0">
                <a:solidFill>
                  <a:srgbClr val="003366"/>
                </a:solidFill>
                <a:latin typeface="Calibri" panose="020F0502020204030204" pitchFamily="34" charset="0"/>
              </a:rPr>
              <a:t>Engineering</a:t>
            </a:r>
            <a:r>
              <a:rPr lang="it-IT" sz="1600" b="1" dirty="0" smtClean="0">
                <a:solidFill>
                  <a:srgbClr val="003366"/>
                </a:solidFill>
                <a:latin typeface="Calibri" panose="020F0502020204030204" pitchFamily="34" charset="0"/>
              </a:rPr>
              <a:t> 2 Project - RASD</a:t>
            </a:r>
            <a:endParaRPr sz="1600" b="1" dirty="0">
              <a:solidFill>
                <a:srgbClr val="003366"/>
              </a:solidFill>
              <a:latin typeface="Calibri" panose="020F0502020204030204" pitchFamily="34" charset="0"/>
            </a:endParaRPr>
          </a:p>
        </p:txBody>
      </p:sp>
      <p:sp>
        <p:nvSpPr>
          <p:cNvPr id="8" name="Shape 25"/>
          <p:cNvSpPr txBox="1">
            <a:spLocks/>
          </p:cNvSpPr>
          <p:nvPr/>
        </p:nvSpPr>
        <p:spPr>
          <a:xfrm>
            <a:off x="2771800" y="5222443"/>
            <a:ext cx="4176464" cy="778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1pPr>
            <a:lvl2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2pPr>
            <a:lvl3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3pPr>
            <a:lvl4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4pPr>
            <a:lvl5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5pPr>
            <a:lvl6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6pPr>
            <a:lvl7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7pPr>
            <a:lvl8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8pPr>
            <a:lvl9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9pPr>
          </a:lstStyle>
          <a:p>
            <a:pPr algn="l"/>
            <a:r>
              <a:rPr lang="it-IT" sz="2400" b="1" dirty="0" smtClean="0">
                <a:solidFill>
                  <a:srgbClr val="003366"/>
                </a:solidFill>
                <a:latin typeface="Calibri" panose="020F0502020204030204" pitchFamily="34" charset="0"/>
              </a:rPr>
              <a:t>CHRISTIAN ZICHICHI (840565)</a:t>
            </a:r>
          </a:p>
          <a:p>
            <a:pPr algn="l"/>
            <a:r>
              <a:rPr lang="it-IT" sz="2400" b="1" dirty="0" smtClean="0">
                <a:solidFill>
                  <a:srgbClr val="003366"/>
                </a:solidFill>
                <a:latin typeface="Calibri" panose="020F0502020204030204" pitchFamily="34" charset="0"/>
              </a:rPr>
              <a:t>LUIGI MARROCCO (854884)</a:t>
            </a:r>
            <a:endParaRPr lang="it-IT" sz="2400" dirty="0">
              <a:solidFill>
                <a:srgbClr val="003366"/>
              </a:solidFill>
              <a:latin typeface="Calibri" panose="020F0502020204030204" pitchFamily="34" charset="0"/>
            </a:endParaRPr>
          </a:p>
        </p:txBody>
      </p:sp>
      <p:sp>
        <p:nvSpPr>
          <p:cNvPr id="9" name="Shape 25"/>
          <p:cNvSpPr txBox="1">
            <a:spLocks/>
          </p:cNvSpPr>
          <p:nvPr/>
        </p:nvSpPr>
        <p:spPr>
          <a:xfrm>
            <a:off x="5887965" y="6095463"/>
            <a:ext cx="3268811" cy="43066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1pPr>
            <a:lvl2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2pPr>
            <a:lvl3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3pPr>
            <a:lvl4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4pPr>
            <a:lvl5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5pPr>
            <a:lvl6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6pPr>
            <a:lvl7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7pPr>
            <a:lvl8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8pPr>
            <a:lvl9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9pPr>
          </a:lstStyle>
          <a:p>
            <a:pPr algn="l"/>
            <a:r>
              <a:rPr lang="it-IT" sz="2400" i="1" dirty="0" smtClean="0">
                <a:solidFill>
                  <a:srgbClr val="003366"/>
                </a:solidFill>
                <a:latin typeface="Calibri" panose="020F0502020204030204" pitchFamily="34" charset="0"/>
              </a:rPr>
              <a:t>Prof. Raffaela Mirandola</a:t>
            </a:r>
            <a:endParaRPr lang="it-IT" sz="2400" i="1" dirty="0">
              <a:solidFill>
                <a:srgbClr val="003366"/>
              </a:solidFill>
              <a:latin typeface="Calibri" panose="020F0502020204030204" pitchFamily="34" charset="0"/>
            </a:endParaRPr>
          </a:p>
        </p:txBody>
      </p:sp>
      <p:sp>
        <p:nvSpPr>
          <p:cNvPr id="10" name="Shape 25"/>
          <p:cNvSpPr txBox="1">
            <a:spLocks/>
          </p:cNvSpPr>
          <p:nvPr/>
        </p:nvSpPr>
        <p:spPr>
          <a:xfrm>
            <a:off x="-36512" y="6095460"/>
            <a:ext cx="2743712" cy="43066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1pPr>
            <a:lvl2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2pPr>
            <a:lvl3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3pPr>
            <a:lvl4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4pPr>
            <a:lvl5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5pPr>
            <a:lvl6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6pPr>
            <a:lvl7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7pPr>
            <a:lvl8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8pPr>
            <a:lvl9pPr marR="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rtl val="0"/>
              </a:defRPr>
            </a:lvl9pPr>
          </a:lstStyle>
          <a:p>
            <a:pPr algn="l"/>
            <a:r>
              <a:rPr lang="it-IT" sz="2400" b="1" dirty="0" smtClean="0">
                <a:solidFill>
                  <a:srgbClr val="003366"/>
                </a:solidFill>
                <a:latin typeface="Calibri" panose="020F0502020204030204" pitchFamily="34" charset="0"/>
              </a:rPr>
              <a:t>(48 hours of Work)</a:t>
            </a:r>
            <a:endParaRPr lang="it-IT" sz="2400" b="1" dirty="0">
              <a:solidFill>
                <a:srgbClr val="003366"/>
              </a:solidFill>
              <a:latin typeface="Calibri" panose="020F0502020204030204" pitchFamily="34" charset="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SPECIFICATIONS (2)</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
        <p:nvSpPr>
          <p:cNvPr id="11" name="Shape 34"/>
          <p:cNvSpPr txBox="1">
            <a:spLocks noGrp="1"/>
          </p:cNvSpPr>
          <p:nvPr>
            <p:ph type="body" idx="1"/>
          </p:nvPr>
        </p:nvSpPr>
        <p:spPr>
          <a:xfrm>
            <a:off x="457199" y="929063"/>
            <a:ext cx="8229600" cy="5325900"/>
          </a:xfrm>
          <a:prstGeom prst="rect">
            <a:avLst/>
          </a:prstGeom>
        </p:spPr>
        <p:txBody>
          <a:bodyPr lIns="91425" tIns="91425" rIns="91425" bIns="91425" anchor="ctr" anchorCtr="0">
            <a:noAutofit/>
          </a:bodyPr>
          <a:lstStyle/>
          <a:p>
            <a:pPr marL="285750" indent="-285750" algn="just"/>
            <a:r>
              <a:rPr lang="it-IT" sz="1800" dirty="0" smtClean="0">
                <a:solidFill>
                  <a:srgbClr val="003366"/>
                </a:solidFill>
                <a:latin typeface="Calibri" panose="020F0502020204030204" pitchFamily="34" charset="0"/>
              </a:rPr>
              <a:t>TAXI RIDE RESERVATION</a:t>
            </a:r>
            <a:r>
              <a:rPr lang="it-IT" sz="1800" dirty="0" smtClean="0">
                <a:solidFill>
                  <a:srgbClr val="003366"/>
                </a:solidFill>
                <a:latin typeface="Calibri" panose="020F0502020204030204" pitchFamily="34" charset="0"/>
              </a:rPr>
              <a:t>:</a:t>
            </a:r>
            <a:endParaRPr lang="it-IT" sz="1800" dirty="0" smtClean="0">
              <a:solidFill>
                <a:srgbClr val="003366"/>
              </a:solidFill>
              <a:latin typeface="Calibri" panose="020F0502020204030204" pitchFamily="34" charset="0"/>
            </a:endParaRPr>
          </a:p>
          <a:p>
            <a:pPr algn="just">
              <a:buNone/>
            </a:pPr>
            <a:r>
              <a:rPr lang="it-IT" sz="1800" dirty="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Form </a:t>
            </a:r>
            <a:r>
              <a:rPr lang="it-IT" sz="1800" dirty="0" err="1" smtClean="0">
                <a:solidFill>
                  <a:schemeClr val="tx1"/>
                </a:solidFill>
                <a:latin typeface="Calibri" panose="020F0502020204030204" pitchFamily="34" charset="0"/>
              </a:rPr>
              <a:t>filling</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Origin</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Destination</a:t>
            </a:r>
            <a:r>
              <a:rPr lang="it-IT" sz="1800" dirty="0" smtClean="0">
                <a:solidFill>
                  <a:schemeClr val="tx1"/>
                </a:solidFill>
                <a:latin typeface="Calibri" panose="020F0502020204030204" pitchFamily="34" charset="0"/>
              </a:rPr>
              <a:t>, Meeting Date and Time</a:t>
            </a:r>
            <a:r>
              <a:rPr lang="it-IT" sz="1800" dirty="0" smtClean="0">
                <a:solidFill>
                  <a:schemeClr val="tx1"/>
                </a:solidFill>
                <a:latin typeface="Calibri" panose="020F0502020204030204" pitchFamily="34" charset="0"/>
              </a:rPr>
              <a:t>)</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Confirmed</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only</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if</a:t>
            </a:r>
            <a:r>
              <a:rPr lang="it-IT" sz="1800" dirty="0" smtClean="0">
                <a:solidFill>
                  <a:schemeClr val="tx1"/>
                </a:solidFill>
                <a:latin typeface="Calibri" panose="020F0502020204030204" pitchFamily="34" charset="0"/>
              </a:rPr>
              <a:t> Meeting time </a:t>
            </a:r>
            <a:r>
              <a:rPr lang="it-IT" sz="1800" dirty="0" err="1" smtClean="0">
                <a:solidFill>
                  <a:schemeClr val="tx1"/>
                </a:solidFill>
                <a:latin typeface="Calibri" panose="020F0502020204030204" pitchFamily="34" charset="0"/>
              </a:rPr>
              <a:t>is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at</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least</a:t>
            </a:r>
            <a:r>
              <a:rPr lang="it-IT" sz="1800" dirty="0" smtClean="0">
                <a:solidFill>
                  <a:schemeClr val="tx1"/>
                </a:solidFill>
                <a:latin typeface="Calibri" panose="020F0502020204030204" pitchFamily="34" charset="0"/>
              </a:rPr>
              <a:t> 2 hours </a:t>
            </a:r>
            <a:r>
              <a:rPr lang="it-IT" sz="1800" dirty="0" err="1" smtClean="0">
                <a:solidFill>
                  <a:schemeClr val="tx1"/>
                </a:solidFill>
                <a:latin typeface="Calibri" panose="020F0502020204030204" pitchFamily="34" charset="0"/>
              </a:rPr>
              <a:t>before</a:t>
            </a:r>
            <a:endParaRPr lang="it-IT" sz="1800" dirty="0" smtClean="0">
              <a:solidFill>
                <a:schemeClr val="tx1"/>
              </a:solidFill>
              <a:latin typeface="Calibri" panose="020F0502020204030204" pitchFamily="34" charset="0"/>
            </a:endParaRP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- 10 minutes </a:t>
            </a:r>
            <a:r>
              <a:rPr lang="it-IT" sz="1800" dirty="0" err="1" smtClean="0">
                <a:solidFill>
                  <a:schemeClr val="tx1"/>
                </a:solidFill>
                <a:latin typeface="Calibri" panose="020F0502020204030204" pitchFamily="34" charset="0"/>
              </a:rPr>
              <a:t>before</a:t>
            </a:r>
            <a:r>
              <a:rPr lang="it-IT" sz="1800" dirty="0" smtClean="0">
                <a:solidFill>
                  <a:schemeClr val="tx1"/>
                </a:solidFill>
                <a:latin typeface="Calibri" panose="020F0502020204030204" pitchFamily="34" charset="0"/>
              </a:rPr>
              <a:t> the Meeting Time, </a:t>
            </a:r>
            <a:r>
              <a:rPr lang="it-IT" sz="1800" dirty="0" err="1" smtClean="0">
                <a:solidFill>
                  <a:schemeClr val="tx1"/>
                </a:solidFill>
                <a:latin typeface="Calibri" panose="020F0502020204030204" pitchFamily="34" charset="0"/>
              </a:rPr>
              <a:t>Reservation</a:t>
            </a: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Request</a:t>
            </a:r>
            <a:endParaRPr lang="it-IT" sz="1800" dirty="0" smtClean="0">
              <a:solidFill>
                <a:schemeClr val="tx1"/>
              </a:solidFill>
              <a:latin typeface="Calibri" panose="020F0502020204030204" pitchFamily="34" charset="0"/>
            </a:endParaRP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Up to 10 minutes </a:t>
            </a:r>
            <a:r>
              <a:rPr lang="it-IT" sz="1800" dirty="0" err="1" smtClean="0">
                <a:solidFill>
                  <a:schemeClr val="tx1"/>
                </a:solidFill>
                <a:latin typeface="Calibri" panose="020F0502020204030204" pitchFamily="34" charset="0"/>
              </a:rPr>
              <a:t>before</a:t>
            </a:r>
            <a:r>
              <a:rPr lang="it-IT" sz="1800" dirty="0" smtClean="0">
                <a:solidFill>
                  <a:schemeClr val="tx1"/>
                </a:solidFill>
                <a:latin typeface="Calibri" panose="020F0502020204030204" pitchFamily="34" charset="0"/>
              </a:rPr>
              <a:t> the Meeting Time, </a:t>
            </a:r>
            <a:r>
              <a:rPr lang="it-IT" sz="1800" dirty="0" err="1" smtClean="0">
                <a:solidFill>
                  <a:schemeClr val="tx1"/>
                </a:solidFill>
                <a:latin typeface="Calibri" panose="020F0502020204030204" pitchFamily="34" charset="0"/>
              </a:rPr>
              <a:t>Cancellation</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is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permitted</a:t>
            </a:r>
            <a:endParaRPr lang="it-IT" sz="1800" dirty="0" smtClean="0">
              <a:solidFill>
                <a:schemeClr val="tx1"/>
              </a:solidFill>
              <a:latin typeface="Calibri" panose="020F0502020204030204" pitchFamily="34" charset="0"/>
            </a:endParaRPr>
          </a:p>
          <a:p>
            <a:pPr algn="just">
              <a:buNone/>
            </a:pPr>
            <a:r>
              <a:rPr lang="it-IT" sz="1800" dirty="0" smtClean="0">
                <a:solidFill>
                  <a:srgbClr val="003366"/>
                </a:solidFill>
                <a:latin typeface="Calibri" panose="020F0502020204030204" pitchFamily="34" charset="0"/>
              </a:rPr>
              <a:t>	</a:t>
            </a:r>
          </a:p>
          <a:p>
            <a:pPr marL="285750" indent="-285750" algn="just"/>
            <a:r>
              <a:rPr lang="it-IT" sz="1800" dirty="0" smtClean="0">
                <a:solidFill>
                  <a:srgbClr val="003366"/>
                </a:solidFill>
                <a:latin typeface="Calibri" panose="020F0502020204030204" pitchFamily="34" charset="0"/>
              </a:rPr>
              <a:t>CONFIRMATION/REJECTION OF A RIDE: </a:t>
            </a:r>
          </a:p>
          <a:p>
            <a:pPr algn="just">
              <a:buNone/>
            </a:pPr>
            <a:r>
              <a:rPr lang="it-IT" sz="1800" dirty="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Taxi drivers </a:t>
            </a:r>
            <a:r>
              <a:rPr lang="it-IT" sz="1800" dirty="0" err="1" smtClean="0">
                <a:solidFill>
                  <a:schemeClr val="tx1"/>
                </a:solidFill>
                <a:latin typeface="Calibri" panose="020F0502020204030204" pitchFamily="34" charset="0"/>
              </a:rPr>
              <a:t>have</a:t>
            </a:r>
            <a:r>
              <a:rPr lang="it-IT" sz="1800" dirty="0" smtClean="0">
                <a:solidFill>
                  <a:schemeClr val="tx1"/>
                </a:solidFill>
                <a:latin typeface="Calibri" panose="020F0502020204030204" pitchFamily="34" charset="0"/>
              </a:rPr>
              <a:t> 10 </a:t>
            </a:r>
            <a:r>
              <a:rPr lang="it-IT" sz="1800" dirty="0" err="1" smtClean="0">
                <a:solidFill>
                  <a:schemeClr val="tx1"/>
                </a:solidFill>
                <a:latin typeface="Calibri" panose="020F0502020204030204" pitchFamily="34" charset="0"/>
              </a:rPr>
              <a:t>seconds</a:t>
            </a:r>
            <a:r>
              <a:rPr lang="it-IT" sz="1800" dirty="0" smtClean="0">
                <a:solidFill>
                  <a:schemeClr val="tx1"/>
                </a:solidFill>
                <a:latin typeface="Calibri" panose="020F0502020204030204" pitchFamily="34" charset="0"/>
              </a:rPr>
              <a:t> to </a:t>
            </a:r>
            <a:r>
              <a:rPr lang="it-IT" sz="1800" dirty="0" err="1" smtClean="0">
                <a:solidFill>
                  <a:schemeClr val="tx1"/>
                </a:solidFill>
                <a:latin typeface="Calibri" panose="020F0502020204030204" pitchFamily="34" charset="0"/>
              </a:rPr>
              <a:t>answer</a:t>
            </a:r>
            <a:endParaRPr lang="it-IT" sz="1800" dirty="0">
              <a:solidFill>
                <a:schemeClr val="tx1"/>
              </a:solidFill>
              <a:latin typeface="Calibri" panose="020F0502020204030204" pitchFamily="34" charset="0"/>
            </a:endParaRPr>
          </a:p>
          <a:p>
            <a:pPr algn="just">
              <a:buNone/>
            </a:pPr>
            <a:r>
              <a:rPr lang="it-IT" sz="1800" dirty="0" smtClean="0">
                <a:solidFill>
                  <a:schemeClr val="tx1"/>
                </a:solidFill>
                <a:latin typeface="Calibri" panose="020F0502020204030204" pitchFamily="34" charset="0"/>
              </a:rPr>
              <a:t>	- At the end of a ride, End Ride </a:t>
            </a:r>
            <a:r>
              <a:rPr lang="it-IT" sz="1800" dirty="0" err="1" smtClean="0">
                <a:solidFill>
                  <a:schemeClr val="tx1"/>
                </a:solidFill>
                <a:latin typeface="Calibri" panose="020F0502020204030204" pitchFamily="34" charset="0"/>
              </a:rPr>
              <a:t>button</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pressed</a:t>
            </a:r>
            <a:endParaRPr lang="it-IT" sz="1800" dirty="0" smtClean="0">
              <a:solidFill>
                <a:schemeClr val="tx1"/>
              </a:solidFill>
              <a:latin typeface="Calibri" panose="020F0502020204030204" pitchFamily="34" charset="0"/>
            </a:endParaRPr>
          </a:p>
          <a:p>
            <a:pPr algn="just">
              <a:buNone/>
            </a:pPr>
            <a:endParaRPr lang="it-IT" sz="1800" dirty="0" smtClean="0">
              <a:solidFill>
                <a:srgbClr val="003366"/>
              </a:solidFill>
              <a:latin typeface="Calibri" panose="020F0502020204030204" pitchFamily="34" charset="0"/>
            </a:endParaRPr>
          </a:p>
          <a:p>
            <a:pPr marL="285750" indent="-285750" algn="just"/>
            <a:r>
              <a:rPr lang="it-IT" sz="1800" dirty="0" smtClean="0">
                <a:solidFill>
                  <a:srgbClr val="003366"/>
                </a:solidFill>
                <a:latin typeface="Calibri" panose="020F0502020204030204" pitchFamily="34" charset="0"/>
              </a:rPr>
              <a:t>UPDATE TAXI DRIVER AVAILABILITY:</a:t>
            </a:r>
          </a:p>
          <a:p>
            <a:pPr algn="just">
              <a:buNone/>
            </a:pPr>
            <a:r>
              <a:rPr lang="it-IT" sz="1800" dirty="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Confirmation</a:t>
            </a:r>
            <a:r>
              <a:rPr lang="it-IT" sz="1800" dirty="0" smtClean="0">
                <a:solidFill>
                  <a:schemeClr val="tx1"/>
                </a:solidFill>
                <a:latin typeface="Calibri" panose="020F0502020204030204" pitchFamily="34" charset="0"/>
              </a:rPr>
              <a:t> of a ride =&gt; </a:t>
            </a:r>
            <a:r>
              <a:rPr lang="it-IT" sz="1800" dirty="0" err="1" smtClean="0">
                <a:solidFill>
                  <a:schemeClr val="tx1"/>
                </a:solidFill>
                <a:latin typeface="Calibri" panose="020F0502020204030204" pitchFamily="34" charset="0"/>
              </a:rPr>
              <a:t>Availability</a:t>
            </a:r>
            <a:r>
              <a:rPr lang="it-IT" sz="1800" dirty="0" smtClean="0">
                <a:solidFill>
                  <a:schemeClr val="tx1"/>
                </a:solidFill>
                <a:latin typeface="Calibri" panose="020F0502020204030204" pitchFamily="34" charset="0"/>
              </a:rPr>
              <a:t> OFF</a:t>
            </a:r>
          </a:p>
          <a:p>
            <a:pPr algn="just">
              <a:buNone/>
            </a:pPr>
            <a:r>
              <a:rPr lang="it-IT" sz="1800" dirty="0">
                <a:solidFill>
                  <a:schemeClr val="tx1"/>
                </a:solidFill>
                <a:latin typeface="Calibri" panose="020F0502020204030204" pitchFamily="34" charset="0"/>
              </a:rPr>
              <a:t>	</a:t>
            </a:r>
            <a:endParaRPr lang="it-IT" sz="1800" dirty="0" smtClean="0">
              <a:solidFill>
                <a:srgbClr val="003366"/>
              </a:solidFill>
              <a:latin typeface="Calibri" panose="020F0502020204030204" pitchFamily="34" charset="0"/>
            </a:endParaRPr>
          </a:p>
          <a:p>
            <a:pPr marL="285750" indent="-285750" algn="just"/>
            <a:r>
              <a:rPr lang="it-IT" sz="1800" dirty="0" smtClean="0">
                <a:solidFill>
                  <a:srgbClr val="003366"/>
                </a:solidFill>
                <a:latin typeface="Calibri" panose="020F0502020204030204" pitchFamily="34" charset="0"/>
              </a:rPr>
              <a:t>LIST OF BOOKED TAXIS:</a:t>
            </a:r>
          </a:p>
          <a:p>
            <a:pPr algn="just">
              <a:buNone/>
            </a:pPr>
            <a:r>
              <a:rPr lang="it-IT" sz="1800" dirty="0" smtClean="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a:t>
            </a:r>
            <a:r>
              <a:rPr lang="it-IT" sz="1800" dirty="0" err="1">
                <a:solidFill>
                  <a:schemeClr val="tx1"/>
                </a:solidFill>
                <a:latin typeface="Calibri" panose="020F0502020204030204" pitchFamily="34" charset="0"/>
              </a:rPr>
              <a:t>H</a:t>
            </a:r>
            <a:r>
              <a:rPr lang="it-IT" sz="1800" dirty="0" err="1" smtClean="0">
                <a:solidFill>
                  <a:schemeClr val="tx1"/>
                </a:solidFill>
                <a:latin typeface="Calibri" panose="020F0502020204030204" pitchFamily="34" charset="0"/>
              </a:rPr>
              <a:t>istory</a:t>
            </a:r>
            <a:r>
              <a:rPr lang="it-IT" sz="1800" dirty="0" smtClean="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of </a:t>
            </a:r>
            <a:r>
              <a:rPr lang="it-IT" sz="1800" dirty="0" err="1" smtClean="0">
                <a:solidFill>
                  <a:schemeClr val="tx1"/>
                </a:solidFill>
                <a:latin typeface="Calibri" panose="020F0502020204030204" pitchFamily="34" charset="0"/>
              </a:rPr>
              <a:t>concluded</a:t>
            </a:r>
            <a:r>
              <a:rPr lang="it-IT" sz="1800" dirty="0">
                <a:solidFill>
                  <a:schemeClr val="tx1"/>
                </a:solidFill>
                <a:latin typeface="Calibri" panose="020F0502020204030204" pitchFamily="34" charset="0"/>
              </a:rPr>
              <a:t>/</a:t>
            </a:r>
            <a:r>
              <a:rPr lang="it-IT" sz="1800" dirty="0" err="1" smtClean="0">
                <a:solidFill>
                  <a:schemeClr val="tx1"/>
                </a:solidFill>
                <a:latin typeface="Calibri" panose="020F0502020204030204" pitchFamily="34" charset="0"/>
              </a:rPr>
              <a:t>pending</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requests</a:t>
            </a:r>
            <a:r>
              <a:rPr lang="it-IT" sz="1800" dirty="0">
                <a:solidFill>
                  <a:schemeClr val="tx1"/>
                </a:solidFill>
                <a:latin typeface="Calibri" panose="020F0502020204030204" pitchFamily="34" charset="0"/>
              </a:rPr>
              <a:t>/</a:t>
            </a:r>
            <a:r>
              <a:rPr lang="it-IT" sz="1800" dirty="0" err="1" smtClean="0">
                <a:solidFill>
                  <a:schemeClr val="tx1"/>
                </a:solidFill>
                <a:latin typeface="Calibri" panose="020F0502020204030204" pitchFamily="34" charset="0"/>
              </a:rPr>
              <a:t>reservations</a:t>
            </a:r>
            <a:r>
              <a:rPr lang="it-IT" sz="1800" dirty="0" smtClean="0">
                <a:solidFill>
                  <a:schemeClr val="tx1"/>
                </a:solidFill>
                <a:latin typeface="Calibri" panose="020F0502020204030204" pitchFamily="34" charset="0"/>
              </a:rPr>
              <a:t> </a:t>
            </a:r>
          </a:p>
          <a:p>
            <a:pPr algn="just">
              <a:buNone/>
            </a:pPr>
            <a:endParaRPr lang="it-IT" sz="1800" dirty="0" smtClean="0">
              <a:solidFill>
                <a:schemeClr val="tx1"/>
              </a:solidFill>
              <a:latin typeface="Calibri" panose="020F0502020204030204" pitchFamily="34" charset="0"/>
            </a:endParaRPr>
          </a:p>
          <a:p>
            <a:pPr marL="285750" indent="-285750" algn="just"/>
            <a:r>
              <a:rPr lang="it-IT" sz="1800" dirty="0" smtClean="0">
                <a:solidFill>
                  <a:srgbClr val="003366"/>
                </a:solidFill>
                <a:latin typeface="Calibri" panose="020F0502020204030204" pitchFamily="34" charset="0"/>
              </a:rPr>
              <a:t>SCALABILITY TO ADDITIONAL SERVICES:</a:t>
            </a:r>
          </a:p>
          <a:p>
            <a:pPr algn="just">
              <a:buNone/>
            </a:pPr>
            <a:r>
              <a:rPr lang="it-IT" sz="1800" dirty="0" smtClean="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APIs</a:t>
            </a:r>
            <a:r>
              <a:rPr lang="it-IT" sz="1800" dirty="0" smtClean="0">
                <a:solidFill>
                  <a:schemeClr val="tx1"/>
                </a:solidFill>
                <a:latin typeface="Calibri" panose="020F0502020204030204" pitchFamily="34" charset="0"/>
              </a:rPr>
              <a:t> to </a:t>
            </a:r>
            <a:r>
              <a:rPr lang="it-IT" sz="1800" dirty="0" err="1" smtClean="0">
                <a:solidFill>
                  <a:schemeClr val="tx1"/>
                </a:solidFill>
                <a:latin typeface="Calibri" panose="020F0502020204030204" pitchFamily="34" charset="0"/>
              </a:rPr>
              <a:t>add</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functions</a:t>
            </a:r>
            <a:r>
              <a:rPr lang="it-IT" sz="1800" dirty="0" smtClean="0">
                <a:solidFill>
                  <a:schemeClr val="tx1"/>
                </a:solidFill>
                <a:latin typeface="Calibri" panose="020F0502020204030204" pitchFamily="34" charset="0"/>
              </a:rPr>
              <a:t> (i.e., </a:t>
            </a:r>
            <a:r>
              <a:rPr lang="it-IT" sz="1800" dirty="0" err="1" smtClean="0">
                <a:solidFill>
                  <a:schemeClr val="tx1"/>
                </a:solidFill>
                <a:latin typeface="Calibri" panose="020F0502020204030204" pitchFamily="34" charset="0"/>
              </a:rPr>
              <a:t>fake</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requests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tracking</a:t>
            </a:r>
            <a:r>
              <a:rPr lang="it-IT" sz="1800" dirty="0" smtClean="0">
                <a:solidFill>
                  <a:schemeClr val="tx1"/>
                </a:solidFill>
                <a:latin typeface="Calibri" panose="020F0502020204030204" pitchFamily="34" charset="0"/>
              </a:rPr>
              <a:t>, taxi </a:t>
            </a:r>
            <a:r>
              <a:rPr lang="it-IT" sz="1800" dirty="0" err="1" smtClean="0">
                <a:solidFill>
                  <a:schemeClr val="tx1"/>
                </a:solidFill>
                <a:latin typeface="Calibri" panose="020F0502020204030204" pitchFamily="34" charset="0"/>
              </a:rPr>
              <a:t>sharing</a:t>
            </a:r>
            <a:r>
              <a:rPr lang="it-IT" sz="1800" dirty="0" smtClean="0">
                <a:solidFill>
                  <a:schemeClr val="tx1"/>
                </a:solidFill>
                <a:latin typeface="Calibri" panose="020F0502020204030204" pitchFamily="34" charset="0"/>
              </a:rPr>
              <a:t> service)</a:t>
            </a:r>
          </a:p>
        </p:txBody>
      </p:sp>
    </p:spTree>
    <p:extLst>
      <p:ext uri="{BB962C8B-B14F-4D97-AF65-F5344CB8AC3E}">
        <p14:creationId xmlns:p14="http://schemas.microsoft.com/office/powerpoint/2010/main" val="235564919"/>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SCENARIO (1)</a:t>
            </a:r>
            <a:endParaRPr sz="3200" dirty="0">
              <a:solidFill>
                <a:srgbClr val="003366"/>
              </a:solidFill>
              <a:latin typeface="Calibri" panose="020F0502020204030204" pitchFamily="34" charset="0"/>
            </a:endParaRPr>
          </a:p>
        </p:txBody>
      </p:sp>
      <p:sp>
        <p:nvSpPr>
          <p:cNvPr id="34" name="Shape 34"/>
          <p:cNvSpPr txBox="1">
            <a:spLocks noGrp="1"/>
          </p:cNvSpPr>
          <p:nvPr>
            <p:ph type="body" idx="1"/>
          </p:nvPr>
        </p:nvSpPr>
        <p:spPr>
          <a:xfrm>
            <a:off x="457199" y="901919"/>
            <a:ext cx="8229600" cy="5325900"/>
          </a:xfrm>
          <a:prstGeom prst="rect">
            <a:avLst/>
          </a:prstGeom>
        </p:spPr>
        <p:txBody>
          <a:bodyPr lIns="91425" tIns="91425" rIns="91425" bIns="91425" anchor="ctr" anchorCtr="0">
            <a:noAutofit/>
          </a:bodyPr>
          <a:lstStyle/>
          <a:p>
            <a:pPr algn="just">
              <a:buNone/>
            </a:pPr>
            <a:r>
              <a:rPr lang="it-IT" sz="2000" b="1" dirty="0">
                <a:latin typeface="Calibri" panose="020F0502020204030204" pitchFamily="34" charset="0"/>
              </a:rPr>
              <a:t>MIKE’S HAPPY HOUR: </a:t>
            </a:r>
            <a:endParaRPr lang="it-IT" sz="2000" dirty="0">
              <a:latin typeface="Calibri" panose="020F0502020204030204" pitchFamily="34" charset="0"/>
            </a:endParaRPr>
          </a:p>
          <a:p>
            <a:pPr algn="just">
              <a:buNone/>
            </a:pPr>
            <a:endParaRPr lang="en-US" sz="2000" dirty="0" smtClean="0">
              <a:latin typeface="Calibri" panose="020F0502020204030204" pitchFamily="34" charset="0"/>
            </a:endParaRPr>
          </a:p>
          <a:p>
            <a:pPr algn="just">
              <a:buNone/>
            </a:pPr>
            <a:r>
              <a:rPr lang="en-US" sz="2000" dirty="0" smtClean="0">
                <a:latin typeface="Calibri" panose="020F0502020204030204" pitchFamily="34" charset="0"/>
              </a:rPr>
              <a:t>Mike </a:t>
            </a:r>
            <a:r>
              <a:rPr lang="en-US" sz="2000" dirty="0">
                <a:latin typeface="Calibri" panose="020F0502020204030204" pitchFamily="34" charset="0"/>
              </a:rPr>
              <a:t>went to a happy hour with his friends and now he wants to go back home. He takes his LG Nexus 5X, opens the application “</a:t>
            </a:r>
            <a:r>
              <a:rPr lang="en-US" sz="2000" dirty="0" err="1">
                <a:latin typeface="Calibri" panose="020F0502020204030204" pitchFamily="34" charset="0"/>
              </a:rPr>
              <a:t>myTaxiService</a:t>
            </a:r>
            <a:r>
              <a:rPr lang="en-US" sz="2000" dirty="0">
                <a:latin typeface="Calibri" panose="020F0502020204030204" pitchFamily="34" charset="0"/>
              </a:rPr>
              <a:t>”, that he has already used many times, and signs in into the system. He selects “Request a Taxi” and the system acquires his location through the in-built GPS. Then, when he confirms, the system informs him that it is searching for an available Taxi. Chester, that has just begun his shift and switched his availability on, sees on the display of its Android Auto device that there is a ride request ready for him. Chester accepts the ride and goes taking the passenger. Mike sees a confirmation page with the taxi code and a waiting time of 8 minutes. After a couple of minutes, Mike forgets the taxi code and goes to the “Booked Taxis” section of the application to see it. Chester takes Mike in and asks him the desired destination. Mike arrives in front of his house, pays Chester and gets off the car. Right after, Chester decides to remain in the same zone and switches on again his availability, waiting for the system to assign him another </a:t>
            </a:r>
            <a:r>
              <a:rPr lang="en-US" sz="2000" dirty="0" smtClean="0">
                <a:latin typeface="Calibri" panose="020F0502020204030204" pitchFamily="34" charset="0"/>
              </a:rPr>
              <a:t>ride</a:t>
            </a: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Tree>
    <p:extLst>
      <p:ext uri="{BB962C8B-B14F-4D97-AF65-F5344CB8AC3E}">
        <p14:creationId xmlns:p14="http://schemas.microsoft.com/office/powerpoint/2010/main" val="3935284940"/>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SCENARIO (2)</a:t>
            </a:r>
            <a:endParaRPr sz="3200" dirty="0">
              <a:solidFill>
                <a:srgbClr val="003366"/>
              </a:solidFill>
              <a:latin typeface="Calibri" panose="020F0502020204030204" pitchFamily="34" charset="0"/>
            </a:endParaRPr>
          </a:p>
        </p:txBody>
      </p:sp>
      <p:sp>
        <p:nvSpPr>
          <p:cNvPr id="34" name="Shape 34"/>
          <p:cNvSpPr txBox="1">
            <a:spLocks noGrp="1"/>
          </p:cNvSpPr>
          <p:nvPr>
            <p:ph type="body" idx="1"/>
          </p:nvPr>
        </p:nvSpPr>
        <p:spPr>
          <a:xfrm>
            <a:off x="457199" y="1014464"/>
            <a:ext cx="8229600" cy="5325900"/>
          </a:xfrm>
          <a:prstGeom prst="rect">
            <a:avLst/>
          </a:prstGeom>
        </p:spPr>
        <p:txBody>
          <a:bodyPr lIns="91425" tIns="91425" rIns="91425" bIns="91425" anchor="ctr" anchorCtr="0">
            <a:noAutofit/>
          </a:bodyPr>
          <a:lstStyle/>
          <a:p>
            <a:pPr algn="just">
              <a:buNone/>
            </a:pPr>
            <a:r>
              <a:rPr lang="it-IT" sz="2000" b="1" dirty="0">
                <a:latin typeface="Calibri" panose="020F0502020204030204" pitchFamily="34" charset="0"/>
              </a:rPr>
              <a:t>AURORA’S HOLIDAY: </a:t>
            </a:r>
            <a:endParaRPr lang="it-IT" sz="2000" dirty="0">
              <a:latin typeface="Calibri" panose="020F0502020204030204" pitchFamily="34" charset="0"/>
            </a:endParaRPr>
          </a:p>
          <a:p>
            <a:pPr algn="just">
              <a:buNone/>
            </a:pPr>
            <a:endParaRPr lang="en-US" sz="2000" dirty="0">
              <a:latin typeface="Calibri" panose="020F0502020204030204" pitchFamily="34" charset="0"/>
            </a:endParaRPr>
          </a:p>
          <a:p>
            <a:pPr algn="just">
              <a:buNone/>
            </a:pPr>
            <a:r>
              <a:rPr lang="en-US" sz="2000" dirty="0">
                <a:latin typeface="Calibri" panose="020F0502020204030204" pitchFamily="34" charset="0"/>
              </a:rPr>
              <a:t>Aurora is on holiday in </a:t>
            </a:r>
            <a:r>
              <a:rPr lang="en-US" sz="2000" dirty="0" err="1">
                <a:latin typeface="Calibri" panose="020F0502020204030204" pitchFamily="34" charset="0"/>
              </a:rPr>
              <a:t>Big_City</a:t>
            </a:r>
            <a:r>
              <a:rPr lang="en-US" sz="2000" dirty="0">
                <a:latin typeface="Calibri" panose="020F0502020204030204" pitchFamily="34" charset="0"/>
              </a:rPr>
              <a:t> and she has planned to go back home the DD/MM at HH:MM by train. The day before that date, she decides to make a taxi reservation since she will need a lift to the station. Therefore, she takes her laptop, opens the browser and goes to “www.mytaxyservice.com” website, and reserves a taxi for the following day. She immediately visualizes the confirmation page with all the specified details. Unfortunately, half an hour before the meeting time, Aurora is informed that the train will arrive with a delay of two hours. Consequently, she decides to cancel the taxi reservation from the “Booked Taxis” section of the mobile application installed in her Samsung Galaxy S6, since she has already switched off the laptop. An hour after, she decides to make a taxi request and go to the station in advance, waiting for the train on the platform. Since it is the rush hour, a taxi with a waiting time of 10 minutes has been assigned to her. In the end, she managed to arrive at the station and after a while, the train arrived. </a:t>
            </a:r>
          </a:p>
          <a:p>
            <a:pPr algn="just">
              <a:buNone/>
            </a:pPr>
            <a:endParaRPr lang="en-US" sz="2000" dirty="0">
              <a:latin typeface="Calibri" panose="020F0502020204030204" pitchFamily="34" charset="0"/>
            </a:endParaRPr>
          </a:p>
          <a:p>
            <a:pPr algn="just"/>
            <a:endParaRPr sz="20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Tree>
    <p:extLst>
      <p:ext uri="{BB962C8B-B14F-4D97-AF65-F5344CB8AC3E}">
        <p14:creationId xmlns:p14="http://schemas.microsoft.com/office/powerpoint/2010/main" val="2158936182"/>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USE CASE DIAGRAM</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175" y="978207"/>
            <a:ext cx="8215647" cy="5302596"/>
          </a:xfrm>
          <a:prstGeom prst="rect">
            <a:avLst/>
          </a:prstGeom>
        </p:spPr>
      </p:pic>
    </p:spTree>
    <p:extLst>
      <p:ext uri="{BB962C8B-B14F-4D97-AF65-F5344CB8AC3E}">
        <p14:creationId xmlns:p14="http://schemas.microsoft.com/office/powerpoint/2010/main" val="1891887129"/>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USE CASE DESCRIPTION (1)</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908720"/>
            <a:ext cx="6345736" cy="5461866"/>
          </a:xfrm>
          <a:prstGeom prst="rect">
            <a:avLst/>
          </a:prstGeom>
        </p:spPr>
      </p:pic>
    </p:spTree>
    <p:extLst>
      <p:ext uri="{BB962C8B-B14F-4D97-AF65-F5344CB8AC3E}">
        <p14:creationId xmlns:p14="http://schemas.microsoft.com/office/powerpoint/2010/main" val="2423649455"/>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USE CASE DESCRIPTION (2)</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3" name="Immagin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413" y="1095325"/>
            <a:ext cx="7543171" cy="4895744"/>
          </a:xfrm>
          <a:prstGeom prst="rect">
            <a:avLst/>
          </a:prstGeom>
        </p:spPr>
      </p:pic>
    </p:spTree>
    <p:extLst>
      <p:ext uri="{BB962C8B-B14F-4D97-AF65-F5344CB8AC3E}">
        <p14:creationId xmlns:p14="http://schemas.microsoft.com/office/powerpoint/2010/main" val="312452514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SEQUENCE DIAGRAMS (1)</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232" y="1177875"/>
            <a:ext cx="3623962" cy="5348060"/>
          </a:xfrm>
          <a:prstGeom prst="rect">
            <a:avLst/>
          </a:prstGeom>
        </p:spPr>
      </p:pic>
      <p:pic>
        <p:nvPicPr>
          <p:cNvPr id="3" name="Immagin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0975" y="1165869"/>
            <a:ext cx="5153025" cy="5353126"/>
          </a:xfrm>
          <a:prstGeom prst="rect">
            <a:avLst/>
          </a:prstGeom>
        </p:spPr>
      </p:pic>
      <p:sp>
        <p:nvSpPr>
          <p:cNvPr id="4" name="CasellaDiTesto 3"/>
          <p:cNvSpPr txBox="1"/>
          <p:nvPr/>
        </p:nvSpPr>
        <p:spPr>
          <a:xfrm>
            <a:off x="-44802" y="805863"/>
            <a:ext cx="4760817" cy="307777"/>
          </a:xfrm>
          <a:prstGeom prst="rect">
            <a:avLst/>
          </a:prstGeom>
          <a:noFill/>
        </p:spPr>
        <p:txBody>
          <a:bodyPr wrap="square" rtlCol="0">
            <a:spAutoFit/>
          </a:bodyPr>
          <a:lstStyle/>
          <a:p>
            <a:r>
              <a:rPr lang="it-IT" b="1" dirty="0" smtClean="0">
                <a:solidFill>
                  <a:schemeClr val="accent1">
                    <a:lumMod val="50000"/>
                  </a:schemeClr>
                </a:solidFill>
                <a:latin typeface="Calibri" panose="020F0502020204030204" pitchFamily="34" charset="0"/>
              </a:rPr>
              <a:t>USER MAKES A RIDE REQUEST AND A TAXI RECEIVES A RIDE:</a:t>
            </a:r>
            <a:endParaRPr lang="it-IT" b="1" dirty="0">
              <a:solidFill>
                <a:schemeClr val="accent1">
                  <a:lumMod val="50000"/>
                </a:schemeClr>
              </a:solidFill>
              <a:latin typeface="Calibri" panose="020F0502020204030204" pitchFamily="34" charset="0"/>
            </a:endParaRPr>
          </a:p>
        </p:txBody>
      </p:sp>
      <p:sp>
        <p:nvSpPr>
          <p:cNvPr id="14" name="CasellaDiTesto 13"/>
          <p:cNvSpPr txBox="1"/>
          <p:nvPr/>
        </p:nvSpPr>
        <p:spPr>
          <a:xfrm>
            <a:off x="4605026" y="814732"/>
            <a:ext cx="3409069" cy="307777"/>
          </a:xfrm>
          <a:prstGeom prst="rect">
            <a:avLst/>
          </a:prstGeom>
          <a:noFill/>
        </p:spPr>
        <p:txBody>
          <a:bodyPr wrap="square" rtlCol="0">
            <a:spAutoFit/>
          </a:bodyPr>
          <a:lstStyle/>
          <a:p>
            <a:r>
              <a:rPr lang="it-IT" b="1" dirty="0" smtClean="0">
                <a:solidFill>
                  <a:schemeClr val="accent1">
                    <a:lumMod val="50000"/>
                  </a:schemeClr>
                </a:solidFill>
                <a:latin typeface="Calibri" panose="020F0502020204030204" pitchFamily="34" charset="0"/>
              </a:rPr>
              <a:t>USER MAKES A TAXI RIDE RESERVATION:</a:t>
            </a:r>
            <a:endParaRPr lang="it-IT" b="1" dirty="0">
              <a:solidFill>
                <a:schemeClr val="accent1">
                  <a:lumMod val="50000"/>
                </a:schemeClr>
              </a:solidFill>
              <a:latin typeface="Calibri" panose="020F0502020204030204" pitchFamily="34" charset="0"/>
            </a:endParaRPr>
          </a:p>
        </p:txBody>
      </p:sp>
    </p:spTree>
    <p:extLst>
      <p:ext uri="{BB962C8B-B14F-4D97-AF65-F5344CB8AC3E}">
        <p14:creationId xmlns:p14="http://schemas.microsoft.com/office/powerpoint/2010/main" val="126636125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SEQUENCE DIAGRAMS (2)</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23" y="1408220"/>
            <a:ext cx="4777581" cy="5105400"/>
          </a:xfrm>
          <a:prstGeom prst="rect">
            <a:avLst/>
          </a:prstGeom>
        </p:spPr>
      </p:pic>
      <p:pic>
        <p:nvPicPr>
          <p:cNvPr id="3" name="Immagin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604" y="1227700"/>
            <a:ext cx="4343394" cy="5343525"/>
          </a:xfrm>
          <a:prstGeom prst="rect">
            <a:avLst/>
          </a:prstGeom>
        </p:spPr>
      </p:pic>
      <p:sp>
        <p:nvSpPr>
          <p:cNvPr id="12" name="CasellaDiTesto 11"/>
          <p:cNvSpPr txBox="1"/>
          <p:nvPr/>
        </p:nvSpPr>
        <p:spPr>
          <a:xfrm>
            <a:off x="4132997" y="827879"/>
            <a:ext cx="5120858" cy="307777"/>
          </a:xfrm>
          <a:prstGeom prst="rect">
            <a:avLst/>
          </a:prstGeom>
          <a:noFill/>
        </p:spPr>
        <p:txBody>
          <a:bodyPr wrap="square" rtlCol="0">
            <a:spAutoFit/>
          </a:bodyPr>
          <a:lstStyle/>
          <a:p>
            <a:r>
              <a:rPr lang="it-IT" b="1" dirty="0" smtClean="0">
                <a:solidFill>
                  <a:schemeClr val="accent1">
                    <a:lumMod val="50000"/>
                  </a:schemeClr>
                </a:solidFill>
                <a:latin typeface="Calibri" panose="020F0502020204030204" pitchFamily="34" charset="0"/>
              </a:rPr>
              <a:t>USER VIEWS LIST OF BOOKED TAXIS AND CANCEL A RESERVATION:</a:t>
            </a:r>
            <a:endParaRPr lang="it-IT" b="1" dirty="0">
              <a:solidFill>
                <a:schemeClr val="accent1">
                  <a:lumMod val="50000"/>
                </a:schemeClr>
              </a:solidFill>
              <a:latin typeface="Calibri" panose="020F0502020204030204" pitchFamily="34" charset="0"/>
            </a:endParaRPr>
          </a:p>
        </p:txBody>
      </p:sp>
      <p:sp>
        <p:nvSpPr>
          <p:cNvPr id="13" name="CasellaDiTesto 12"/>
          <p:cNvSpPr txBox="1"/>
          <p:nvPr/>
        </p:nvSpPr>
        <p:spPr>
          <a:xfrm>
            <a:off x="-19973" y="829662"/>
            <a:ext cx="4152970" cy="307777"/>
          </a:xfrm>
          <a:prstGeom prst="rect">
            <a:avLst/>
          </a:prstGeom>
          <a:noFill/>
        </p:spPr>
        <p:txBody>
          <a:bodyPr wrap="square" rtlCol="0">
            <a:spAutoFit/>
          </a:bodyPr>
          <a:lstStyle/>
          <a:p>
            <a:r>
              <a:rPr lang="it-IT" b="1" dirty="0" smtClean="0">
                <a:solidFill>
                  <a:schemeClr val="accent1">
                    <a:lumMod val="50000"/>
                  </a:schemeClr>
                </a:solidFill>
                <a:latin typeface="Calibri" panose="020F0502020204030204" pitchFamily="34" charset="0"/>
              </a:rPr>
              <a:t>TAXI DRIVER UPDATES THEIR AVAILABILITY (ON-OFF):</a:t>
            </a:r>
            <a:endParaRPr lang="it-IT" b="1" dirty="0">
              <a:solidFill>
                <a:schemeClr val="accent1">
                  <a:lumMod val="50000"/>
                </a:schemeClr>
              </a:solidFill>
              <a:latin typeface="Calibri" panose="020F0502020204030204" pitchFamily="34" charset="0"/>
            </a:endParaRPr>
          </a:p>
        </p:txBody>
      </p:sp>
    </p:spTree>
    <p:extLst>
      <p:ext uri="{BB962C8B-B14F-4D97-AF65-F5344CB8AC3E}">
        <p14:creationId xmlns:p14="http://schemas.microsoft.com/office/powerpoint/2010/main" val="392108913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CLASS DIAGRAM</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512" y="1080289"/>
            <a:ext cx="8654840" cy="5098830"/>
          </a:xfrm>
          <a:prstGeom prst="rect">
            <a:avLst/>
          </a:prstGeom>
        </p:spPr>
      </p:pic>
    </p:spTree>
    <p:extLst>
      <p:ext uri="{BB962C8B-B14F-4D97-AF65-F5344CB8AC3E}">
        <p14:creationId xmlns:p14="http://schemas.microsoft.com/office/powerpoint/2010/main" val="1867527821"/>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ALLOY (1)</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4" name="Immagin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116" y="1340768"/>
            <a:ext cx="2867425" cy="4334480"/>
          </a:xfrm>
          <a:prstGeom prst="rect">
            <a:avLst/>
          </a:prstGeom>
        </p:spPr>
      </p:pic>
      <p:pic>
        <p:nvPicPr>
          <p:cNvPr id="5" name="Immagin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3922" y="1340768"/>
            <a:ext cx="2857899" cy="2810267"/>
          </a:xfrm>
          <a:prstGeom prst="rect">
            <a:avLst/>
          </a:prstGeom>
        </p:spPr>
      </p:pic>
    </p:spTree>
    <p:extLst>
      <p:ext uri="{BB962C8B-B14F-4D97-AF65-F5344CB8AC3E}">
        <p14:creationId xmlns:p14="http://schemas.microsoft.com/office/powerpoint/2010/main" val="575351416"/>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PROBLEM DESCRIPTION AND GOALS</a:t>
            </a:r>
            <a:endParaRPr sz="3200" dirty="0">
              <a:solidFill>
                <a:srgbClr val="003366"/>
              </a:solidFill>
              <a:latin typeface="Calibri" panose="020F0502020204030204" pitchFamily="34" charset="0"/>
            </a:endParaRPr>
          </a:p>
        </p:txBody>
      </p:sp>
      <p:sp>
        <p:nvSpPr>
          <p:cNvPr id="34" name="Shape 34"/>
          <p:cNvSpPr txBox="1">
            <a:spLocks noGrp="1"/>
          </p:cNvSpPr>
          <p:nvPr>
            <p:ph type="body" idx="1"/>
          </p:nvPr>
        </p:nvSpPr>
        <p:spPr>
          <a:xfrm>
            <a:off x="314900" y="422987"/>
            <a:ext cx="8435280" cy="6381681"/>
          </a:xfrm>
          <a:prstGeom prst="rect">
            <a:avLst/>
          </a:prstGeom>
        </p:spPr>
        <p:txBody>
          <a:bodyPr lIns="91425" tIns="91425" rIns="91425" bIns="91425" anchor="ctr" anchorCtr="0">
            <a:noAutofit/>
          </a:bodyPr>
          <a:lstStyle/>
          <a:p>
            <a:pPr algn="just">
              <a:buNone/>
            </a:pPr>
            <a:r>
              <a:rPr lang="it-IT" sz="2000" b="1" dirty="0" smtClean="0">
                <a:solidFill>
                  <a:schemeClr val="tx1"/>
                </a:solidFill>
                <a:latin typeface="Calibri" panose="020F0502020204030204" pitchFamily="34" charset="0"/>
              </a:rPr>
              <a:t>BIG_CITY TAXI SERVICE - SYSTEM FUNCTIONALITIES:</a:t>
            </a:r>
          </a:p>
          <a:p>
            <a:pPr algn="just">
              <a:buNone/>
            </a:pPr>
            <a:endParaRPr lang="it-IT" sz="1800" dirty="0" smtClean="0">
              <a:solidFill>
                <a:schemeClr val="tx1"/>
              </a:solidFill>
              <a:latin typeface="Calibri" panose="020F0502020204030204" pitchFamily="34" charset="0"/>
            </a:endParaRPr>
          </a:p>
          <a:p>
            <a:pPr marL="285750" indent="-285750" algn="just"/>
            <a:r>
              <a:rPr lang="it-IT" sz="1800" dirty="0" smtClean="0">
                <a:solidFill>
                  <a:schemeClr val="tx1"/>
                </a:solidFill>
                <a:latin typeface="Calibri" panose="020F0502020204030204" pitchFamily="34" charset="0"/>
              </a:rPr>
              <a:t> </a:t>
            </a:r>
            <a:r>
              <a:rPr lang="it-IT" sz="1800" dirty="0" smtClean="0">
                <a:solidFill>
                  <a:schemeClr val="accent1">
                    <a:lumMod val="50000"/>
                  </a:schemeClr>
                </a:solidFill>
                <a:latin typeface="Calibri" panose="020F0502020204030204" pitchFamily="34" charset="0"/>
              </a:rPr>
              <a:t>Fair management of the </a:t>
            </a:r>
            <a:r>
              <a:rPr lang="it-IT" sz="1800" dirty="0" err="1" smtClean="0">
                <a:solidFill>
                  <a:schemeClr val="accent1">
                    <a:lumMod val="50000"/>
                  </a:schemeClr>
                </a:solidFill>
                <a:latin typeface="Calibri" panose="020F0502020204030204" pitchFamily="34" charset="0"/>
              </a:rPr>
              <a:t>queues</a:t>
            </a:r>
            <a:r>
              <a:rPr lang="it-IT" sz="1800" dirty="0" smtClean="0">
                <a:solidFill>
                  <a:schemeClr val="accent1">
                    <a:lumMod val="50000"/>
                  </a:schemeClr>
                </a:solidFill>
                <a:latin typeface="Calibri" panose="020F0502020204030204" pitchFamily="34" charset="0"/>
              </a:rPr>
              <a:t> of AVAILABLE taxis:</a:t>
            </a:r>
          </a:p>
          <a:p>
            <a:pPr algn="just">
              <a:buNone/>
            </a:pPr>
            <a:r>
              <a:rPr lang="it-IT" sz="1800" dirty="0" smtClean="0">
                <a:solidFill>
                  <a:schemeClr val="tx1"/>
                </a:solidFill>
                <a:latin typeface="Calibri" panose="020F0502020204030204" pitchFamily="34" charset="0"/>
              </a:rPr>
              <a:t>	- ZONES </a:t>
            </a:r>
            <a:r>
              <a:rPr lang="it-IT" sz="1800" dirty="0" smtClean="0">
                <a:solidFill>
                  <a:schemeClr val="tx1"/>
                </a:solidFill>
                <a:latin typeface="Calibri" panose="020F0502020204030204" pitchFamily="34" charset="0"/>
                <a:sym typeface="Wingdings" panose="05000000000000000000" pitchFamily="2" charset="2"/>
              </a:rPr>
              <a:t> QUEUES</a:t>
            </a:r>
          </a:p>
          <a:p>
            <a:pPr algn="just">
              <a:buNone/>
            </a:pPr>
            <a:r>
              <a:rPr lang="it-IT" sz="1800" dirty="0">
                <a:solidFill>
                  <a:schemeClr val="tx1"/>
                </a:solidFill>
                <a:latin typeface="Calibri" panose="020F0502020204030204" pitchFamily="34" charset="0"/>
                <a:sym typeface="Wingdings" panose="05000000000000000000" pitchFamily="2" charset="2"/>
              </a:rPr>
              <a:t>	</a:t>
            </a:r>
            <a:r>
              <a:rPr lang="it-IT" sz="1800" dirty="0" smtClean="0">
                <a:solidFill>
                  <a:schemeClr val="tx1"/>
                </a:solidFill>
                <a:latin typeface="Calibri" panose="020F0502020204030204" pitchFamily="34" charset="0"/>
                <a:sym typeface="Wingdings" panose="05000000000000000000" pitchFamily="2" charset="2"/>
              </a:rPr>
              <a:t>- AVAILABILITY UPDATES AND CALL CONFIRMATIONS</a:t>
            </a:r>
          </a:p>
          <a:p>
            <a:pPr algn="just">
              <a:buNone/>
            </a:pPr>
            <a:r>
              <a:rPr lang="it-IT" sz="1800" dirty="0">
                <a:solidFill>
                  <a:schemeClr val="tx1"/>
                </a:solidFill>
                <a:latin typeface="Calibri" panose="020F0502020204030204" pitchFamily="34" charset="0"/>
                <a:sym typeface="Wingdings" panose="05000000000000000000" pitchFamily="2" charset="2"/>
              </a:rPr>
              <a:t>	</a:t>
            </a:r>
            <a:r>
              <a:rPr lang="it-IT" sz="1800" dirty="0" smtClean="0">
                <a:solidFill>
                  <a:schemeClr val="tx1"/>
                </a:solidFill>
                <a:latin typeface="Calibri" panose="020F0502020204030204" pitchFamily="34" charset="0"/>
                <a:sym typeface="Wingdings" panose="05000000000000000000" pitchFamily="2" charset="2"/>
              </a:rPr>
              <a:t>- RIDE REJECTION =&gt; TAXI MOVED TO LAST POSITION</a:t>
            </a:r>
          </a:p>
          <a:p>
            <a:pPr algn="just">
              <a:buNone/>
            </a:pPr>
            <a:r>
              <a:rPr lang="it-IT" sz="1800" dirty="0">
                <a:solidFill>
                  <a:schemeClr val="tx1"/>
                </a:solidFill>
                <a:latin typeface="Calibri" panose="020F0502020204030204" pitchFamily="34" charset="0"/>
                <a:sym typeface="Wingdings" panose="05000000000000000000" pitchFamily="2" charset="2"/>
              </a:rPr>
              <a:t>	</a:t>
            </a:r>
            <a:endParaRPr lang="it-IT" sz="1800" dirty="0" smtClean="0">
              <a:solidFill>
                <a:schemeClr val="tx1"/>
              </a:solidFill>
              <a:latin typeface="Calibri" panose="020F0502020204030204" pitchFamily="34" charset="0"/>
              <a:sym typeface="Wingdings" panose="05000000000000000000" pitchFamily="2" charset="2"/>
            </a:endParaRPr>
          </a:p>
          <a:p>
            <a:pPr algn="just">
              <a:buNone/>
            </a:pPr>
            <a:r>
              <a:rPr lang="it-IT" sz="1800" dirty="0">
                <a:solidFill>
                  <a:schemeClr val="tx1"/>
                </a:solidFill>
                <a:latin typeface="Calibri" panose="020F0502020204030204" pitchFamily="34" charset="0"/>
                <a:sym typeface="Wingdings" panose="05000000000000000000" pitchFamily="2" charset="2"/>
              </a:rPr>
              <a:t>		</a:t>
            </a:r>
            <a:endParaRPr lang="it-IT" sz="1800" dirty="0" smtClean="0">
              <a:solidFill>
                <a:schemeClr val="tx1"/>
              </a:solidFill>
              <a:latin typeface="Calibri" panose="020F0502020204030204" pitchFamily="34" charset="0"/>
            </a:endParaRPr>
          </a:p>
          <a:p>
            <a:pPr marL="342900" indent="-342900" algn="just"/>
            <a:r>
              <a:rPr lang="it-IT" sz="1800" dirty="0" smtClean="0">
                <a:solidFill>
                  <a:schemeClr val="accent1">
                    <a:lumMod val="50000"/>
                  </a:schemeClr>
                </a:solidFill>
                <a:latin typeface="Calibri" panose="020F0502020204030204" pitchFamily="34" charset="0"/>
              </a:rPr>
              <a:t>Create and </a:t>
            </a:r>
            <a:r>
              <a:rPr lang="it-IT" sz="1800" dirty="0" err="1" smtClean="0">
                <a:solidFill>
                  <a:schemeClr val="accent1">
                    <a:lumMod val="50000"/>
                  </a:schemeClr>
                </a:solidFill>
                <a:latin typeface="Calibri" panose="020F0502020204030204" pitchFamily="34" charset="0"/>
              </a:rPr>
              <a:t>manage</a:t>
            </a:r>
            <a:r>
              <a:rPr lang="it-IT" sz="1800" dirty="0" smtClean="0">
                <a:solidFill>
                  <a:schemeClr val="accent1">
                    <a:lumMod val="50000"/>
                  </a:schemeClr>
                </a:solidFill>
                <a:latin typeface="Calibri" panose="020F0502020204030204" pitchFamily="34" charset="0"/>
              </a:rPr>
              <a:t> taxi ride </a:t>
            </a:r>
            <a:r>
              <a:rPr lang="it-IT" sz="1800" dirty="0" err="1" smtClean="0">
                <a:solidFill>
                  <a:schemeClr val="accent1">
                    <a:lumMod val="50000"/>
                  </a:schemeClr>
                </a:solidFill>
                <a:latin typeface="Calibri" panose="020F0502020204030204" pitchFamily="34" charset="0"/>
              </a:rPr>
              <a:t>requests</a:t>
            </a:r>
            <a:endParaRPr lang="it-IT" sz="1800" dirty="0" smtClean="0">
              <a:solidFill>
                <a:schemeClr val="accent1">
                  <a:lumMod val="50000"/>
                </a:schemeClr>
              </a:solidFill>
              <a:latin typeface="Calibri" panose="020F0502020204030204" pitchFamily="34" charset="0"/>
            </a:endParaRP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WEB/MOBILE APPLICATION</a:t>
            </a:r>
          </a:p>
          <a:p>
            <a:pPr algn="just">
              <a:buNone/>
            </a:pPr>
            <a:r>
              <a:rPr lang="it-IT" sz="1800" dirty="0" smtClean="0">
                <a:solidFill>
                  <a:schemeClr val="tx1"/>
                </a:solidFill>
                <a:latin typeface="Calibri" panose="020F0502020204030204" pitchFamily="34" charset="0"/>
              </a:rPr>
              <a:t>	- TAXI SEARCH</a:t>
            </a:r>
          </a:p>
          <a:p>
            <a:pPr algn="just">
              <a:buNone/>
            </a:pPr>
            <a:endParaRPr lang="it-IT" sz="1800" dirty="0" smtClean="0">
              <a:solidFill>
                <a:schemeClr val="tx1"/>
              </a:solidFill>
              <a:latin typeface="Calibri" panose="020F0502020204030204" pitchFamily="34" charset="0"/>
            </a:endParaRPr>
          </a:p>
          <a:p>
            <a:pPr marL="342900" indent="-342900" algn="just"/>
            <a:endParaRPr lang="it-IT" sz="1800" dirty="0" smtClean="0">
              <a:solidFill>
                <a:schemeClr val="tx1"/>
              </a:solidFill>
              <a:latin typeface="Calibri" panose="020F0502020204030204" pitchFamily="34" charset="0"/>
            </a:endParaRPr>
          </a:p>
          <a:p>
            <a:pPr marL="342900" indent="-342900" algn="just"/>
            <a:r>
              <a:rPr lang="it-IT" sz="1800" dirty="0" smtClean="0">
                <a:solidFill>
                  <a:schemeClr val="accent1">
                    <a:lumMod val="50000"/>
                  </a:schemeClr>
                </a:solidFill>
                <a:latin typeface="Calibri" panose="020F0502020204030204" pitchFamily="34" charset="0"/>
              </a:rPr>
              <a:t>Create and </a:t>
            </a:r>
            <a:r>
              <a:rPr lang="it-IT" sz="1800" dirty="0" err="1" smtClean="0">
                <a:solidFill>
                  <a:schemeClr val="accent1">
                    <a:lumMod val="50000"/>
                  </a:schemeClr>
                </a:solidFill>
                <a:latin typeface="Calibri" panose="020F0502020204030204" pitchFamily="34" charset="0"/>
              </a:rPr>
              <a:t>manage</a:t>
            </a:r>
            <a:r>
              <a:rPr lang="it-IT" sz="1800" dirty="0" smtClean="0">
                <a:solidFill>
                  <a:schemeClr val="accent1">
                    <a:lumMod val="50000"/>
                  </a:schemeClr>
                </a:solidFill>
                <a:latin typeface="Calibri" panose="020F0502020204030204" pitchFamily="34" charset="0"/>
              </a:rPr>
              <a:t> taxi ride </a:t>
            </a:r>
            <a:r>
              <a:rPr lang="it-IT" sz="1800" dirty="0" err="1" smtClean="0">
                <a:solidFill>
                  <a:schemeClr val="accent1">
                    <a:lumMod val="50000"/>
                  </a:schemeClr>
                </a:solidFill>
                <a:latin typeface="Calibri" panose="020F0502020204030204" pitchFamily="34" charset="0"/>
              </a:rPr>
              <a:t>reservation</a:t>
            </a:r>
            <a:endParaRPr lang="it-IT" sz="1800" dirty="0" smtClean="0">
              <a:solidFill>
                <a:schemeClr val="accent1">
                  <a:lumMod val="50000"/>
                </a:schemeClr>
              </a:solidFill>
              <a:latin typeface="Calibri" panose="020F0502020204030204" pitchFamily="34" charset="0"/>
            </a:endParaRPr>
          </a:p>
          <a:p>
            <a:pPr algn="just">
              <a:buNone/>
            </a:pPr>
            <a:r>
              <a:rPr lang="it-IT" sz="1800" dirty="0" smtClean="0">
                <a:solidFill>
                  <a:schemeClr val="tx1"/>
                </a:solidFill>
                <a:latin typeface="Calibri" panose="020F0502020204030204" pitchFamily="34" charset="0"/>
              </a:rPr>
              <a:t>	- FORM FILLING </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TAXI SEARCH 10 MINUTES BEFORE THE RIDE</a:t>
            </a:r>
          </a:p>
          <a:p>
            <a:pPr algn="just">
              <a:buNone/>
            </a:pPr>
            <a:endParaRPr lang="it-IT" sz="1800" dirty="0" smtClean="0">
              <a:solidFill>
                <a:schemeClr val="tx1"/>
              </a:solidFill>
              <a:latin typeface="Calibri" panose="020F0502020204030204" pitchFamily="34" charset="0"/>
            </a:endParaRPr>
          </a:p>
          <a:p>
            <a:pPr algn="just">
              <a:buNone/>
            </a:pPr>
            <a:endParaRPr lang="it-IT" sz="1800" dirty="0" smtClean="0">
              <a:solidFill>
                <a:schemeClr val="accent1">
                  <a:lumMod val="50000"/>
                </a:schemeClr>
              </a:solidFill>
              <a:latin typeface="Calibri" panose="020F0502020204030204" pitchFamily="34" charset="0"/>
            </a:endParaRPr>
          </a:p>
          <a:p>
            <a:pPr marL="342900" indent="-342900" algn="just"/>
            <a:r>
              <a:rPr lang="it-IT" sz="1800" dirty="0" err="1" smtClean="0">
                <a:solidFill>
                  <a:schemeClr val="accent1">
                    <a:lumMod val="50000"/>
                  </a:schemeClr>
                </a:solidFill>
                <a:latin typeface="Calibri" panose="020F0502020204030204" pitchFamily="34" charset="0"/>
              </a:rPr>
              <a:t>Scalability</a:t>
            </a:r>
            <a:r>
              <a:rPr lang="it-IT" sz="1800" dirty="0" smtClean="0">
                <a:solidFill>
                  <a:schemeClr val="accent1">
                    <a:lumMod val="50000"/>
                  </a:schemeClr>
                </a:solidFill>
                <a:latin typeface="Calibri" panose="020F0502020204030204" pitchFamily="34" charset="0"/>
              </a:rPr>
              <a:t> to </a:t>
            </a:r>
            <a:r>
              <a:rPr lang="it-IT" sz="1800" dirty="0" err="1" smtClean="0">
                <a:solidFill>
                  <a:schemeClr val="accent1">
                    <a:lumMod val="50000"/>
                  </a:schemeClr>
                </a:solidFill>
                <a:latin typeface="Calibri" panose="020F0502020204030204" pitchFamily="34" charset="0"/>
              </a:rPr>
              <a:t>additional</a:t>
            </a:r>
            <a:r>
              <a:rPr lang="it-IT" sz="1800" dirty="0" smtClean="0">
                <a:solidFill>
                  <a:schemeClr val="accent1">
                    <a:lumMod val="50000"/>
                  </a:schemeClr>
                </a:solidFill>
                <a:latin typeface="Calibri" panose="020F0502020204030204" pitchFamily="34" charset="0"/>
              </a:rPr>
              <a:t> </a:t>
            </a:r>
            <a:r>
              <a:rPr lang="it-IT" sz="1800" dirty="0" err="1" smtClean="0">
                <a:solidFill>
                  <a:schemeClr val="accent1">
                    <a:lumMod val="50000"/>
                  </a:schemeClr>
                </a:solidFill>
                <a:latin typeface="Calibri" panose="020F0502020204030204" pitchFamily="34" charset="0"/>
              </a:rPr>
              <a:t>services</a:t>
            </a:r>
            <a:endParaRPr lang="it-IT" sz="1800" dirty="0" smtClean="0">
              <a:solidFill>
                <a:schemeClr val="accent1">
                  <a:lumMod val="50000"/>
                </a:schemeClr>
              </a:solidFill>
              <a:latin typeface="Calibri" panose="020F0502020204030204" pitchFamily="34" charset="0"/>
            </a:endParaRP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APPLICATION PROGRAMMING INTERFACES (</a:t>
            </a:r>
            <a:r>
              <a:rPr lang="it-IT" sz="1800" dirty="0" err="1" smtClean="0">
                <a:solidFill>
                  <a:schemeClr val="tx1"/>
                </a:solidFill>
                <a:latin typeface="Calibri" panose="020F0502020204030204" pitchFamily="34" charset="0"/>
              </a:rPr>
              <a:t>APIs</a:t>
            </a:r>
            <a:r>
              <a:rPr lang="it-IT" sz="1800" dirty="0" smtClean="0">
                <a:solidFill>
                  <a:schemeClr val="tx1"/>
                </a:solidFill>
                <a:latin typeface="Calibri" panose="020F0502020204030204" pitchFamily="34" charset="0"/>
              </a:rPr>
              <a:t>)</a:t>
            </a:r>
            <a:endParaRPr sz="1800" dirty="0">
              <a:solidFill>
                <a:schemeClr val="tx1"/>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ALLOY (2)</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4" name="Immagin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340768"/>
            <a:ext cx="9062481" cy="4233338"/>
          </a:xfrm>
          <a:prstGeom prst="rect">
            <a:avLst/>
          </a:prstGeom>
        </p:spPr>
      </p:pic>
    </p:spTree>
    <p:extLst>
      <p:ext uri="{BB962C8B-B14F-4D97-AF65-F5344CB8AC3E}">
        <p14:creationId xmlns:p14="http://schemas.microsoft.com/office/powerpoint/2010/main" val="558304672"/>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ALLOY (3)</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5" name="Immagin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8899" y="793948"/>
            <a:ext cx="6487430" cy="5768407"/>
          </a:xfrm>
          <a:prstGeom prst="rect">
            <a:avLst/>
          </a:prstGeom>
        </p:spPr>
      </p:pic>
    </p:spTree>
    <p:extLst>
      <p:ext uri="{BB962C8B-B14F-4D97-AF65-F5344CB8AC3E}">
        <p14:creationId xmlns:p14="http://schemas.microsoft.com/office/powerpoint/2010/main" val="2929953289"/>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ALLOY (4)</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1787" y="1052736"/>
            <a:ext cx="6500423" cy="4793395"/>
          </a:xfrm>
          <a:prstGeom prst="rect">
            <a:avLst/>
          </a:prstGeom>
        </p:spPr>
      </p:pic>
    </p:spTree>
    <p:extLst>
      <p:ext uri="{BB962C8B-B14F-4D97-AF65-F5344CB8AC3E}">
        <p14:creationId xmlns:p14="http://schemas.microsoft.com/office/powerpoint/2010/main" val="2968025481"/>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ALLOY (5)</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3" name="Immagin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1208239"/>
            <a:ext cx="6735822" cy="4669028"/>
          </a:xfrm>
          <a:prstGeom prst="rect">
            <a:avLst/>
          </a:prstGeom>
        </p:spPr>
      </p:pic>
    </p:spTree>
    <p:extLst>
      <p:ext uri="{BB962C8B-B14F-4D97-AF65-F5344CB8AC3E}">
        <p14:creationId xmlns:p14="http://schemas.microsoft.com/office/powerpoint/2010/main" val="2062328440"/>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ALLOY (6)</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1412776"/>
            <a:ext cx="9144000" cy="4366204"/>
          </a:xfrm>
          <a:prstGeom prst="rect">
            <a:avLst/>
          </a:prstGeom>
        </p:spPr>
      </p:pic>
    </p:spTree>
    <p:extLst>
      <p:ext uri="{BB962C8B-B14F-4D97-AF65-F5344CB8AC3E}">
        <p14:creationId xmlns:p14="http://schemas.microsoft.com/office/powerpoint/2010/main" val="561481623"/>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ALLOY (7)</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1340768"/>
            <a:ext cx="9144000" cy="4363204"/>
          </a:xfrm>
          <a:prstGeom prst="rect">
            <a:avLst/>
          </a:prstGeom>
        </p:spPr>
      </p:pic>
    </p:spTree>
    <p:extLst>
      <p:ext uri="{BB962C8B-B14F-4D97-AF65-F5344CB8AC3E}">
        <p14:creationId xmlns:p14="http://schemas.microsoft.com/office/powerpoint/2010/main" val="172313025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MAIN ASSUMPTIONS</a:t>
            </a:r>
            <a:endParaRPr sz="3200" dirty="0">
              <a:solidFill>
                <a:srgbClr val="003366"/>
              </a:solidFill>
              <a:latin typeface="Calibri" panose="020F0502020204030204" pitchFamily="34" charset="0"/>
            </a:endParaRPr>
          </a:p>
        </p:txBody>
      </p:sp>
      <p:sp>
        <p:nvSpPr>
          <p:cNvPr id="34" name="Shape 34"/>
          <p:cNvSpPr txBox="1">
            <a:spLocks noGrp="1"/>
          </p:cNvSpPr>
          <p:nvPr>
            <p:ph type="body" idx="1"/>
          </p:nvPr>
        </p:nvSpPr>
        <p:spPr>
          <a:xfrm>
            <a:off x="89154" y="1014464"/>
            <a:ext cx="8544500" cy="6494373"/>
          </a:xfrm>
          <a:prstGeom prst="rect">
            <a:avLst/>
          </a:prstGeom>
        </p:spPr>
        <p:txBody>
          <a:bodyPr lIns="91425" tIns="91425" rIns="91425" bIns="91425" anchor="ctr" anchorCtr="0">
            <a:noAutofit/>
          </a:bodyPr>
          <a:lstStyle/>
          <a:p>
            <a:pPr marL="285750" indent="-285750" algn="just"/>
            <a:r>
              <a:rPr lang="it-IT" sz="1800" dirty="0" smtClean="0">
                <a:solidFill>
                  <a:schemeClr val="tx1"/>
                </a:solidFill>
                <a:latin typeface="Calibri" panose="020F0502020204030204" pitchFamily="34" charset="0"/>
              </a:rPr>
              <a:t>Taxi drivers are </a:t>
            </a:r>
            <a:r>
              <a:rPr lang="it-IT" sz="1800" dirty="0" err="1" smtClean="0">
                <a:solidFill>
                  <a:schemeClr val="tx1"/>
                </a:solidFill>
                <a:latin typeface="Calibri" panose="020F0502020204030204" pitchFamily="34" charset="0"/>
              </a:rPr>
              <a:t>enough</a:t>
            </a:r>
            <a:r>
              <a:rPr lang="it-IT" sz="1800" dirty="0" smtClean="0">
                <a:solidFill>
                  <a:schemeClr val="tx1"/>
                </a:solidFill>
                <a:latin typeface="Calibri" panose="020F0502020204030204" pitchFamily="34" charset="0"/>
              </a:rPr>
              <a:t> and </a:t>
            </a:r>
            <a:r>
              <a:rPr lang="it-IT" sz="1800" dirty="0" err="1" smtClean="0">
                <a:solidFill>
                  <a:schemeClr val="tx1"/>
                </a:solidFill>
                <a:latin typeface="Calibri" panose="020F0502020204030204" pitchFamily="34" charset="0"/>
              </a:rPr>
              <a:t>pre-registered</a:t>
            </a:r>
            <a:r>
              <a:rPr lang="it-IT" sz="1800" dirty="0" smtClean="0">
                <a:solidFill>
                  <a:schemeClr val="tx1"/>
                </a:solidFill>
                <a:latin typeface="Calibri" panose="020F0502020204030204" pitchFamily="34" charset="0"/>
              </a:rPr>
              <a:t> by the </a:t>
            </a:r>
            <a:r>
              <a:rPr lang="it-IT" sz="1800" dirty="0" err="1" smtClean="0">
                <a:solidFill>
                  <a:schemeClr val="tx1"/>
                </a:solidFill>
                <a:latin typeface="Calibri" panose="020F0502020204030204" pitchFamily="34" charset="0"/>
              </a:rPr>
              <a:t>Government</a:t>
            </a:r>
            <a:endParaRPr lang="it-IT" sz="1800" dirty="0" smtClean="0">
              <a:solidFill>
                <a:schemeClr val="tx1"/>
              </a:solidFill>
              <a:latin typeface="Calibri" panose="020F0502020204030204" pitchFamily="34" charset="0"/>
            </a:endParaRPr>
          </a:p>
          <a:p>
            <a:pPr algn="just">
              <a:buNone/>
            </a:pPr>
            <a:endParaRPr lang="it-IT" sz="1800" dirty="0">
              <a:solidFill>
                <a:schemeClr val="tx1"/>
              </a:solidFill>
              <a:latin typeface="Calibri" panose="020F0502020204030204" pitchFamily="34" charset="0"/>
            </a:endParaRPr>
          </a:p>
          <a:p>
            <a:pPr marL="285750" indent="-285750" algn="just"/>
            <a:r>
              <a:rPr lang="it-IT" sz="1800" dirty="0" err="1" smtClean="0">
                <a:solidFill>
                  <a:schemeClr val="tx1"/>
                </a:solidFill>
                <a:latin typeface="Calibri" panose="020F0502020204030204" pitchFamily="34" charset="0"/>
              </a:rPr>
              <a:t>Each</a:t>
            </a:r>
            <a:r>
              <a:rPr lang="it-IT" sz="1800" dirty="0" smtClean="0">
                <a:solidFill>
                  <a:schemeClr val="tx1"/>
                </a:solidFill>
                <a:latin typeface="Calibri" panose="020F0502020204030204" pitchFamily="34" charset="0"/>
              </a:rPr>
              <a:t> Taxi </a:t>
            </a:r>
            <a:r>
              <a:rPr lang="it-IT" sz="1800" dirty="0" err="1" smtClean="0">
                <a:solidFill>
                  <a:schemeClr val="tx1"/>
                </a:solidFill>
                <a:latin typeface="Calibri" panose="020F0502020204030204" pitchFamily="34" charset="0"/>
              </a:rPr>
              <a:t>is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identified</a:t>
            </a:r>
            <a:r>
              <a:rPr lang="it-IT" sz="1800" dirty="0" smtClean="0">
                <a:solidFill>
                  <a:schemeClr val="tx1"/>
                </a:solidFill>
                <a:latin typeface="Calibri" panose="020F0502020204030204" pitchFamily="34" charset="0"/>
              </a:rPr>
              <a:t> by a </a:t>
            </a:r>
            <a:r>
              <a:rPr lang="it-IT" sz="1800" dirty="0" err="1" smtClean="0">
                <a:solidFill>
                  <a:schemeClr val="tx1"/>
                </a:solidFill>
                <a:latin typeface="Calibri" panose="020F0502020204030204" pitchFamily="34" charset="0"/>
              </a:rPr>
              <a:t>unique</a:t>
            </a:r>
            <a:r>
              <a:rPr lang="it-IT" sz="1800" dirty="0" smtClean="0">
                <a:solidFill>
                  <a:schemeClr val="tx1"/>
                </a:solidFill>
                <a:latin typeface="Calibri" panose="020F0502020204030204" pitchFamily="34" charset="0"/>
              </a:rPr>
              <a:t> code and </a:t>
            </a:r>
            <a:r>
              <a:rPr lang="it-IT" sz="1800" dirty="0" err="1" smtClean="0">
                <a:solidFill>
                  <a:schemeClr val="tx1"/>
                </a:solidFill>
                <a:latin typeface="Calibri" panose="020F0502020204030204" pitchFamily="34" charset="0"/>
              </a:rPr>
              <a:t>it</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has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Android</a:t>
            </a:r>
            <a:r>
              <a:rPr lang="it-IT" sz="1800" dirty="0" smtClean="0">
                <a:solidFill>
                  <a:schemeClr val="tx1"/>
                </a:solidFill>
                <a:latin typeface="Calibri" panose="020F0502020204030204" pitchFamily="34" charset="0"/>
              </a:rPr>
              <a:t> Auto OS </a:t>
            </a:r>
            <a:r>
              <a:rPr lang="it-IT" sz="1800" dirty="0" err="1" smtClean="0">
                <a:solidFill>
                  <a:schemeClr val="tx1"/>
                </a:solidFill>
                <a:latin typeface="Calibri" panose="020F0502020204030204" pitchFamily="34" charset="0"/>
              </a:rPr>
              <a:t>embedded</a:t>
            </a:r>
            <a:endParaRPr lang="it-IT" sz="1800" dirty="0" smtClean="0">
              <a:solidFill>
                <a:schemeClr val="tx1"/>
              </a:solidFill>
              <a:latin typeface="Calibri" panose="020F0502020204030204" pitchFamily="34" charset="0"/>
            </a:endParaRPr>
          </a:p>
          <a:p>
            <a:pPr algn="just">
              <a:buNone/>
            </a:pPr>
            <a:endParaRPr lang="it-IT" sz="1800" dirty="0" smtClean="0">
              <a:solidFill>
                <a:schemeClr val="tx1"/>
              </a:solidFill>
              <a:latin typeface="Calibri" panose="020F0502020204030204" pitchFamily="34" charset="0"/>
            </a:endParaRPr>
          </a:p>
          <a:p>
            <a:pPr marL="285750" indent="-285750" algn="just"/>
            <a:r>
              <a:rPr lang="it-IT" sz="1800" dirty="0" err="1" smtClean="0">
                <a:solidFill>
                  <a:schemeClr val="tx1"/>
                </a:solidFill>
                <a:latin typeface="Calibri" panose="020F0502020204030204" pitchFamily="34" charset="0"/>
              </a:rPr>
              <a:t>Big_City</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is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divided</a:t>
            </a:r>
            <a:r>
              <a:rPr lang="it-IT" sz="1800" dirty="0" smtClean="0">
                <a:solidFill>
                  <a:schemeClr val="tx1"/>
                </a:solidFill>
                <a:latin typeface="Calibri" panose="020F0502020204030204" pitchFamily="34" charset="0"/>
              </a:rPr>
              <a:t> in </a:t>
            </a:r>
            <a:r>
              <a:rPr lang="it-IT" sz="1800" dirty="0" err="1" smtClean="0">
                <a:solidFill>
                  <a:schemeClr val="tx1"/>
                </a:solidFill>
                <a:latin typeface="Calibri" panose="020F0502020204030204" pitchFamily="34" charset="0"/>
              </a:rPr>
              <a:t>fixed</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dimension</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zones</a:t>
            </a:r>
            <a:endParaRPr lang="it-IT" sz="1800" dirty="0" smtClean="0">
              <a:solidFill>
                <a:schemeClr val="tx1"/>
              </a:solidFill>
              <a:latin typeface="Calibri" panose="020F0502020204030204" pitchFamily="34" charset="0"/>
            </a:endParaRPr>
          </a:p>
          <a:p>
            <a:pPr algn="just">
              <a:buNone/>
            </a:pPr>
            <a:endParaRPr lang="it-IT" sz="1800" dirty="0" smtClean="0">
              <a:solidFill>
                <a:schemeClr val="tx1"/>
              </a:solidFill>
              <a:latin typeface="Calibri" panose="020F0502020204030204" pitchFamily="34" charset="0"/>
            </a:endParaRPr>
          </a:p>
          <a:p>
            <a:pPr marL="285750" indent="-285750" algn="just"/>
            <a:r>
              <a:rPr lang="it-IT" sz="1800" dirty="0" smtClean="0">
                <a:solidFill>
                  <a:schemeClr val="tx1"/>
                </a:solidFill>
                <a:latin typeface="Calibri" panose="020F0502020204030204" pitchFamily="34" charset="0"/>
              </a:rPr>
              <a:t>Taxi </a:t>
            </a:r>
            <a:r>
              <a:rPr lang="it-IT" sz="1800" dirty="0" err="1" smtClean="0">
                <a:solidFill>
                  <a:schemeClr val="tx1"/>
                </a:solidFill>
                <a:latin typeface="Calibri" panose="020F0502020204030204" pitchFamily="34" charset="0"/>
              </a:rPr>
              <a:t>available</a:t>
            </a:r>
            <a:r>
              <a:rPr lang="it-IT" sz="1800" dirty="0" smtClean="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sym typeface="Wingdings" panose="05000000000000000000" pitchFamily="2" charset="2"/>
              </a:rPr>
              <a:t> Taxi </a:t>
            </a:r>
            <a:r>
              <a:rPr lang="it-IT" sz="1800" dirty="0" err="1" smtClean="0">
                <a:solidFill>
                  <a:schemeClr val="tx1"/>
                </a:solidFill>
                <a:latin typeface="Calibri" panose="020F0502020204030204" pitchFamily="34" charset="0"/>
                <a:sym typeface="Wingdings" panose="05000000000000000000" pitchFamily="2" charset="2"/>
              </a:rPr>
              <a:t>does</a:t>
            </a:r>
            <a:r>
              <a:rPr lang="it-IT" sz="1800" dirty="0" smtClean="0">
                <a:solidFill>
                  <a:schemeClr val="tx1"/>
                </a:solidFill>
                <a:latin typeface="Calibri" panose="020F0502020204030204" pitchFamily="34" charset="0"/>
                <a:sym typeface="Wingdings" panose="05000000000000000000" pitchFamily="2" charset="2"/>
              </a:rPr>
              <a:t> </a:t>
            </a:r>
            <a:r>
              <a:rPr lang="it-IT" sz="1800" dirty="0" err="1" smtClean="0">
                <a:solidFill>
                  <a:schemeClr val="tx1"/>
                </a:solidFill>
                <a:latin typeface="Calibri" panose="020F0502020204030204" pitchFamily="34" charset="0"/>
                <a:sym typeface="Wingdings" panose="05000000000000000000" pitchFamily="2" charset="2"/>
              </a:rPr>
              <a:t>not</a:t>
            </a:r>
            <a:r>
              <a:rPr lang="it-IT" sz="1800" dirty="0" smtClean="0">
                <a:solidFill>
                  <a:schemeClr val="tx1"/>
                </a:solidFill>
                <a:latin typeface="Calibri" panose="020F0502020204030204" pitchFamily="34" charset="0"/>
                <a:sym typeface="Wingdings" panose="05000000000000000000" pitchFamily="2" charset="2"/>
              </a:rPr>
              <a:t> </a:t>
            </a:r>
            <a:r>
              <a:rPr lang="it-IT" sz="1800" dirty="0" err="1" smtClean="0">
                <a:solidFill>
                  <a:schemeClr val="tx1"/>
                </a:solidFill>
                <a:latin typeface="Calibri" panose="020F0502020204030204" pitchFamily="34" charset="0"/>
                <a:sym typeface="Wingdings" panose="05000000000000000000" pitchFamily="2" charset="2"/>
              </a:rPr>
              <a:t>move</a:t>
            </a:r>
            <a:r>
              <a:rPr lang="it-IT" sz="1800" dirty="0" smtClean="0">
                <a:solidFill>
                  <a:schemeClr val="tx1"/>
                </a:solidFill>
                <a:latin typeface="Calibri" panose="020F0502020204030204" pitchFamily="34" charset="0"/>
                <a:sym typeface="Wingdings" panose="05000000000000000000" pitchFamily="2" charset="2"/>
              </a:rPr>
              <a:t> from/to a zone</a:t>
            </a:r>
          </a:p>
          <a:p>
            <a:pPr algn="just">
              <a:buNone/>
            </a:pPr>
            <a:endParaRPr lang="it-IT" sz="1800" dirty="0" smtClean="0">
              <a:solidFill>
                <a:schemeClr val="tx1"/>
              </a:solidFill>
              <a:latin typeface="Calibri" panose="020F0502020204030204" pitchFamily="34" charset="0"/>
              <a:sym typeface="Wingdings" panose="05000000000000000000" pitchFamily="2" charset="2"/>
            </a:endParaRPr>
          </a:p>
          <a:p>
            <a:pPr marL="285750" indent="-285750" algn="just"/>
            <a:r>
              <a:rPr lang="it-IT" sz="1800" dirty="0" smtClean="0">
                <a:solidFill>
                  <a:schemeClr val="tx1"/>
                </a:solidFill>
                <a:latin typeface="Calibri" panose="020F0502020204030204" pitchFamily="34" charset="0"/>
                <a:sym typeface="Wingdings" panose="05000000000000000000" pitchFamily="2" charset="2"/>
              </a:rPr>
              <a:t>GPS information are </a:t>
            </a:r>
            <a:r>
              <a:rPr lang="it-IT" sz="1800" dirty="0" err="1" smtClean="0">
                <a:solidFill>
                  <a:schemeClr val="tx1"/>
                </a:solidFill>
                <a:latin typeface="Calibri" panose="020F0502020204030204" pitchFamily="34" charset="0"/>
                <a:sym typeface="Wingdings" panose="05000000000000000000" pitchFamily="2" charset="2"/>
              </a:rPr>
              <a:t>always</a:t>
            </a:r>
            <a:r>
              <a:rPr lang="it-IT" sz="1800" dirty="0" smtClean="0">
                <a:solidFill>
                  <a:schemeClr val="tx1"/>
                </a:solidFill>
                <a:latin typeface="Calibri" panose="020F0502020204030204" pitchFamily="34" charset="0"/>
                <a:sym typeface="Wingdings" panose="05000000000000000000" pitchFamily="2" charset="2"/>
              </a:rPr>
              <a:t> </a:t>
            </a:r>
            <a:r>
              <a:rPr lang="it-IT" sz="1800" dirty="0" err="1" smtClean="0">
                <a:solidFill>
                  <a:schemeClr val="tx1"/>
                </a:solidFill>
                <a:latin typeface="Calibri" panose="020F0502020204030204" pitchFamily="34" charset="0"/>
                <a:sym typeface="Wingdings" panose="05000000000000000000" pitchFamily="2" charset="2"/>
              </a:rPr>
              <a:t>correct</a:t>
            </a:r>
            <a:endParaRPr lang="it-IT" sz="1800" dirty="0" smtClean="0">
              <a:solidFill>
                <a:schemeClr val="tx1"/>
              </a:solidFill>
              <a:latin typeface="Calibri" panose="020F0502020204030204" pitchFamily="34" charset="0"/>
              <a:sym typeface="Wingdings" panose="05000000000000000000" pitchFamily="2" charset="2"/>
            </a:endParaRPr>
          </a:p>
          <a:p>
            <a:pPr algn="just">
              <a:buNone/>
            </a:pPr>
            <a:endParaRPr lang="it-IT" sz="1800" dirty="0" smtClean="0">
              <a:solidFill>
                <a:schemeClr val="tx1"/>
              </a:solidFill>
              <a:latin typeface="Calibri" panose="020F0502020204030204" pitchFamily="34" charset="0"/>
              <a:sym typeface="Wingdings" panose="05000000000000000000" pitchFamily="2" charset="2"/>
            </a:endParaRPr>
          </a:p>
          <a:p>
            <a:pPr marL="285750" indent="-285750" algn="just"/>
            <a:r>
              <a:rPr lang="it-IT" sz="1800" dirty="0" err="1" smtClean="0">
                <a:solidFill>
                  <a:schemeClr val="tx1"/>
                </a:solidFill>
                <a:latin typeface="Calibri" panose="020F0502020204030204" pitchFamily="34" charset="0"/>
                <a:sym typeface="Wingdings" panose="05000000000000000000" pitchFamily="2" charset="2"/>
              </a:rPr>
              <a:t>Honesty</a:t>
            </a:r>
            <a:r>
              <a:rPr lang="it-IT" sz="1800" dirty="0" smtClean="0">
                <a:solidFill>
                  <a:schemeClr val="tx1"/>
                </a:solidFill>
                <a:latin typeface="Calibri" panose="020F0502020204030204" pitchFamily="34" charset="0"/>
                <a:sym typeface="Wingdings" panose="05000000000000000000" pitchFamily="2" charset="2"/>
              </a:rPr>
              <a:t> of </a:t>
            </a:r>
            <a:r>
              <a:rPr lang="it-IT" sz="1800" dirty="0" err="1" smtClean="0">
                <a:solidFill>
                  <a:schemeClr val="tx1"/>
                </a:solidFill>
                <a:latin typeface="Calibri" panose="020F0502020204030204" pitchFamily="34" charset="0"/>
                <a:sym typeface="Wingdings" panose="05000000000000000000" pitchFamily="2" charset="2"/>
              </a:rPr>
              <a:t>Passengers</a:t>
            </a:r>
            <a:r>
              <a:rPr lang="it-IT" sz="1800" dirty="0">
                <a:solidFill>
                  <a:schemeClr val="tx1"/>
                </a:solidFill>
                <a:latin typeface="Calibri" panose="020F0502020204030204" pitchFamily="34" charset="0"/>
                <a:sym typeface="Wingdings" panose="05000000000000000000" pitchFamily="2" charset="2"/>
              </a:rPr>
              <a:t> </a:t>
            </a:r>
            <a:r>
              <a:rPr lang="it-IT" sz="1800" dirty="0" smtClean="0">
                <a:solidFill>
                  <a:schemeClr val="tx1"/>
                </a:solidFill>
                <a:latin typeface="Calibri" panose="020F0502020204030204" pitchFamily="34" charset="0"/>
                <a:sym typeface="Wingdings" panose="05000000000000000000" pitchFamily="2" charset="2"/>
              </a:rPr>
              <a:t>(no </a:t>
            </a:r>
            <a:r>
              <a:rPr lang="it-IT" sz="1800" dirty="0" err="1" smtClean="0">
                <a:solidFill>
                  <a:schemeClr val="tx1"/>
                </a:solidFill>
                <a:latin typeface="Calibri" panose="020F0502020204030204" pitchFamily="34" charset="0"/>
                <a:sym typeface="Wingdings" panose="05000000000000000000" pitchFamily="2" charset="2"/>
              </a:rPr>
              <a:t>malicious</a:t>
            </a:r>
            <a:r>
              <a:rPr lang="it-IT" sz="1800" dirty="0" smtClean="0">
                <a:solidFill>
                  <a:schemeClr val="tx1"/>
                </a:solidFill>
                <a:latin typeface="Calibri" panose="020F0502020204030204" pitchFamily="34" charset="0"/>
                <a:sym typeface="Wingdings" panose="05000000000000000000" pitchFamily="2" charset="2"/>
              </a:rPr>
              <a:t> </a:t>
            </a:r>
            <a:r>
              <a:rPr lang="it-IT" sz="1800" dirty="0" err="1" smtClean="0">
                <a:solidFill>
                  <a:schemeClr val="tx1"/>
                </a:solidFill>
                <a:latin typeface="Calibri" panose="020F0502020204030204" pitchFamily="34" charset="0"/>
                <a:sym typeface="Wingdings" panose="05000000000000000000" pitchFamily="2" charset="2"/>
              </a:rPr>
              <a:t>users</a:t>
            </a:r>
            <a:r>
              <a:rPr lang="it-IT" sz="1800" dirty="0" smtClean="0">
                <a:solidFill>
                  <a:schemeClr val="tx1"/>
                </a:solidFill>
                <a:latin typeface="Calibri" panose="020F0502020204030204" pitchFamily="34" charset="0"/>
                <a:sym typeface="Wingdings" panose="05000000000000000000" pitchFamily="2" charset="2"/>
              </a:rPr>
              <a:t>)</a:t>
            </a:r>
          </a:p>
          <a:p>
            <a:pPr algn="just">
              <a:buNone/>
            </a:pPr>
            <a:endParaRPr lang="it-IT" sz="1800" dirty="0" smtClean="0">
              <a:solidFill>
                <a:schemeClr val="tx1"/>
              </a:solidFill>
              <a:latin typeface="Calibri" panose="020F0502020204030204" pitchFamily="34" charset="0"/>
              <a:sym typeface="Wingdings" panose="05000000000000000000" pitchFamily="2" charset="2"/>
            </a:endParaRPr>
          </a:p>
          <a:p>
            <a:pPr marL="285750" indent="-285750" algn="just"/>
            <a:r>
              <a:rPr lang="it-IT" sz="1800" dirty="0" smtClean="0">
                <a:solidFill>
                  <a:schemeClr val="tx1"/>
                </a:solidFill>
                <a:latin typeface="Calibri" panose="020F0502020204030204" pitchFamily="34" charset="0"/>
                <a:sym typeface="Wingdings" panose="05000000000000000000" pitchFamily="2" charset="2"/>
              </a:rPr>
              <a:t>The maximum </a:t>
            </a:r>
            <a:r>
              <a:rPr lang="it-IT" sz="1800" dirty="0" err="1" smtClean="0">
                <a:solidFill>
                  <a:schemeClr val="tx1"/>
                </a:solidFill>
                <a:latin typeface="Calibri" panose="020F0502020204030204" pitchFamily="34" charset="0"/>
                <a:sym typeface="Wingdings" panose="05000000000000000000" pitchFamily="2" charset="2"/>
              </a:rPr>
              <a:t>waiting</a:t>
            </a:r>
            <a:r>
              <a:rPr lang="it-IT" sz="1800" dirty="0" smtClean="0">
                <a:solidFill>
                  <a:schemeClr val="tx1"/>
                </a:solidFill>
                <a:latin typeface="Calibri" panose="020F0502020204030204" pitchFamily="34" charset="0"/>
                <a:sym typeface="Wingdings" panose="05000000000000000000" pitchFamily="2" charset="2"/>
              </a:rPr>
              <a:t> time for </a:t>
            </a:r>
            <a:r>
              <a:rPr lang="it-IT" sz="1800" dirty="0" err="1" smtClean="0">
                <a:solidFill>
                  <a:schemeClr val="tx1"/>
                </a:solidFill>
                <a:latin typeface="Calibri" panose="020F0502020204030204" pitchFamily="34" charset="0"/>
                <a:sym typeface="Wingdings" panose="05000000000000000000" pitchFamily="2" charset="2"/>
              </a:rPr>
              <a:t>each</a:t>
            </a:r>
            <a:r>
              <a:rPr lang="it-IT" sz="1800" dirty="0" smtClean="0">
                <a:solidFill>
                  <a:schemeClr val="tx1"/>
                </a:solidFill>
                <a:latin typeface="Calibri" panose="020F0502020204030204" pitchFamily="34" charset="0"/>
                <a:sym typeface="Wingdings" panose="05000000000000000000" pitchFamily="2" charset="2"/>
              </a:rPr>
              <a:t> ride </a:t>
            </a:r>
            <a:r>
              <a:rPr lang="it-IT" sz="1800" dirty="0" err="1" smtClean="0">
                <a:solidFill>
                  <a:schemeClr val="tx1"/>
                </a:solidFill>
                <a:latin typeface="Calibri" panose="020F0502020204030204" pitchFamily="34" charset="0"/>
                <a:sym typeface="Wingdings" panose="05000000000000000000" pitchFamily="2" charset="2"/>
              </a:rPr>
              <a:t>is</a:t>
            </a:r>
            <a:r>
              <a:rPr lang="it-IT" sz="1800" dirty="0" smtClean="0">
                <a:solidFill>
                  <a:schemeClr val="tx1"/>
                </a:solidFill>
                <a:latin typeface="Calibri" panose="020F0502020204030204" pitchFamily="34" charset="0"/>
                <a:sym typeface="Wingdings" panose="05000000000000000000" pitchFamily="2" charset="2"/>
              </a:rPr>
              <a:t> 10 minutes</a:t>
            </a:r>
          </a:p>
          <a:p>
            <a:pPr marL="285750" indent="-285750" algn="just"/>
            <a:endParaRPr lang="it-IT" sz="1800" dirty="0" smtClean="0">
              <a:solidFill>
                <a:schemeClr val="tx1"/>
              </a:solidFill>
              <a:latin typeface="Calibri" panose="020F0502020204030204" pitchFamily="34" charset="0"/>
              <a:sym typeface="Wingdings" panose="05000000000000000000" pitchFamily="2" charset="2"/>
            </a:endParaRPr>
          </a:p>
          <a:p>
            <a:pPr marL="285750" indent="-285750" algn="just"/>
            <a:r>
              <a:rPr lang="it-IT" sz="1800" dirty="0" err="1" smtClean="0">
                <a:solidFill>
                  <a:schemeClr val="tx1"/>
                </a:solidFill>
                <a:latin typeface="Calibri" panose="020F0502020204030204" pitchFamily="34" charset="0"/>
                <a:sym typeface="Wingdings" panose="05000000000000000000" pitchFamily="2" charset="2"/>
              </a:rPr>
              <a:t>Origin</a:t>
            </a:r>
            <a:r>
              <a:rPr lang="it-IT" sz="1800" dirty="0" smtClean="0">
                <a:solidFill>
                  <a:schemeClr val="tx1"/>
                </a:solidFill>
                <a:latin typeface="Calibri" panose="020F0502020204030204" pitchFamily="34" charset="0"/>
                <a:sym typeface="Wingdings" panose="05000000000000000000" pitchFamily="2" charset="2"/>
              </a:rPr>
              <a:t> and </a:t>
            </a:r>
            <a:r>
              <a:rPr lang="it-IT" sz="1800" dirty="0" err="1" smtClean="0">
                <a:solidFill>
                  <a:schemeClr val="tx1"/>
                </a:solidFill>
                <a:latin typeface="Calibri" panose="020F0502020204030204" pitchFamily="34" charset="0"/>
                <a:sym typeface="Wingdings" panose="05000000000000000000" pitchFamily="2" charset="2"/>
              </a:rPr>
              <a:t>destination</a:t>
            </a:r>
            <a:r>
              <a:rPr lang="it-IT" sz="1800" dirty="0" smtClean="0">
                <a:solidFill>
                  <a:schemeClr val="tx1"/>
                </a:solidFill>
                <a:latin typeface="Calibri" panose="020F0502020204030204" pitchFamily="34" charset="0"/>
                <a:sym typeface="Wingdings" panose="05000000000000000000" pitchFamily="2" charset="2"/>
              </a:rPr>
              <a:t> of </a:t>
            </a:r>
            <a:r>
              <a:rPr lang="it-IT" sz="1800" dirty="0" err="1" smtClean="0">
                <a:solidFill>
                  <a:schemeClr val="tx1"/>
                </a:solidFill>
                <a:latin typeface="Calibri" panose="020F0502020204030204" pitchFamily="34" charset="0"/>
                <a:sym typeface="Wingdings" panose="05000000000000000000" pitchFamily="2" charset="2"/>
              </a:rPr>
              <a:t>rides</a:t>
            </a:r>
            <a:r>
              <a:rPr lang="it-IT" sz="1800" dirty="0" smtClean="0">
                <a:solidFill>
                  <a:schemeClr val="tx1"/>
                </a:solidFill>
                <a:latin typeface="Calibri" panose="020F0502020204030204" pitchFamily="34" charset="0"/>
                <a:sym typeface="Wingdings" panose="05000000000000000000" pitchFamily="2" charset="2"/>
              </a:rPr>
              <a:t> are </a:t>
            </a:r>
            <a:r>
              <a:rPr lang="it-IT" sz="1800" dirty="0" err="1" smtClean="0">
                <a:solidFill>
                  <a:schemeClr val="tx1"/>
                </a:solidFill>
                <a:latin typeface="Calibri" panose="020F0502020204030204" pitchFamily="34" charset="0"/>
                <a:sym typeface="Wingdings" panose="05000000000000000000" pitchFamily="2" charset="2"/>
              </a:rPr>
              <a:t>always</a:t>
            </a:r>
            <a:r>
              <a:rPr lang="it-IT" sz="1800" dirty="0" smtClean="0">
                <a:solidFill>
                  <a:schemeClr val="tx1"/>
                </a:solidFill>
                <a:latin typeface="Calibri" panose="020F0502020204030204" pitchFamily="34" charset="0"/>
                <a:sym typeface="Wingdings" panose="05000000000000000000" pitchFamily="2" charset="2"/>
              </a:rPr>
              <a:t> </a:t>
            </a:r>
            <a:r>
              <a:rPr lang="it-IT" sz="1800" dirty="0" err="1" smtClean="0">
                <a:solidFill>
                  <a:schemeClr val="tx1"/>
                </a:solidFill>
                <a:latin typeface="Calibri" panose="020F0502020204030204" pitchFamily="34" charset="0"/>
                <a:sym typeface="Wingdings" panose="05000000000000000000" pitchFamily="2" charset="2"/>
              </a:rPr>
              <a:t>within</a:t>
            </a:r>
            <a:r>
              <a:rPr lang="it-IT" sz="1800" dirty="0" smtClean="0">
                <a:solidFill>
                  <a:schemeClr val="tx1"/>
                </a:solidFill>
                <a:latin typeface="Calibri" panose="020F0502020204030204" pitchFamily="34" charset="0"/>
                <a:sym typeface="Wingdings" panose="05000000000000000000" pitchFamily="2" charset="2"/>
              </a:rPr>
              <a:t> </a:t>
            </a:r>
            <a:r>
              <a:rPr lang="it-IT" sz="1800" dirty="0" err="1" smtClean="0">
                <a:solidFill>
                  <a:schemeClr val="tx1"/>
                </a:solidFill>
                <a:latin typeface="Calibri" panose="020F0502020204030204" pitchFamily="34" charset="0"/>
                <a:sym typeface="Wingdings" panose="05000000000000000000" pitchFamily="2" charset="2"/>
              </a:rPr>
              <a:t>Big_City</a:t>
            </a:r>
            <a:endParaRPr lang="it-IT" sz="1800" dirty="0" smtClean="0">
              <a:solidFill>
                <a:schemeClr val="tx1"/>
              </a:solidFill>
              <a:latin typeface="Calibri" panose="020F0502020204030204" pitchFamily="34" charset="0"/>
              <a:sym typeface="Wingdings" panose="05000000000000000000" pitchFamily="2" charset="2"/>
            </a:endParaRPr>
          </a:p>
          <a:p>
            <a:pPr algn="just">
              <a:buNone/>
            </a:pPr>
            <a:endParaRPr lang="it-IT" sz="1800" dirty="0" smtClean="0">
              <a:solidFill>
                <a:schemeClr val="tx1"/>
              </a:solidFill>
              <a:latin typeface="Calibri" panose="020F0502020204030204" pitchFamily="34" charset="0"/>
              <a:sym typeface="Wingdings" panose="05000000000000000000" pitchFamily="2" charset="2"/>
            </a:endParaRPr>
          </a:p>
          <a:p>
            <a:pPr marL="285750" indent="-285750" algn="just"/>
            <a:r>
              <a:rPr lang="it-IT" sz="1800" dirty="0" smtClean="0">
                <a:solidFill>
                  <a:schemeClr val="tx1"/>
                </a:solidFill>
                <a:latin typeface="Calibri" panose="020F0502020204030204" pitchFamily="34" charset="0"/>
                <a:sym typeface="Wingdings" panose="05000000000000000000" pitchFamily="2" charset="2"/>
              </a:rPr>
              <a:t>The maximum </a:t>
            </a:r>
            <a:r>
              <a:rPr lang="it-IT" sz="1800" dirty="0" err="1" smtClean="0">
                <a:solidFill>
                  <a:schemeClr val="tx1"/>
                </a:solidFill>
                <a:latin typeface="Calibri" panose="020F0502020204030204" pitchFamily="34" charset="0"/>
                <a:sym typeface="Wingdings" panose="05000000000000000000" pitchFamily="2" charset="2"/>
              </a:rPr>
              <a:t>number</a:t>
            </a:r>
            <a:r>
              <a:rPr lang="it-IT" sz="1800" dirty="0" smtClean="0">
                <a:solidFill>
                  <a:schemeClr val="tx1"/>
                </a:solidFill>
                <a:latin typeface="Calibri" panose="020F0502020204030204" pitchFamily="34" charset="0"/>
                <a:sym typeface="Wingdings" panose="05000000000000000000" pitchFamily="2" charset="2"/>
              </a:rPr>
              <a:t> of </a:t>
            </a:r>
            <a:r>
              <a:rPr lang="it-IT" sz="1800" dirty="0" err="1" smtClean="0">
                <a:solidFill>
                  <a:schemeClr val="tx1"/>
                </a:solidFill>
                <a:latin typeface="Calibri" panose="020F0502020204030204" pitchFamily="34" charset="0"/>
                <a:sym typeface="Wingdings" panose="05000000000000000000" pitchFamily="2" charset="2"/>
              </a:rPr>
              <a:t>people</a:t>
            </a:r>
            <a:r>
              <a:rPr lang="it-IT" sz="1800" dirty="0" smtClean="0">
                <a:solidFill>
                  <a:schemeClr val="tx1"/>
                </a:solidFill>
                <a:latin typeface="Calibri" panose="020F0502020204030204" pitchFamily="34" charset="0"/>
                <a:sym typeface="Wingdings" panose="05000000000000000000" pitchFamily="2" charset="2"/>
              </a:rPr>
              <a:t> for a ride </a:t>
            </a:r>
            <a:r>
              <a:rPr lang="it-IT" sz="1800" dirty="0" err="1" smtClean="0">
                <a:solidFill>
                  <a:schemeClr val="tx1"/>
                </a:solidFill>
                <a:latin typeface="Calibri" panose="020F0502020204030204" pitchFamily="34" charset="0"/>
                <a:sym typeface="Wingdings" panose="05000000000000000000" pitchFamily="2" charset="2"/>
              </a:rPr>
              <a:t>is</a:t>
            </a:r>
            <a:r>
              <a:rPr lang="it-IT" sz="1800" dirty="0" smtClean="0">
                <a:solidFill>
                  <a:schemeClr val="tx1"/>
                </a:solidFill>
                <a:latin typeface="Calibri" panose="020F0502020204030204" pitchFamily="34" charset="0"/>
                <a:sym typeface="Wingdings" panose="05000000000000000000" pitchFamily="2" charset="2"/>
              </a:rPr>
              <a:t> 4</a:t>
            </a:r>
          </a:p>
          <a:p>
            <a:pPr marL="285750" indent="-285750" algn="just"/>
            <a:endParaRPr lang="it-IT" sz="1800" dirty="0" smtClean="0">
              <a:solidFill>
                <a:schemeClr val="tx1"/>
              </a:solidFill>
              <a:latin typeface="Calibri" panose="020F0502020204030204" pitchFamily="34" charset="0"/>
              <a:sym typeface="Wingdings" panose="05000000000000000000" pitchFamily="2" charset="2"/>
            </a:endParaRPr>
          </a:p>
          <a:p>
            <a:pPr marL="285750" indent="-285750" algn="just"/>
            <a:endParaRPr lang="it-IT" sz="1800" dirty="0" smtClean="0">
              <a:solidFill>
                <a:schemeClr val="tx1"/>
              </a:solidFill>
              <a:latin typeface="Calibri" panose="020F0502020204030204" pitchFamily="34" charset="0"/>
              <a:sym typeface="Wingdings" panose="05000000000000000000" pitchFamily="2" charset="2"/>
            </a:endParaRPr>
          </a:p>
          <a:p>
            <a:pPr marL="285750" indent="-285750" algn="just"/>
            <a:endParaRPr lang="it-IT" sz="1800" dirty="0" smtClean="0">
              <a:solidFill>
                <a:schemeClr val="tx1"/>
              </a:solidFill>
              <a:latin typeface="Calibri" panose="020F0502020204030204" pitchFamily="34" charset="0"/>
            </a:endParaRPr>
          </a:p>
          <a:p>
            <a:pPr marL="285750" indent="-285750" algn="just"/>
            <a:endParaRPr lang="it-IT" sz="1800" dirty="0">
              <a:solidFill>
                <a:schemeClr val="tx1"/>
              </a:solidFill>
              <a:latin typeface="Calibri" panose="020F0502020204030204" pitchFamily="34" charset="0"/>
            </a:endParaRPr>
          </a:p>
          <a:p>
            <a:pPr marL="285750" indent="-285750" algn="just"/>
            <a:endParaRPr lang="it-IT" sz="1800" dirty="0">
              <a:solidFill>
                <a:schemeClr val="tx1"/>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Tree>
    <p:extLst>
      <p:ext uri="{BB962C8B-B14F-4D97-AF65-F5344CB8AC3E}">
        <p14:creationId xmlns:p14="http://schemas.microsoft.com/office/powerpoint/2010/main" val="155542675"/>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PROPOSED SYSTEM AND ACTORS</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
        <p:nvSpPr>
          <p:cNvPr id="3" name="CasellaDiTesto 2"/>
          <p:cNvSpPr txBox="1"/>
          <p:nvPr/>
        </p:nvSpPr>
        <p:spPr>
          <a:xfrm>
            <a:off x="82450" y="1088322"/>
            <a:ext cx="9216749" cy="5355312"/>
          </a:xfrm>
          <a:prstGeom prst="rect">
            <a:avLst/>
          </a:prstGeom>
          <a:noFill/>
        </p:spPr>
        <p:txBody>
          <a:bodyPr wrap="square" rtlCol="0">
            <a:spAutoFit/>
          </a:bodyPr>
          <a:lstStyle/>
          <a:p>
            <a:r>
              <a:rPr lang="en-US" sz="1800" dirty="0">
                <a:latin typeface="Calibri" panose="020F0502020204030204" pitchFamily="34" charset="0"/>
              </a:rPr>
              <a:t>The </a:t>
            </a:r>
            <a:r>
              <a:rPr lang="en-US" sz="1800" dirty="0" smtClean="0">
                <a:latin typeface="Calibri" panose="020F0502020204030204" pitchFamily="34" charset="0"/>
              </a:rPr>
              <a:t>System </a:t>
            </a:r>
            <a:r>
              <a:rPr lang="en-US" sz="1800" dirty="0">
                <a:latin typeface="Calibri" panose="020F0502020204030204" pitchFamily="34" charset="0"/>
              </a:rPr>
              <a:t>is composed of these parts, managed by a </a:t>
            </a:r>
            <a:r>
              <a:rPr lang="en-US" sz="1800" b="1" dirty="0">
                <a:latin typeface="Calibri" panose="020F0502020204030204" pitchFamily="34" charset="0"/>
              </a:rPr>
              <a:t>back-end centralized server application</a:t>
            </a:r>
            <a:r>
              <a:rPr lang="en-US" sz="1800" dirty="0">
                <a:latin typeface="Calibri" panose="020F0502020204030204" pitchFamily="34" charset="0"/>
              </a:rPr>
              <a:t>: </a:t>
            </a:r>
            <a:endParaRPr lang="en-US" sz="1800" dirty="0" smtClean="0">
              <a:latin typeface="Calibri" panose="020F0502020204030204" pitchFamily="34" charset="0"/>
            </a:endParaRPr>
          </a:p>
          <a:p>
            <a:endParaRPr lang="it-IT" sz="1800" b="1" dirty="0" smtClean="0">
              <a:solidFill>
                <a:schemeClr val="accent1">
                  <a:lumMod val="50000"/>
                </a:schemeClr>
              </a:solidFill>
              <a:latin typeface="Calibri" panose="020F0502020204030204" pitchFamily="34" charset="0"/>
            </a:endParaRPr>
          </a:p>
          <a:p>
            <a:endParaRPr lang="it-IT" sz="1800" b="1" dirty="0" smtClean="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it-IT" sz="1800" b="1" dirty="0" smtClean="0">
                <a:solidFill>
                  <a:schemeClr val="accent1">
                    <a:lumMod val="50000"/>
                  </a:schemeClr>
                </a:solidFill>
                <a:latin typeface="Calibri" panose="020F0502020204030204" pitchFamily="34" charset="0"/>
              </a:rPr>
              <a:t>Mobile </a:t>
            </a:r>
            <a:r>
              <a:rPr lang="it-IT" sz="1800" b="1" dirty="0" err="1" smtClean="0">
                <a:solidFill>
                  <a:schemeClr val="accent1">
                    <a:lumMod val="50000"/>
                  </a:schemeClr>
                </a:solidFill>
                <a:latin typeface="Calibri" panose="020F0502020204030204" pitchFamily="34" charset="0"/>
              </a:rPr>
              <a:t>application</a:t>
            </a:r>
            <a:r>
              <a:rPr lang="it-IT" sz="1800" b="1" dirty="0" smtClean="0">
                <a:solidFill>
                  <a:schemeClr val="accent1">
                    <a:lumMod val="50000"/>
                  </a:schemeClr>
                </a:solidFill>
                <a:latin typeface="Calibri" panose="020F0502020204030204" pitchFamily="34" charset="0"/>
              </a:rPr>
              <a:t> (for </a:t>
            </a:r>
            <a:r>
              <a:rPr lang="it-IT" sz="1800" b="1" dirty="0" err="1" smtClean="0">
                <a:solidFill>
                  <a:schemeClr val="accent1">
                    <a:lumMod val="50000"/>
                  </a:schemeClr>
                </a:solidFill>
                <a:latin typeface="Calibri" panose="020F0502020204030204" pitchFamily="34" charset="0"/>
              </a:rPr>
              <a:t>Users</a:t>
            </a:r>
            <a:r>
              <a:rPr lang="it-IT" sz="1800" b="1" dirty="0" smtClean="0">
                <a:solidFill>
                  <a:schemeClr val="accent1">
                    <a:lumMod val="50000"/>
                  </a:schemeClr>
                </a:solidFill>
                <a:latin typeface="Calibri" panose="020F0502020204030204" pitchFamily="34" charset="0"/>
              </a:rPr>
              <a:t>): </a:t>
            </a:r>
            <a:r>
              <a:rPr lang="it-IT" sz="1800" dirty="0" err="1">
                <a:solidFill>
                  <a:schemeClr val="tx1"/>
                </a:solidFill>
                <a:latin typeface="Calibri" panose="020F0502020204030204" pitchFamily="34" charset="0"/>
              </a:rPr>
              <a:t>Android</a:t>
            </a:r>
            <a:r>
              <a:rPr lang="it-IT" sz="1800" dirty="0">
                <a:solidFill>
                  <a:schemeClr val="tx1"/>
                </a:solidFill>
                <a:latin typeface="Calibri" panose="020F0502020204030204" pitchFamily="34" charset="0"/>
              </a:rPr>
              <a:t>, </a:t>
            </a:r>
            <a:r>
              <a:rPr lang="it-IT" sz="1800" dirty="0" err="1">
                <a:solidFill>
                  <a:schemeClr val="tx1"/>
                </a:solidFill>
                <a:latin typeface="Calibri" panose="020F0502020204030204" pitchFamily="34" charset="0"/>
              </a:rPr>
              <a:t>iOS</a:t>
            </a:r>
            <a:r>
              <a:rPr lang="it-IT" sz="1800" dirty="0">
                <a:solidFill>
                  <a:schemeClr val="tx1"/>
                </a:solidFill>
                <a:latin typeface="Calibri" panose="020F0502020204030204" pitchFamily="34" charset="0"/>
              </a:rPr>
              <a:t>, </a:t>
            </a:r>
            <a:r>
              <a:rPr lang="it-IT" sz="1800" dirty="0" err="1">
                <a:solidFill>
                  <a:schemeClr val="tx1"/>
                </a:solidFill>
                <a:latin typeface="Calibri" panose="020F0502020204030204" pitchFamily="34" charset="0"/>
              </a:rPr>
              <a:t>hybrid</a:t>
            </a:r>
            <a:r>
              <a:rPr lang="it-IT" sz="1800" dirty="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development</a:t>
            </a:r>
            <a:endParaRPr lang="it-IT" sz="1800" dirty="0" smtClean="0">
              <a:solidFill>
                <a:schemeClr val="tx1"/>
              </a:solidFill>
              <a:latin typeface="Calibri" panose="020F0502020204030204" pitchFamily="34" charset="0"/>
            </a:endParaRPr>
          </a:p>
          <a:p>
            <a:endParaRPr lang="it-IT" sz="180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it-IT" sz="1800" b="1" dirty="0">
                <a:solidFill>
                  <a:schemeClr val="accent1">
                    <a:lumMod val="50000"/>
                  </a:schemeClr>
                </a:solidFill>
                <a:latin typeface="Calibri" panose="020F0502020204030204" pitchFamily="34" charset="0"/>
              </a:rPr>
              <a:t>Web </a:t>
            </a:r>
            <a:r>
              <a:rPr lang="it-IT" sz="1800" b="1" dirty="0" err="1">
                <a:solidFill>
                  <a:schemeClr val="accent1">
                    <a:lumMod val="50000"/>
                  </a:schemeClr>
                </a:solidFill>
                <a:latin typeface="Calibri" panose="020F0502020204030204" pitchFamily="34" charset="0"/>
              </a:rPr>
              <a:t>application</a:t>
            </a:r>
            <a:r>
              <a:rPr lang="it-IT" sz="1800" b="1" dirty="0">
                <a:solidFill>
                  <a:schemeClr val="accent1">
                    <a:lumMod val="50000"/>
                  </a:schemeClr>
                </a:solidFill>
                <a:latin typeface="Calibri" panose="020F0502020204030204" pitchFamily="34" charset="0"/>
              </a:rPr>
              <a:t> (for </a:t>
            </a:r>
            <a:r>
              <a:rPr lang="it-IT" sz="1800" b="1" dirty="0" err="1">
                <a:solidFill>
                  <a:schemeClr val="accent1">
                    <a:lumMod val="50000"/>
                  </a:schemeClr>
                </a:solidFill>
                <a:latin typeface="Calibri" panose="020F0502020204030204" pitchFamily="34" charset="0"/>
              </a:rPr>
              <a:t>Users</a:t>
            </a:r>
            <a:r>
              <a:rPr lang="it-IT" sz="1800" b="1" dirty="0">
                <a:solidFill>
                  <a:schemeClr val="accent1">
                    <a:lumMod val="50000"/>
                  </a:schemeClr>
                </a:solidFill>
                <a:latin typeface="Calibri" panose="020F0502020204030204" pitchFamily="34" charset="0"/>
              </a:rPr>
              <a:t>): </a:t>
            </a:r>
            <a:r>
              <a:rPr lang="it-IT" sz="1800" dirty="0" smtClean="0">
                <a:solidFill>
                  <a:schemeClr val="tx1"/>
                </a:solidFill>
                <a:latin typeface="Calibri" panose="020F0502020204030204" pitchFamily="34" charset="0"/>
              </a:rPr>
              <a:t>Front-end </a:t>
            </a:r>
            <a:r>
              <a:rPr lang="it-IT" sz="1800" dirty="0" err="1" smtClean="0">
                <a:solidFill>
                  <a:schemeClr val="tx1"/>
                </a:solidFill>
                <a:latin typeface="Calibri" panose="020F0502020204030204" pitchFamily="34" charset="0"/>
              </a:rPr>
              <a:t>similar</a:t>
            </a:r>
            <a:r>
              <a:rPr lang="it-IT" sz="1800" dirty="0" smtClean="0">
                <a:solidFill>
                  <a:schemeClr val="tx1"/>
                </a:solidFill>
                <a:latin typeface="Calibri" panose="020F0502020204030204" pitchFamily="34" charset="0"/>
              </a:rPr>
              <a:t> to the User Interface of Mobile </a:t>
            </a:r>
            <a:r>
              <a:rPr lang="it-IT" sz="1800" dirty="0" err="1" smtClean="0">
                <a:solidFill>
                  <a:schemeClr val="tx1"/>
                </a:solidFill>
                <a:latin typeface="Calibri" panose="020F0502020204030204" pitchFamily="34" charset="0"/>
              </a:rPr>
              <a:t>application</a:t>
            </a:r>
            <a:endParaRPr lang="it-IT" sz="1800" b="1" dirty="0" smtClean="0">
              <a:solidFill>
                <a:schemeClr val="accent1">
                  <a:lumMod val="50000"/>
                </a:schemeClr>
              </a:solidFill>
              <a:latin typeface="Calibri" panose="020F0502020204030204" pitchFamily="34" charset="0"/>
            </a:endParaRPr>
          </a:p>
          <a:p>
            <a:endParaRPr lang="it-IT" sz="1800" b="1" dirty="0" smtClean="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it-IT" sz="1800" b="1" dirty="0" smtClean="0">
                <a:solidFill>
                  <a:schemeClr val="accent1">
                    <a:lumMod val="50000"/>
                  </a:schemeClr>
                </a:solidFill>
                <a:latin typeface="Calibri" panose="020F0502020204030204" pitchFamily="34" charset="0"/>
              </a:rPr>
              <a:t>Mobile </a:t>
            </a:r>
            <a:r>
              <a:rPr lang="it-IT" sz="1800" b="1" dirty="0" err="1" smtClean="0">
                <a:solidFill>
                  <a:schemeClr val="accent1">
                    <a:lumMod val="50000"/>
                  </a:schemeClr>
                </a:solidFill>
                <a:latin typeface="Calibri" panose="020F0502020204030204" pitchFamily="34" charset="0"/>
              </a:rPr>
              <a:t>application</a:t>
            </a:r>
            <a:r>
              <a:rPr lang="it-IT" sz="1800" b="1" dirty="0" smtClean="0">
                <a:solidFill>
                  <a:schemeClr val="accent1">
                    <a:lumMod val="50000"/>
                  </a:schemeClr>
                </a:solidFill>
                <a:latin typeface="Calibri" panose="020F0502020204030204" pitchFamily="34" charset="0"/>
              </a:rPr>
              <a:t> (for Taxi Drivers): </a:t>
            </a:r>
            <a:r>
              <a:rPr lang="it-IT" sz="1800" dirty="0" err="1" smtClean="0">
                <a:solidFill>
                  <a:schemeClr val="tx1"/>
                </a:solidFill>
                <a:latin typeface="Calibri" panose="020F0502020204030204" pitchFamily="34" charset="0"/>
              </a:rPr>
              <a:t>designed</a:t>
            </a:r>
            <a:r>
              <a:rPr lang="it-IT" sz="1800" dirty="0" smtClean="0">
                <a:solidFill>
                  <a:schemeClr val="tx1"/>
                </a:solidFill>
                <a:latin typeface="Calibri" panose="020F0502020204030204" pitchFamily="34" charset="0"/>
              </a:rPr>
              <a:t> for </a:t>
            </a:r>
            <a:r>
              <a:rPr lang="it-IT" sz="1800" dirty="0" err="1" smtClean="0">
                <a:solidFill>
                  <a:schemeClr val="tx1"/>
                </a:solidFill>
                <a:latin typeface="Calibri" panose="020F0502020204030204" pitchFamily="34" charset="0"/>
              </a:rPr>
              <a:t>Android</a:t>
            </a:r>
            <a:r>
              <a:rPr lang="it-IT" sz="1800" dirty="0" smtClean="0">
                <a:solidFill>
                  <a:schemeClr val="tx1"/>
                </a:solidFill>
                <a:latin typeface="Calibri" panose="020F0502020204030204" pitchFamily="34" charset="0"/>
              </a:rPr>
              <a:t> Auto</a:t>
            </a:r>
          </a:p>
          <a:p>
            <a:pPr marL="285750" indent="-285750">
              <a:buFont typeface="Arial" panose="020B0604020202020204" pitchFamily="34" charset="0"/>
              <a:buChar char="•"/>
            </a:pPr>
            <a:endParaRPr lang="it-IT" sz="1800" b="1"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endParaRPr lang="it-IT" sz="1800" b="1" dirty="0" smtClean="0">
              <a:solidFill>
                <a:schemeClr val="accent1">
                  <a:lumMod val="50000"/>
                </a:schemeClr>
              </a:solidFill>
              <a:latin typeface="Calibri" panose="020F0502020204030204" pitchFamily="34" charset="0"/>
            </a:endParaRPr>
          </a:p>
          <a:p>
            <a:r>
              <a:rPr lang="it-IT" sz="1800" dirty="0" smtClean="0">
                <a:solidFill>
                  <a:schemeClr val="tx1"/>
                </a:solidFill>
                <a:latin typeface="Calibri" panose="020F0502020204030204" pitchFamily="34" charset="0"/>
              </a:rPr>
              <a:t>The </a:t>
            </a:r>
            <a:r>
              <a:rPr lang="it-IT" sz="1800" b="1" dirty="0" smtClean="0">
                <a:solidFill>
                  <a:schemeClr val="tx1"/>
                </a:solidFill>
                <a:latin typeface="Calibri" panose="020F0502020204030204" pitchFamily="34" charset="0"/>
              </a:rPr>
              <a:t>Actors</a:t>
            </a:r>
            <a:r>
              <a:rPr lang="it-IT" sz="1800" dirty="0" smtClean="0">
                <a:solidFill>
                  <a:schemeClr val="tx1"/>
                </a:solidFill>
                <a:latin typeface="Calibri" panose="020F0502020204030204" pitchFamily="34" charset="0"/>
              </a:rPr>
              <a:t> of the </a:t>
            </a:r>
            <a:r>
              <a:rPr lang="it-IT" sz="1800" dirty="0">
                <a:solidFill>
                  <a:schemeClr val="tx1"/>
                </a:solidFill>
                <a:latin typeface="Calibri" panose="020F0502020204030204" pitchFamily="34" charset="0"/>
              </a:rPr>
              <a:t>S</a:t>
            </a:r>
            <a:r>
              <a:rPr lang="it-IT" sz="1800" dirty="0" smtClean="0">
                <a:solidFill>
                  <a:schemeClr val="tx1"/>
                </a:solidFill>
                <a:latin typeface="Calibri" panose="020F0502020204030204" pitchFamily="34" charset="0"/>
              </a:rPr>
              <a:t>ystem are:</a:t>
            </a:r>
            <a:endParaRPr lang="it-IT" sz="1800" dirty="0">
              <a:solidFill>
                <a:schemeClr val="tx1"/>
              </a:solidFill>
              <a:latin typeface="Calibri" panose="020F0502020204030204" pitchFamily="34" charset="0"/>
            </a:endParaRPr>
          </a:p>
          <a:p>
            <a:endParaRPr lang="it-IT" sz="1800" b="1" dirty="0" smtClean="0">
              <a:solidFill>
                <a:schemeClr val="accent1">
                  <a:lumMod val="50000"/>
                </a:schemeClr>
              </a:solidFill>
              <a:latin typeface="Calibri" panose="020F0502020204030204" pitchFamily="34" charset="0"/>
            </a:endParaRPr>
          </a:p>
          <a:p>
            <a:endParaRPr lang="it-IT" sz="1800" b="1" dirty="0" smtClean="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it-IT" sz="1800" b="1" dirty="0" smtClean="0">
                <a:solidFill>
                  <a:schemeClr val="accent1">
                    <a:lumMod val="50000"/>
                  </a:schemeClr>
                </a:solidFill>
                <a:latin typeface="Calibri" panose="020F0502020204030204" pitchFamily="34" charset="0"/>
              </a:rPr>
              <a:t>Guest: </a:t>
            </a:r>
            <a:r>
              <a:rPr lang="it-IT" sz="1800" dirty="0" err="1" smtClean="0">
                <a:solidFill>
                  <a:schemeClr val="tx1"/>
                </a:solidFill>
                <a:latin typeface="Calibri" panose="020F0502020204030204" pitchFamily="34" charset="0"/>
              </a:rPr>
              <a:t>not</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registered</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signs</a:t>
            </a:r>
            <a:r>
              <a:rPr lang="it-IT" sz="1800" dirty="0" smtClean="0">
                <a:solidFill>
                  <a:schemeClr val="tx1"/>
                </a:solidFill>
                <a:latin typeface="Calibri" panose="020F0502020204030204" pitchFamily="34" charset="0"/>
              </a:rPr>
              <a:t> up </a:t>
            </a:r>
            <a:r>
              <a:rPr lang="it-IT" sz="1800" dirty="0" err="1" smtClean="0">
                <a:solidFill>
                  <a:schemeClr val="tx1"/>
                </a:solidFill>
                <a:latin typeface="Calibri" panose="020F0502020204030204" pitchFamily="34" charset="0"/>
              </a:rPr>
              <a:t>filling</a:t>
            </a:r>
            <a:r>
              <a:rPr lang="it-IT" sz="1800" dirty="0" smtClean="0">
                <a:solidFill>
                  <a:schemeClr val="tx1"/>
                </a:solidFill>
                <a:latin typeface="Calibri" panose="020F0502020204030204" pitchFamily="34" charset="0"/>
              </a:rPr>
              <a:t> a </a:t>
            </a:r>
            <a:r>
              <a:rPr lang="it-IT" sz="1800" dirty="0" err="1" smtClean="0">
                <a:solidFill>
                  <a:schemeClr val="tx1"/>
                </a:solidFill>
                <a:latin typeface="Calibri" panose="020F0502020204030204" pitchFamily="34" charset="0"/>
              </a:rPr>
              <a:t>form</a:t>
            </a:r>
            <a:endParaRPr lang="it-IT" sz="180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it-IT" sz="1800" b="1"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it-IT" sz="1800" b="1" dirty="0" smtClean="0">
                <a:solidFill>
                  <a:schemeClr val="accent1">
                    <a:lumMod val="50000"/>
                  </a:schemeClr>
                </a:solidFill>
                <a:latin typeface="Calibri" panose="020F0502020204030204" pitchFamily="34" charset="0"/>
              </a:rPr>
              <a:t>User: </a:t>
            </a:r>
            <a:r>
              <a:rPr lang="it-IT" sz="1800" dirty="0" err="1" smtClean="0">
                <a:solidFill>
                  <a:schemeClr val="tx1"/>
                </a:solidFill>
                <a:latin typeface="Calibri" panose="020F0502020204030204" pitchFamily="34" charset="0"/>
              </a:rPr>
              <a:t>registered</a:t>
            </a:r>
            <a:r>
              <a:rPr lang="it-IT" sz="1800" dirty="0" smtClean="0">
                <a:solidFill>
                  <a:schemeClr val="tx1"/>
                </a:solidFill>
                <a:latin typeface="Calibri" panose="020F0502020204030204" pitchFamily="34" charset="0"/>
              </a:rPr>
              <a:t> with email and password, </a:t>
            </a:r>
            <a:r>
              <a:rPr lang="it-IT" sz="1800" dirty="0" err="1" smtClean="0">
                <a:solidFill>
                  <a:schemeClr val="tx1"/>
                </a:solidFill>
                <a:latin typeface="Calibri" panose="020F0502020204030204" pitchFamily="34" charset="0"/>
              </a:rPr>
              <a:t>has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access</a:t>
            </a:r>
            <a:r>
              <a:rPr lang="it-IT" sz="1800" dirty="0" smtClean="0">
                <a:solidFill>
                  <a:schemeClr val="tx1"/>
                </a:solidFill>
                <a:latin typeface="Calibri" panose="020F0502020204030204" pitchFamily="34" charset="0"/>
              </a:rPr>
              <a:t> to the service</a:t>
            </a:r>
          </a:p>
          <a:p>
            <a:pPr marL="285750" indent="-285750">
              <a:buFont typeface="Arial" panose="020B0604020202020204" pitchFamily="34" charset="0"/>
              <a:buChar char="•"/>
            </a:pPr>
            <a:endParaRPr lang="it-IT" sz="1800" b="1"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it-IT" sz="1800" b="1" dirty="0" smtClean="0">
                <a:solidFill>
                  <a:schemeClr val="accent1">
                    <a:lumMod val="50000"/>
                  </a:schemeClr>
                </a:solidFill>
                <a:latin typeface="Calibri" panose="020F0502020204030204" pitchFamily="34" charset="0"/>
              </a:rPr>
              <a:t>Taxi Driver: </a:t>
            </a:r>
            <a:r>
              <a:rPr lang="it-IT" sz="1800" dirty="0" err="1" smtClean="0">
                <a:solidFill>
                  <a:schemeClr val="tx1"/>
                </a:solidFill>
                <a:latin typeface="Calibri" panose="020F0502020204030204" pitchFamily="34" charset="0"/>
              </a:rPr>
              <a:t>employed</a:t>
            </a:r>
            <a:r>
              <a:rPr lang="it-IT" sz="1800" dirty="0" smtClean="0">
                <a:solidFill>
                  <a:schemeClr val="tx1"/>
                </a:solidFill>
                <a:latin typeface="Calibri" panose="020F0502020204030204" pitchFamily="34" charset="0"/>
              </a:rPr>
              <a:t> and </a:t>
            </a:r>
            <a:r>
              <a:rPr lang="it-IT" sz="1800" dirty="0" err="1" smtClean="0">
                <a:solidFill>
                  <a:schemeClr val="tx1"/>
                </a:solidFill>
                <a:latin typeface="Calibri" panose="020F0502020204030204" pitchFamily="34" charset="0"/>
              </a:rPr>
              <a:t>pre-registered</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into</a:t>
            </a:r>
            <a:r>
              <a:rPr lang="it-IT" sz="1800" dirty="0" smtClean="0">
                <a:solidFill>
                  <a:schemeClr val="tx1"/>
                </a:solidFill>
                <a:latin typeface="Calibri" panose="020F0502020204030204" pitchFamily="34" charset="0"/>
              </a:rPr>
              <a:t> the service by the </a:t>
            </a:r>
            <a:r>
              <a:rPr lang="it-IT" sz="1800" dirty="0" err="1" smtClean="0">
                <a:solidFill>
                  <a:schemeClr val="tx1"/>
                </a:solidFill>
                <a:latin typeface="Calibri" panose="020F0502020204030204" pitchFamily="34" charset="0"/>
              </a:rPr>
              <a:t>government</a:t>
            </a:r>
            <a:endParaRPr lang="it-IT" sz="180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it-IT"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148281456"/>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FUNCTIONAL REQUIREMENTS</a:t>
            </a:r>
            <a:endParaRPr sz="3200" dirty="0">
              <a:solidFill>
                <a:srgbClr val="003366"/>
              </a:solidFill>
              <a:latin typeface="Calibri" panose="020F0502020204030204" pitchFamily="34" charset="0"/>
            </a:endParaRPr>
          </a:p>
        </p:txBody>
      </p:sp>
      <p:sp>
        <p:nvSpPr>
          <p:cNvPr id="34" name="Shape 34"/>
          <p:cNvSpPr txBox="1">
            <a:spLocks noGrp="1"/>
          </p:cNvSpPr>
          <p:nvPr>
            <p:ph type="body" idx="1"/>
          </p:nvPr>
        </p:nvSpPr>
        <p:spPr>
          <a:xfrm>
            <a:off x="88687" y="679275"/>
            <a:ext cx="8229600" cy="6178726"/>
          </a:xfrm>
          <a:prstGeom prst="rect">
            <a:avLst/>
          </a:prstGeom>
        </p:spPr>
        <p:txBody>
          <a:bodyPr lIns="91425" tIns="91425" rIns="91425" bIns="91425" anchor="ctr" anchorCtr="0">
            <a:noAutofit/>
          </a:bodyPr>
          <a:lstStyle/>
          <a:p>
            <a:pPr>
              <a:buNone/>
            </a:pPr>
            <a:r>
              <a:rPr lang="it-IT" sz="1800" b="1" dirty="0">
                <a:solidFill>
                  <a:schemeClr val="accent1">
                    <a:lumMod val="50000"/>
                  </a:schemeClr>
                </a:solidFill>
                <a:latin typeface="Calibri" panose="020F0502020204030204" pitchFamily="34" charset="0"/>
              </a:rPr>
              <a:t>GUEST: </a:t>
            </a:r>
            <a:endParaRPr lang="it-IT" sz="1800" dirty="0">
              <a:solidFill>
                <a:schemeClr val="accent1">
                  <a:lumMod val="50000"/>
                </a:schemeClr>
              </a:solidFill>
              <a:latin typeface="Calibri" panose="020F0502020204030204" pitchFamily="34" charset="0"/>
            </a:endParaRPr>
          </a:p>
          <a:p>
            <a:pPr>
              <a:buNone/>
            </a:pPr>
            <a:r>
              <a:rPr lang="en-US" sz="1800" dirty="0" smtClean="0">
                <a:latin typeface="Calibri" panose="020F0502020204030204" pitchFamily="34" charset="0"/>
              </a:rPr>
              <a:t>- Sign </a:t>
            </a:r>
            <a:r>
              <a:rPr lang="en-US" sz="1800" dirty="0">
                <a:latin typeface="Calibri" panose="020F0502020204030204" pitchFamily="34" charset="0"/>
              </a:rPr>
              <a:t>up in the web application or mobile application by filling up a form with </a:t>
            </a:r>
            <a:r>
              <a:rPr lang="en-US" sz="1800" dirty="0" smtClean="0">
                <a:latin typeface="Calibri" panose="020F0502020204030204" pitchFamily="34" charset="0"/>
              </a:rPr>
              <a:t>  username </a:t>
            </a:r>
            <a:r>
              <a:rPr lang="en-US" sz="1800" dirty="0">
                <a:latin typeface="Calibri" panose="020F0502020204030204" pitchFamily="34" charset="0"/>
              </a:rPr>
              <a:t>and password </a:t>
            </a:r>
          </a:p>
          <a:p>
            <a:pPr>
              <a:buNone/>
            </a:pPr>
            <a:endParaRPr lang="it-IT" sz="1800" dirty="0">
              <a:latin typeface="Calibri" panose="020F0502020204030204" pitchFamily="34" charset="0"/>
            </a:endParaRPr>
          </a:p>
          <a:p>
            <a:pPr>
              <a:buNone/>
            </a:pPr>
            <a:r>
              <a:rPr lang="it-IT" sz="1800" b="1" dirty="0">
                <a:solidFill>
                  <a:schemeClr val="accent1">
                    <a:lumMod val="50000"/>
                  </a:schemeClr>
                </a:solidFill>
                <a:latin typeface="Calibri" panose="020F0502020204030204" pitchFamily="34" charset="0"/>
              </a:rPr>
              <a:t>USER: </a:t>
            </a:r>
            <a:endParaRPr lang="it-IT" sz="1800" dirty="0">
              <a:solidFill>
                <a:schemeClr val="accent1">
                  <a:lumMod val="50000"/>
                </a:schemeClr>
              </a:solidFill>
              <a:latin typeface="Calibri" panose="020F0502020204030204" pitchFamily="34" charset="0"/>
            </a:endParaRPr>
          </a:p>
          <a:p>
            <a:pPr>
              <a:buNone/>
            </a:pPr>
            <a:r>
              <a:rPr lang="en-US" sz="1800" dirty="0" smtClean="0">
                <a:latin typeface="Calibri" panose="020F0502020204030204" pitchFamily="34" charset="0"/>
              </a:rPr>
              <a:t>- Log </a:t>
            </a:r>
            <a:r>
              <a:rPr lang="en-US" sz="1800" dirty="0">
                <a:latin typeface="Calibri" panose="020F0502020204030204" pitchFamily="34" charset="0"/>
              </a:rPr>
              <a:t>in into the web application or mobile application with username and password </a:t>
            </a:r>
          </a:p>
          <a:p>
            <a:pPr>
              <a:buNone/>
            </a:pPr>
            <a:r>
              <a:rPr lang="it-IT" sz="1800" dirty="0" smtClean="0">
                <a:latin typeface="Calibri" panose="020F0502020204030204" pitchFamily="34" charset="0"/>
              </a:rPr>
              <a:t>- Create </a:t>
            </a:r>
            <a:r>
              <a:rPr lang="it-IT" sz="1800" dirty="0">
                <a:latin typeface="Calibri" panose="020F0502020204030204" pitchFamily="34" charset="0"/>
              </a:rPr>
              <a:t>a ride </a:t>
            </a:r>
            <a:r>
              <a:rPr lang="it-IT" sz="1800" dirty="0" err="1">
                <a:latin typeface="Calibri" panose="020F0502020204030204" pitchFamily="34" charset="0"/>
              </a:rPr>
              <a:t>request</a:t>
            </a:r>
            <a:r>
              <a:rPr lang="it-IT" sz="1800" dirty="0">
                <a:latin typeface="Calibri" panose="020F0502020204030204" pitchFamily="34" charset="0"/>
              </a:rPr>
              <a:t> </a:t>
            </a:r>
          </a:p>
          <a:p>
            <a:pPr>
              <a:buNone/>
            </a:pPr>
            <a:r>
              <a:rPr lang="it-IT" sz="1800" dirty="0" smtClean="0">
                <a:latin typeface="Calibri" panose="020F0502020204030204" pitchFamily="34" charset="0"/>
              </a:rPr>
              <a:t>- Create </a:t>
            </a:r>
            <a:r>
              <a:rPr lang="it-IT" sz="1800" dirty="0">
                <a:latin typeface="Calibri" panose="020F0502020204030204" pitchFamily="34" charset="0"/>
              </a:rPr>
              <a:t>a ride </a:t>
            </a:r>
            <a:r>
              <a:rPr lang="it-IT" sz="1800" dirty="0" err="1">
                <a:latin typeface="Calibri" panose="020F0502020204030204" pitchFamily="34" charset="0"/>
              </a:rPr>
              <a:t>reservation</a:t>
            </a:r>
            <a:r>
              <a:rPr lang="it-IT" sz="1800" dirty="0">
                <a:latin typeface="Calibri" panose="020F0502020204030204" pitchFamily="34" charset="0"/>
              </a:rPr>
              <a:t> </a:t>
            </a:r>
          </a:p>
          <a:p>
            <a:pPr>
              <a:buNone/>
            </a:pPr>
            <a:r>
              <a:rPr lang="en-US" sz="1800" dirty="0" smtClean="0">
                <a:latin typeface="Calibri" panose="020F0502020204030204" pitchFamily="34" charset="0"/>
              </a:rPr>
              <a:t>- Check </a:t>
            </a:r>
            <a:r>
              <a:rPr lang="en-US" sz="1800" dirty="0">
                <a:latin typeface="Calibri" panose="020F0502020204030204" pitchFamily="34" charset="0"/>
              </a:rPr>
              <a:t>the list of booked taxis </a:t>
            </a:r>
          </a:p>
          <a:p>
            <a:pPr>
              <a:buNone/>
            </a:pPr>
            <a:r>
              <a:rPr lang="it-IT" sz="1800" dirty="0" smtClean="0">
                <a:latin typeface="Calibri" panose="020F0502020204030204" pitchFamily="34" charset="0"/>
              </a:rPr>
              <a:t>- </a:t>
            </a:r>
            <a:r>
              <a:rPr lang="it-IT" sz="1800" dirty="0" err="1" smtClean="0">
                <a:latin typeface="Calibri" panose="020F0502020204030204" pitchFamily="34" charset="0"/>
              </a:rPr>
              <a:t>Cancel</a:t>
            </a:r>
            <a:r>
              <a:rPr lang="it-IT" sz="1800" dirty="0" smtClean="0">
                <a:latin typeface="Calibri" panose="020F0502020204030204" pitchFamily="34" charset="0"/>
              </a:rPr>
              <a:t> </a:t>
            </a:r>
            <a:r>
              <a:rPr lang="it-IT" sz="1800" dirty="0">
                <a:latin typeface="Calibri" panose="020F0502020204030204" pitchFamily="34" charset="0"/>
              </a:rPr>
              <a:t>a ride </a:t>
            </a:r>
            <a:r>
              <a:rPr lang="it-IT" sz="1800" dirty="0" err="1">
                <a:latin typeface="Calibri" panose="020F0502020204030204" pitchFamily="34" charset="0"/>
              </a:rPr>
              <a:t>reservation</a:t>
            </a:r>
            <a:r>
              <a:rPr lang="it-IT" sz="1800" dirty="0">
                <a:latin typeface="Calibri" panose="020F0502020204030204" pitchFamily="34" charset="0"/>
              </a:rPr>
              <a:t> </a:t>
            </a:r>
          </a:p>
          <a:p>
            <a:pPr>
              <a:buNone/>
            </a:pPr>
            <a:endParaRPr lang="it-IT" sz="1800" dirty="0">
              <a:latin typeface="Calibri" panose="020F0502020204030204" pitchFamily="34" charset="0"/>
            </a:endParaRPr>
          </a:p>
          <a:p>
            <a:pPr>
              <a:buNone/>
            </a:pPr>
            <a:r>
              <a:rPr lang="it-IT" sz="1800" b="1" dirty="0">
                <a:solidFill>
                  <a:schemeClr val="accent1">
                    <a:lumMod val="50000"/>
                  </a:schemeClr>
                </a:solidFill>
                <a:latin typeface="Calibri" panose="020F0502020204030204" pitchFamily="34" charset="0"/>
              </a:rPr>
              <a:t>TAXI DRIVER</a:t>
            </a:r>
            <a:r>
              <a:rPr lang="it-IT" sz="1800" dirty="0">
                <a:solidFill>
                  <a:schemeClr val="accent1">
                    <a:lumMod val="50000"/>
                  </a:schemeClr>
                </a:solidFill>
                <a:latin typeface="Calibri" panose="020F0502020204030204" pitchFamily="34" charset="0"/>
              </a:rPr>
              <a:t>: </a:t>
            </a:r>
          </a:p>
          <a:p>
            <a:pPr>
              <a:buNone/>
            </a:pPr>
            <a:r>
              <a:rPr lang="en-US" sz="1800" dirty="0" smtClean="0">
                <a:latin typeface="Calibri" panose="020F0502020204030204" pitchFamily="34" charset="0"/>
              </a:rPr>
              <a:t>- Confirm </a:t>
            </a:r>
            <a:r>
              <a:rPr lang="en-US" sz="1800" dirty="0">
                <a:latin typeface="Calibri" panose="020F0502020204030204" pitchFamily="34" charset="0"/>
              </a:rPr>
              <a:t>a ride(reservation or request) </a:t>
            </a:r>
          </a:p>
          <a:p>
            <a:pPr>
              <a:buNone/>
            </a:pPr>
            <a:r>
              <a:rPr lang="en-US" sz="1800" dirty="0" smtClean="0">
                <a:latin typeface="Calibri" panose="020F0502020204030204" pitchFamily="34" charset="0"/>
              </a:rPr>
              <a:t>- Reject </a:t>
            </a:r>
            <a:r>
              <a:rPr lang="en-US" sz="1800" dirty="0">
                <a:latin typeface="Calibri" panose="020F0502020204030204" pitchFamily="34" charset="0"/>
              </a:rPr>
              <a:t>a ride(reservation or request) </a:t>
            </a:r>
          </a:p>
          <a:p>
            <a:pPr>
              <a:buNone/>
            </a:pPr>
            <a:r>
              <a:rPr lang="it-IT" sz="1800" dirty="0" smtClean="0">
                <a:latin typeface="Calibri" panose="020F0502020204030204" pitchFamily="34" charset="0"/>
              </a:rPr>
              <a:t>- Update </a:t>
            </a:r>
            <a:r>
              <a:rPr lang="it-IT" sz="1800" dirty="0" err="1">
                <a:latin typeface="Calibri" panose="020F0502020204030204" pitchFamily="34" charset="0"/>
              </a:rPr>
              <a:t>their</a:t>
            </a:r>
            <a:r>
              <a:rPr lang="it-IT" sz="1800" dirty="0">
                <a:latin typeface="Calibri" panose="020F0502020204030204" pitchFamily="34" charset="0"/>
              </a:rPr>
              <a:t> </a:t>
            </a:r>
            <a:r>
              <a:rPr lang="it-IT" sz="1800" dirty="0" err="1">
                <a:latin typeface="Calibri" panose="020F0502020204030204" pitchFamily="34" charset="0"/>
              </a:rPr>
              <a:t>availability</a:t>
            </a:r>
            <a:r>
              <a:rPr lang="it-IT" sz="1800" dirty="0">
                <a:latin typeface="Calibri" panose="020F0502020204030204" pitchFamily="34" charset="0"/>
              </a:rPr>
              <a:t> </a:t>
            </a:r>
          </a:p>
          <a:p>
            <a:pPr>
              <a:buNone/>
            </a:pPr>
            <a:endParaRPr lang="it-IT" sz="1800" dirty="0">
              <a:latin typeface="Calibri" panose="020F0502020204030204" pitchFamily="34" charset="0"/>
            </a:endParaRPr>
          </a:p>
          <a:p>
            <a:pPr>
              <a:buNone/>
            </a:pPr>
            <a:r>
              <a:rPr lang="it-IT" sz="1800" b="1" dirty="0">
                <a:solidFill>
                  <a:schemeClr val="accent1">
                    <a:lumMod val="50000"/>
                  </a:schemeClr>
                </a:solidFill>
                <a:latin typeface="Calibri" panose="020F0502020204030204" pitchFamily="34" charset="0"/>
              </a:rPr>
              <a:t>SYSTEM: </a:t>
            </a:r>
            <a:endParaRPr lang="it-IT" sz="1800" dirty="0">
              <a:solidFill>
                <a:schemeClr val="accent1">
                  <a:lumMod val="50000"/>
                </a:schemeClr>
              </a:solidFill>
              <a:latin typeface="Calibri" panose="020F0502020204030204" pitchFamily="34" charset="0"/>
            </a:endParaRPr>
          </a:p>
          <a:p>
            <a:pPr>
              <a:buNone/>
            </a:pPr>
            <a:r>
              <a:rPr lang="en-US" sz="1800" dirty="0" smtClean="0">
                <a:latin typeface="Calibri" panose="020F0502020204030204" pitchFamily="34" charset="0"/>
              </a:rPr>
              <a:t>- Propose </a:t>
            </a:r>
            <a:r>
              <a:rPr lang="en-US" sz="1800" dirty="0">
                <a:latin typeface="Calibri" panose="020F0502020204030204" pitchFamily="34" charset="0"/>
              </a:rPr>
              <a:t>a ride to a taxi </a:t>
            </a:r>
          </a:p>
          <a:p>
            <a:pPr>
              <a:buNone/>
            </a:pPr>
            <a:r>
              <a:rPr lang="en-US" sz="1800" dirty="0" smtClean="0">
                <a:latin typeface="Calibri" panose="020F0502020204030204" pitchFamily="34" charset="0"/>
              </a:rPr>
              <a:t>- </a:t>
            </a:r>
            <a:r>
              <a:rPr lang="en-US" sz="1800" dirty="0">
                <a:latin typeface="Calibri" panose="020F0502020204030204" pitchFamily="34" charset="0"/>
              </a:rPr>
              <a:t>C</a:t>
            </a:r>
            <a:r>
              <a:rPr lang="en-US" sz="1800" dirty="0" smtClean="0">
                <a:latin typeface="Calibri" panose="020F0502020204030204" pitchFamily="34" charset="0"/>
              </a:rPr>
              <a:t>onfirm </a:t>
            </a:r>
            <a:r>
              <a:rPr lang="en-US" sz="1800" dirty="0">
                <a:latin typeface="Calibri" panose="020F0502020204030204" pitchFamily="34" charset="0"/>
              </a:rPr>
              <a:t>request or reservation to the user with related information </a:t>
            </a:r>
          </a:p>
          <a:p>
            <a:pPr>
              <a:buNone/>
            </a:pPr>
            <a:r>
              <a:rPr lang="en-US" sz="1800" dirty="0" smtClean="0">
                <a:latin typeface="Calibri" panose="020F0502020204030204" pitchFamily="34" charset="0"/>
              </a:rPr>
              <a:t>- Insert</a:t>
            </a:r>
            <a:r>
              <a:rPr lang="en-US" sz="1800" dirty="0">
                <a:latin typeface="Calibri" panose="020F0502020204030204" pitchFamily="34" charset="0"/>
              </a:rPr>
              <a:t>, remove or move a taxi from a queue </a:t>
            </a:r>
          </a:p>
          <a:p>
            <a:pPr>
              <a:buNone/>
            </a:pPr>
            <a:r>
              <a:rPr lang="it-IT" sz="1800" dirty="0" smtClean="0">
                <a:latin typeface="Calibri" panose="020F0502020204030204" pitchFamily="34" charset="0"/>
              </a:rPr>
              <a:t>- Update </a:t>
            </a:r>
            <a:r>
              <a:rPr lang="it-IT" sz="1800" dirty="0" err="1">
                <a:latin typeface="Calibri" panose="020F0502020204030204" pitchFamily="34" charset="0"/>
              </a:rPr>
              <a:t>availability</a:t>
            </a:r>
            <a:r>
              <a:rPr lang="it-IT" sz="1800" dirty="0">
                <a:latin typeface="Calibri" panose="020F0502020204030204" pitchFamily="34" charset="0"/>
              </a:rPr>
              <a:t> of taxis </a:t>
            </a:r>
          </a:p>
          <a:p>
            <a:pPr lvl="0" algn="just" rtl="0">
              <a:spcBef>
                <a:spcPts val="0"/>
              </a:spcBef>
              <a:buNone/>
            </a:pPr>
            <a:endParaRPr sz="18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Tree>
    <p:extLst>
      <p:ext uri="{BB962C8B-B14F-4D97-AF65-F5344CB8AC3E}">
        <p14:creationId xmlns:p14="http://schemas.microsoft.com/office/powerpoint/2010/main" val="1770557045"/>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NON FUNCTIONAL REQUIREMENTS (1)</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319" y="1387958"/>
            <a:ext cx="2458657" cy="4788206"/>
          </a:xfrm>
          <a:prstGeom prst="rect">
            <a:avLst/>
          </a:prstGeom>
        </p:spPr>
      </p:pic>
      <p:pic>
        <p:nvPicPr>
          <p:cNvPr id="3" name="Immagin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1108" y="1357513"/>
            <a:ext cx="2550386" cy="4818651"/>
          </a:xfrm>
          <a:prstGeom prst="rect">
            <a:avLst/>
          </a:prstGeom>
        </p:spPr>
      </p:pic>
      <p:pic>
        <p:nvPicPr>
          <p:cNvPr id="4" name="Immagin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5258" y="1387958"/>
            <a:ext cx="2580878" cy="4788206"/>
          </a:xfrm>
          <a:prstGeom prst="rect">
            <a:avLst/>
          </a:prstGeom>
        </p:spPr>
      </p:pic>
      <p:sp>
        <p:nvSpPr>
          <p:cNvPr id="7" name="CasellaDiTesto 6"/>
          <p:cNvSpPr txBox="1"/>
          <p:nvPr/>
        </p:nvSpPr>
        <p:spPr>
          <a:xfrm>
            <a:off x="265325" y="848728"/>
            <a:ext cx="3969068" cy="338554"/>
          </a:xfrm>
          <a:prstGeom prst="rect">
            <a:avLst/>
          </a:prstGeom>
          <a:noFill/>
        </p:spPr>
        <p:txBody>
          <a:bodyPr wrap="square" rtlCol="0">
            <a:spAutoFit/>
          </a:bodyPr>
          <a:lstStyle/>
          <a:p>
            <a:r>
              <a:rPr lang="it-IT" sz="1600" b="1" dirty="0" smtClean="0">
                <a:solidFill>
                  <a:schemeClr val="accent1">
                    <a:lumMod val="50000"/>
                  </a:schemeClr>
                </a:solidFill>
                <a:latin typeface="Calibri" panose="020F0502020204030204" pitchFamily="34" charset="0"/>
              </a:rPr>
              <a:t>USER MOBILE APPLICATION INTERFACES:</a:t>
            </a:r>
            <a:endParaRPr lang="it-IT" sz="1600" b="1" dirty="0">
              <a:solidFill>
                <a:schemeClr val="accent1">
                  <a:lumMod val="50000"/>
                </a:schemeClr>
              </a:solidFill>
              <a:latin typeface="Calibri" panose="020F0502020204030204" pitchFamily="34" charset="0"/>
            </a:endParaRPr>
          </a:p>
        </p:txBody>
      </p:sp>
    </p:spTree>
    <p:extLst>
      <p:ext uri="{BB962C8B-B14F-4D97-AF65-F5344CB8AC3E}">
        <p14:creationId xmlns:p14="http://schemas.microsoft.com/office/powerpoint/2010/main" val="3080302608"/>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NON FUNCTIONAL REQUIREMENTS (2)</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4348" y="936211"/>
            <a:ext cx="2363796" cy="4587915"/>
          </a:xfrm>
          <a:prstGeom prst="rect">
            <a:avLst/>
          </a:prstGeom>
        </p:spPr>
      </p:pic>
      <p:pic>
        <p:nvPicPr>
          <p:cNvPr id="3" name="Immagin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646" y="903102"/>
            <a:ext cx="2393715" cy="4614129"/>
          </a:xfrm>
          <a:prstGeom prst="rect">
            <a:avLst/>
          </a:prstGeom>
        </p:spPr>
      </p:pic>
      <p:pic>
        <p:nvPicPr>
          <p:cNvPr id="4" name="Immagin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96711" y="976143"/>
            <a:ext cx="2380453" cy="4541089"/>
          </a:xfrm>
          <a:prstGeom prst="rect">
            <a:avLst/>
          </a:prstGeom>
        </p:spPr>
      </p:pic>
    </p:spTree>
    <p:extLst>
      <p:ext uri="{BB962C8B-B14F-4D97-AF65-F5344CB8AC3E}">
        <p14:creationId xmlns:p14="http://schemas.microsoft.com/office/powerpoint/2010/main" val="416896461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NON FUNCTIONAL REQUIREMENTS (3)</a:t>
            </a:r>
            <a:endParaRPr sz="3200" dirty="0">
              <a:solidFill>
                <a:srgbClr val="003366"/>
              </a:solidFill>
              <a:latin typeface="Calibri" panose="020F0502020204030204" pitchFamily="34" charset="0"/>
            </a:endParaRP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pic>
        <p:nvPicPr>
          <p:cNvPr id="5" name="Immagin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793949"/>
            <a:ext cx="6347089" cy="3499147"/>
          </a:xfrm>
          <a:prstGeom prst="rect">
            <a:avLst/>
          </a:prstGeom>
        </p:spPr>
      </p:pic>
      <p:sp>
        <p:nvSpPr>
          <p:cNvPr id="7" name="CasellaDiTesto 6"/>
          <p:cNvSpPr txBox="1"/>
          <p:nvPr/>
        </p:nvSpPr>
        <p:spPr>
          <a:xfrm>
            <a:off x="82450" y="4519787"/>
            <a:ext cx="7272808" cy="2031325"/>
          </a:xfrm>
          <a:prstGeom prst="rect">
            <a:avLst/>
          </a:prstGeom>
          <a:noFill/>
        </p:spPr>
        <p:txBody>
          <a:bodyPr wrap="square" rtlCol="0">
            <a:spAutoFit/>
          </a:bodyPr>
          <a:lstStyle/>
          <a:p>
            <a:r>
              <a:rPr lang="it-IT" b="1" dirty="0" smtClean="0">
                <a:solidFill>
                  <a:schemeClr val="accent1">
                    <a:lumMod val="50000"/>
                  </a:schemeClr>
                </a:solidFill>
                <a:latin typeface="Calibri" panose="020F0502020204030204" pitchFamily="34" charset="0"/>
              </a:rPr>
              <a:t>SOFTWARE SYSTEM ATTRIBUTES: </a:t>
            </a:r>
          </a:p>
          <a:p>
            <a:endParaRPr lang="it-IT" dirty="0">
              <a:solidFill>
                <a:schemeClr val="tx1"/>
              </a:solidFill>
              <a:latin typeface="Calibri" panose="020F0502020204030204" pitchFamily="34" charset="0"/>
            </a:endParaRPr>
          </a:p>
          <a:p>
            <a:r>
              <a:rPr lang="it-IT" b="1" dirty="0" smtClean="0">
                <a:solidFill>
                  <a:schemeClr val="tx1"/>
                </a:solidFill>
                <a:latin typeface="Calibri" panose="020F0502020204030204" pitchFamily="34" charset="0"/>
              </a:rPr>
              <a:t>AVAILABILITY: </a:t>
            </a:r>
            <a:r>
              <a:rPr lang="it-IT" dirty="0" err="1" smtClean="0">
                <a:solidFill>
                  <a:schemeClr val="tx1"/>
                </a:solidFill>
                <a:latin typeface="Calibri" panose="020F0502020204030204" pitchFamily="34" charset="0"/>
              </a:rPr>
              <a:t>system</a:t>
            </a:r>
            <a:r>
              <a:rPr lang="it-IT" dirty="0" smtClean="0">
                <a:solidFill>
                  <a:schemeClr val="tx1"/>
                </a:solidFill>
                <a:latin typeface="Calibri" panose="020F0502020204030204" pitchFamily="34" charset="0"/>
              </a:rPr>
              <a:t> online 24/7</a:t>
            </a:r>
          </a:p>
          <a:p>
            <a:endParaRPr lang="it-IT" b="1" dirty="0" smtClean="0">
              <a:solidFill>
                <a:schemeClr val="tx1"/>
              </a:solidFill>
              <a:latin typeface="Calibri" panose="020F0502020204030204" pitchFamily="34" charset="0"/>
            </a:endParaRPr>
          </a:p>
          <a:p>
            <a:r>
              <a:rPr lang="it-IT" b="1" dirty="0" smtClean="0">
                <a:solidFill>
                  <a:schemeClr val="tx1"/>
                </a:solidFill>
                <a:latin typeface="Calibri" panose="020F0502020204030204" pitchFamily="34" charset="0"/>
              </a:rPr>
              <a:t>SECURITY: </a:t>
            </a:r>
            <a:r>
              <a:rPr lang="it-IT" dirty="0" smtClean="0">
                <a:solidFill>
                  <a:schemeClr val="tx1"/>
                </a:solidFill>
                <a:latin typeface="Calibri" panose="020F0502020204030204" pitchFamily="34" charset="0"/>
              </a:rPr>
              <a:t>SSL </a:t>
            </a:r>
            <a:r>
              <a:rPr lang="it-IT" dirty="0" err="1" smtClean="0">
                <a:solidFill>
                  <a:schemeClr val="tx1"/>
                </a:solidFill>
                <a:latin typeface="Calibri" panose="020F0502020204030204" pitchFamily="34" charset="0"/>
              </a:rPr>
              <a:t>encryption</a:t>
            </a:r>
            <a:r>
              <a:rPr lang="it-IT" dirty="0" smtClean="0">
                <a:solidFill>
                  <a:schemeClr val="tx1"/>
                </a:solidFill>
                <a:latin typeface="Calibri" panose="020F0502020204030204" pitchFamily="34" charset="0"/>
              </a:rPr>
              <a:t>. Password </a:t>
            </a:r>
            <a:r>
              <a:rPr lang="it-IT" dirty="0" err="1" smtClean="0">
                <a:solidFill>
                  <a:schemeClr val="tx1"/>
                </a:solidFill>
                <a:latin typeface="Calibri" panose="020F0502020204030204" pitchFamily="34" charset="0"/>
              </a:rPr>
              <a:t>hashing</a:t>
            </a:r>
            <a:r>
              <a:rPr lang="it-IT" dirty="0" smtClean="0">
                <a:solidFill>
                  <a:schemeClr val="tx1"/>
                </a:solidFill>
                <a:latin typeface="Calibri" panose="020F0502020204030204" pitchFamily="34" charset="0"/>
              </a:rPr>
              <a:t> and </a:t>
            </a:r>
            <a:r>
              <a:rPr lang="it-IT" dirty="0" err="1" smtClean="0">
                <a:solidFill>
                  <a:schemeClr val="tx1"/>
                </a:solidFill>
                <a:latin typeface="Calibri" panose="020F0502020204030204" pitchFamily="34" charset="0"/>
              </a:rPr>
              <a:t>salting</a:t>
            </a:r>
            <a:endParaRPr lang="it-IT" dirty="0" smtClean="0">
              <a:solidFill>
                <a:schemeClr val="tx1"/>
              </a:solidFill>
              <a:latin typeface="Calibri" panose="020F0502020204030204" pitchFamily="34" charset="0"/>
            </a:endParaRPr>
          </a:p>
          <a:p>
            <a:endParaRPr lang="it-IT" b="1" dirty="0">
              <a:solidFill>
                <a:schemeClr val="tx1"/>
              </a:solidFill>
              <a:latin typeface="Calibri" panose="020F0502020204030204" pitchFamily="34" charset="0"/>
            </a:endParaRPr>
          </a:p>
          <a:p>
            <a:r>
              <a:rPr lang="it-IT" b="1" dirty="0" smtClean="0">
                <a:solidFill>
                  <a:schemeClr val="tx1"/>
                </a:solidFill>
                <a:latin typeface="Calibri" panose="020F0502020204030204" pitchFamily="34" charset="0"/>
              </a:rPr>
              <a:t>RELIABILITY: </a:t>
            </a:r>
            <a:r>
              <a:rPr lang="it-IT" dirty="0" smtClean="0">
                <a:solidFill>
                  <a:schemeClr val="tx1"/>
                </a:solidFill>
                <a:latin typeface="Calibri" panose="020F0502020204030204" pitchFamily="34" charset="0"/>
              </a:rPr>
              <a:t>99.99 %. 52.56 minutes of </a:t>
            </a:r>
            <a:r>
              <a:rPr lang="it-IT" dirty="0" err="1" smtClean="0">
                <a:solidFill>
                  <a:schemeClr val="tx1"/>
                </a:solidFill>
                <a:latin typeface="Calibri" panose="020F0502020204030204" pitchFamily="34" charset="0"/>
              </a:rPr>
              <a:t>downtime</a:t>
            </a:r>
            <a:r>
              <a:rPr lang="it-IT" dirty="0" smtClean="0">
                <a:solidFill>
                  <a:schemeClr val="tx1"/>
                </a:solidFill>
                <a:latin typeface="Calibri" panose="020F0502020204030204" pitchFamily="34" charset="0"/>
              </a:rPr>
              <a:t> per </a:t>
            </a:r>
            <a:r>
              <a:rPr lang="it-IT" dirty="0" err="1" smtClean="0">
                <a:solidFill>
                  <a:schemeClr val="tx1"/>
                </a:solidFill>
                <a:latin typeface="Calibri" panose="020F0502020204030204" pitchFamily="34" charset="0"/>
              </a:rPr>
              <a:t>year</a:t>
            </a:r>
            <a:endParaRPr lang="it-IT" b="1" dirty="0" smtClean="0">
              <a:solidFill>
                <a:schemeClr val="tx1"/>
              </a:solidFill>
              <a:latin typeface="Calibri" panose="020F0502020204030204" pitchFamily="34" charset="0"/>
            </a:endParaRPr>
          </a:p>
          <a:p>
            <a:r>
              <a:rPr lang="it-IT" b="1" dirty="0" smtClean="0">
                <a:solidFill>
                  <a:schemeClr val="tx1"/>
                </a:solidFill>
                <a:latin typeface="Calibri" panose="020F0502020204030204" pitchFamily="34" charset="0"/>
              </a:rPr>
              <a:t> </a:t>
            </a:r>
          </a:p>
          <a:p>
            <a:r>
              <a:rPr lang="it-IT" b="1" dirty="0">
                <a:solidFill>
                  <a:schemeClr val="tx1"/>
                </a:solidFill>
                <a:latin typeface="Calibri" panose="020F0502020204030204" pitchFamily="34" charset="0"/>
              </a:rPr>
              <a:t>  </a:t>
            </a:r>
            <a:r>
              <a:rPr lang="it-IT" b="1" dirty="0" smtClean="0">
                <a:solidFill>
                  <a:schemeClr val="tx1"/>
                </a:solidFill>
                <a:latin typeface="Calibri" panose="020F0502020204030204" pitchFamily="34" charset="0"/>
              </a:rPr>
              <a:t>    ......</a:t>
            </a:r>
            <a:endParaRPr lang="it-IT" b="1" dirty="0">
              <a:solidFill>
                <a:schemeClr val="accent1">
                  <a:lumMod val="50000"/>
                </a:schemeClr>
              </a:solidFill>
              <a:latin typeface="Calibri" panose="020F0502020204030204" pitchFamily="34" charset="0"/>
            </a:endParaRPr>
          </a:p>
        </p:txBody>
      </p:sp>
    </p:spTree>
    <p:extLst>
      <p:ext uri="{BB962C8B-B14F-4D97-AF65-F5344CB8AC3E}">
        <p14:creationId xmlns:p14="http://schemas.microsoft.com/office/powerpoint/2010/main" val="3517184724"/>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7584" y="180675"/>
            <a:ext cx="8136900" cy="498599"/>
          </a:xfrm>
          <a:prstGeom prst="rect">
            <a:avLst/>
          </a:prstGeom>
        </p:spPr>
        <p:txBody>
          <a:bodyPr lIns="91425" tIns="91425" rIns="91425" bIns="91425" anchor="b" anchorCtr="0">
            <a:noAutofit/>
          </a:bodyPr>
          <a:lstStyle/>
          <a:p>
            <a:pPr lvl="0" rtl="0">
              <a:spcBef>
                <a:spcPts val="0"/>
              </a:spcBef>
              <a:buNone/>
            </a:pPr>
            <a:r>
              <a:rPr lang="it-IT" sz="3200" dirty="0" smtClean="0">
                <a:solidFill>
                  <a:srgbClr val="003366"/>
                </a:solidFill>
                <a:latin typeface="Calibri" panose="020F0502020204030204" pitchFamily="34" charset="0"/>
              </a:rPr>
              <a:t>SPECIFICATIONS (1)</a:t>
            </a:r>
            <a:endParaRPr sz="3200" dirty="0">
              <a:solidFill>
                <a:srgbClr val="003366"/>
              </a:solidFill>
              <a:latin typeface="Calibri" panose="020F0502020204030204" pitchFamily="34" charset="0"/>
            </a:endParaRPr>
          </a:p>
        </p:txBody>
      </p:sp>
      <p:sp>
        <p:nvSpPr>
          <p:cNvPr id="34" name="Shape 34"/>
          <p:cNvSpPr txBox="1">
            <a:spLocks noGrp="1"/>
          </p:cNvSpPr>
          <p:nvPr>
            <p:ph type="body" idx="1"/>
          </p:nvPr>
        </p:nvSpPr>
        <p:spPr>
          <a:xfrm>
            <a:off x="323528" y="1004359"/>
            <a:ext cx="8229600" cy="5325900"/>
          </a:xfrm>
          <a:prstGeom prst="rect">
            <a:avLst/>
          </a:prstGeom>
        </p:spPr>
        <p:txBody>
          <a:bodyPr lIns="91425" tIns="91425" rIns="91425" bIns="91425" anchor="ctr" anchorCtr="0">
            <a:noAutofit/>
          </a:bodyPr>
          <a:lstStyle/>
          <a:p>
            <a:pPr marL="285750" indent="-285750" algn="just"/>
            <a:r>
              <a:rPr lang="it-IT" sz="1800" dirty="0" smtClean="0">
                <a:solidFill>
                  <a:srgbClr val="003366"/>
                </a:solidFill>
                <a:latin typeface="Calibri" panose="020F0502020204030204" pitchFamily="34" charset="0"/>
              </a:rPr>
              <a:t>REGISTRATION OF A GUEST:</a:t>
            </a:r>
          </a:p>
          <a:p>
            <a:pPr algn="just">
              <a:buNone/>
            </a:pPr>
            <a:r>
              <a:rPr lang="it-IT" sz="1800" dirty="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Email </a:t>
            </a:r>
            <a:r>
              <a:rPr lang="it-IT" sz="1800" dirty="0" err="1" smtClean="0">
                <a:solidFill>
                  <a:schemeClr val="tx1"/>
                </a:solidFill>
                <a:latin typeface="Calibri" panose="020F0502020204030204" pitchFamily="34" charset="0"/>
              </a:rPr>
              <a:t>address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used</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only</a:t>
            </a:r>
            <a:r>
              <a:rPr lang="it-IT" sz="1800" dirty="0" smtClean="0">
                <a:solidFill>
                  <a:schemeClr val="tx1"/>
                </a:solidFill>
                <a:latin typeface="Calibri" panose="020F0502020204030204" pitchFamily="34" charset="0"/>
              </a:rPr>
              <a:t> once</a:t>
            </a:r>
          </a:p>
          <a:p>
            <a:pPr algn="just">
              <a:buNone/>
            </a:pPr>
            <a:endParaRPr lang="it-IT" sz="1800" dirty="0" smtClean="0">
              <a:solidFill>
                <a:srgbClr val="003366"/>
              </a:solidFill>
              <a:latin typeface="Calibri" panose="020F0502020204030204" pitchFamily="34" charset="0"/>
            </a:endParaRPr>
          </a:p>
          <a:p>
            <a:pPr marL="285750" indent="-285750" algn="just"/>
            <a:r>
              <a:rPr lang="it-IT" sz="1800" dirty="0" smtClean="0">
                <a:solidFill>
                  <a:srgbClr val="003366"/>
                </a:solidFill>
                <a:latin typeface="Calibri" panose="020F0502020204030204" pitchFamily="34" charset="0"/>
              </a:rPr>
              <a:t>USER LOGIN: </a:t>
            </a:r>
          </a:p>
          <a:p>
            <a:pPr algn="just">
              <a:buNone/>
            </a:pPr>
            <a:r>
              <a:rPr lang="it-IT" sz="1800" dirty="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a:t>
            </a:r>
            <a:r>
              <a:rPr lang="it-IT" sz="1800" dirty="0" err="1">
                <a:solidFill>
                  <a:schemeClr val="tx1"/>
                </a:solidFill>
                <a:latin typeface="Calibri" panose="020F0502020204030204" pitchFamily="34" charset="0"/>
              </a:rPr>
              <a:t>C</a:t>
            </a:r>
            <a:r>
              <a:rPr lang="it-IT" sz="1800" dirty="0" err="1" smtClean="0">
                <a:solidFill>
                  <a:schemeClr val="tx1"/>
                </a:solidFill>
                <a:latin typeface="Calibri" panose="020F0502020204030204" pitchFamily="34" charset="0"/>
              </a:rPr>
              <a:t>orrect</a:t>
            </a:r>
            <a:r>
              <a:rPr lang="it-IT" sz="1800" dirty="0" smtClean="0">
                <a:solidFill>
                  <a:schemeClr val="tx1"/>
                </a:solidFill>
                <a:latin typeface="Calibri" panose="020F0502020204030204" pitchFamily="34" charset="0"/>
              </a:rPr>
              <a:t> information must be </a:t>
            </a:r>
            <a:r>
              <a:rPr lang="it-IT" sz="1800" dirty="0" err="1" smtClean="0">
                <a:solidFill>
                  <a:schemeClr val="tx1"/>
                </a:solidFill>
                <a:latin typeface="Calibri" panose="020F0502020204030204" pitchFamily="34" charset="0"/>
              </a:rPr>
              <a:t>inserted</a:t>
            </a:r>
            <a:endParaRPr lang="it-IT" sz="1800" dirty="0" smtClean="0">
              <a:solidFill>
                <a:schemeClr val="tx1"/>
              </a:solidFill>
              <a:latin typeface="Calibri" panose="020F0502020204030204" pitchFamily="34" charset="0"/>
            </a:endParaRPr>
          </a:p>
          <a:p>
            <a:pPr algn="just">
              <a:buNone/>
            </a:pPr>
            <a:endParaRPr lang="it-IT" sz="1800" dirty="0" smtClean="0">
              <a:solidFill>
                <a:srgbClr val="003366"/>
              </a:solidFill>
              <a:latin typeface="Calibri" panose="020F0502020204030204" pitchFamily="34" charset="0"/>
            </a:endParaRPr>
          </a:p>
          <a:p>
            <a:pPr marL="285750" indent="-285750" algn="just"/>
            <a:r>
              <a:rPr lang="it-IT" sz="1800" dirty="0" smtClean="0">
                <a:solidFill>
                  <a:srgbClr val="003366"/>
                </a:solidFill>
                <a:latin typeface="Calibri" panose="020F0502020204030204" pitchFamily="34" charset="0"/>
              </a:rPr>
              <a:t>TAXI DRIVER LOGIN:</a:t>
            </a:r>
          </a:p>
          <a:p>
            <a:pPr algn="just">
              <a:buNone/>
            </a:pPr>
            <a:r>
              <a:rPr lang="it-IT" sz="1800" dirty="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a:t>
            </a:r>
            <a:r>
              <a:rPr lang="it-IT" sz="1800" dirty="0" err="1">
                <a:solidFill>
                  <a:schemeClr val="tx1"/>
                </a:solidFill>
                <a:latin typeface="Calibri" panose="020F0502020204030204" pitchFamily="34" charset="0"/>
              </a:rPr>
              <a:t>C</a:t>
            </a:r>
            <a:r>
              <a:rPr lang="it-IT" sz="1800" dirty="0" err="1" smtClean="0">
                <a:solidFill>
                  <a:schemeClr val="tx1"/>
                </a:solidFill>
                <a:latin typeface="Calibri" panose="020F0502020204030204" pitchFamily="34" charset="0"/>
              </a:rPr>
              <a:t>orrect</a:t>
            </a:r>
            <a:r>
              <a:rPr lang="it-IT" sz="1800" dirty="0" smtClean="0">
                <a:solidFill>
                  <a:schemeClr val="tx1"/>
                </a:solidFill>
                <a:latin typeface="Calibri" panose="020F0502020204030204" pitchFamily="34" charset="0"/>
              </a:rPr>
              <a:t> information must be </a:t>
            </a:r>
            <a:r>
              <a:rPr lang="it-IT" sz="1800" dirty="0" err="1" smtClean="0">
                <a:solidFill>
                  <a:schemeClr val="tx1"/>
                </a:solidFill>
                <a:latin typeface="Calibri" panose="020F0502020204030204" pitchFamily="34" charset="0"/>
              </a:rPr>
              <a:t>inserted</a:t>
            </a:r>
            <a:endParaRPr lang="it-IT" sz="1800" dirty="0" smtClean="0">
              <a:solidFill>
                <a:schemeClr val="tx1"/>
              </a:solidFill>
              <a:latin typeface="Calibri" panose="020F0502020204030204" pitchFamily="34" charset="0"/>
            </a:endParaRPr>
          </a:p>
          <a:p>
            <a:pPr algn="just">
              <a:buNone/>
            </a:pPr>
            <a:endParaRPr lang="it-IT" sz="1800" dirty="0" smtClean="0">
              <a:solidFill>
                <a:srgbClr val="003366"/>
              </a:solidFill>
              <a:latin typeface="Calibri" panose="020F0502020204030204" pitchFamily="34" charset="0"/>
            </a:endParaRPr>
          </a:p>
          <a:p>
            <a:pPr marL="285750" indent="-285750" algn="just"/>
            <a:r>
              <a:rPr lang="it-IT" sz="1800" dirty="0" smtClean="0">
                <a:solidFill>
                  <a:srgbClr val="003366"/>
                </a:solidFill>
                <a:latin typeface="Calibri" panose="020F0502020204030204" pitchFamily="34" charset="0"/>
              </a:rPr>
              <a:t>MANAGEMENT OF TAXI QUEUES:</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A FIFO </a:t>
            </a:r>
            <a:r>
              <a:rPr lang="it-IT" sz="1800" dirty="0" err="1" smtClean="0">
                <a:solidFill>
                  <a:schemeClr val="tx1"/>
                </a:solidFill>
                <a:latin typeface="Calibri" panose="020F0502020204030204" pitchFamily="34" charset="0"/>
              </a:rPr>
              <a:t>queue</a:t>
            </a:r>
            <a:r>
              <a:rPr lang="it-IT" sz="1800" dirty="0" smtClean="0">
                <a:solidFill>
                  <a:schemeClr val="tx1"/>
                </a:solidFill>
                <a:latin typeface="Calibri" panose="020F0502020204030204" pitchFamily="34" charset="0"/>
              </a:rPr>
              <a:t> for </a:t>
            </a:r>
            <a:r>
              <a:rPr lang="it-IT" sz="1800" dirty="0" err="1" smtClean="0">
                <a:solidFill>
                  <a:schemeClr val="tx1"/>
                </a:solidFill>
                <a:latin typeface="Calibri" panose="020F0502020204030204" pitchFamily="34" charset="0"/>
              </a:rPr>
              <a:t>each</a:t>
            </a:r>
            <a:r>
              <a:rPr lang="it-IT" sz="1800" dirty="0" smtClean="0">
                <a:solidFill>
                  <a:schemeClr val="tx1"/>
                </a:solidFill>
                <a:latin typeface="Calibri" panose="020F0502020204030204" pitchFamily="34" charset="0"/>
              </a:rPr>
              <a:t> zone</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Taxi </a:t>
            </a:r>
            <a:r>
              <a:rPr lang="it-IT" sz="1800" dirty="0" err="1" smtClean="0">
                <a:solidFill>
                  <a:schemeClr val="tx1"/>
                </a:solidFill>
                <a:latin typeface="Calibri" panose="020F0502020204030204" pitchFamily="34" charset="0"/>
              </a:rPr>
              <a:t>available</a:t>
            </a:r>
            <a:r>
              <a:rPr lang="it-IT" sz="1800" dirty="0" smtClean="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sym typeface="Wingdings" panose="05000000000000000000" pitchFamily="2" charset="2"/>
              </a:rPr>
              <a:t></a:t>
            </a:r>
            <a:r>
              <a:rPr lang="it-IT" sz="1800" dirty="0" smtClean="0">
                <a:solidFill>
                  <a:schemeClr val="tx1"/>
                </a:solidFill>
                <a:latin typeface="Calibri" panose="020F0502020204030204" pitchFamily="34" charset="0"/>
              </a:rPr>
              <a:t> taxi </a:t>
            </a:r>
            <a:r>
              <a:rPr lang="it-IT" sz="1800" dirty="0" err="1" smtClean="0">
                <a:solidFill>
                  <a:schemeClr val="tx1"/>
                </a:solidFill>
                <a:latin typeface="Calibri" panose="020F0502020204030204" pitchFamily="34" charset="0"/>
              </a:rPr>
              <a:t>inserted</a:t>
            </a:r>
            <a:r>
              <a:rPr lang="it-IT" sz="1800" dirty="0" smtClean="0">
                <a:solidFill>
                  <a:schemeClr val="tx1"/>
                </a:solidFill>
                <a:latin typeface="Calibri" panose="020F0502020204030204" pitchFamily="34" charset="0"/>
              </a:rPr>
              <a:t> in the </a:t>
            </a:r>
            <a:r>
              <a:rPr lang="it-IT" sz="1800" dirty="0" err="1" smtClean="0">
                <a:solidFill>
                  <a:schemeClr val="tx1"/>
                </a:solidFill>
                <a:latin typeface="Calibri" panose="020F0502020204030204" pitchFamily="34" charset="0"/>
              </a:rPr>
              <a:t>queue</a:t>
            </a:r>
            <a:r>
              <a:rPr lang="it-IT" sz="1800" dirty="0" smtClean="0">
                <a:solidFill>
                  <a:schemeClr val="tx1"/>
                </a:solidFill>
                <a:latin typeface="Calibri" panose="020F0502020204030204" pitchFamily="34" charset="0"/>
              </a:rPr>
              <a:t>  </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Taxi </a:t>
            </a:r>
            <a:r>
              <a:rPr lang="it-IT" sz="1800" dirty="0" err="1" smtClean="0">
                <a:solidFill>
                  <a:schemeClr val="tx1"/>
                </a:solidFill>
                <a:latin typeface="Calibri" panose="020F0502020204030204" pitchFamily="34" charset="0"/>
              </a:rPr>
              <a:t>not</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available</a:t>
            </a:r>
            <a:r>
              <a:rPr lang="it-IT" sz="1800" dirty="0" smtClean="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sym typeface="Wingdings" panose="05000000000000000000" pitchFamily="2" charset="2"/>
              </a:rPr>
              <a:t> taxi </a:t>
            </a:r>
            <a:r>
              <a:rPr lang="it-IT" sz="1800" dirty="0" err="1" smtClean="0">
                <a:solidFill>
                  <a:schemeClr val="tx1"/>
                </a:solidFill>
                <a:latin typeface="Calibri" panose="020F0502020204030204" pitchFamily="34" charset="0"/>
                <a:sym typeface="Wingdings" panose="05000000000000000000" pitchFamily="2" charset="2"/>
              </a:rPr>
              <a:t>removed</a:t>
            </a:r>
            <a:r>
              <a:rPr lang="it-IT" sz="1800" dirty="0" smtClean="0">
                <a:solidFill>
                  <a:schemeClr val="tx1"/>
                </a:solidFill>
                <a:latin typeface="Calibri" panose="020F0502020204030204" pitchFamily="34" charset="0"/>
                <a:sym typeface="Wingdings" panose="05000000000000000000" pitchFamily="2" charset="2"/>
              </a:rPr>
              <a:t> from the </a:t>
            </a:r>
            <a:r>
              <a:rPr lang="it-IT" sz="1800" dirty="0" err="1" smtClean="0">
                <a:solidFill>
                  <a:schemeClr val="tx1"/>
                </a:solidFill>
                <a:latin typeface="Calibri" panose="020F0502020204030204" pitchFamily="34" charset="0"/>
                <a:sym typeface="Wingdings" panose="05000000000000000000" pitchFamily="2" charset="2"/>
              </a:rPr>
              <a:t>queue</a:t>
            </a:r>
            <a:endParaRPr lang="it-IT" sz="1800" dirty="0" smtClean="0">
              <a:solidFill>
                <a:schemeClr val="tx1"/>
              </a:solidFill>
              <a:latin typeface="Calibri" panose="020F0502020204030204" pitchFamily="34" charset="0"/>
              <a:sym typeface="Wingdings" panose="05000000000000000000" pitchFamily="2" charset="2"/>
            </a:endParaRPr>
          </a:p>
          <a:p>
            <a:pPr algn="just">
              <a:buNone/>
            </a:pPr>
            <a:r>
              <a:rPr lang="it-IT" sz="1800" dirty="0">
                <a:solidFill>
                  <a:schemeClr val="tx1"/>
                </a:solidFill>
                <a:latin typeface="Calibri" panose="020F0502020204030204" pitchFamily="34" charset="0"/>
                <a:sym typeface="Wingdings" panose="05000000000000000000" pitchFamily="2" charset="2"/>
              </a:rPr>
              <a:t>	</a:t>
            </a:r>
            <a:r>
              <a:rPr lang="it-IT" sz="1800" dirty="0" smtClean="0">
                <a:solidFill>
                  <a:schemeClr val="tx1"/>
                </a:solidFill>
                <a:latin typeface="Calibri" panose="020F0502020204030204" pitchFamily="34" charset="0"/>
                <a:sym typeface="Wingdings" panose="05000000000000000000" pitchFamily="2" charset="2"/>
              </a:rPr>
              <a:t>- Ride </a:t>
            </a:r>
            <a:r>
              <a:rPr lang="it-IT" sz="1800" dirty="0" err="1" smtClean="0">
                <a:solidFill>
                  <a:schemeClr val="tx1"/>
                </a:solidFill>
                <a:latin typeface="Calibri" panose="020F0502020204030204" pitchFamily="34" charset="0"/>
                <a:sym typeface="Wingdings" panose="05000000000000000000" pitchFamily="2" charset="2"/>
              </a:rPr>
              <a:t>rejection</a:t>
            </a:r>
            <a:r>
              <a:rPr lang="it-IT" sz="1800" dirty="0" smtClean="0">
                <a:solidFill>
                  <a:schemeClr val="tx1"/>
                </a:solidFill>
                <a:latin typeface="Calibri" panose="020F0502020204030204" pitchFamily="34" charset="0"/>
                <a:sym typeface="Wingdings" panose="05000000000000000000" pitchFamily="2" charset="2"/>
              </a:rPr>
              <a:t> =&gt; taxi </a:t>
            </a:r>
            <a:r>
              <a:rPr lang="it-IT" sz="1800" dirty="0" err="1" smtClean="0">
                <a:solidFill>
                  <a:schemeClr val="tx1"/>
                </a:solidFill>
                <a:latin typeface="Calibri" panose="020F0502020204030204" pitchFamily="34" charset="0"/>
                <a:sym typeface="Wingdings" panose="05000000000000000000" pitchFamily="2" charset="2"/>
              </a:rPr>
              <a:t>moved</a:t>
            </a:r>
            <a:r>
              <a:rPr lang="it-IT" sz="1800" dirty="0" smtClean="0">
                <a:solidFill>
                  <a:schemeClr val="tx1"/>
                </a:solidFill>
                <a:latin typeface="Calibri" panose="020F0502020204030204" pitchFamily="34" charset="0"/>
                <a:sym typeface="Wingdings" panose="05000000000000000000" pitchFamily="2" charset="2"/>
              </a:rPr>
              <a:t> to the last position of the </a:t>
            </a:r>
            <a:r>
              <a:rPr lang="it-IT" sz="1800" dirty="0" err="1" smtClean="0">
                <a:solidFill>
                  <a:schemeClr val="tx1"/>
                </a:solidFill>
                <a:latin typeface="Calibri" panose="020F0502020204030204" pitchFamily="34" charset="0"/>
                <a:sym typeface="Wingdings" panose="05000000000000000000" pitchFamily="2" charset="2"/>
              </a:rPr>
              <a:t>queue</a:t>
            </a:r>
            <a:endParaRPr lang="it-IT" sz="1800" dirty="0" smtClean="0">
              <a:solidFill>
                <a:schemeClr val="tx1"/>
              </a:solidFill>
              <a:latin typeface="Calibri" panose="020F0502020204030204" pitchFamily="34" charset="0"/>
              <a:sym typeface="Wingdings" panose="05000000000000000000" pitchFamily="2" charset="2"/>
            </a:endParaRPr>
          </a:p>
          <a:p>
            <a:pPr algn="just">
              <a:buNone/>
            </a:pPr>
            <a:endParaRPr lang="it-IT" sz="1800" dirty="0" smtClean="0">
              <a:solidFill>
                <a:srgbClr val="003366"/>
              </a:solidFill>
              <a:latin typeface="Calibri" panose="020F0502020204030204" pitchFamily="34" charset="0"/>
            </a:endParaRPr>
          </a:p>
          <a:p>
            <a:pPr marL="285750" indent="-285750" algn="just"/>
            <a:r>
              <a:rPr lang="it-IT" sz="1800" dirty="0" smtClean="0">
                <a:solidFill>
                  <a:srgbClr val="003366"/>
                </a:solidFill>
                <a:latin typeface="Calibri" panose="020F0502020204030204" pitchFamily="34" charset="0"/>
              </a:rPr>
              <a:t>TAXI RIDE REQUEST:</a:t>
            </a:r>
          </a:p>
          <a:p>
            <a:pPr algn="just">
              <a:buNone/>
            </a:pPr>
            <a:r>
              <a:rPr lang="it-IT" sz="1800" dirty="0" smtClean="0">
                <a:solidFill>
                  <a:srgbClr val="003366"/>
                </a:solidFill>
                <a:latin typeface="Calibri" panose="020F0502020204030204" pitchFamily="34" charset="0"/>
              </a:rPr>
              <a:t>	</a:t>
            </a:r>
            <a:r>
              <a:rPr lang="it-IT" sz="1800" dirty="0" smtClean="0">
                <a:solidFill>
                  <a:schemeClr val="tx1"/>
                </a:solidFill>
                <a:latin typeface="Calibri" panose="020F0502020204030204" pitchFamily="34" charset="0"/>
              </a:rPr>
              <a:t>- Web </a:t>
            </a:r>
            <a:r>
              <a:rPr lang="it-IT" sz="1800" dirty="0" err="1" smtClean="0">
                <a:solidFill>
                  <a:schemeClr val="tx1"/>
                </a:solidFill>
                <a:latin typeface="Calibri" panose="020F0502020204030204" pitchFamily="34" charset="0"/>
              </a:rPr>
              <a:t>application</a:t>
            </a:r>
            <a:r>
              <a:rPr lang="it-IT" sz="1800" dirty="0" smtClean="0">
                <a:solidFill>
                  <a:schemeClr val="tx1"/>
                </a:solidFill>
                <a:latin typeface="Calibri" panose="020F0502020204030204" pitchFamily="34" charset="0"/>
              </a:rPr>
              <a:t> =&gt; meeting location </a:t>
            </a:r>
            <a:r>
              <a:rPr lang="it-IT" sz="1800" dirty="0" err="1" smtClean="0">
                <a:solidFill>
                  <a:schemeClr val="tx1"/>
                </a:solidFill>
                <a:latin typeface="Calibri" panose="020F0502020204030204" pitchFamily="34" charset="0"/>
              </a:rPr>
              <a:t>is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required</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form</a:t>
            </a:r>
            <a:r>
              <a:rPr lang="it-IT" sz="1800" dirty="0" smtClean="0">
                <a:solidFill>
                  <a:schemeClr val="tx1"/>
                </a:solidFill>
                <a:latin typeface="Calibri" panose="020F0502020204030204" pitchFamily="34" charset="0"/>
              </a:rPr>
              <a:t>)</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Mobile </a:t>
            </a:r>
            <a:r>
              <a:rPr lang="it-IT" sz="1800" dirty="0" err="1" smtClean="0">
                <a:solidFill>
                  <a:schemeClr val="tx1"/>
                </a:solidFill>
                <a:latin typeface="Calibri" panose="020F0502020204030204" pitchFamily="34" charset="0"/>
              </a:rPr>
              <a:t>application</a:t>
            </a:r>
            <a:r>
              <a:rPr lang="it-IT" sz="1800" dirty="0" smtClean="0">
                <a:solidFill>
                  <a:schemeClr val="tx1"/>
                </a:solidFill>
                <a:latin typeface="Calibri" panose="020F0502020204030204" pitchFamily="34" charset="0"/>
              </a:rPr>
              <a:t> =&gt; meeting location </a:t>
            </a:r>
            <a:r>
              <a:rPr lang="it-IT" sz="1800" dirty="0" err="1" smtClean="0">
                <a:solidFill>
                  <a:schemeClr val="tx1"/>
                </a:solidFill>
                <a:latin typeface="Calibri" panose="020F0502020204030204" pitchFamily="34" charset="0"/>
              </a:rPr>
              <a:t>provided</a:t>
            </a:r>
            <a:r>
              <a:rPr lang="it-IT" sz="1800" dirty="0" smtClean="0">
                <a:solidFill>
                  <a:schemeClr val="tx1"/>
                </a:solidFill>
                <a:latin typeface="Calibri" panose="020F0502020204030204" pitchFamily="34" charset="0"/>
              </a:rPr>
              <a:t> by in-</a:t>
            </a:r>
            <a:r>
              <a:rPr lang="it-IT" sz="1800" dirty="0" err="1" smtClean="0">
                <a:solidFill>
                  <a:schemeClr val="tx1"/>
                </a:solidFill>
                <a:latin typeface="Calibri" panose="020F0502020204030204" pitchFamily="34" charset="0"/>
              </a:rPr>
              <a:t>built</a:t>
            </a:r>
            <a:r>
              <a:rPr lang="it-IT" sz="1800" dirty="0" smtClean="0">
                <a:solidFill>
                  <a:schemeClr val="tx1"/>
                </a:solidFill>
                <a:latin typeface="Calibri" panose="020F0502020204030204" pitchFamily="34" charset="0"/>
              </a:rPr>
              <a:t> GPS</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No taxi </a:t>
            </a:r>
            <a:r>
              <a:rPr lang="it-IT" sz="1800" dirty="0" err="1" smtClean="0">
                <a:solidFill>
                  <a:schemeClr val="tx1"/>
                </a:solidFill>
                <a:latin typeface="Calibri" panose="020F0502020204030204" pitchFamily="34" charset="0"/>
              </a:rPr>
              <a:t>found</a:t>
            </a:r>
            <a:r>
              <a:rPr lang="it-IT" sz="1800" dirty="0" smtClean="0">
                <a:solidFill>
                  <a:schemeClr val="tx1"/>
                </a:solidFill>
                <a:latin typeface="Calibri" panose="020F0502020204030204" pitchFamily="34" charset="0"/>
              </a:rPr>
              <a:t> for a ride in a zone  =&gt; </a:t>
            </a:r>
            <a:r>
              <a:rPr lang="it-IT" sz="1800" dirty="0" err="1" smtClean="0">
                <a:solidFill>
                  <a:schemeClr val="tx1"/>
                </a:solidFill>
                <a:latin typeface="Calibri" panose="020F0502020204030204" pitchFamily="34" charset="0"/>
              </a:rPr>
              <a:t>searching</a:t>
            </a:r>
            <a:r>
              <a:rPr lang="it-IT" sz="1800" dirty="0" smtClean="0">
                <a:solidFill>
                  <a:schemeClr val="tx1"/>
                </a:solidFill>
                <a:latin typeface="Calibri" panose="020F0502020204030204" pitchFamily="34" charset="0"/>
              </a:rPr>
              <a:t> in the </a:t>
            </a:r>
            <a:r>
              <a:rPr lang="it-IT" sz="1800" dirty="0" err="1" smtClean="0">
                <a:solidFill>
                  <a:schemeClr val="tx1"/>
                </a:solidFill>
                <a:latin typeface="Calibri" panose="020F0502020204030204" pitchFamily="34" charset="0"/>
              </a:rPr>
              <a:t>nearest</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zone’s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queue</a:t>
            </a:r>
            <a:endParaRPr lang="it-IT" sz="1800" dirty="0" smtClean="0">
              <a:solidFill>
                <a:schemeClr val="tx1"/>
              </a:solidFill>
              <a:latin typeface="Calibri" panose="020F0502020204030204" pitchFamily="34" charset="0"/>
            </a:endParaRP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Taxi code and </a:t>
            </a:r>
            <a:r>
              <a:rPr lang="it-IT" sz="1800" dirty="0" err="1" smtClean="0">
                <a:solidFill>
                  <a:schemeClr val="tx1"/>
                </a:solidFill>
                <a:latin typeface="Calibri" panose="020F0502020204030204" pitchFamily="34" charset="0"/>
              </a:rPr>
              <a:t>waiting</a:t>
            </a:r>
            <a:r>
              <a:rPr lang="it-IT" sz="1800" dirty="0" smtClean="0">
                <a:solidFill>
                  <a:schemeClr val="tx1"/>
                </a:solidFill>
                <a:latin typeface="Calibri" panose="020F0502020204030204" pitchFamily="34" charset="0"/>
              </a:rPr>
              <a:t> time </a:t>
            </a:r>
            <a:r>
              <a:rPr lang="it-IT" sz="1800" dirty="0" err="1" smtClean="0">
                <a:solidFill>
                  <a:schemeClr val="tx1"/>
                </a:solidFill>
                <a:latin typeface="Calibri" panose="020F0502020204030204" pitchFamily="34" charset="0"/>
              </a:rPr>
              <a:t>assignment</a:t>
            </a:r>
            <a:r>
              <a:rPr lang="it-IT" sz="1800" dirty="0" smtClean="0">
                <a:solidFill>
                  <a:schemeClr val="tx1"/>
                </a:solidFill>
                <a:latin typeface="Calibri" panose="020F0502020204030204" pitchFamily="34" charset="0"/>
              </a:rPr>
              <a:t> </a:t>
            </a:r>
          </a:p>
          <a:p>
            <a:pPr algn="just">
              <a:buNone/>
            </a:pPr>
            <a:r>
              <a:rPr lang="it-IT" sz="1800" dirty="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 A </a:t>
            </a:r>
            <a:r>
              <a:rPr lang="it-IT" sz="1800" dirty="0" err="1" smtClean="0">
                <a:solidFill>
                  <a:schemeClr val="tx1"/>
                </a:solidFill>
                <a:latin typeface="Calibri" panose="020F0502020204030204" pitchFamily="34" charset="0"/>
              </a:rPr>
              <a:t>request</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is</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active</a:t>
            </a:r>
            <a:r>
              <a:rPr lang="it-IT" sz="1800" dirty="0" smtClean="0">
                <a:solidFill>
                  <a:schemeClr val="tx1"/>
                </a:solidFill>
                <a:latin typeface="Calibri" panose="020F0502020204030204" pitchFamily="34" charset="0"/>
              </a:rPr>
              <a:t> =&gt; no </a:t>
            </a:r>
            <a:r>
              <a:rPr lang="it-IT" sz="1800" dirty="0" err="1" smtClean="0">
                <a:solidFill>
                  <a:schemeClr val="tx1"/>
                </a:solidFill>
                <a:latin typeface="Calibri" panose="020F0502020204030204" pitchFamily="34" charset="0"/>
              </a:rPr>
              <a:t>other</a:t>
            </a:r>
            <a:r>
              <a:rPr lang="it-IT" sz="1800" dirty="0" smtClean="0">
                <a:solidFill>
                  <a:schemeClr val="tx1"/>
                </a:solidFill>
                <a:latin typeface="Calibri" panose="020F0502020204030204" pitchFamily="34" charset="0"/>
              </a:rPr>
              <a:t> </a:t>
            </a:r>
            <a:r>
              <a:rPr lang="it-IT" sz="1800" dirty="0" err="1" smtClean="0">
                <a:solidFill>
                  <a:schemeClr val="tx1"/>
                </a:solidFill>
                <a:latin typeface="Calibri" panose="020F0502020204030204" pitchFamily="34" charset="0"/>
              </a:rPr>
              <a:t>requests</a:t>
            </a:r>
            <a:r>
              <a:rPr lang="it-IT" sz="1800" dirty="0" smtClean="0">
                <a:solidFill>
                  <a:schemeClr val="tx1"/>
                </a:solidFill>
                <a:latin typeface="Calibri" panose="020F0502020204030204" pitchFamily="34" charset="0"/>
              </a:rPr>
              <a:t> can be made</a:t>
            </a:r>
          </a:p>
        </p:txBody>
      </p:sp>
      <p:pic>
        <p:nvPicPr>
          <p:cNvPr id="35" name="Shape 35"/>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36" name="Shape 36"/>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37" name="Shape 37"/>
          <p:cNvCxnSpPr/>
          <p:nvPr/>
        </p:nvCxnSpPr>
        <p:spPr>
          <a:xfrm rot="10800000">
            <a:off x="691550" y="125"/>
            <a:ext cx="0" cy="630299"/>
          </a:xfrm>
          <a:prstGeom prst="straightConnector1">
            <a:avLst/>
          </a:prstGeom>
          <a:noFill/>
          <a:ln w="9525" cap="flat" cmpd="sng">
            <a:solidFill>
              <a:srgbClr val="003366"/>
            </a:solidFill>
            <a:prstDash val="solid"/>
            <a:round/>
            <a:headEnd type="none" w="lg" len="lg"/>
            <a:tailEnd type="none" w="lg" len="lg"/>
          </a:ln>
        </p:spPr>
      </p:cxnSp>
      <p:sp>
        <p:nvSpPr>
          <p:cNvPr id="38" name="Shape 38"/>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39" name="Shape 39"/>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10" name="Shape 28"/>
          <p:cNvSpPr txBox="1">
            <a:spLocks/>
          </p:cNvSpPr>
          <p:nvPr/>
        </p:nvSpPr>
        <p:spPr>
          <a:xfrm>
            <a:off x="-468560" y="6562356"/>
            <a:ext cx="5544616" cy="332543"/>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indent="457200">
              <a:lnSpc>
                <a:spcPct val="115000"/>
              </a:lnSpc>
            </a:pPr>
            <a:r>
              <a:rPr lang="it-IT" sz="1600" b="1" smtClean="0">
                <a:solidFill>
                  <a:srgbClr val="003366"/>
                </a:solidFill>
                <a:latin typeface="Calibri" panose="020F0502020204030204" pitchFamily="34" charset="0"/>
              </a:rPr>
              <a:t>AA. 2015-2016  Software Engineering 2 Project - RASD</a:t>
            </a:r>
            <a:endParaRPr lang="it-IT" sz="1600" b="1" dirty="0">
              <a:solidFill>
                <a:srgbClr val="003366"/>
              </a:solidFill>
              <a:latin typeface="Calibri" panose="020F0502020204030204" pitchFamily="34" charset="0"/>
            </a:endParaRPr>
          </a:p>
        </p:txBody>
      </p:sp>
    </p:spTree>
    <p:extLst>
      <p:ext uri="{BB962C8B-B14F-4D97-AF65-F5344CB8AC3E}">
        <p14:creationId xmlns:p14="http://schemas.microsoft.com/office/powerpoint/2010/main" val="3971844751"/>
      </p:ext>
    </p:extLst>
  </p:cSld>
  <p:clrMapOvr>
    <a:masterClrMapping/>
  </p:clrMapOvr>
  <p:transition spd="slow">
    <p:cut/>
  </p:transition>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1266</Words>
  <Application>Microsoft Office PowerPoint</Application>
  <PresentationFormat>Presentazione su schermo (4:3)</PresentationFormat>
  <Paragraphs>217</Paragraphs>
  <Slides>25</Slides>
  <Notes>25</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25</vt:i4>
      </vt:variant>
    </vt:vector>
  </HeadingPairs>
  <TitlesOfParts>
    <vt:vector size="31" baseType="lpstr">
      <vt:lpstr>Arial</vt:lpstr>
      <vt:lpstr>Calibri</vt:lpstr>
      <vt:lpstr>Courier New</vt:lpstr>
      <vt:lpstr>Wingdings</vt:lpstr>
      <vt:lpstr>Custom Theme</vt:lpstr>
      <vt:lpstr>Custom Theme</vt:lpstr>
      <vt:lpstr>myTaxiService</vt:lpstr>
      <vt:lpstr>PROBLEM DESCRIPTION AND GOALS</vt:lpstr>
      <vt:lpstr>MAIN ASSUMPTIONS</vt:lpstr>
      <vt:lpstr>PROPOSED SYSTEM AND ACTORS</vt:lpstr>
      <vt:lpstr>FUNCTIONAL REQUIREMENTS</vt:lpstr>
      <vt:lpstr>NON FUNCTIONAL REQUIREMENTS (1)</vt:lpstr>
      <vt:lpstr>NON FUNCTIONAL REQUIREMENTS (2)</vt:lpstr>
      <vt:lpstr>NON FUNCTIONAL REQUIREMENTS (3)</vt:lpstr>
      <vt:lpstr>SPECIFICATIONS (1)</vt:lpstr>
      <vt:lpstr>SPECIFICATIONS (2)</vt:lpstr>
      <vt:lpstr>SCENARIO (1)</vt:lpstr>
      <vt:lpstr>SCENARIO (2)</vt:lpstr>
      <vt:lpstr>USE CASE DIAGRAM</vt:lpstr>
      <vt:lpstr>USE CASE DESCRIPTION (1)</vt:lpstr>
      <vt:lpstr>USE CASE DESCRIPTION (2)</vt:lpstr>
      <vt:lpstr>SEQUENCE DIAGRAMS (1)</vt:lpstr>
      <vt:lpstr>SEQUENCE DIAGRAMS (2)</vt:lpstr>
      <vt:lpstr>CLASS DIAGRAM</vt:lpstr>
      <vt:lpstr>ALLOY (1)</vt:lpstr>
      <vt:lpstr>ALLOY (2)</vt:lpstr>
      <vt:lpstr>ALLOY (3)</vt:lpstr>
      <vt:lpstr>ALLOY (4)</vt:lpstr>
      <vt:lpstr>ALLOY (5)</vt:lpstr>
      <vt:lpstr>ALLOY (6)</vt:lpstr>
      <vt:lpstr>ALLOY (7)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myTaxiService</dc:title>
  <cp:lastModifiedBy>Luigi Marrocco</cp:lastModifiedBy>
  <cp:revision>41</cp:revision>
  <dcterms:modified xsi:type="dcterms:W3CDTF">2015-11-09T13:22:51Z</dcterms:modified>
</cp:coreProperties>
</file>