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58" r:id="rId7"/>
    <p:sldId id="285" r:id="rId8"/>
    <p:sldId id="290" r:id="rId9"/>
    <p:sldId id="291" r:id="rId10"/>
    <p:sldId id="300" r:id="rId11"/>
    <p:sldId id="303" r:id="rId12"/>
    <p:sldId id="301" r:id="rId13"/>
    <p:sldId id="293" r:id="rId14"/>
    <p:sldId id="302" r:id="rId15"/>
    <p:sldId id="294" r:id="rId16"/>
    <p:sldId id="305" r:id="rId17"/>
    <p:sldId id="295" r:id="rId18"/>
    <p:sldId id="296" r:id="rId19"/>
    <p:sldId id="297" r:id="rId20"/>
    <p:sldId id="298" r:id="rId21"/>
    <p:sldId id="306" r:id="rId22"/>
    <p:sldId id="299"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E67967-EF44-4E02-85ED-7A7B938754FD}" v="1876" dt="2023-11-08T15:13:55.339"/>
    <p1510:client id="{E560ED77-BCBF-40E9-995A-4FEEBA957DD3}" v="6" dt="2023-11-08T15:00:27.7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e Barron" userId="2542ad4a-83a4-436e-9c10-f285d4b92b48" providerId="ADAL" clId="{04E67967-EF44-4E02-85ED-7A7B938754FD}"/>
    <pc:docChg chg="undo custSel addSld delSld modSld sldOrd">
      <pc:chgData name="Christie Barron" userId="2542ad4a-83a4-436e-9c10-f285d4b92b48" providerId="ADAL" clId="{04E67967-EF44-4E02-85ED-7A7B938754FD}" dt="2023-11-08T15:13:55.339" v="1876" actId="2696"/>
      <pc:docMkLst>
        <pc:docMk/>
      </pc:docMkLst>
      <pc:sldChg chg="modSp mod">
        <pc:chgData name="Christie Barron" userId="2542ad4a-83a4-436e-9c10-f285d4b92b48" providerId="ADAL" clId="{04E67967-EF44-4E02-85ED-7A7B938754FD}" dt="2023-11-08T13:44:24.047" v="91"/>
        <pc:sldMkLst>
          <pc:docMk/>
          <pc:sldMk cId="3571516367" sldId="258"/>
        </pc:sldMkLst>
        <pc:spChg chg="mod">
          <ac:chgData name="Christie Barron" userId="2542ad4a-83a4-436e-9c10-f285d4b92b48" providerId="ADAL" clId="{04E67967-EF44-4E02-85ED-7A7B938754FD}" dt="2023-11-08T13:43:48.791" v="78" actId="20577"/>
          <ac:spMkLst>
            <pc:docMk/>
            <pc:sldMk cId="3571516367" sldId="258"/>
            <ac:spMk id="2" creationId="{0A32731C-311B-46F7-A865-6C3AF6B09A47}"/>
          </ac:spMkLst>
        </pc:spChg>
        <pc:spChg chg="mod">
          <ac:chgData name="Christie Barron" userId="2542ad4a-83a4-436e-9c10-f285d4b92b48" providerId="ADAL" clId="{04E67967-EF44-4E02-85ED-7A7B938754FD}" dt="2023-11-08T13:44:24.047" v="91"/>
          <ac:spMkLst>
            <pc:docMk/>
            <pc:sldMk cId="3571516367" sldId="258"/>
            <ac:spMk id="12" creationId="{1046260C-DE71-6B9E-E663-41FD20F0A1DB}"/>
          </ac:spMkLst>
        </pc:spChg>
      </pc:sldChg>
      <pc:sldChg chg="modSp mod modNotesTx">
        <pc:chgData name="Christie Barron" userId="2542ad4a-83a4-436e-9c10-f285d4b92b48" providerId="ADAL" clId="{04E67967-EF44-4E02-85ED-7A7B938754FD}" dt="2023-11-08T13:47:07.022" v="129" actId="20577"/>
        <pc:sldMkLst>
          <pc:docMk/>
          <pc:sldMk cId="2757521802" sldId="285"/>
        </pc:sldMkLst>
        <pc:spChg chg="mod">
          <ac:chgData name="Christie Barron" userId="2542ad4a-83a4-436e-9c10-f285d4b92b48" providerId="ADAL" clId="{04E67967-EF44-4E02-85ED-7A7B938754FD}" dt="2023-11-08T13:43:54.690" v="82" actId="20577"/>
          <ac:spMkLst>
            <pc:docMk/>
            <pc:sldMk cId="2757521802" sldId="285"/>
            <ac:spMk id="2" creationId="{0A32731C-311B-46F7-A865-6C3AF6B09A47}"/>
          </ac:spMkLst>
        </pc:spChg>
      </pc:sldChg>
      <pc:sldChg chg="modSp mod modNotesTx">
        <pc:chgData name="Christie Barron" userId="2542ad4a-83a4-436e-9c10-f285d4b92b48" providerId="ADAL" clId="{04E67967-EF44-4E02-85ED-7A7B938754FD}" dt="2023-11-08T13:50:22.335" v="163" actId="20577"/>
        <pc:sldMkLst>
          <pc:docMk/>
          <pc:sldMk cId="1458089609" sldId="290"/>
        </pc:sldMkLst>
        <pc:spChg chg="mod">
          <ac:chgData name="Christie Barron" userId="2542ad4a-83a4-436e-9c10-f285d4b92b48" providerId="ADAL" clId="{04E67967-EF44-4E02-85ED-7A7B938754FD}" dt="2023-11-08T13:43:58.554" v="86" actId="20577"/>
          <ac:spMkLst>
            <pc:docMk/>
            <pc:sldMk cId="1458089609" sldId="290"/>
            <ac:spMk id="2" creationId="{0A32731C-311B-46F7-A865-6C3AF6B09A47}"/>
          </ac:spMkLst>
        </pc:spChg>
      </pc:sldChg>
      <pc:sldChg chg="modSp mod modNotesTx">
        <pc:chgData name="Christie Barron" userId="2542ad4a-83a4-436e-9c10-f285d4b92b48" providerId="ADAL" clId="{04E67967-EF44-4E02-85ED-7A7B938754FD}" dt="2023-11-08T13:58:31.288" v="301" actId="20577"/>
        <pc:sldMkLst>
          <pc:docMk/>
          <pc:sldMk cId="725870301" sldId="291"/>
        </pc:sldMkLst>
        <pc:spChg chg="mod">
          <ac:chgData name="Christie Barron" userId="2542ad4a-83a4-436e-9c10-f285d4b92b48" providerId="ADAL" clId="{04E67967-EF44-4E02-85ED-7A7B938754FD}" dt="2023-11-08T13:44:02.047" v="90" actId="20577"/>
          <ac:spMkLst>
            <pc:docMk/>
            <pc:sldMk cId="725870301" sldId="291"/>
            <ac:spMk id="2" creationId="{0A32731C-311B-46F7-A865-6C3AF6B09A47}"/>
          </ac:spMkLst>
        </pc:spChg>
      </pc:sldChg>
      <pc:sldChg chg="addSp delSp modSp del mod">
        <pc:chgData name="Christie Barron" userId="2542ad4a-83a4-436e-9c10-f285d4b92b48" providerId="ADAL" clId="{04E67967-EF44-4E02-85ED-7A7B938754FD}" dt="2023-11-08T14:18:20.603" v="598" actId="2696"/>
        <pc:sldMkLst>
          <pc:docMk/>
          <pc:sldMk cId="4002577554" sldId="292"/>
        </pc:sldMkLst>
        <pc:spChg chg="mod">
          <ac:chgData name="Christie Barron" userId="2542ad4a-83a4-436e-9c10-f285d4b92b48" providerId="ADAL" clId="{04E67967-EF44-4E02-85ED-7A7B938754FD}" dt="2023-11-08T13:44:24.047" v="91"/>
          <ac:spMkLst>
            <pc:docMk/>
            <pc:sldMk cId="4002577554" sldId="292"/>
            <ac:spMk id="2" creationId="{0A32731C-311B-46F7-A865-6C3AF6B09A47}"/>
          </ac:spMkLst>
        </pc:spChg>
        <pc:spChg chg="add del mod">
          <ac:chgData name="Christie Barron" userId="2542ad4a-83a4-436e-9c10-f285d4b92b48" providerId="ADAL" clId="{04E67967-EF44-4E02-85ED-7A7B938754FD}" dt="2023-11-08T14:17:59.187" v="589"/>
          <ac:spMkLst>
            <pc:docMk/>
            <pc:sldMk cId="4002577554" sldId="292"/>
            <ac:spMk id="3" creationId="{3FE0A9BA-A815-8488-0725-420584284FBB}"/>
          </ac:spMkLst>
        </pc:spChg>
        <pc:spChg chg="mod">
          <ac:chgData name="Christie Barron" userId="2542ad4a-83a4-436e-9c10-f285d4b92b48" providerId="ADAL" clId="{04E67967-EF44-4E02-85ED-7A7B938754FD}" dt="2023-11-08T14:06:59.068" v="391"/>
          <ac:spMkLst>
            <pc:docMk/>
            <pc:sldMk cId="4002577554" sldId="292"/>
            <ac:spMk id="12" creationId="{1046260C-DE71-6B9E-E663-41FD20F0A1DB}"/>
          </ac:spMkLst>
        </pc:spChg>
        <pc:picChg chg="del mod">
          <ac:chgData name="Christie Barron" userId="2542ad4a-83a4-436e-9c10-f285d4b92b48" providerId="ADAL" clId="{04E67967-EF44-4E02-85ED-7A7B938754FD}" dt="2023-11-08T14:18:05.143" v="591" actId="21"/>
          <ac:picMkLst>
            <pc:docMk/>
            <pc:sldMk cId="4002577554" sldId="292"/>
            <ac:picMk id="4" creationId="{D5AE205E-CAED-1C07-C892-D320227A8871}"/>
          </ac:picMkLst>
        </pc:picChg>
      </pc:sldChg>
      <pc:sldChg chg="modSp modNotesTx">
        <pc:chgData name="Christie Barron" userId="2542ad4a-83a4-436e-9c10-f285d4b92b48" providerId="ADAL" clId="{04E67967-EF44-4E02-85ED-7A7B938754FD}" dt="2023-11-08T14:26:57.647" v="1171" actId="6549"/>
        <pc:sldMkLst>
          <pc:docMk/>
          <pc:sldMk cId="2350305786" sldId="293"/>
        </pc:sldMkLst>
        <pc:spChg chg="mod">
          <ac:chgData name="Christie Barron" userId="2542ad4a-83a4-436e-9c10-f285d4b92b48" providerId="ADAL" clId="{04E67967-EF44-4E02-85ED-7A7B938754FD}" dt="2023-11-08T13:44:24.047" v="91"/>
          <ac:spMkLst>
            <pc:docMk/>
            <pc:sldMk cId="2350305786" sldId="293"/>
            <ac:spMk id="2" creationId="{0A32731C-311B-46F7-A865-6C3AF6B09A47}"/>
          </ac:spMkLst>
        </pc:spChg>
      </pc:sldChg>
      <pc:sldChg chg="modSp modNotesTx">
        <pc:chgData name="Christie Barron" userId="2542ad4a-83a4-436e-9c10-f285d4b92b48" providerId="ADAL" clId="{04E67967-EF44-4E02-85ED-7A7B938754FD}" dt="2023-11-08T14:29:01.870" v="1248" actId="20577"/>
        <pc:sldMkLst>
          <pc:docMk/>
          <pc:sldMk cId="3828908401" sldId="294"/>
        </pc:sldMkLst>
        <pc:spChg chg="mod">
          <ac:chgData name="Christie Barron" userId="2542ad4a-83a4-436e-9c10-f285d4b92b48" providerId="ADAL" clId="{04E67967-EF44-4E02-85ED-7A7B938754FD}" dt="2023-11-08T13:44:24.047" v="91"/>
          <ac:spMkLst>
            <pc:docMk/>
            <pc:sldMk cId="3828908401" sldId="294"/>
            <ac:spMk id="2" creationId="{0A32731C-311B-46F7-A865-6C3AF6B09A47}"/>
          </ac:spMkLst>
        </pc:spChg>
      </pc:sldChg>
      <pc:sldChg chg="addSp modSp mod modNotesTx">
        <pc:chgData name="Christie Barron" userId="2542ad4a-83a4-436e-9c10-f285d4b92b48" providerId="ADAL" clId="{04E67967-EF44-4E02-85ED-7A7B938754FD}" dt="2023-11-08T14:25:25.472" v="1170" actId="20577"/>
        <pc:sldMkLst>
          <pc:docMk/>
          <pc:sldMk cId="2768769961" sldId="295"/>
        </pc:sldMkLst>
        <pc:spChg chg="mod">
          <ac:chgData name="Christie Barron" userId="2542ad4a-83a4-436e-9c10-f285d4b92b48" providerId="ADAL" clId="{04E67967-EF44-4E02-85ED-7A7B938754FD}" dt="2023-11-08T13:44:24.047" v="91"/>
          <ac:spMkLst>
            <pc:docMk/>
            <pc:sldMk cId="2768769961" sldId="295"/>
            <ac:spMk id="2" creationId="{0A32731C-311B-46F7-A865-6C3AF6B09A47}"/>
          </ac:spMkLst>
        </pc:spChg>
        <pc:spChg chg="add mod">
          <ac:chgData name="Christie Barron" userId="2542ad4a-83a4-436e-9c10-f285d4b92b48" providerId="ADAL" clId="{04E67967-EF44-4E02-85ED-7A7B938754FD}" dt="2023-11-08T14:23:31.694" v="856" actId="20577"/>
          <ac:spMkLst>
            <pc:docMk/>
            <pc:sldMk cId="2768769961" sldId="295"/>
            <ac:spMk id="3" creationId="{568C4F34-F066-461F-DDB0-528EEAEA796D}"/>
          </ac:spMkLst>
        </pc:spChg>
        <pc:spChg chg="mod">
          <ac:chgData name="Christie Barron" userId="2542ad4a-83a4-436e-9c10-f285d4b92b48" providerId="ADAL" clId="{04E67967-EF44-4E02-85ED-7A7B938754FD}" dt="2023-11-08T14:20:41.668" v="708" actId="6549"/>
          <ac:spMkLst>
            <pc:docMk/>
            <pc:sldMk cId="2768769961" sldId="295"/>
            <ac:spMk id="12" creationId="{1046260C-DE71-6B9E-E663-41FD20F0A1DB}"/>
          </ac:spMkLst>
        </pc:spChg>
      </pc:sldChg>
      <pc:sldChg chg="modSp modNotesTx">
        <pc:chgData name="Christie Barron" userId="2542ad4a-83a4-436e-9c10-f285d4b92b48" providerId="ADAL" clId="{04E67967-EF44-4E02-85ED-7A7B938754FD}" dt="2023-11-08T14:31:16.543" v="1264" actId="20577"/>
        <pc:sldMkLst>
          <pc:docMk/>
          <pc:sldMk cId="375978724" sldId="296"/>
        </pc:sldMkLst>
        <pc:spChg chg="mod">
          <ac:chgData name="Christie Barron" userId="2542ad4a-83a4-436e-9c10-f285d4b92b48" providerId="ADAL" clId="{04E67967-EF44-4E02-85ED-7A7B938754FD}" dt="2023-11-08T13:44:24.047" v="91"/>
          <ac:spMkLst>
            <pc:docMk/>
            <pc:sldMk cId="375978724" sldId="296"/>
            <ac:spMk id="2" creationId="{0A32731C-311B-46F7-A865-6C3AF6B09A47}"/>
          </ac:spMkLst>
        </pc:spChg>
      </pc:sldChg>
      <pc:sldChg chg="modSp modNotesTx">
        <pc:chgData name="Christie Barron" userId="2542ad4a-83a4-436e-9c10-f285d4b92b48" providerId="ADAL" clId="{04E67967-EF44-4E02-85ED-7A7B938754FD}" dt="2023-11-08T14:35:22.779" v="1533" actId="20577"/>
        <pc:sldMkLst>
          <pc:docMk/>
          <pc:sldMk cId="2338778485" sldId="297"/>
        </pc:sldMkLst>
        <pc:spChg chg="mod">
          <ac:chgData name="Christie Barron" userId="2542ad4a-83a4-436e-9c10-f285d4b92b48" providerId="ADAL" clId="{04E67967-EF44-4E02-85ED-7A7B938754FD}" dt="2023-11-08T13:44:24.047" v="91"/>
          <ac:spMkLst>
            <pc:docMk/>
            <pc:sldMk cId="2338778485" sldId="297"/>
            <ac:spMk id="2" creationId="{0A32731C-311B-46F7-A865-6C3AF6B09A47}"/>
          </ac:spMkLst>
        </pc:spChg>
      </pc:sldChg>
      <pc:sldChg chg="addSp delSp modSp mod">
        <pc:chgData name="Christie Barron" userId="2542ad4a-83a4-436e-9c10-f285d4b92b48" providerId="ADAL" clId="{04E67967-EF44-4E02-85ED-7A7B938754FD}" dt="2023-11-08T14:57:49.283" v="1875" actId="1076"/>
        <pc:sldMkLst>
          <pc:docMk/>
          <pc:sldMk cId="4084255222" sldId="299"/>
        </pc:sldMkLst>
        <pc:spChg chg="add del mod">
          <ac:chgData name="Christie Barron" userId="2542ad4a-83a4-436e-9c10-f285d4b92b48" providerId="ADAL" clId="{04E67967-EF44-4E02-85ED-7A7B938754FD}" dt="2023-11-08T14:53:59.836" v="1833" actId="478"/>
          <ac:spMkLst>
            <pc:docMk/>
            <pc:sldMk cId="4084255222" sldId="299"/>
            <ac:spMk id="4" creationId="{DBB76029-60DB-1D63-18DC-9BCDA4B2BEC1}"/>
          </ac:spMkLst>
        </pc:spChg>
        <pc:spChg chg="mod">
          <ac:chgData name="Christie Barron" userId="2542ad4a-83a4-436e-9c10-f285d4b92b48" providerId="ADAL" clId="{04E67967-EF44-4E02-85ED-7A7B938754FD}" dt="2023-11-08T14:54:02.773" v="1836" actId="6549"/>
          <ac:spMkLst>
            <pc:docMk/>
            <pc:sldMk cId="4084255222" sldId="299"/>
            <ac:spMk id="12" creationId="{1046260C-DE71-6B9E-E663-41FD20F0A1DB}"/>
          </ac:spMkLst>
        </pc:spChg>
        <pc:picChg chg="add del mod">
          <ac:chgData name="Christie Barron" userId="2542ad4a-83a4-436e-9c10-f285d4b92b48" providerId="ADAL" clId="{04E67967-EF44-4E02-85ED-7A7B938754FD}" dt="2023-11-08T14:54:30.254" v="1845" actId="478"/>
          <ac:picMkLst>
            <pc:docMk/>
            <pc:sldMk cId="4084255222" sldId="299"/>
            <ac:picMk id="10" creationId="{B6CEA15A-EB44-543F-59A8-DA2BBC788B2F}"/>
          </ac:picMkLst>
        </pc:picChg>
        <pc:picChg chg="add del mod">
          <ac:chgData name="Christie Barron" userId="2542ad4a-83a4-436e-9c10-f285d4b92b48" providerId="ADAL" clId="{04E67967-EF44-4E02-85ED-7A7B938754FD}" dt="2023-11-08T14:53:12.181" v="1824" actId="478"/>
          <ac:picMkLst>
            <pc:docMk/>
            <pc:sldMk cId="4084255222" sldId="299"/>
            <ac:picMk id="13" creationId="{52EB0D11-C9F2-6081-F4B1-5825E246B687}"/>
          </ac:picMkLst>
        </pc:picChg>
        <pc:picChg chg="add del mod">
          <ac:chgData name="Christie Barron" userId="2542ad4a-83a4-436e-9c10-f285d4b92b48" providerId="ADAL" clId="{04E67967-EF44-4E02-85ED-7A7B938754FD}" dt="2023-11-08T14:54:29.761" v="1844" actId="478"/>
          <ac:picMkLst>
            <pc:docMk/>
            <pc:sldMk cId="4084255222" sldId="299"/>
            <ac:picMk id="15" creationId="{1965020A-FF2C-2F60-9514-CE1DF2D025C3}"/>
          </ac:picMkLst>
        </pc:picChg>
        <pc:picChg chg="add mod">
          <ac:chgData name="Christie Barron" userId="2542ad4a-83a4-436e-9c10-f285d4b92b48" providerId="ADAL" clId="{04E67967-EF44-4E02-85ED-7A7B938754FD}" dt="2023-11-08T14:54:48.628" v="1848" actId="1076"/>
          <ac:picMkLst>
            <pc:docMk/>
            <pc:sldMk cId="4084255222" sldId="299"/>
            <ac:picMk id="16" creationId="{D090EE8A-64A2-A5D0-E351-2627982C1790}"/>
          </ac:picMkLst>
        </pc:picChg>
        <pc:picChg chg="add mod modCrop">
          <ac:chgData name="Christie Barron" userId="2542ad4a-83a4-436e-9c10-f285d4b92b48" providerId="ADAL" clId="{04E67967-EF44-4E02-85ED-7A7B938754FD}" dt="2023-11-08T14:57:13.161" v="1869" actId="1076"/>
          <ac:picMkLst>
            <pc:docMk/>
            <pc:sldMk cId="4084255222" sldId="299"/>
            <ac:picMk id="17" creationId="{D67FB0F2-9499-3ED6-8E03-71C2F2EAFED1}"/>
          </ac:picMkLst>
        </pc:picChg>
        <pc:picChg chg="add mod">
          <ac:chgData name="Christie Barron" userId="2542ad4a-83a4-436e-9c10-f285d4b92b48" providerId="ADAL" clId="{04E67967-EF44-4E02-85ED-7A7B938754FD}" dt="2023-11-08T14:56:05.448" v="1860" actId="1076"/>
          <ac:picMkLst>
            <pc:docMk/>
            <pc:sldMk cId="4084255222" sldId="299"/>
            <ac:picMk id="19" creationId="{F33C3510-52F5-1138-1A7A-81A70C2B0A48}"/>
          </ac:picMkLst>
        </pc:picChg>
        <pc:picChg chg="add mod">
          <ac:chgData name="Christie Barron" userId="2542ad4a-83a4-436e-9c10-f285d4b92b48" providerId="ADAL" clId="{04E67967-EF44-4E02-85ED-7A7B938754FD}" dt="2023-11-08T14:57:49.283" v="1875" actId="1076"/>
          <ac:picMkLst>
            <pc:docMk/>
            <pc:sldMk cId="4084255222" sldId="299"/>
            <ac:picMk id="20" creationId="{B6F5697F-26BF-C8CF-170C-F5F7CC9945FE}"/>
          </ac:picMkLst>
        </pc:picChg>
        <pc:picChg chg="add mod">
          <ac:chgData name="Christie Barron" userId="2542ad4a-83a4-436e-9c10-f285d4b92b48" providerId="ADAL" clId="{04E67967-EF44-4E02-85ED-7A7B938754FD}" dt="2023-11-08T14:57:47.915" v="1874" actId="1076"/>
          <ac:picMkLst>
            <pc:docMk/>
            <pc:sldMk cId="4084255222" sldId="299"/>
            <ac:picMk id="22" creationId="{E26C72AD-6557-B56B-3A62-46DAFC7C5373}"/>
          </ac:picMkLst>
        </pc:picChg>
      </pc:sldChg>
      <pc:sldChg chg="addSp delSp modSp add mod ord modShow">
        <pc:chgData name="Christie Barron" userId="2542ad4a-83a4-436e-9c10-f285d4b92b48" providerId="ADAL" clId="{04E67967-EF44-4E02-85ED-7A7B938754FD}" dt="2023-11-08T14:51:03.469" v="1789"/>
        <pc:sldMkLst>
          <pc:docMk/>
          <pc:sldMk cId="3648648886" sldId="300"/>
        </pc:sldMkLst>
        <pc:spChg chg="mod">
          <ac:chgData name="Christie Barron" userId="2542ad4a-83a4-436e-9c10-f285d4b92b48" providerId="ADAL" clId="{04E67967-EF44-4E02-85ED-7A7B938754FD}" dt="2023-11-08T14:16:22.791" v="585" actId="20577"/>
          <ac:spMkLst>
            <pc:docMk/>
            <pc:sldMk cId="3648648886" sldId="300"/>
            <ac:spMk id="12" creationId="{1046260C-DE71-6B9E-E663-41FD20F0A1DB}"/>
          </ac:spMkLst>
        </pc:spChg>
        <pc:picChg chg="add mod">
          <ac:chgData name="Christie Barron" userId="2542ad4a-83a4-436e-9c10-f285d4b92b48" providerId="ADAL" clId="{04E67967-EF44-4E02-85ED-7A7B938754FD}" dt="2023-11-08T14:05:22.518" v="317" actId="1076"/>
          <ac:picMkLst>
            <pc:docMk/>
            <pc:sldMk cId="3648648886" sldId="300"/>
            <ac:picMk id="4" creationId="{82855976-E22E-849D-4A75-B8D0138E2E56}"/>
          </ac:picMkLst>
        </pc:picChg>
        <pc:picChg chg="del">
          <ac:chgData name="Christie Barron" userId="2542ad4a-83a4-436e-9c10-f285d4b92b48" providerId="ADAL" clId="{04E67967-EF44-4E02-85ED-7A7B938754FD}" dt="2023-11-08T14:03:37.064" v="303" actId="478"/>
          <ac:picMkLst>
            <pc:docMk/>
            <pc:sldMk cId="3648648886" sldId="300"/>
            <ac:picMk id="9" creationId="{E0AD7B6D-4A2E-A6A6-CAFB-2865F1D48C0F}"/>
          </ac:picMkLst>
        </pc:picChg>
        <pc:picChg chg="add mod">
          <ac:chgData name="Christie Barron" userId="2542ad4a-83a4-436e-9c10-f285d4b92b48" providerId="ADAL" clId="{04E67967-EF44-4E02-85ED-7A7B938754FD}" dt="2023-11-08T14:05:26.128" v="319" actId="1076"/>
          <ac:picMkLst>
            <pc:docMk/>
            <pc:sldMk cId="3648648886" sldId="300"/>
            <ac:picMk id="11" creationId="{6E6BCECF-EA6E-79F2-BD30-F24B898EC1AA}"/>
          </ac:picMkLst>
        </pc:picChg>
      </pc:sldChg>
      <pc:sldChg chg="addSp delSp modSp add mod ord modShow">
        <pc:chgData name="Christie Barron" userId="2542ad4a-83a4-436e-9c10-f285d4b92b48" providerId="ADAL" clId="{04E67967-EF44-4E02-85ED-7A7B938754FD}" dt="2023-11-08T14:51:01.632" v="1787"/>
        <pc:sldMkLst>
          <pc:docMk/>
          <pc:sldMk cId="2957415172" sldId="301"/>
        </pc:sldMkLst>
        <pc:picChg chg="del">
          <ac:chgData name="Christie Barron" userId="2542ad4a-83a4-436e-9c10-f285d4b92b48" providerId="ADAL" clId="{04E67967-EF44-4E02-85ED-7A7B938754FD}" dt="2023-11-08T14:09:04.306" v="403" actId="478"/>
          <ac:picMkLst>
            <pc:docMk/>
            <pc:sldMk cId="2957415172" sldId="301"/>
            <ac:picMk id="4" creationId="{D5AE205E-CAED-1C07-C892-D320227A8871}"/>
          </ac:picMkLst>
        </pc:picChg>
        <pc:picChg chg="add mod">
          <ac:chgData name="Christie Barron" userId="2542ad4a-83a4-436e-9c10-f285d4b92b48" providerId="ADAL" clId="{04E67967-EF44-4E02-85ED-7A7B938754FD}" dt="2023-11-08T14:09:08.354" v="406" actId="1076"/>
          <ac:picMkLst>
            <pc:docMk/>
            <pc:sldMk cId="2957415172" sldId="301"/>
            <ac:picMk id="10" creationId="{F3891B8F-1818-7032-D19C-9660F634B5FE}"/>
          </ac:picMkLst>
        </pc:picChg>
      </pc:sldChg>
      <pc:sldChg chg="addSp delSp modSp add mod modShow">
        <pc:chgData name="Christie Barron" userId="2542ad4a-83a4-436e-9c10-f285d4b92b48" providerId="ADAL" clId="{04E67967-EF44-4E02-85ED-7A7B938754FD}" dt="2023-11-08T14:11:45.974" v="417" actId="729"/>
        <pc:sldMkLst>
          <pc:docMk/>
          <pc:sldMk cId="1767372518" sldId="302"/>
        </pc:sldMkLst>
        <pc:picChg chg="add mod">
          <ac:chgData name="Christie Barron" userId="2542ad4a-83a4-436e-9c10-f285d4b92b48" providerId="ADAL" clId="{04E67967-EF44-4E02-85ED-7A7B938754FD}" dt="2023-11-08T14:10:49.052" v="412" actId="1076"/>
          <ac:picMkLst>
            <pc:docMk/>
            <pc:sldMk cId="1767372518" sldId="302"/>
            <ac:picMk id="4" creationId="{2C5CE6DC-B88E-4FF2-E799-7E07B665DFE0}"/>
          </ac:picMkLst>
        </pc:picChg>
        <pc:picChg chg="del">
          <ac:chgData name="Christie Barron" userId="2542ad4a-83a4-436e-9c10-f285d4b92b48" providerId="ADAL" clId="{04E67967-EF44-4E02-85ED-7A7B938754FD}" dt="2023-11-08T14:09:51.313" v="409" actId="478"/>
          <ac:picMkLst>
            <pc:docMk/>
            <pc:sldMk cId="1767372518" sldId="302"/>
            <ac:picMk id="9" creationId="{4B767F36-64B6-E0CB-8744-526F0E9AA87D}"/>
          </ac:picMkLst>
        </pc:picChg>
        <pc:picChg chg="add mod">
          <ac:chgData name="Christie Barron" userId="2542ad4a-83a4-436e-9c10-f285d4b92b48" providerId="ADAL" clId="{04E67967-EF44-4E02-85ED-7A7B938754FD}" dt="2023-11-08T14:11:32.251" v="416" actId="1076"/>
          <ac:picMkLst>
            <pc:docMk/>
            <pc:sldMk cId="1767372518" sldId="302"/>
            <ac:picMk id="11" creationId="{A3E792ED-3C31-4397-A935-4B9958DF01BC}"/>
          </ac:picMkLst>
        </pc:picChg>
      </pc:sldChg>
      <pc:sldChg chg="addSp delSp modSp add mod">
        <pc:chgData name="Christie Barron" userId="2542ad4a-83a4-436e-9c10-f285d4b92b48" providerId="ADAL" clId="{04E67967-EF44-4E02-85ED-7A7B938754FD}" dt="2023-11-08T14:18:33.339" v="616" actId="1037"/>
        <pc:sldMkLst>
          <pc:docMk/>
          <pc:sldMk cId="2474132378" sldId="303"/>
        </pc:sldMkLst>
        <pc:spChg chg="mod">
          <ac:chgData name="Christie Barron" userId="2542ad4a-83a4-436e-9c10-f285d4b92b48" providerId="ADAL" clId="{04E67967-EF44-4E02-85ED-7A7B938754FD}" dt="2023-11-08T14:18:01.321" v="590"/>
          <ac:spMkLst>
            <pc:docMk/>
            <pc:sldMk cId="2474132378" sldId="303"/>
            <ac:spMk id="12" creationId="{1046260C-DE71-6B9E-E663-41FD20F0A1DB}"/>
          </ac:spMkLst>
        </pc:spChg>
        <pc:picChg chg="add mod">
          <ac:chgData name="Christie Barron" userId="2542ad4a-83a4-436e-9c10-f285d4b92b48" providerId="ADAL" clId="{04E67967-EF44-4E02-85ED-7A7B938754FD}" dt="2023-11-08T14:18:33.339" v="616" actId="1037"/>
          <ac:picMkLst>
            <pc:docMk/>
            <pc:sldMk cId="2474132378" sldId="303"/>
            <ac:picMk id="3" creationId="{358A20B5-A1B8-6D17-CEBB-F067F70217C0}"/>
          </ac:picMkLst>
        </pc:picChg>
        <pc:picChg chg="del">
          <ac:chgData name="Christie Barron" userId="2542ad4a-83a4-436e-9c10-f285d4b92b48" providerId="ADAL" clId="{04E67967-EF44-4E02-85ED-7A7B938754FD}" dt="2023-11-08T14:18:06.855" v="592" actId="478"/>
          <ac:picMkLst>
            <pc:docMk/>
            <pc:sldMk cId="2474132378" sldId="303"/>
            <ac:picMk id="9" creationId="{E0AD7B6D-4A2E-A6A6-CAFB-2865F1D48C0F}"/>
          </ac:picMkLst>
        </pc:picChg>
      </pc:sldChg>
      <pc:sldChg chg="modSp add del mod ord modShow">
        <pc:chgData name="Christie Barron" userId="2542ad4a-83a4-436e-9c10-f285d4b92b48" providerId="ADAL" clId="{04E67967-EF44-4E02-85ED-7A7B938754FD}" dt="2023-11-08T15:13:55.339" v="1876" actId="2696"/>
        <pc:sldMkLst>
          <pc:docMk/>
          <pc:sldMk cId="2614979310" sldId="304"/>
        </pc:sldMkLst>
        <pc:spChg chg="mod">
          <ac:chgData name="Christie Barron" userId="2542ad4a-83a4-436e-9c10-f285d4b92b48" providerId="ADAL" clId="{04E67967-EF44-4E02-85ED-7A7B938754FD}" dt="2023-11-08T14:42:00.945" v="1647" actId="6549"/>
          <ac:spMkLst>
            <pc:docMk/>
            <pc:sldMk cId="2614979310" sldId="304"/>
            <ac:spMk id="12" creationId="{1046260C-DE71-6B9E-E663-41FD20F0A1DB}"/>
          </ac:spMkLst>
        </pc:spChg>
      </pc:sldChg>
      <pc:sldChg chg="addSp delSp modSp add mod modShow">
        <pc:chgData name="Christie Barron" userId="2542ad4a-83a4-436e-9c10-f285d4b92b48" providerId="ADAL" clId="{04E67967-EF44-4E02-85ED-7A7B938754FD}" dt="2023-11-08T14:50:13.874" v="1785" actId="729"/>
        <pc:sldMkLst>
          <pc:docMk/>
          <pc:sldMk cId="3577725532" sldId="305"/>
        </pc:sldMkLst>
        <pc:picChg chg="del">
          <ac:chgData name="Christie Barron" userId="2542ad4a-83a4-436e-9c10-f285d4b92b48" providerId="ADAL" clId="{04E67967-EF44-4E02-85ED-7A7B938754FD}" dt="2023-11-08T14:49:33.393" v="1776" actId="478"/>
          <ac:picMkLst>
            <pc:docMk/>
            <pc:sldMk cId="3577725532" sldId="305"/>
            <ac:picMk id="4" creationId="{A46224F1-F24E-0B23-FFEB-23FAF90F028C}"/>
          </ac:picMkLst>
        </pc:picChg>
        <pc:picChg chg="add mod">
          <ac:chgData name="Christie Barron" userId="2542ad4a-83a4-436e-9c10-f285d4b92b48" providerId="ADAL" clId="{04E67967-EF44-4E02-85ED-7A7B938754FD}" dt="2023-11-08T14:50:10.252" v="1784" actId="14100"/>
          <ac:picMkLst>
            <pc:docMk/>
            <pc:sldMk cId="3577725532" sldId="305"/>
            <ac:picMk id="1026" creationId="{E4CC1289-7CCA-C2FB-133B-0FF725F0447A}"/>
          </ac:picMkLst>
        </pc:picChg>
      </pc:sldChg>
      <pc:sldChg chg="modSp add mod ord">
        <pc:chgData name="Christie Barron" userId="2542ad4a-83a4-436e-9c10-f285d4b92b48" providerId="ADAL" clId="{04E67967-EF44-4E02-85ED-7A7B938754FD}" dt="2023-11-08T14:54:22.462" v="1843" actId="14100"/>
        <pc:sldMkLst>
          <pc:docMk/>
          <pc:sldMk cId="1749663675" sldId="306"/>
        </pc:sldMkLst>
        <pc:spChg chg="mod">
          <ac:chgData name="Christie Barron" userId="2542ad4a-83a4-436e-9c10-f285d4b92b48" providerId="ADAL" clId="{04E67967-EF44-4E02-85ED-7A7B938754FD}" dt="2023-11-08T14:53:50.266" v="1830" actId="21"/>
          <ac:spMkLst>
            <pc:docMk/>
            <pc:sldMk cId="1749663675" sldId="306"/>
            <ac:spMk id="12" creationId="{1046260C-DE71-6B9E-E663-41FD20F0A1DB}"/>
          </ac:spMkLst>
        </pc:spChg>
        <pc:picChg chg="mod">
          <ac:chgData name="Christie Barron" userId="2542ad4a-83a4-436e-9c10-f285d4b92b48" providerId="ADAL" clId="{04E67967-EF44-4E02-85ED-7A7B938754FD}" dt="2023-11-08T14:54:22.462" v="1843" actId="14100"/>
          <ac:picMkLst>
            <pc:docMk/>
            <pc:sldMk cId="1749663675" sldId="306"/>
            <ac:picMk id="10" creationId="{B6CEA15A-EB44-543F-59A8-DA2BBC788B2F}"/>
          </ac:picMkLst>
        </pc:picChg>
        <pc:picChg chg="mod">
          <ac:chgData name="Christie Barron" userId="2542ad4a-83a4-436e-9c10-f285d4b92b48" providerId="ADAL" clId="{04E67967-EF44-4E02-85ED-7A7B938754FD}" dt="2023-11-08T14:54:11.687" v="1839" actId="1076"/>
          <ac:picMkLst>
            <pc:docMk/>
            <pc:sldMk cId="1749663675" sldId="306"/>
            <ac:picMk id="15" creationId="{1965020A-FF2C-2F60-9514-CE1DF2D025C3}"/>
          </ac:picMkLst>
        </pc:picChg>
      </pc:sldChg>
    </pc:docChg>
  </pc:docChgLst>
  <pc:docChgLst>
    <pc:chgData name="Christie Barron" userId="2542ad4a-83a4-436e-9c10-f285d4b92b48" providerId="ADAL" clId="{E560ED77-BCBF-40E9-995A-4FEEBA957DD3}"/>
    <pc:docChg chg="modSld">
      <pc:chgData name="Christie Barron" userId="2542ad4a-83a4-436e-9c10-f285d4b92b48" providerId="ADAL" clId="{E560ED77-BCBF-40E9-995A-4FEEBA957DD3}" dt="2023-11-08T15:00:27.773" v="3" actId="20577"/>
      <pc:docMkLst>
        <pc:docMk/>
      </pc:docMkLst>
      <pc:sldChg chg="modSp mod">
        <pc:chgData name="Christie Barron" userId="2542ad4a-83a4-436e-9c10-f285d4b92b48" providerId="ADAL" clId="{E560ED77-BCBF-40E9-995A-4FEEBA957DD3}" dt="2023-11-08T15:00:27.773" v="3" actId="20577"/>
        <pc:sldMkLst>
          <pc:docMk/>
          <pc:sldMk cId="1713219598" sldId="257"/>
        </pc:sldMkLst>
        <pc:spChg chg="mod">
          <ac:chgData name="Christie Barron" userId="2542ad4a-83a4-436e-9c10-f285d4b92b48" providerId="ADAL" clId="{E560ED77-BCBF-40E9-995A-4FEEBA957DD3}" dt="2023-11-08T15:00:27.773" v="3" actId="20577"/>
          <ac:spMkLst>
            <pc:docMk/>
            <pc:sldMk cId="1713219598" sldId="257"/>
            <ac:spMk id="3" creationId="{5671D7E5-EF66-4BCD-8DAA-E9061157F0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11/8/2023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3914263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trajectories over time are influenced more by a relative timepoint than absolute timepoint.</a:t>
            </a:r>
            <a:endParaRPr lang="en-CA"/>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a:p>
        </p:txBody>
      </p:sp>
    </p:spTree>
    <p:extLst>
      <p:ext uri="{BB962C8B-B14F-4D97-AF65-F5344CB8AC3E}">
        <p14:creationId xmlns:p14="http://schemas.microsoft.com/office/powerpoint/2010/main" val="526098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Duration of time</a:t>
            </a:r>
            <a:endParaRPr lang="en-CA"/>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a:p>
        </p:txBody>
      </p:sp>
    </p:spTree>
    <p:extLst>
      <p:ext uri="{BB962C8B-B14F-4D97-AF65-F5344CB8AC3E}">
        <p14:creationId xmlns:p14="http://schemas.microsoft.com/office/powerpoint/2010/main" val="2137340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X axis: sequential events over time (effectively ‘rank’ vs actual values)</a:t>
            </a:r>
          </a:p>
          <a:p>
            <a:r>
              <a:rPr lang="en-US"/>
              <a:t>Y-axis: duration of time elapsed between two checkpoints (hop). </a:t>
            </a:r>
            <a:r>
              <a:rPr lang="en-US" err="1"/>
              <a:t>Bézier</a:t>
            </a:r>
            <a:r>
              <a:rPr lang="en-US"/>
              <a:t> curves in this example. </a:t>
            </a:r>
            <a:r>
              <a:rPr lang="en-CA"/>
              <a:t>Y-axis can be threshold, meaning relative to theoretically-meaningful standard.</a:t>
            </a:r>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a:p>
        </p:txBody>
      </p:sp>
    </p:spTree>
    <p:extLst>
      <p:ext uri="{BB962C8B-B14F-4D97-AF65-F5344CB8AC3E}">
        <p14:creationId xmlns:p14="http://schemas.microsoft.com/office/powerpoint/2010/main" val="2155781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a:p>
        </p:txBody>
      </p:sp>
    </p:spTree>
    <p:extLst>
      <p:ext uri="{BB962C8B-B14F-4D97-AF65-F5344CB8AC3E}">
        <p14:creationId xmlns:p14="http://schemas.microsoft.com/office/powerpoint/2010/main" val="1507231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a:p>
        </p:txBody>
      </p:sp>
    </p:spTree>
    <p:extLst>
      <p:ext uri="{BB962C8B-B14F-4D97-AF65-F5344CB8AC3E}">
        <p14:creationId xmlns:p14="http://schemas.microsoft.com/office/powerpoint/2010/main" val="109509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Dichotomous time based on two theoretically meaningful timepoints</a:t>
            </a:r>
          </a:p>
          <a:p>
            <a:pPr marL="228600" indent="-228600">
              <a:buAutoNum type="arabicPeriod"/>
            </a:pPr>
            <a:endParaRPr lang="en-US"/>
          </a:p>
          <a:p>
            <a:pPr marL="228600" indent="-228600">
              <a:buAutoNum type="arabicPeriod"/>
            </a:pPr>
            <a:endParaRPr lang="en-CA"/>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1194064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Multi-panel slope chart</a:t>
            </a:r>
            <a:endParaRPr lang="en-CA"/>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a:p>
        </p:txBody>
      </p:sp>
    </p:spTree>
    <p:extLst>
      <p:ext uri="{BB962C8B-B14F-4D97-AF65-F5344CB8AC3E}">
        <p14:creationId xmlns:p14="http://schemas.microsoft.com/office/powerpoint/2010/main" val="1598051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Cycle plot.</a:t>
            </a:r>
          </a:p>
          <a:p>
            <a:r>
              <a:rPr lang="en-US"/>
              <a:t>Book showed how we operationalize time matters (may need to drill down to minute-level data).</a:t>
            </a:r>
            <a:endParaRPr lang="en-CA"/>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3657606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Cycle plot.</a:t>
            </a:r>
          </a:p>
          <a:p>
            <a:r>
              <a:rPr lang="en-US"/>
              <a:t>Book showed how we operationalize time matters (may need to drill down to minute-level data).</a:t>
            </a:r>
            <a:endParaRPr lang="en-CA"/>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a:p>
        </p:txBody>
      </p:sp>
    </p:spTree>
    <p:extLst>
      <p:ext uri="{BB962C8B-B14F-4D97-AF65-F5344CB8AC3E}">
        <p14:creationId xmlns:p14="http://schemas.microsoft.com/office/powerpoint/2010/main" val="629356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Cycle plot.</a:t>
            </a:r>
          </a:p>
          <a:p>
            <a:r>
              <a:rPr lang="en-US"/>
              <a:t>Book showed how we operationalize time matters (may need to drill down to minute-level data).</a:t>
            </a:r>
            <a:endParaRPr lang="en-CA"/>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a:p>
        </p:txBody>
      </p:sp>
    </p:spTree>
    <p:extLst>
      <p:ext uri="{BB962C8B-B14F-4D97-AF65-F5344CB8AC3E}">
        <p14:creationId xmlns:p14="http://schemas.microsoft.com/office/powerpoint/2010/main" val="1775067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Can operationalize time as day of month (1-31), weekday, week number (1-52), month (1-12), quarter (1-4), year, decade. </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a:p>
        </p:txBody>
      </p:sp>
    </p:spTree>
    <p:extLst>
      <p:ext uri="{BB962C8B-B14F-4D97-AF65-F5344CB8AC3E}">
        <p14:creationId xmlns:p14="http://schemas.microsoft.com/office/powerpoint/2010/main" val="4158255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rank is more important (e.g., sports, Billboard Top 40).</a:t>
            </a:r>
            <a:endParaRPr lang="en-CA"/>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a:p>
        </p:txBody>
      </p:sp>
    </p:spTree>
    <p:extLst>
      <p:ext uri="{BB962C8B-B14F-4D97-AF65-F5344CB8AC3E}">
        <p14:creationId xmlns:p14="http://schemas.microsoft.com/office/powerpoint/2010/main" val="97367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rank is more important (e.g., sports, Billboard Top 40).</a:t>
            </a:r>
            <a:endParaRPr lang="en-CA"/>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a:p>
        </p:txBody>
      </p:sp>
    </p:spTree>
    <p:extLst>
      <p:ext uri="{BB962C8B-B14F-4D97-AF65-F5344CB8AC3E}">
        <p14:creationId xmlns:p14="http://schemas.microsoft.com/office/powerpoint/2010/main" val="1462489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0.jpe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7.jpeg"/><Relationship Id="rId5" Type="http://schemas.openxmlformats.org/officeDocument/2006/relationships/image" Target="../media/image33.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sz="4400"/>
              <a:t>Data Visualization club </a:t>
            </a:r>
            <a:br>
              <a:rPr lang="en-US" sz="4400"/>
            </a:br>
            <a:r>
              <a:rPr lang="en-US" sz="4400"/>
              <a:t>Session FIVE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vert="horz" lIns="91440" tIns="45720" rIns="91440" bIns="45720" rtlCol="0" anchor="t">
            <a:normAutofit/>
          </a:bodyPr>
          <a:lstStyle/>
          <a:p>
            <a:r>
              <a:rPr lang="en-US" sz="2000"/>
              <a:t>Christie Barron and Paul </a:t>
            </a:r>
            <a:r>
              <a:rPr lang="en-US" sz="2000" err="1"/>
              <a:t>Steacy</a:t>
            </a:r>
            <a:endParaRPr lang="en-US" sz="200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10404" y="339550"/>
            <a:ext cx="6209207" cy="829638"/>
          </a:xfrm>
        </p:spPr>
        <p:txBody>
          <a:bodyPr>
            <a:normAutofit fontScale="90000"/>
          </a:bodyPr>
          <a:lstStyle/>
          <a:p>
            <a:r>
              <a:rPr lang="en-US"/>
              <a:t>A quick review OF Chapter 31, “Visualizing time”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a:p>
        </p:txBody>
      </p:sp>
      <p:sp>
        <p:nvSpPr>
          <p:cNvPr id="7" name="Date Placeholder 4">
            <a:extLst>
              <a:ext uri="{FF2B5EF4-FFF2-40B4-BE49-F238E27FC236}">
                <a16:creationId xmlns:a16="http://schemas.microsoft.com/office/drawing/2014/main" id="{5EC0EF78-F894-BF30-9FC4-C7E20A52616A}"/>
              </a:ext>
            </a:extLst>
          </p:cNvPr>
          <p:cNvSpPr txBox="1">
            <a:spLocks/>
          </p:cNvSpPr>
          <p:nvPr/>
        </p:nvSpPr>
        <p:spPr>
          <a:xfrm>
            <a:off x="1333500" y="6356350"/>
            <a:ext cx="985157"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Nov 2023</a:t>
            </a:r>
          </a:p>
        </p:txBody>
      </p:sp>
      <p:sp>
        <p:nvSpPr>
          <p:cNvPr id="8" name="Footer Placeholder 3">
            <a:extLst>
              <a:ext uri="{FF2B5EF4-FFF2-40B4-BE49-F238E27FC236}">
                <a16:creationId xmlns:a16="http://schemas.microsoft.com/office/drawing/2014/main" id="{4094BCF6-BA5D-7D4C-2734-C28937A0C381}"/>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Data Viz Club Session 5</a:t>
            </a:r>
          </a:p>
        </p:txBody>
      </p:sp>
      <p:sp>
        <p:nvSpPr>
          <p:cNvPr id="5" name="Text Placeholder 2">
            <a:extLst>
              <a:ext uri="{FF2B5EF4-FFF2-40B4-BE49-F238E27FC236}">
                <a16:creationId xmlns:a16="http://schemas.microsoft.com/office/drawing/2014/main" id="{CEAF3B96-84ED-ECEC-237F-1A21C3F31014}"/>
              </a:ext>
            </a:extLst>
          </p:cNvPr>
          <p:cNvSpPr txBox="1">
            <a:spLocks/>
          </p:cNvSpPr>
          <p:nvPr/>
        </p:nvSpPr>
        <p:spPr>
          <a:xfrm>
            <a:off x="1174049" y="1236229"/>
            <a:ext cx="8555594" cy="445483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2400"/>
          </a:p>
          <a:p>
            <a:endParaRPr lang="en-US" sz="2400"/>
          </a:p>
          <a:p>
            <a:endParaRPr lang="en-US" sz="2400"/>
          </a:p>
          <a:p>
            <a:endParaRPr lang="en-US"/>
          </a:p>
        </p:txBody>
      </p:sp>
      <p:sp>
        <p:nvSpPr>
          <p:cNvPr id="12" name="Text Placeholder 9">
            <a:extLst>
              <a:ext uri="{FF2B5EF4-FFF2-40B4-BE49-F238E27FC236}">
                <a16:creationId xmlns:a16="http://schemas.microsoft.com/office/drawing/2014/main" id="{1046260C-DE71-6B9E-E663-41FD20F0A1DB}"/>
              </a:ext>
            </a:extLst>
          </p:cNvPr>
          <p:cNvSpPr txBox="1">
            <a:spLocks/>
          </p:cNvSpPr>
          <p:nvPr/>
        </p:nvSpPr>
        <p:spPr>
          <a:xfrm>
            <a:off x="1108735" y="1240187"/>
            <a:ext cx="8357669" cy="5117874"/>
          </a:xfrm>
          <a:prstGeom prst="rect">
            <a:avLst/>
          </a:prstGeom>
          <a:solidFill>
            <a:schemeClr val="bg1"/>
          </a:solidFill>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lvl="0" indent="-342900">
              <a:tabLst>
                <a:tab pos="457200" algn="l"/>
              </a:tabLst>
            </a:pPr>
            <a:r>
              <a:rPr lang="en-CA" sz="2000" b="1">
                <a:effectLst/>
                <a:latin typeface="AvenirLTStd"/>
                <a:ea typeface="Times New Roman" panose="02020603050405020304" pitchFamily="18" charset="0"/>
              </a:rPr>
              <a:t>How can I look up trends across two time dimensions?</a:t>
            </a:r>
          </a:p>
          <a:p>
            <a:pPr marL="342900" lvl="0" indent="-342900">
              <a:tabLst>
                <a:tab pos="457200" algn="l"/>
              </a:tabLst>
            </a:pPr>
            <a:r>
              <a:rPr lang="en-CA" sz="2000">
                <a:effectLst/>
                <a:latin typeface="AvenirLTStd"/>
                <a:ea typeface="Times New Roman" panose="02020603050405020304" pitchFamily="18" charset="0"/>
              </a:rPr>
              <a:t>Highlight table/heat map</a:t>
            </a:r>
            <a:r>
              <a:rPr lang="en-CA" sz="2000">
                <a:latin typeface="Times New Roman" panose="02020603050405020304" pitchFamily="18" charset="0"/>
                <a:ea typeface="Times New Roman" panose="02020603050405020304" pitchFamily="18" charset="0"/>
              </a:rPr>
              <a:t>.</a:t>
            </a:r>
            <a:endParaRPr lang="en-CA" sz="2000">
              <a:effectLst/>
              <a:latin typeface="AvenirLTStd"/>
              <a:ea typeface="Times New Roman" panose="02020603050405020304" pitchFamily="18" charset="0"/>
            </a:endParaRPr>
          </a:p>
          <a:p>
            <a:pPr marL="342900" lvl="0" indent="-342900">
              <a:tabLst>
                <a:tab pos="457200" algn="l"/>
              </a:tabLst>
            </a:pPr>
            <a:endParaRPr lang="en-CA" sz="2000">
              <a:effectLst/>
              <a:latin typeface="AvenirLTStd"/>
              <a:ea typeface="Times New Roman" panose="02020603050405020304" pitchFamily="18" charset="0"/>
            </a:endParaRPr>
          </a:p>
          <a:p>
            <a:pPr marL="342900" lvl="0" indent="-342900">
              <a:tabLst>
                <a:tab pos="457200" algn="l"/>
              </a:tabLst>
            </a:pPr>
            <a:endParaRPr lang="en-CA" sz="2000">
              <a:latin typeface="AvenirLTStd"/>
              <a:ea typeface="Times New Roman" panose="02020603050405020304" pitchFamily="18" charset="0"/>
            </a:endParaRPr>
          </a:p>
          <a:p>
            <a:pPr marL="342900" lvl="0" indent="-342900">
              <a:tabLst>
                <a:tab pos="457200" algn="l"/>
              </a:tabLst>
            </a:pPr>
            <a:endParaRPr lang="en-CA" sz="2000">
              <a:effectLst/>
              <a:latin typeface="AvenirLTStd"/>
              <a:ea typeface="Times New Roman" panose="02020603050405020304" pitchFamily="18" charset="0"/>
            </a:endParaRPr>
          </a:p>
          <a:p>
            <a:pPr marL="342900" lvl="0" indent="-342900">
              <a:tabLst>
                <a:tab pos="457200" algn="l"/>
              </a:tabLst>
            </a:pPr>
            <a:endParaRPr lang="en-CA" sz="2000">
              <a:effectLst/>
              <a:latin typeface="Times New Roman" panose="02020603050405020304" pitchFamily="18" charset="0"/>
              <a:ea typeface="Times New Roman" panose="02020603050405020304" pitchFamily="18" charset="0"/>
            </a:endParaRPr>
          </a:p>
          <a:p>
            <a:endParaRPr lang="en-US" sz="2400"/>
          </a:p>
        </p:txBody>
      </p:sp>
      <p:pic>
        <p:nvPicPr>
          <p:cNvPr id="9" name="Picture 8" descr="A chart of different colors&#10;&#10;Description automatically generated with medium confidence">
            <a:extLst>
              <a:ext uri="{FF2B5EF4-FFF2-40B4-BE49-F238E27FC236}">
                <a16:creationId xmlns:a16="http://schemas.microsoft.com/office/drawing/2014/main" id="{4B767F36-64B6-E0CB-8744-526F0E9AA87D}"/>
              </a:ext>
            </a:extLst>
          </p:cNvPr>
          <p:cNvPicPr>
            <a:picLocks noChangeAspect="1"/>
          </p:cNvPicPr>
          <p:nvPr/>
        </p:nvPicPr>
        <p:blipFill>
          <a:blip r:embed="rId3"/>
          <a:stretch>
            <a:fillRect/>
          </a:stretch>
        </p:blipFill>
        <p:spPr>
          <a:xfrm>
            <a:off x="1222286" y="2088293"/>
            <a:ext cx="7369219" cy="4357196"/>
          </a:xfrm>
          <a:prstGeom prst="rect">
            <a:avLst/>
          </a:prstGeom>
          <a:ln w="12700">
            <a:solidFill>
              <a:schemeClr val="tx1">
                <a:alpha val="50000"/>
              </a:schemeClr>
            </a:solidFill>
          </a:ln>
        </p:spPr>
      </p:pic>
    </p:spTree>
    <p:extLst>
      <p:ext uri="{BB962C8B-B14F-4D97-AF65-F5344CB8AC3E}">
        <p14:creationId xmlns:p14="http://schemas.microsoft.com/office/powerpoint/2010/main" val="235030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10404" y="339550"/>
            <a:ext cx="6209207" cy="829638"/>
          </a:xfrm>
        </p:spPr>
        <p:txBody>
          <a:bodyPr>
            <a:normAutofit fontScale="90000"/>
          </a:bodyPr>
          <a:lstStyle/>
          <a:p>
            <a:r>
              <a:rPr lang="en-US"/>
              <a:t>A quick review OF Chapter 31, “Visualizing time”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a:p>
        </p:txBody>
      </p:sp>
      <p:sp>
        <p:nvSpPr>
          <p:cNvPr id="7" name="Date Placeholder 4">
            <a:extLst>
              <a:ext uri="{FF2B5EF4-FFF2-40B4-BE49-F238E27FC236}">
                <a16:creationId xmlns:a16="http://schemas.microsoft.com/office/drawing/2014/main" id="{5EC0EF78-F894-BF30-9FC4-C7E20A52616A}"/>
              </a:ext>
            </a:extLst>
          </p:cNvPr>
          <p:cNvSpPr txBox="1">
            <a:spLocks/>
          </p:cNvSpPr>
          <p:nvPr/>
        </p:nvSpPr>
        <p:spPr>
          <a:xfrm>
            <a:off x="1333500" y="6356350"/>
            <a:ext cx="985157"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Nov 2023</a:t>
            </a:r>
          </a:p>
        </p:txBody>
      </p:sp>
      <p:sp>
        <p:nvSpPr>
          <p:cNvPr id="8" name="Footer Placeholder 3">
            <a:extLst>
              <a:ext uri="{FF2B5EF4-FFF2-40B4-BE49-F238E27FC236}">
                <a16:creationId xmlns:a16="http://schemas.microsoft.com/office/drawing/2014/main" id="{4094BCF6-BA5D-7D4C-2734-C28937A0C381}"/>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Data Viz Club Session 5</a:t>
            </a:r>
          </a:p>
        </p:txBody>
      </p:sp>
      <p:sp>
        <p:nvSpPr>
          <p:cNvPr id="5" name="Text Placeholder 2">
            <a:extLst>
              <a:ext uri="{FF2B5EF4-FFF2-40B4-BE49-F238E27FC236}">
                <a16:creationId xmlns:a16="http://schemas.microsoft.com/office/drawing/2014/main" id="{CEAF3B96-84ED-ECEC-237F-1A21C3F31014}"/>
              </a:ext>
            </a:extLst>
          </p:cNvPr>
          <p:cNvSpPr txBox="1">
            <a:spLocks/>
          </p:cNvSpPr>
          <p:nvPr/>
        </p:nvSpPr>
        <p:spPr>
          <a:xfrm>
            <a:off x="1174049" y="1236229"/>
            <a:ext cx="8555594" cy="445483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2400"/>
          </a:p>
          <a:p>
            <a:endParaRPr lang="en-US" sz="2400"/>
          </a:p>
          <a:p>
            <a:endParaRPr lang="en-US" sz="2400"/>
          </a:p>
          <a:p>
            <a:endParaRPr lang="en-US"/>
          </a:p>
        </p:txBody>
      </p:sp>
      <p:sp>
        <p:nvSpPr>
          <p:cNvPr id="12" name="Text Placeholder 9">
            <a:extLst>
              <a:ext uri="{FF2B5EF4-FFF2-40B4-BE49-F238E27FC236}">
                <a16:creationId xmlns:a16="http://schemas.microsoft.com/office/drawing/2014/main" id="{1046260C-DE71-6B9E-E663-41FD20F0A1DB}"/>
              </a:ext>
            </a:extLst>
          </p:cNvPr>
          <p:cNvSpPr txBox="1">
            <a:spLocks/>
          </p:cNvSpPr>
          <p:nvPr/>
        </p:nvSpPr>
        <p:spPr>
          <a:xfrm>
            <a:off x="1108735" y="1240187"/>
            <a:ext cx="8357669" cy="5117874"/>
          </a:xfrm>
          <a:prstGeom prst="rect">
            <a:avLst/>
          </a:prstGeom>
          <a:solidFill>
            <a:schemeClr val="bg1"/>
          </a:solidFill>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lvl="0" indent="-342900">
              <a:tabLst>
                <a:tab pos="457200" algn="l"/>
              </a:tabLst>
            </a:pPr>
            <a:r>
              <a:rPr lang="en-CA" sz="2000" b="1">
                <a:effectLst/>
                <a:latin typeface="AvenirLTStd"/>
                <a:ea typeface="Times New Roman" panose="02020603050405020304" pitchFamily="18" charset="0"/>
              </a:rPr>
              <a:t>How can I look up trends across two time dimensions?</a:t>
            </a:r>
          </a:p>
          <a:p>
            <a:pPr marL="342900" lvl="0" indent="-342900">
              <a:tabLst>
                <a:tab pos="457200" algn="l"/>
              </a:tabLst>
            </a:pPr>
            <a:r>
              <a:rPr lang="en-CA" sz="2000">
                <a:effectLst/>
                <a:latin typeface="AvenirLTStd"/>
                <a:ea typeface="Times New Roman" panose="02020603050405020304" pitchFamily="18" charset="0"/>
              </a:rPr>
              <a:t>Highlight table/heat map</a:t>
            </a:r>
            <a:r>
              <a:rPr lang="en-CA" sz="2000">
                <a:latin typeface="Times New Roman" panose="02020603050405020304" pitchFamily="18" charset="0"/>
                <a:ea typeface="Times New Roman" panose="02020603050405020304" pitchFamily="18" charset="0"/>
              </a:rPr>
              <a:t>.</a:t>
            </a:r>
            <a:endParaRPr lang="en-CA" sz="2000">
              <a:effectLst/>
              <a:latin typeface="AvenirLTStd"/>
              <a:ea typeface="Times New Roman" panose="02020603050405020304" pitchFamily="18" charset="0"/>
            </a:endParaRPr>
          </a:p>
          <a:p>
            <a:pPr marL="342900" lvl="0" indent="-342900">
              <a:tabLst>
                <a:tab pos="457200" algn="l"/>
              </a:tabLst>
            </a:pPr>
            <a:endParaRPr lang="en-CA" sz="2000">
              <a:effectLst/>
              <a:latin typeface="AvenirLTStd"/>
              <a:ea typeface="Times New Roman" panose="02020603050405020304" pitchFamily="18" charset="0"/>
            </a:endParaRPr>
          </a:p>
          <a:p>
            <a:pPr marL="342900" lvl="0" indent="-342900">
              <a:tabLst>
                <a:tab pos="457200" algn="l"/>
              </a:tabLst>
            </a:pPr>
            <a:endParaRPr lang="en-CA" sz="2000">
              <a:latin typeface="AvenirLTStd"/>
              <a:ea typeface="Times New Roman" panose="02020603050405020304" pitchFamily="18" charset="0"/>
            </a:endParaRPr>
          </a:p>
          <a:p>
            <a:pPr marL="342900" lvl="0" indent="-342900">
              <a:tabLst>
                <a:tab pos="457200" algn="l"/>
              </a:tabLst>
            </a:pPr>
            <a:endParaRPr lang="en-CA" sz="2000">
              <a:effectLst/>
              <a:latin typeface="AvenirLTStd"/>
              <a:ea typeface="Times New Roman" panose="02020603050405020304" pitchFamily="18" charset="0"/>
            </a:endParaRPr>
          </a:p>
          <a:p>
            <a:pPr marL="342900" lvl="0" indent="-342900">
              <a:tabLst>
                <a:tab pos="457200" algn="l"/>
              </a:tabLst>
            </a:pPr>
            <a:endParaRPr lang="en-CA" sz="2000">
              <a:effectLst/>
              <a:latin typeface="Times New Roman" panose="02020603050405020304" pitchFamily="18" charset="0"/>
              <a:ea typeface="Times New Roman" panose="02020603050405020304" pitchFamily="18" charset="0"/>
            </a:endParaRPr>
          </a:p>
          <a:p>
            <a:endParaRPr lang="en-US" sz="2400"/>
          </a:p>
        </p:txBody>
      </p:sp>
      <p:pic>
        <p:nvPicPr>
          <p:cNvPr id="4" name="Picture 3">
            <a:extLst>
              <a:ext uri="{FF2B5EF4-FFF2-40B4-BE49-F238E27FC236}">
                <a16:creationId xmlns:a16="http://schemas.microsoft.com/office/drawing/2014/main" id="{2C5CE6DC-B88E-4FF2-E799-7E07B665DFE0}"/>
              </a:ext>
            </a:extLst>
          </p:cNvPr>
          <p:cNvPicPr>
            <a:picLocks noChangeAspect="1"/>
          </p:cNvPicPr>
          <p:nvPr/>
        </p:nvPicPr>
        <p:blipFill>
          <a:blip r:embed="rId2"/>
          <a:stretch>
            <a:fillRect/>
          </a:stretch>
        </p:blipFill>
        <p:spPr>
          <a:xfrm>
            <a:off x="6412915" y="2138424"/>
            <a:ext cx="5779085" cy="3885282"/>
          </a:xfrm>
          <a:prstGeom prst="rect">
            <a:avLst/>
          </a:prstGeom>
        </p:spPr>
      </p:pic>
      <p:pic>
        <p:nvPicPr>
          <p:cNvPr id="11" name="Picture 10">
            <a:extLst>
              <a:ext uri="{FF2B5EF4-FFF2-40B4-BE49-F238E27FC236}">
                <a16:creationId xmlns:a16="http://schemas.microsoft.com/office/drawing/2014/main" id="{A3E792ED-3C31-4397-A935-4B9958DF01BC}"/>
              </a:ext>
            </a:extLst>
          </p:cNvPr>
          <p:cNvPicPr>
            <a:picLocks noChangeAspect="1"/>
          </p:cNvPicPr>
          <p:nvPr/>
        </p:nvPicPr>
        <p:blipFill>
          <a:blip r:embed="rId3"/>
          <a:stretch>
            <a:fillRect/>
          </a:stretch>
        </p:blipFill>
        <p:spPr>
          <a:xfrm>
            <a:off x="278931" y="2930808"/>
            <a:ext cx="6032908" cy="2300513"/>
          </a:xfrm>
          <a:prstGeom prst="rect">
            <a:avLst/>
          </a:prstGeom>
        </p:spPr>
      </p:pic>
    </p:spTree>
    <p:extLst>
      <p:ext uri="{BB962C8B-B14F-4D97-AF65-F5344CB8AC3E}">
        <p14:creationId xmlns:p14="http://schemas.microsoft.com/office/powerpoint/2010/main" val="1767372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10404" y="339550"/>
            <a:ext cx="6209207" cy="829638"/>
          </a:xfrm>
        </p:spPr>
        <p:txBody>
          <a:bodyPr>
            <a:normAutofit fontScale="90000"/>
          </a:bodyPr>
          <a:lstStyle/>
          <a:p>
            <a:r>
              <a:rPr lang="en-US"/>
              <a:t>A quick review OF Chapter 31, “Visualizing time”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a:p>
        </p:txBody>
      </p:sp>
      <p:sp>
        <p:nvSpPr>
          <p:cNvPr id="7" name="Date Placeholder 4">
            <a:extLst>
              <a:ext uri="{FF2B5EF4-FFF2-40B4-BE49-F238E27FC236}">
                <a16:creationId xmlns:a16="http://schemas.microsoft.com/office/drawing/2014/main" id="{5EC0EF78-F894-BF30-9FC4-C7E20A52616A}"/>
              </a:ext>
            </a:extLst>
          </p:cNvPr>
          <p:cNvSpPr txBox="1">
            <a:spLocks/>
          </p:cNvSpPr>
          <p:nvPr/>
        </p:nvSpPr>
        <p:spPr>
          <a:xfrm>
            <a:off x="1333500" y="6356350"/>
            <a:ext cx="985157"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Nov 2023</a:t>
            </a:r>
          </a:p>
        </p:txBody>
      </p:sp>
      <p:sp>
        <p:nvSpPr>
          <p:cNvPr id="8" name="Footer Placeholder 3">
            <a:extLst>
              <a:ext uri="{FF2B5EF4-FFF2-40B4-BE49-F238E27FC236}">
                <a16:creationId xmlns:a16="http://schemas.microsoft.com/office/drawing/2014/main" id="{4094BCF6-BA5D-7D4C-2734-C28937A0C381}"/>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Data Viz Club Session 5</a:t>
            </a:r>
          </a:p>
        </p:txBody>
      </p:sp>
      <p:sp>
        <p:nvSpPr>
          <p:cNvPr id="5" name="Text Placeholder 2">
            <a:extLst>
              <a:ext uri="{FF2B5EF4-FFF2-40B4-BE49-F238E27FC236}">
                <a16:creationId xmlns:a16="http://schemas.microsoft.com/office/drawing/2014/main" id="{CEAF3B96-84ED-ECEC-237F-1A21C3F31014}"/>
              </a:ext>
            </a:extLst>
          </p:cNvPr>
          <p:cNvSpPr txBox="1">
            <a:spLocks/>
          </p:cNvSpPr>
          <p:nvPr/>
        </p:nvSpPr>
        <p:spPr>
          <a:xfrm>
            <a:off x="1174049" y="1236229"/>
            <a:ext cx="8555594" cy="445483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2400"/>
          </a:p>
          <a:p>
            <a:endParaRPr lang="en-US" sz="2400"/>
          </a:p>
          <a:p>
            <a:endParaRPr lang="en-US" sz="2400"/>
          </a:p>
          <a:p>
            <a:endParaRPr lang="en-US"/>
          </a:p>
        </p:txBody>
      </p:sp>
      <p:sp>
        <p:nvSpPr>
          <p:cNvPr id="12" name="Text Placeholder 9">
            <a:extLst>
              <a:ext uri="{FF2B5EF4-FFF2-40B4-BE49-F238E27FC236}">
                <a16:creationId xmlns:a16="http://schemas.microsoft.com/office/drawing/2014/main" id="{1046260C-DE71-6B9E-E663-41FD20F0A1DB}"/>
              </a:ext>
            </a:extLst>
          </p:cNvPr>
          <p:cNvSpPr txBox="1">
            <a:spLocks/>
          </p:cNvSpPr>
          <p:nvPr/>
        </p:nvSpPr>
        <p:spPr>
          <a:xfrm>
            <a:off x="1108735" y="1240187"/>
            <a:ext cx="8357669" cy="5117874"/>
          </a:xfrm>
          <a:prstGeom prst="rect">
            <a:avLst/>
          </a:prstGeom>
          <a:solidFill>
            <a:schemeClr val="bg1"/>
          </a:solidFill>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lvl="0" indent="-342900">
              <a:tabLst>
                <a:tab pos="457200" algn="l"/>
              </a:tabLst>
            </a:pPr>
            <a:r>
              <a:rPr lang="en-CA" sz="2000" b="1">
                <a:effectLst/>
                <a:latin typeface="AvenirLTStd"/>
                <a:ea typeface="Times New Roman" panose="02020603050405020304" pitchFamily="18" charset="0"/>
              </a:rPr>
              <a:t>How can I look at rank, not value, over time?</a:t>
            </a:r>
          </a:p>
          <a:p>
            <a:pPr marL="342900" lvl="0" indent="-342900">
              <a:tabLst>
                <a:tab pos="457200" algn="l"/>
              </a:tabLst>
            </a:pPr>
            <a:r>
              <a:rPr lang="en-CA" sz="2000">
                <a:effectLst/>
                <a:latin typeface="AvenirLTStd"/>
                <a:ea typeface="Times New Roman" panose="02020603050405020304" pitchFamily="18" charset="0"/>
              </a:rPr>
              <a:t>Bump chart is best when you are interested strictly in rank.</a:t>
            </a:r>
            <a:endParaRPr lang="en-CA" sz="2000">
              <a:effectLst/>
              <a:latin typeface="Times New Roman" panose="02020603050405020304" pitchFamily="18" charset="0"/>
              <a:ea typeface="Times New Roman" panose="02020603050405020304" pitchFamily="18" charset="0"/>
            </a:endParaRPr>
          </a:p>
          <a:p>
            <a:pPr marL="342900" lvl="0" indent="-342900">
              <a:tabLst>
                <a:tab pos="457200" algn="l"/>
              </a:tabLst>
            </a:pPr>
            <a:endParaRPr lang="en-CA" sz="2000">
              <a:effectLst/>
              <a:latin typeface="AvenirLTStd"/>
              <a:ea typeface="Times New Roman" panose="02020603050405020304" pitchFamily="18" charset="0"/>
            </a:endParaRPr>
          </a:p>
        </p:txBody>
      </p:sp>
      <p:pic>
        <p:nvPicPr>
          <p:cNvPr id="4" name="Picture 3" descr="A graph with red lines and numbers&#10;&#10;Description automatically generated">
            <a:extLst>
              <a:ext uri="{FF2B5EF4-FFF2-40B4-BE49-F238E27FC236}">
                <a16:creationId xmlns:a16="http://schemas.microsoft.com/office/drawing/2014/main" id="{A46224F1-F24E-0B23-FFEB-23FAF90F028C}"/>
              </a:ext>
            </a:extLst>
          </p:cNvPr>
          <p:cNvPicPr>
            <a:picLocks noChangeAspect="1"/>
          </p:cNvPicPr>
          <p:nvPr/>
        </p:nvPicPr>
        <p:blipFill>
          <a:blip r:embed="rId3"/>
          <a:stretch>
            <a:fillRect/>
          </a:stretch>
        </p:blipFill>
        <p:spPr>
          <a:xfrm>
            <a:off x="1205300" y="2308138"/>
            <a:ext cx="8261104" cy="3912084"/>
          </a:xfrm>
          <a:prstGeom prst="rect">
            <a:avLst/>
          </a:prstGeom>
          <a:ln w="12700">
            <a:solidFill>
              <a:schemeClr val="tx1">
                <a:alpha val="54000"/>
              </a:schemeClr>
            </a:solidFill>
          </a:ln>
        </p:spPr>
      </p:pic>
    </p:spTree>
    <p:extLst>
      <p:ext uri="{BB962C8B-B14F-4D97-AF65-F5344CB8AC3E}">
        <p14:creationId xmlns:p14="http://schemas.microsoft.com/office/powerpoint/2010/main" val="3828908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10404" y="339550"/>
            <a:ext cx="6209207" cy="829638"/>
          </a:xfrm>
        </p:spPr>
        <p:txBody>
          <a:bodyPr>
            <a:normAutofit fontScale="90000"/>
          </a:bodyPr>
          <a:lstStyle/>
          <a:p>
            <a:r>
              <a:rPr lang="en-US"/>
              <a:t>A quick review OF Chapter 31, “Visualizing time”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a:p>
        </p:txBody>
      </p:sp>
      <p:sp>
        <p:nvSpPr>
          <p:cNvPr id="7" name="Date Placeholder 4">
            <a:extLst>
              <a:ext uri="{FF2B5EF4-FFF2-40B4-BE49-F238E27FC236}">
                <a16:creationId xmlns:a16="http://schemas.microsoft.com/office/drawing/2014/main" id="{5EC0EF78-F894-BF30-9FC4-C7E20A52616A}"/>
              </a:ext>
            </a:extLst>
          </p:cNvPr>
          <p:cNvSpPr txBox="1">
            <a:spLocks/>
          </p:cNvSpPr>
          <p:nvPr/>
        </p:nvSpPr>
        <p:spPr>
          <a:xfrm>
            <a:off x="1333500" y="6356350"/>
            <a:ext cx="985157"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Nov 2023</a:t>
            </a:r>
          </a:p>
        </p:txBody>
      </p:sp>
      <p:sp>
        <p:nvSpPr>
          <p:cNvPr id="8" name="Footer Placeholder 3">
            <a:extLst>
              <a:ext uri="{FF2B5EF4-FFF2-40B4-BE49-F238E27FC236}">
                <a16:creationId xmlns:a16="http://schemas.microsoft.com/office/drawing/2014/main" id="{4094BCF6-BA5D-7D4C-2734-C28937A0C381}"/>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Data Viz Club Session 5</a:t>
            </a:r>
          </a:p>
        </p:txBody>
      </p:sp>
      <p:sp>
        <p:nvSpPr>
          <p:cNvPr id="5" name="Text Placeholder 2">
            <a:extLst>
              <a:ext uri="{FF2B5EF4-FFF2-40B4-BE49-F238E27FC236}">
                <a16:creationId xmlns:a16="http://schemas.microsoft.com/office/drawing/2014/main" id="{CEAF3B96-84ED-ECEC-237F-1A21C3F31014}"/>
              </a:ext>
            </a:extLst>
          </p:cNvPr>
          <p:cNvSpPr txBox="1">
            <a:spLocks/>
          </p:cNvSpPr>
          <p:nvPr/>
        </p:nvSpPr>
        <p:spPr>
          <a:xfrm>
            <a:off x="1174049" y="1236229"/>
            <a:ext cx="8555594" cy="445483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2400"/>
          </a:p>
          <a:p>
            <a:endParaRPr lang="en-US" sz="2400"/>
          </a:p>
          <a:p>
            <a:endParaRPr lang="en-US" sz="2400"/>
          </a:p>
          <a:p>
            <a:endParaRPr lang="en-US"/>
          </a:p>
        </p:txBody>
      </p:sp>
      <p:sp>
        <p:nvSpPr>
          <p:cNvPr id="12" name="Text Placeholder 9">
            <a:extLst>
              <a:ext uri="{FF2B5EF4-FFF2-40B4-BE49-F238E27FC236}">
                <a16:creationId xmlns:a16="http://schemas.microsoft.com/office/drawing/2014/main" id="{1046260C-DE71-6B9E-E663-41FD20F0A1DB}"/>
              </a:ext>
            </a:extLst>
          </p:cNvPr>
          <p:cNvSpPr txBox="1">
            <a:spLocks/>
          </p:cNvSpPr>
          <p:nvPr/>
        </p:nvSpPr>
        <p:spPr>
          <a:xfrm>
            <a:off x="1108735" y="1240187"/>
            <a:ext cx="8357669" cy="5117874"/>
          </a:xfrm>
          <a:prstGeom prst="rect">
            <a:avLst/>
          </a:prstGeom>
          <a:solidFill>
            <a:schemeClr val="bg1"/>
          </a:solidFill>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lvl="0" indent="-342900">
              <a:tabLst>
                <a:tab pos="457200" algn="l"/>
              </a:tabLst>
            </a:pPr>
            <a:r>
              <a:rPr lang="en-CA" sz="2000" b="1">
                <a:effectLst/>
                <a:latin typeface="AvenirLTStd"/>
                <a:ea typeface="Times New Roman" panose="02020603050405020304" pitchFamily="18" charset="0"/>
              </a:rPr>
              <a:t>How can I look at rank, not value, over time?</a:t>
            </a:r>
          </a:p>
          <a:p>
            <a:pPr marL="342900" lvl="0" indent="-342900">
              <a:tabLst>
                <a:tab pos="457200" algn="l"/>
              </a:tabLst>
            </a:pPr>
            <a:r>
              <a:rPr lang="en-CA" sz="2000">
                <a:effectLst/>
                <a:latin typeface="AvenirLTStd"/>
                <a:ea typeface="Times New Roman" panose="02020603050405020304" pitchFamily="18" charset="0"/>
              </a:rPr>
              <a:t>Bump chart is best when you are interested strictly in rank.</a:t>
            </a:r>
            <a:endParaRPr lang="en-CA" sz="2000">
              <a:effectLst/>
              <a:latin typeface="Times New Roman" panose="02020603050405020304" pitchFamily="18" charset="0"/>
              <a:ea typeface="Times New Roman" panose="02020603050405020304" pitchFamily="18" charset="0"/>
            </a:endParaRPr>
          </a:p>
          <a:p>
            <a:pPr marL="342900" lvl="0" indent="-342900">
              <a:tabLst>
                <a:tab pos="457200" algn="l"/>
              </a:tabLst>
            </a:pPr>
            <a:endParaRPr lang="en-CA" sz="2000">
              <a:effectLst/>
              <a:latin typeface="AvenirLTStd"/>
              <a:ea typeface="Times New Roman" panose="02020603050405020304" pitchFamily="18" charset="0"/>
            </a:endParaRPr>
          </a:p>
        </p:txBody>
      </p:sp>
      <p:pic>
        <p:nvPicPr>
          <p:cNvPr id="1026" name="Picture 2">
            <a:extLst>
              <a:ext uri="{FF2B5EF4-FFF2-40B4-BE49-F238E27FC236}">
                <a16:creationId xmlns:a16="http://schemas.microsoft.com/office/drawing/2014/main" id="{E4CC1289-7CCA-C2FB-133B-0FF725F044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514" t="15642" b="42435"/>
          <a:stretch/>
        </p:blipFill>
        <p:spPr bwMode="auto">
          <a:xfrm>
            <a:off x="871872" y="2339315"/>
            <a:ext cx="9714065" cy="3789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72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10404" y="339550"/>
            <a:ext cx="6209207" cy="829638"/>
          </a:xfrm>
        </p:spPr>
        <p:txBody>
          <a:bodyPr>
            <a:normAutofit fontScale="90000"/>
          </a:bodyPr>
          <a:lstStyle/>
          <a:p>
            <a:r>
              <a:rPr lang="en-US"/>
              <a:t>A quick review OF Chapter 31, “Visualizing time”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a:p>
        </p:txBody>
      </p:sp>
      <p:sp>
        <p:nvSpPr>
          <p:cNvPr id="7" name="Date Placeholder 4">
            <a:extLst>
              <a:ext uri="{FF2B5EF4-FFF2-40B4-BE49-F238E27FC236}">
                <a16:creationId xmlns:a16="http://schemas.microsoft.com/office/drawing/2014/main" id="{5EC0EF78-F894-BF30-9FC4-C7E20A52616A}"/>
              </a:ext>
            </a:extLst>
          </p:cNvPr>
          <p:cNvSpPr txBox="1">
            <a:spLocks/>
          </p:cNvSpPr>
          <p:nvPr/>
        </p:nvSpPr>
        <p:spPr>
          <a:xfrm>
            <a:off x="1333500" y="6356350"/>
            <a:ext cx="985157"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Nov 2023</a:t>
            </a:r>
          </a:p>
        </p:txBody>
      </p:sp>
      <p:sp>
        <p:nvSpPr>
          <p:cNvPr id="8" name="Footer Placeholder 3">
            <a:extLst>
              <a:ext uri="{FF2B5EF4-FFF2-40B4-BE49-F238E27FC236}">
                <a16:creationId xmlns:a16="http://schemas.microsoft.com/office/drawing/2014/main" id="{4094BCF6-BA5D-7D4C-2734-C28937A0C381}"/>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Data Viz Club Session 5</a:t>
            </a:r>
          </a:p>
        </p:txBody>
      </p:sp>
      <p:sp>
        <p:nvSpPr>
          <p:cNvPr id="5" name="Text Placeholder 2">
            <a:extLst>
              <a:ext uri="{FF2B5EF4-FFF2-40B4-BE49-F238E27FC236}">
                <a16:creationId xmlns:a16="http://schemas.microsoft.com/office/drawing/2014/main" id="{CEAF3B96-84ED-ECEC-237F-1A21C3F31014}"/>
              </a:ext>
            </a:extLst>
          </p:cNvPr>
          <p:cNvSpPr txBox="1">
            <a:spLocks/>
          </p:cNvSpPr>
          <p:nvPr/>
        </p:nvSpPr>
        <p:spPr>
          <a:xfrm>
            <a:off x="1174049" y="1236229"/>
            <a:ext cx="8555594" cy="445483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2400"/>
          </a:p>
          <a:p>
            <a:endParaRPr lang="en-US" sz="2400"/>
          </a:p>
          <a:p>
            <a:endParaRPr lang="en-US" sz="2400"/>
          </a:p>
          <a:p>
            <a:endParaRPr lang="en-US"/>
          </a:p>
        </p:txBody>
      </p:sp>
      <p:sp>
        <p:nvSpPr>
          <p:cNvPr id="12" name="Text Placeholder 9">
            <a:extLst>
              <a:ext uri="{FF2B5EF4-FFF2-40B4-BE49-F238E27FC236}">
                <a16:creationId xmlns:a16="http://schemas.microsoft.com/office/drawing/2014/main" id="{1046260C-DE71-6B9E-E663-41FD20F0A1DB}"/>
              </a:ext>
            </a:extLst>
          </p:cNvPr>
          <p:cNvSpPr txBox="1">
            <a:spLocks/>
          </p:cNvSpPr>
          <p:nvPr/>
        </p:nvSpPr>
        <p:spPr>
          <a:xfrm>
            <a:off x="1108735" y="1240187"/>
            <a:ext cx="8701187" cy="5117874"/>
          </a:xfrm>
          <a:prstGeom prst="rect">
            <a:avLst/>
          </a:prstGeom>
          <a:solidFill>
            <a:schemeClr val="bg1"/>
          </a:solidFill>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lvl="0" indent="-342900">
              <a:tabLst>
                <a:tab pos="457200" algn="l"/>
              </a:tabLst>
            </a:pPr>
            <a:r>
              <a:rPr lang="en-CA" sz="2000" b="1">
                <a:effectLst/>
                <a:latin typeface="AvenirLTStd"/>
                <a:ea typeface="Times New Roman" panose="02020603050405020304" pitchFamily="18" charset="0"/>
              </a:rPr>
              <a:t>How can I compare values of things that did not happen at the same time? </a:t>
            </a:r>
          </a:p>
          <a:p>
            <a:pPr marL="342900" lvl="0" indent="-342900">
              <a:tabLst>
                <a:tab pos="457200" algn="l"/>
              </a:tabLst>
            </a:pPr>
            <a:r>
              <a:rPr lang="en-CA" sz="2000">
                <a:effectLst/>
                <a:latin typeface="AvenirLTStd"/>
                <a:ea typeface="Times New Roman" panose="02020603050405020304" pitchFamily="18" charset="0"/>
              </a:rPr>
              <a:t>Index chart: x axis uses units of time from meaningful event; not actual dates</a:t>
            </a:r>
            <a:endParaRPr lang="en-CA" sz="2000">
              <a:effectLst/>
              <a:latin typeface="Times New Roman" panose="02020603050405020304" pitchFamily="18" charset="0"/>
              <a:ea typeface="Times New Roman" panose="02020603050405020304" pitchFamily="18" charset="0"/>
            </a:endParaRPr>
          </a:p>
          <a:p>
            <a:pPr marL="342900" lvl="0" indent="-342900">
              <a:tabLst>
                <a:tab pos="457200" algn="l"/>
              </a:tabLst>
            </a:pPr>
            <a:endParaRPr lang="en-CA" sz="2000">
              <a:effectLst/>
              <a:latin typeface="AvenirLTStd"/>
              <a:ea typeface="Times New Roman" panose="02020603050405020304" pitchFamily="18" charset="0"/>
            </a:endParaRPr>
          </a:p>
        </p:txBody>
      </p:sp>
      <p:pic>
        <p:nvPicPr>
          <p:cNvPr id="9" name="Picture 8" descr="A graph showing the number of videos&#10;&#10;Description automatically generated with medium confidence">
            <a:extLst>
              <a:ext uri="{FF2B5EF4-FFF2-40B4-BE49-F238E27FC236}">
                <a16:creationId xmlns:a16="http://schemas.microsoft.com/office/drawing/2014/main" id="{9F52D983-DAE4-B1BE-4AD9-C86A60D37869}"/>
              </a:ext>
            </a:extLst>
          </p:cNvPr>
          <p:cNvPicPr>
            <a:picLocks noChangeAspect="1"/>
          </p:cNvPicPr>
          <p:nvPr/>
        </p:nvPicPr>
        <p:blipFill>
          <a:blip r:embed="rId3"/>
          <a:stretch>
            <a:fillRect/>
          </a:stretch>
        </p:blipFill>
        <p:spPr>
          <a:xfrm>
            <a:off x="1195234" y="2196070"/>
            <a:ext cx="7772400" cy="4001631"/>
          </a:xfrm>
          <a:prstGeom prst="rect">
            <a:avLst/>
          </a:prstGeom>
          <a:ln w="12700">
            <a:solidFill>
              <a:schemeClr val="tx1">
                <a:alpha val="50000"/>
              </a:schemeClr>
            </a:solidFill>
          </a:ln>
        </p:spPr>
      </p:pic>
      <p:sp>
        <p:nvSpPr>
          <p:cNvPr id="3" name="TextBox 2">
            <a:extLst>
              <a:ext uri="{FF2B5EF4-FFF2-40B4-BE49-F238E27FC236}">
                <a16:creationId xmlns:a16="http://schemas.microsoft.com/office/drawing/2014/main" id="{568C4F34-F066-461F-DDB0-528EEAEA796D}"/>
              </a:ext>
            </a:extLst>
          </p:cNvPr>
          <p:cNvSpPr txBox="1"/>
          <p:nvPr/>
        </p:nvSpPr>
        <p:spPr>
          <a:xfrm>
            <a:off x="9214339" y="2066192"/>
            <a:ext cx="2338754" cy="2862322"/>
          </a:xfrm>
          <a:prstGeom prst="rect">
            <a:avLst/>
          </a:prstGeom>
          <a:noFill/>
        </p:spPr>
        <p:txBody>
          <a:bodyPr wrap="square" rtlCol="0">
            <a:spAutoFit/>
          </a:bodyPr>
          <a:lstStyle/>
          <a:p>
            <a:pPr marL="285750" indent="-285750">
              <a:buFont typeface="Arial" panose="020B0604020202020204" pitchFamily="34" charset="0"/>
              <a:buChar char="•"/>
            </a:pPr>
            <a:r>
              <a:rPr lang="en-US"/>
              <a:t>Time since born (age)</a:t>
            </a:r>
          </a:p>
          <a:p>
            <a:pPr marL="285750" indent="-285750">
              <a:buFont typeface="Arial" panose="020B0604020202020204" pitchFamily="34" charset="0"/>
              <a:buChar char="•"/>
            </a:pPr>
            <a:r>
              <a:rPr lang="en-US"/>
              <a:t>Time since intervention delivered</a:t>
            </a:r>
          </a:p>
          <a:p>
            <a:pPr marL="285750" indent="-285750">
              <a:buFont typeface="Arial" panose="020B0604020202020204" pitchFamily="34" charset="0"/>
              <a:buChar char="•"/>
            </a:pPr>
            <a:r>
              <a:rPr lang="en-US"/>
              <a:t>Time since implementation</a:t>
            </a:r>
          </a:p>
          <a:p>
            <a:pPr marL="285750" indent="-285750">
              <a:buFont typeface="Arial" panose="020B0604020202020204" pitchFamily="34" charset="0"/>
              <a:buChar char="•"/>
            </a:pPr>
            <a:r>
              <a:rPr lang="en-US"/>
              <a:t>Time since first hired</a:t>
            </a:r>
          </a:p>
          <a:p>
            <a:pPr marL="285750" indent="-285750">
              <a:buFont typeface="Arial" panose="020B0604020202020204" pitchFamily="34" charset="0"/>
              <a:buChar char="•"/>
            </a:pPr>
            <a:r>
              <a:rPr lang="en-US"/>
              <a:t>Etc.</a:t>
            </a:r>
          </a:p>
        </p:txBody>
      </p:sp>
    </p:spTree>
    <p:extLst>
      <p:ext uri="{BB962C8B-B14F-4D97-AF65-F5344CB8AC3E}">
        <p14:creationId xmlns:p14="http://schemas.microsoft.com/office/powerpoint/2010/main" val="2768769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10404" y="339550"/>
            <a:ext cx="6209207" cy="829638"/>
          </a:xfrm>
        </p:spPr>
        <p:txBody>
          <a:bodyPr>
            <a:normAutofit fontScale="90000"/>
          </a:bodyPr>
          <a:lstStyle/>
          <a:p>
            <a:r>
              <a:rPr lang="en-US"/>
              <a:t>A quick review OF Chapter 31, “Visualizing time”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a:p>
        </p:txBody>
      </p:sp>
      <p:sp>
        <p:nvSpPr>
          <p:cNvPr id="7" name="Date Placeholder 4">
            <a:extLst>
              <a:ext uri="{FF2B5EF4-FFF2-40B4-BE49-F238E27FC236}">
                <a16:creationId xmlns:a16="http://schemas.microsoft.com/office/drawing/2014/main" id="{5EC0EF78-F894-BF30-9FC4-C7E20A52616A}"/>
              </a:ext>
            </a:extLst>
          </p:cNvPr>
          <p:cNvSpPr txBox="1">
            <a:spLocks/>
          </p:cNvSpPr>
          <p:nvPr/>
        </p:nvSpPr>
        <p:spPr>
          <a:xfrm>
            <a:off x="1333500" y="6356350"/>
            <a:ext cx="985157"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Nov 2023</a:t>
            </a:r>
          </a:p>
        </p:txBody>
      </p:sp>
      <p:sp>
        <p:nvSpPr>
          <p:cNvPr id="8" name="Footer Placeholder 3">
            <a:extLst>
              <a:ext uri="{FF2B5EF4-FFF2-40B4-BE49-F238E27FC236}">
                <a16:creationId xmlns:a16="http://schemas.microsoft.com/office/drawing/2014/main" id="{4094BCF6-BA5D-7D4C-2734-C28937A0C381}"/>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Data Viz Club Session 5</a:t>
            </a:r>
          </a:p>
        </p:txBody>
      </p:sp>
      <p:sp>
        <p:nvSpPr>
          <p:cNvPr id="5" name="Text Placeholder 2">
            <a:extLst>
              <a:ext uri="{FF2B5EF4-FFF2-40B4-BE49-F238E27FC236}">
                <a16:creationId xmlns:a16="http://schemas.microsoft.com/office/drawing/2014/main" id="{CEAF3B96-84ED-ECEC-237F-1A21C3F31014}"/>
              </a:ext>
            </a:extLst>
          </p:cNvPr>
          <p:cNvSpPr txBox="1">
            <a:spLocks/>
          </p:cNvSpPr>
          <p:nvPr/>
        </p:nvSpPr>
        <p:spPr>
          <a:xfrm>
            <a:off x="1174049" y="1236229"/>
            <a:ext cx="8555594" cy="445483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2400"/>
          </a:p>
          <a:p>
            <a:endParaRPr lang="en-US" sz="2400"/>
          </a:p>
          <a:p>
            <a:endParaRPr lang="en-US" sz="2400"/>
          </a:p>
          <a:p>
            <a:endParaRPr lang="en-US"/>
          </a:p>
        </p:txBody>
      </p:sp>
      <p:sp>
        <p:nvSpPr>
          <p:cNvPr id="12" name="Text Placeholder 9">
            <a:extLst>
              <a:ext uri="{FF2B5EF4-FFF2-40B4-BE49-F238E27FC236}">
                <a16:creationId xmlns:a16="http://schemas.microsoft.com/office/drawing/2014/main" id="{1046260C-DE71-6B9E-E663-41FD20F0A1DB}"/>
              </a:ext>
            </a:extLst>
          </p:cNvPr>
          <p:cNvSpPr txBox="1">
            <a:spLocks/>
          </p:cNvSpPr>
          <p:nvPr/>
        </p:nvSpPr>
        <p:spPr>
          <a:xfrm>
            <a:off x="1108735" y="1240187"/>
            <a:ext cx="8357669" cy="5117874"/>
          </a:xfrm>
          <a:prstGeom prst="rect">
            <a:avLst/>
          </a:prstGeom>
          <a:solidFill>
            <a:schemeClr val="bg1"/>
          </a:solidFill>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lvl="0" indent="-342900">
              <a:tabLst>
                <a:tab pos="457200" algn="l"/>
              </a:tabLst>
            </a:pPr>
            <a:r>
              <a:rPr lang="en-CA" sz="2000" b="1">
                <a:effectLst/>
                <a:latin typeface="AvenirLTStd"/>
                <a:ea typeface="Times New Roman" panose="02020603050405020304" pitchFamily="18" charset="0"/>
              </a:rPr>
              <a:t>How can I show the duration of an event?</a:t>
            </a:r>
          </a:p>
          <a:p>
            <a:pPr marL="342900" lvl="0" indent="-342900">
              <a:tabLst>
                <a:tab pos="457200" algn="l"/>
              </a:tabLst>
            </a:pPr>
            <a:r>
              <a:rPr lang="en-CA" sz="2000">
                <a:effectLst/>
                <a:latin typeface="AvenirLTStd"/>
                <a:ea typeface="Times New Roman" panose="02020603050405020304" pitchFamily="18" charset="0"/>
              </a:rPr>
              <a:t>Gantt chart.</a:t>
            </a:r>
          </a:p>
          <a:p>
            <a:pPr marL="342900" lvl="0" indent="-342900">
              <a:tabLst>
                <a:tab pos="457200" algn="l"/>
              </a:tabLst>
            </a:pPr>
            <a:endParaRPr lang="en-CA" sz="2000">
              <a:effectLst/>
              <a:latin typeface="Times New Roman" panose="02020603050405020304" pitchFamily="18" charset="0"/>
              <a:ea typeface="Times New Roman" panose="02020603050405020304" pitchFamily="18" charset="0"/>
            </a:endParaRPr>
          </a:p>
        </p:txBody>
      </p:sp>
      <p:pic>
        <p:nvPicPr>
          <p:cNvPr id="4" name="Picture 3" descr="A graph with a number of squares&#10;&#10;Description automatically generated with medium confidence">
            <a:extLst>
              <a:ext uri="{FF2B5EF4-FFF2-40B4-BE49-F238E27FC236}">
                <a16:creationId xmlns:a16="http://schemas.microsoft.com/office/drawing/2014/main" id="{A7A2D4AB-BC6F-398D-4405-38B63FD36251}"/>
              </a:ext>
            </a:extLst>
          </p:cNvPr>
          <p:cNvPicPr>
            <a:picLocks noChangeAspect="1"/>
          </p:cNvPicPr>
          <p:nvPr/>
        </p:nvPicPr>
        <p:blipFill>
          <a:blip r:embed="rId3"/>
          <a:stretch>
            <a:fillRect/>
          </a:stretch>
        </p:blipFill>
        <p:spPr>
          <a:xfrm>
            <a:off x="1198724" y="2056898"/>
            <a:ext cx="8154715" cy="3936037"/>
          </a:xfrm>
          <a:prstGeom prst="rect">
            <a:avLst/>
          </a:prstGeom>
          <a:ln w="12700">
            <a:solidFill>
              <a:schemeClr val="tx1">
                <a:alpha val="49000"/>
              </a:schemeClr>
            </a:solidFill>
          </a:ln>
        </p:spPr>
      </p:pic>
    </p:spTree>
    <p:extLst>
      <p:ext uri="{BB962C8B-B14F-4D97-AF65-F5344CB8AC3E}">
        <p14:creationId xmlns:p14="http://schemas.microsoft.com/office/powerpoint/2010/main" val="375978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10404" y="339550"/>
            <a:ext cx="6209207" cy="829638"/>
          </a:xfrm>
        </p:spPr>
        <p:txBody>
          <a:bodyPr>
            <a:normAutofit fontScale="90000"/>
          </a:bodyPr>
          <a:lstStyle/>
          <a:p>
            <a:r>
              <a:rPr lang="en-US"/>
              <a:t>A quick review OF Chapter 31, “Visualizing time”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a:p>
        </p:txBody>
      </p:sp>
      <p:sp>
        <p:nvSpPr>
          <p:cNvPr id="7" name="Date Placeholder 4">
            <a:extLst>
              <a:ext uri="{FF2B5EF4-FFF2-40B4-BE49-F238E27FC236}">
                <a16:creationId xmlns:a16="http://schemas.microsoft.com/office/drawing/2014/main" id="{5EC0EF78-F894-BF30-9FC4-C7E20A52616A}"/>
              </a:ext>
            </a:extLst>
          </p:cNvPr>
          <p:cNvSpPr txBox="1">
            <a:spLocks/>
          </p:cNvSpPr>
          <p:nvPr/>
        </p:nvSpPr>
        <p:spPr>
          <a:xfrm>
            <a:off x="1333500" y="6356350"/>
            <a:ext cx="985157"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Nov 2023</a:t>
            </a:r>
          </a:p>
        </p:txBody>
      </p:sp>
      <p:sp>
        <p:nvSpPr>
          <p:cNvPr id="8" name="Footer Placeholder 3">
            <a:extLst>
              <a:ext uri="{FF2B5EF4-FFF2-40B4-BE49-F238E27FC236}">
                <a16:creationId xmlns:a16="http://schemas.microsoft.com/office/drawing/2014/main" id="{4094BCF6-BA5D-7D4C-2734-C28937A0C381}"/>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Data Viz Club Session 5</a:t>
            </a:r>
          </a:p>
        </p:txBody>
      </p:sp>
      <p:sp>
        <p:nvSpPr>
          <p:cNvPr id="5" name="Text Placeholder 2">
            <a:extLst>
              <a:ext uri="{FF2B5EF4-FFF2-40B4-BE49-F238E27FC236}">
                <a16:creationId xmlns:a16="http://schemas.microsoft.com/office/drawing/2014/main" id="{CEAF3B96-84ED-ECEC-237F-1A21C3F31014}"/>
              </a:ext>
            </a:extLst>
          </p:cNvPr>
          <p:cNvSpPr txBox="1">
            <a:spLocks/>
          </p:cNvSpPr>
          <p:nvPr/>
        </p:nvSpPr>
        <p:spPr>
          <a:xfrm>
            <a:off x="1174049" y="1236229"/>
            <a:ext cx="8555594" cy="445483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2400"/>
          </a:p>
          <a:p>
            <a:endParaRPr lang="en-US" sz="2400"/>
          </a:p>
          <a:p>
            <a:endParaRPr lang="en-US" sz="2400"/>
          </a:p>
          <a:p>
            <a:endParaRPr lang="en-US"/>
          </a:p>
        </p:txBody>
      </p:sp>
      <p:sp>
        <p:nvSpPr>
          <p:cNvPr id="12" name="Text Placeholder 9">
            <a:extLst>
              <a:ext uri="{FF2B5EF4-FFF2-40B4-BE49-F238E27FC236}">
                <a16:creationId xmlns:a16="http://schemas.microsoft.com/office/drawing/2014/main" id="{1046260C-DE71-6B9E-E663-41FD20F0A1DB}"/>
              </a:ext>
            </a:extLst>
          </p:cNvPr>
          <p:cNvSpPr txBox="1">
            <a:spLocks/>
          </p:cNvSpPr>
          <p:nvPr/>
        </p:nvSpPr>
        <p:spPr>
          <a:xfrm>
            <a:off x="1108735" y="1240187"/>
            <a:ext cx="8357669" cy="5117874"/>
          </a:xfrm>
          <a:prstGeom prst="rect">
            <a:avLst/>
          </a:prstGeom>
          <a:solidFill>
            <a:schemeClr val="bg1"/>
          </a:solidFill>
          <a:ln>
            <a:noFill/>
          </a:ln>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lvl="0" indent="-342900">
              <a:tabLst>
                <a:tab pos="457200" algn="l"/>
              </a:tabLst>
            </a:pPr>
            <a:r>
              <a:rPr lang="en-CA" sz="2000" b="1">
                <a:effectLst/>
                <a:latin typeface="AvenirLTStd"/>
                <a:ea typeface="Times New Roman" panose="02020603050405020304" pitchFamily="18" charset="0"/>
              </a:rPr>
              <a:t>How can I focus on bottlenecks in a process?</a:t>
            </a:r>
          </a:p>
          <a:p>
            <a:pPr lvl="0">
              <a:tabLst>
                <a:tab pos="457200" algn="l"/>
              </a:tabLst>
            </a:pPr>
            <a:r>
              <a:rPr lang="en-CA" sz="2000">
                <a:effectLst/>
                <a:latin typeface="AvenirLTStd"/>
                <a:ea typeface="Times New Roman" panose="02020603050405020304" pitchFamily="18" charset="0"/>
              </a:rPr>
              <a:t>Jump plot: sequence of points (e.g., milestones) on a timeline, height of the curve between points signifies amount of time between them.</a:t>
            </a:r>
            <a:endParaRPr lang="en-CA" sz="2000">
              <a:effectLst/>
              <a:latin typeface="Times New Roman" panose="02020603050405020304" pitchFamily="18" charset="0"/>
              <a:ea typeface="Times New Roman" panose="02020603050405020304" pitchFamily="18" charset="0"/>
            </a:endParaRPr>
          </a:p>
          <a:p>
            <a:pPr marL="342900" lvl="0" indent="-342900">
              <a:tabLst>
                <a:tab pos="457200" algn="l"/>
              </a:tabLst>
            </a:pPr>
            <a:endParaRPr lang="en-CA" sz="2000">
              <a:effectLst/>
              <a:latin typeface="Times New Roman" panose="02020603050405020304" pitchFamily="18" charset="0"/>
              <a:ea typeface="Times New Roman" panose="02020603050405020304" pitchFamily="18" charset="0"/>
            </a:endParaRPr>
          </a:p>
        </p:txBody>
      </p:sp>
      <p:pic>
        <p:nvPicPr>
          <p:cNvPr id="9" name="Picture 8" descr="A graph with numbers and lines&#10;&#10;Description automatically generated">
            <a:extLst>
              <a:ext uri="{FF2B5EF4-FFF2-40B4-BE49-F238E27FC236}">
                <a16:creationId xmlns:a16="http://schemas.microsoft.com/office/drawing/2014/main" id="{A662EC5E-3489-1423-7D68-995BB79A98DD}"/>
              </a:ext>
            </a:extLst>
          </p:cNvPr>
          <p:cNvPicPr>
            <a:picLocks noChangeAspect="1"/>
          </p:cNvPicPr>
          <p:nvPr/>
        </p:nvPicPr>
        <p:blipFill>
          <a:blip r:embed="rId3"/>
          <a:stretch>
            <a:fillRect/>
          </a:stretch>
        </p:blipFill>
        <p:spPr>
          <a:xfrm>
            <a:off x="1223477" y="2468804"/>
            <a:ext cx="5232400" cy="3289300"/>
          </a:xfrm>
          <a:prstGeom prst="rect">
            <a:avLst/>
          </a:prstGeom>
          <a:ln w="12700">
            <a:solidFill>
              <a:schemeClr val="tx1">
                <a:alpha val="52000"/>
              </a:schemeClr>
            </a:solidFill>
          </a:ln>
        </p:spPr>
      </p:pic>
    </p:spTree>
    <p:extLst>
      <p:ext uri="{BB962C8B-B14F-4D97-AF65-F5344CB8AC3E}">
        <p14:creationId xmlns:p14="http://schemas.microsoft.com/office/powerpoint/2010/main" val="2338778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10404" y="339550"/>
            <a:ext cx="6209207" cy="829638"/>
          </a:xfrm>
        </p:spPr>
        <p:txBody>
          <a:bodyPr>
            <a:normAutofit/>
          </a:bodyPr>
          <a:lstStyle/>
          <a:p>
            <a:r>
              <a:rPr lang="en-US"/>
              <a:t>Viewing our visualizations</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a:p>
        </p:txBody>
      </p:sp>
      <p:sp>
        <p:nvSpPr>
          <p:cNvPr id="7" name="Date Placeholder 4">
            <a:extLst>
              <a:ext uri="{FF2B5EF4-FFF2-40B4-BE49-F238E27FC236}">
                <a16:creationId xmlns:a16="http://schemas.microsoft.com/office/drawing/2014/main" id="{5EC0EF78-F894-BF30-9FC4-C7E20A52616A}"/>
              </a:ext>
            </a:extLst>
          </p:cNvPr>
          <p:cNvSpPr txBox="1">
            <a:spLocks/>
          </p:cNvSpPr>
          <p:nvPr/>
        </p:nvSpPr>
        <p:spPr>
          <a:xfrm>
            <a:off x="1333500" y="6356350"/>
            <a:ext cx="985157"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Nov 2023</a:t>
            </a:r>
          </a:p>
        </p:txBody>
      </p:sp>
      <p:sp>
        <p:nvSpPr>
          <p:cNvPr id="8" name="Footer Placeholder 3">
            <a:extLst>
              <a:ext uri="{FF2B5EF4-FFF2-40B4-BE49-F238E27FC236}">
                <a16:creationId xmlns:a16="http://schemas.microsoft.com/office/drawing/2014/main" id="{4094BCF6-BA5D-7D4C-2734-C28937A0C381}"/>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Data Viz Club Session 5</a:t>
            </a:r>
          </a:p>
        </p:txBody>
      </p:sp>
      <p:sp>
        <p:nvSpPr>
          <p:cNvPr id="5" name="Text Placeholder 2">
            <a:extLst>
              <a:ext uri="{FF2B5EF4-FFF2-40B4-BE49-F238E27FC236}">
                <a16:creationId xmlns:a16="http://schemas.microsoft.com/office/drawing/2014/main" id="{CEAF3B96-84ED-ECEC-237F-1A21C3F31014}"/>
              </a:ext>
            </a:extLst>
          </p:cNvPr>
          <p:cNvSpPr txBox="1">
            <a:spLocks/>
          </p:cNvSpPr>
          <p:nvPr/>
        </p:nvSpPr>
        <p:spPr>
          <a:xfrm>
            <a:off x="1174049" y="1236229"/>
            <a:ext cx="8555594" cy="445483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2400"/>
          </a:p>
          <a:p>
            <a:endParaRPr lang="en-US" sz="2400"/>
          </a:p>
          <a:p>
            <a:endParaRPr lang="en-US" sz="2400"/>
          </a:p>
          <a:p>
            <a:endParaRPr lang="en-US"/>
          </a:p>
        </p:txBody>
      </p:sp>
    </p:spTree>
    <p:extLst>
      <p:ext uri="{BB962C8B-B14F-4D97-AF65-F5344CB8AC3E}">
        <p14:creationId xmlns:p14="http://schemas.microsoft.com/office/powerpoint/2010/main" val="3606277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10404" y="339550"/>
            <a:ext cx="6209207" cy="829638"/>
          </a:xfrm>
        </p:spPr>
        <p:txBody>
          <a:bodyPr>
            <a:normAutofit fontScale="90000"/>
          </a:bodyPr>
          <a:lstStyle/>
          <a:p>
            <a:r>
              <a:rPr lang="en-US" sz="3600"/>
              <a:t>Questions for discussion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a:p>
        </p:txBody>
      </p:sp>
      <p:sp>
        <p:nvSpPr>
          <p:cNvPr id="7" name="Date Placeholder 4">
            <a:extLst>
              <a:ext uri="{FF2B5EF4-FFF2-40B4-BE49-F238E27FC236}">
                <a16:creationId xmlns:a16="http://schemas.microsoft.com/office/drawing/2014/main" id="{5EC0EF78-F894-BF30-9FC4-C7E20A52616A}"/>
              </a:ext>
            </a:extLst>
          </p:cNvPr>
          <p:cNvSpPr txBox="1">
            <a:spLocks/>
          </p:cNvSpPr>
          <p:nvPr/>
        </p:nvSpPr>
        <p:spPr>
          <a:xfrm>
            <a:off x="1333500" y="6356350"/>
            <a:ext cx="985157"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Nov 2023</a:t>
            </a:r>
          </a:p>
        </p:txBody>
      </p:sp>
      <p:sp>
        <p:nvSpPr>
          <p:cNvPr id="8" name="Footer Placeholder 3">
            <a:extLst>
              <a:ext uri="{FF2B5EF4-FFF2-40B4-BE49-F238E27FC236}">
                <a16:creationId xmlns:a16="http://schemas.microsoft.com/office/drawing/2014/main" id="{4094BCF6-BA5D-7D4C-2734-C28937A0C381}"/>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Data Viz Club Session 5</a:t>
            </a:r>
          </a:p>
        </p:txBody>
      </p:sp>
      <p:sp>
        <p:nvSpPr>
          <p:cNvPr id="5" name="Text Placeholder 2">
            <a:extLst>
              <a:ext uri="{FF2B5EF4-FFF2-40B4-BE49-F238E27FC236}">
                <a16:creationId xmlns:a16="http://schemas.microsoft.com/office/drawing/2014/main" id="{CEAF3B96-84ED-ECEC-237F-1A21C3F31014}"/>
              </a:ext>
            </a:extLst>
          </p:cNvPr>
          <p:cNvSpPr txBox="1">
            <a:spLocks/>
          </p:cNvSpPr>
          <p:nvPr/>
        </p:nvSpPr>
        <p:spPr>
          <a:xfrm>
            <a:off x="1174049" y="1236229"/>
            <a:ext cx="8555594" cy="445483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2400"/>
          </a:p>
          <a:p>
            <a:endParaRPr lang="en-US" sz="2400"/>
          </a:p>
          <a:p>
            <a:endParaRPr lang="en-US" sz="2400"/>
          </a:p>
          <a:p>
            <a:endParaRPr lang="en-US"/>
          </a:p>
        </p:txBody>
      </p:sp>
      <p:sp>
        <p:nvSpPr>
          <p:cNvPr id="12" name="Text Placeholder 9">
            <a:extLst>
              <a:ext uri="{FF2B5EF4-FFF2-40B4-BE49-F238E27FC236}">
                <a16:creationId xmlns:a16="http://schemas.microsoft.com/office/drawing/2014/main" id="{1046260C-DE71-6B9E-E663-41FD20F0A1DB}"/>
              </a:ext>
            </a:extLst>
          </p:cNvPr>
          <p:cNvSpPr txBox="1">
            <a:spLocks/>
          </p:cNvSpPr>
          <p:nvPr/>
        </p:nvSpPr>
        <p:spPr>
          <a:xfrm>
            <a:off x="378974" y="1288724"/>
            <a:ext cx="8620908" cy="5117874"/>
          </a:xfrm>
          <a:prstGeom prst="rect">
            <a:avLst/>
          </a:prstGeom>
          <a:solidFill>
            <a:schemeClr val="bg1"/>
          </a:solidFill>
          <a:ln>
            <a:noFill/>
          </a:ln>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tabLst>
                <a:tab pos="457200" algn="l"/>
              </a:tabLst>
            </a:pPr>
            <a:r>
              <a:rPr lang="en-CA" sz="2800">
                <a:solidFill>
                  <a:srgbClr val="242424"/>
                </a:solidFill>
                <a:effectLst/>
                <a:latin typeface="Aptos" panose="020B0004020202020204" pitchFamily="34" charset="0"/>
                <a:ea typeface="Times New Roman" panose="02020603050405020304" pitchFamily="18" charset="0"/>
                <a:cs typeface="Segoe UI" panose="020B0502040204020203" pitchFamily="34" charset="0"/>
              </a:rPr>
              <a:t>How can we best decide the granularity of time to select when visualizing time data?</a:t>
            </a:r>
            <a:endParaRPr lang="en-CA" sz="2800">
              <a:effectLst/>
              <a:latin typeface="Times New Roman" panose="02020603050405020304" pitchFamily="18" charset="0"/>
              <a:ea typeface="Times New Roman" panose="02020603050405020304" pitchFamily="18" charset="0"/>
            </a:endParaRPr>
          </a:p>
          <a:p>
            <a:pPr lvl="0">
              <a:tabLst>
                <a:tab pos="457200" algn="l"/>
              </a:tabLst>
            </a:pPr>
            <a:endParaRPr lang="en-CA" sz="2800">
              <a:solidFill>
                <a:srgbClr val="242424"/>
              </a:solidFill>
              <a:effectLst/>
              <a:latin typeface="Aptos" panose="020B0004020202020204" pitchFamily="34" charset="0"/>
              <a:ea typeface="Times New Roman" panose="02020603050405020304" pitchFamily="18" charset="0"/>
              <a:cs typeface="Segoe UI" panose="020B0502040204020203" pitchFamily="34" charset="0"/>
            </a:endParaRPr>
          </a:p>
          <a:p>
            <a:pPr lvl="0">
              <a:tabLst>
                <a:tab pos="457200" algn="l"/>
              </a:tabLst>
            </a:pPr>
            <a:endParaRPr lang="en-CA" sz="2800">
              <a:solidFill>
                <a:srgbClr val="242424"/>
              </a:solidFill>
              <a:effectLst/>
              <a:latin typeface="Aptos" panose="020B0004020202020204" pitchFamily="34" charset="0"/>
              <a:ea typeface="Times New Roman" panose="02020603050405020304" pitchFamily="18" charset="0"/>
              <a:cs typeface="Segoe UI" panose="020B0502040204020203" pitchFamily="34" charset="0"/>
            </a:endParaRPr>
          </a:p>
          <a:p>
            <a:pPr marL="914400" lvl="1" indent="-457200">
              <a:buFont typeface="Arial" panose="020B0604020202020204" pitchFamily="34" charset="0"/>
              <a:buChar char="•"/>
              <a:tabLst>
                <a:tab pos="457200" algn="l"/>
              </a:tabLst>
            </a:pPr>
            <a:endParaRPr lang="en-CA" sz="3400">
              <a:effectLst/>
              <a:latin typeface="Times New Roman" panose="02020603050405020304" pitchFamily="18" charset="0"/>
              <a:ea typeface="Times New Roman" panose="02020603050405020304" pitchFamily="18" charset="0"/>
            </a:endParaRPr>
          </a:p>
          <a:p>
            <a:pPr marL="342900" lvl="0" indent="-342900">
              <a:tabLst>
                <a:tab pos="457200" algn="l"/>
              </a:tabLst>
            </a:pPr>
            <a:endParaRPr lang="en-CA" sz="280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DBB76029-60DB-1D63-18DC-9BCDA4B2BEC1}"/>
              </a:ext>
            </a:extLst>
          </p:cNvPr>
          <p:cNvSpPr txBox="1"/>
          <p:nvPr/>
        </p:nvSpPr>
        <p:spPr>
          <a:xfrm>
            <a:off x="449312" y="2274090"/>
            <a:ext cx="7964927" cy="707886"/>
          </a:xfrm>
          <a:prstGeom prst="rect">
            <a:avLst/>
          </a:prstGeom>
          <a:noFill/>
        </p:spPr>
        <p:txBody>
          <a:bodyPr wrap="square">
            <a:spAutoFit/>
          </a:bodyPr>
          <a:lstStyle/>
          <a:p>
            <a:pPr marL="285750" indent="-285750">
              <a:buFont typeface="Arial" panose="020B0604020202020204" pitchFamily="34" charset="0"/>
              <a:buChar char="•"/>
            </a:pPr>
            <a:r>
              <a:rPr lang="en-US" sz="2000"/>
              <a:t>Second, minute, hour, day of month (1-31), weekday, week number (1-52), month (1-12), quarter (1-4), year, decade </a:t>
            </a:r>
            <a:endParaRPr lang="en-CA" sz="2000"/>
          </a:p>
        </p:txBody>
      </p:sp>
      <p:pic>
        <p:nvPicPr>
          <p:cNvPr id="10" name="Picture 9">
            <a:extLst>
              <a:ext uri="{FF2B5EF4-FFF2-40B4-BE49-F238E27FC236}">
                <a16:creationId xmlns:a16="http://schemas.microsoft.com/office/drawing/2014/main" id="{B6CEA15A-EB44-543F-59A8-DA2BBC788B2F}"/>
              </a:ext>
            </a:extLst>
          </p:cNvPr>
          <p:cNvPicPr>
            <a:picLocks noChangeAspect="1"/>
          </p:cNvPicPr>
          <p:nvPr/>
        </p:nvPicPr>
        <p:blipFill>
          <a:blip r:embed="rId3"/>
          <a:stretch>
            <a:fillRect/>
          </a:stretch>
        </p:blipFill>
        <p:spPr>
          <a:xfrm>
            <a:off x="6629221" y="3429000"/>
            <a:ext cx="5442366" cy="2638193"/>
          </a:xfrm>
          <a:prstGeom prst="rect">
            <a:avLst/>
          </a:prstGeom>
        </p:spPr>
      </p:pic>
      <p:pic>
        <p:nvPicPr>
          <p:cNvPr id="15" name="Picture 14">
            <a:extLst>
              <a:ext uri="{FF2B5EF4-FFF2-40B4-BE49-F238E27FC236}">
                <a16:creationId xmlns:a16="http://schemas.microsoft.com/office/drawing/2014/main" id="{1965020A-FF2C-2F60-9514-CE1DF2D025C3}"/>
              </a:ext>
            </a:extLst>
          </p:cNvPr>
          <p:cNvPicPr>
            <a:picLocks noChangeAspect="1"/>
          </p:cNvPicPr>
          <p:nvPr/>
        </p:nvPicPr>
        <p:blipFill>
          <a:blip r:embed="rId4"/>
          <a:stretch>
            <a:fillRect/>
          </a:stretch>
        </p:blipFill>
        <p:spPr>
          <a:xfrm>
            <a:off x="270233" y="3429000"/>
            <a:ext cx="6055001" cy="2523392"/>
          </a:xfrm>
          <a:prstGeom prst="rect">
            <a:avLst/>
          </a:prstGeom>
        </p:spPr>
      </p:pic>
    </p:spTree>
    <p:extLst>
      <p:ext uri="{BB962C8B-B14F-4D97-AF65-F5344CB8AC3E}">
        <p14:creationId xmlns:p14="http://schemas.microsoft.com/office/powerpoint/2010/main" val="1749663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10404" y="339550"/>
            <a:ext cx="6209207" cy="829638"/>
          </a:xfrm>
        </p:spPr>
        <p:txBody>
          <a:bodyPr>
            <a:normAutofit fontScale="90000"/>
          </a:bodyPr>
          <a:lstStyle/>
          <a:p>
            <a:r>
              <a:rPr lang="en-US" sz="3600"/>
              <a:t>Questions for discussion</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a:p>
        </p:txBody>
      </p:sp>
      <p:sp>
        <p:nvSpPr>
          <p:cNvPr id="7" name="Date Placeholder 4">
            <a:extLst>
              <a:ext uri="{FF2B5EF4-FFF2-40B4-BE49-F238E27FC236}">
                <a16:creationId xmlns:a16="http://schemas.microsoft.com/office/drawing/2014/main" id="{5EC0EF78-F894-BF30-9FC4-C7E20A52616A}"/>
              </a:ext>
            </a:extLst>
          </p:cNvPr>
          <p:cNvSpPr txBox="1">
            <a:spLocks/>
          </p:cNvSpPr>
          <p:nvPr/>
        </p:nvSpPr>
        <p:spPr>
          <a:xfrm>
            <a:off x="1333500" y="6356350"/>
            <a:ext cx="985157"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Nov 2023</a:t>
            </a:r>
          </a:p>
        </p:txBody>
      </p:sp>
      <p:sp>
        <p:nvSpPr>
          <p:cNvPr id="8" name="Footer Placeholder 3">
            <a:extLst>
              <a:ext uri="{FF2B5EF4-FFF2-40B4-BE49-F238E27FC236}">
                <a16:creationId xmlns:a16="http://schemas.microsoft.com/office/drawing/2014/main" id="{4094BCF6-BA5D-7D4C-2734-C28937A0C381}"/>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Data Viz Club Session 5</a:t>
            </a:r>
          </a:p>
        </p:txBody>
      </p:sp>
      <p:sp>
        <p:nvSpPr>
          <p:cNvPr id="5" name="Text Placeholder 2">
            <a:extLst>
              <a:ext uri="{FF2B5EF4-FFF2-40B4-BE49-F238E27FC236}">
                <a16:creationId xmlns:a16="http://schemas.microsoft.com/office/drawing/2014/main" id="{CEAF3B96-84ED-ECEC-237F-1A21C3F31014}"/>
              </a:ext>
            </a:extLst>
          </p:cNvPr>
          <p:cNvSpPr txBox="1">
            <a:spLocks/>
          </p:cNvSpPr>
          <p:nvPr/>
        </p:nvSpPr>
        <p:spPr>
          <a:xfrm>
            <a:off x="1174049" y="1236229"/>
            <a:ext cx="8555594" cy="445483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2400"/>
          </a:p>
          <a:p>
            <a:endParaRPr lang="en-US" sz="2400"/>
          </a:p>
          <a:p>
            <a:endParaRPr lang="en-US" sz="2400"/>
          </a:p>
          <a:p>
            <a:endParaRPr lang="en-US"/>
          </a:p>
        </p:txBody>
      </p:sp>
      <p:sp>
        <p:nvSpPr>
          <p:cNvPr id="12" name="Text Placeholder 9">
            <a:extLst>
              <a:ext uri="{FF2B5EF4-FFF2-40B4-BE49-F238E27FC236}">
                <a16:creationId xmlns:a16="http://schemas.microsoft.com/office/drawing/2014/main" id="{1046260C-DE71-6B9E-E663-41FD20F0A1DB}"/>
              </a:ext>
            </a:extLst>
          </p:cNvPr>
          <p:cNvSpPr txBox="1">
            <a:spLocks/>
          </p:cNvSpPr>
          <p:nvPr/>
        </p:nvSpPr>
        <p:spPr>
          <a:xfrm>
            <a:off x="378974" y="1288724"/>
            <a:ext cx="8620908" cy="5117874"/>
          </a:xfrm>
          <a:prstGeom prst="rect">
            <a:avLst/>
          </a:prstGeom>
          <a:solidFill>
            <a:schemeClr val="bg1"/>
          </a:solidFill>
          <a:ln>
            <a:noFill/>
          </a:ln>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tabLst>
                <a:tab pos="457200" algn="l"/>
              </a:tabLst>
            </a:pPr>
            <a:r>
              <a:rPr lang="en-CA" sz="2800">
                <a:solidFill>
                  <a:srgbClr val="242424"/>
                </a:solidFill>
                <a:effectLst/>
                <a:latin typeface="Aptos" panose="020B0004020202020204" pitchFamily="34" charset="0"/>
                <a:ea typeface="Times New Roman" panose="02020603050405020304" pitchFamily="18" charset="0"/>
                <a:cs typeface="Segoe UI" panose="020B0502040204020203" pitchFamily="34" charset="0"/>
              </a:rPr>
              <a:t>In what circumstances might we prefer each of these techniques exemplified by Wexler and colleagues?</a:t>
            </a:r>
          </a:p>
          <a:p>
            <a:pPr marL="914400" lvl="1" indent="-457200">
              <a:buFont typeface="Arial" panose="020B0604020202020204" pitchFamily="34" charset="0"/>
              <a:buChar char="•"/>
              <a:tabLst>
                <a:tab pos="457200" algn="l"/>
              </a:tabLst>
            </a:pPr>
            <a:r>
              <a:rPr lang="en-CA">
                <a:solidFill>
                  <a:srgbClr val="242424"/>
                </a:solidFill>
                <a:latin typeface="Aptos" panose="020B0004020202020204" pitchFamily="34" charset="0"/>
                <a:ea typeface="Times New Roman" panose="02020603050405020304" pitchFamily="18" charset="0"/>
                <a:cs typeface="Segoe UI" panose="020B0502040204020203" pitchFamily="34" charset="0"/>
              </a:rPr>
              <a:t>T</a:t>
            </a:r>
            <a:r>
              <a:rPr lang="en-CA">
                <a:solidFill>
                  <a:srgbClr val="242424"/>
                </a:solidFill>
                <a:effectLst/>
                <a:latin typeface="Aptos" panose="020B0004020202020204" pitchFamily="34" charset="0"/>
                <a:ea typeface="Times New Roman" panose="02020603050405020304" pitchFamily="18" charset="0"/>
                <a:cs typeface="Segoe UI" panose="020B0502040204020203" pitchFamily="34" charset="0"/>
              </a:rPr>
              <a:t>ime series line chart</a:t>
            </a:r>
            <a:endParaRPr lang="en-CA">
              <a:solidFill>
                <a:srgbClr val="242424"/>
              </a:solidFill>
              <a:latin typeface="Aptos" panose="020B0004020202020204" pitchFamily="34" charset="0"/>
              <a:ea typeface="Times New Roman" panose="02020603050405020304" pitchFamily="18" charset="0"/>
              <a:cs typeface="Segoe UI" panose="020B0502040204020203" pitchFamily="34" charset="0"/>
            </a:endParaRPr>
          </a:p>
          <a:p>
            <a:pPr marL="914400" lvl="1" indent="-457200">
              <a:buFont typeface="Arial" panose="020B0604020202020204" pitchFamily="34" charset="0"/>
              <a:buChar char="•"/>
              <a:tabLst>
                <a:tab pos="457200" algn="l"/>
              </a:tabLst>
            </a:pPr>
            <a:r>
              <a:rPr lang="en-CA">
                <a:solidFill>
                  <a:srgbClr val="242424"/>
                </a:solidFill>
                <a:latin typeface="Aptos" panose="020B0004020202020204" pitchFamily="34" charset="0"/>
                <a:ea typeface="Times New Roman" panose="02020603050405020304" pitchFamily="18" charset="0"/>
                <a:cs typeface="Segoe UI" panose="020B0502040204020203" pitchFamily="34" charset="0"/>
              </a:rPr>
              <a:t>H</a:t>
            </a:r>
            <a:r>
              <a:rPr lang="en-CA">
                <a:solidFill>
                  <a:srgbClr val="242424"/>
                </a:solidFill>
                <a:effectLst/>
                <a:latin typeface="Aptos" panose="020B0004020202020204" pitchFamily="34" charset="0"/>
                <a:ea typeface="Times New Roman" panose="02020603050405020304" pitchFamily="18" charset="0"/>
                <a:cs typeface="Segoe UI" panose="020B0502040204020203" pitchFamily="34" charset="0"/>
              </a:rPr>
              <a:t>eat map</a:t>
            </a:r>
            <a:endParaRPr lang="en-CA">
              <a:solidFill>
                <a:srgbClr val="242424"/>
              </a:solidFill>
              <a:latin typeface="Aptos" panose="020B0004020202020204" pitchFamily="34" charset="0"/>
              <a:ea typeface="Times New Roman" panose="02020603050405020304" pitchFamily="18" charset="0"/>
              <a:cs typeface="Segoe UI" panose="020B0502040204020203" pitchFamily="34" charset="0"/>
            </a:endParaRPr>
          </a:p>
          <a:p>
            <a:pPr marL="914400" lvl="1" indent="-457200">
              <a:buFont typeface="Arial" panose="020B0604020202020204" pitchFamily="34" charset="0"/>
              <a:buChar char="•"/>
              <a:tabLst>
                <a:tab pos="457200" algn="l"/>
              </a:tabLst>
            </a:pPr>
            <a:r>
              <a:rPr lang="en-CA">
                <a:solidFill>
                  <a:srgbClr val="242424"/>
                </a:solidFill>
                <a:latin typeface="Aptos" panose="020B0004020202020204" pitchFamily="34" charset="0"/>
                <a:ea typeface="Times New Roman" panose="02020603050405020304" pitchFamily="18" charset="0"/>
                <a:cs typeface="Segoe UI" panose="020B0502040204020203" pitchFamily="34" charset="0"/>
              </a:rPr>
              <a:t>Bump chart</a:t>
            </a:r>
          </a:p>
          <a:p>
            <a:pPr marL="914400" lvl="1" indent="-457200">
              <a:buFont typeface="Arial" panose="020B0604020202020204" pitchFamily="34" charset="0"/>
              <a:buChar char="•"/>
              <a:tabLst>
                <a:tab pos="457200" algn="l"/>
              </a:tabLst>
            </a:pPr>
            <a:r>
              <a:rPr lang="en-CA">
                <a:solidFill>
                  <a:srgbClr val="242424"/>
                </a:solidFill>
                <a:latin typeface="Aptos" panose="020B0004020202020204" pitchFamily="34" charset="0"/>
                <a:ea typeface="Times New Roman" panose="02020603050405020304" pitchFamily="18" charset="0"/>
                <a:cs typeface="Segoe UI" panose="020B0502040204020203" pitchFamily="34" charset="0"/>
              </a:rPr>
              <a:t>Jump plot</a:t>
            </a:r>
          </a:p>
          <a:p>
            <a:pPr marL="914400" lvl="1" indent="-457200">
              <a:buFont typeface="Arial" panose="020B0604020202020204" pitchFamily="34" charset="0"/>
              <a:buChar char="•"/>
              <a:tabLst>
                <a:tab pos="457200" algn="l"/>
              </a:tabLst>
            </a:pPr>
            <a:r>
              <a:rPr lang="en-CA">
                <a:solidFill>
                  <a:srgbClr val="242424"/>
                </a:solidFill>
                <a:latin typeface="Aptos" panose="020B0004020202020204" pitchFamily="34" charset="0"/>
                <a:ea typeface="Times New Roman" panose="02020603050405020304" pitchFamily="18" charset="0"/>
                <a:cs typeface="Segoe UI" panose="020B0502040204020203" pitchFamily="34" charset="0"/>
              </a:rPr>
              <a:t>Slope chart</a:t>
            </a:r>
          </a:p>
          <a:p>
            <a:pPr marL="914400" lvl="1" indent="-457200">
              <a:buFont typeface="Arial" panose="020B0604020202020204" pitchFamily="34" charset="0"/>
              <a:buChar char="•"/>
              <a:tabLst>
                <a:tab pos="457200" algn="l"/>
              </a:tabLst>
            </a:pPr>
            <a:endParaRPr lang="en-CA" sz="3400">
              <a:effectLst/>
              <a:latin typeface="Times New Roman" panose="02020603050405020304" pitchFamily="18" charset="0"/>
              <a:ea typeface="Times New Roman" panose="02020603050405020304" pitchFamily="18" charset="0"/>
            </a:endParaRPr>
          </a:p>
          <a:p>
            <a:pPr marL="342900" lvl="0" indent="-342900">
              <a:tabLst>
                <a:tab pos="457200" algn="l"/>
              </a:tabLst>
            </a:pPr>
            <a:endParaRPr lang="en-CA" sz="2800">
              <a:effectLst/>
              <a:latin typeface="Times New Roman" panose="02020603050405020304" pitchFamily="18" charset="0"/>
              <a:ea typeface="Times New Roman" panose="02020603050405020304" pitchFamily="18" charset="0"/>
            </a:endParaRPr>
          </a:p>
        </p:txBody>
      </p:sp>
      <p:pic>
        <p:nvPicPr>
          <p:cNvPr id="16" name="Picture 15" descr="A graph with numbers and lines&#10;&#10;Description automatically generated">
            <a:extLst>
              <a:ext uri="{FF2B5EF4-FFF2-40B4-BE49-F238E27FC236}">
                <a16:creationId xmlns:a16="http://schemas.microsoft.com/office/drawing/2014/main" id="{D090EE8A-64A2-A5D0-E351-2627982C1790}"/>
              </a:ext>
            </a:extLst>
          </p:cNvPr>
          <p:cNvPicPr>
            <a:picLocks noChangeAspect="1"/>
          </p:cNvPicPr>
          <p:nvPr/>
        </p:nvPicPr>
        <p:blipFill>
          <a:blip r:embed="rId3"/>
          <a:stretch>
            <a:fillRect/>
          </a:stretch>
        </p:blipFill>
        <p:spPr>
          <a:xfrm>
            <a:off x="8929815" y="4380716"/>
            <a:ext cx="3047632" cy="1915866"/>
          </a:xfrm>
          <a:prstGeom prst="rect">
            <a:avLst/>
          </a:prstGeom>
          <a:ln w="12700">
            <a:solidFill>
              <a:schemeClr val="tx1">
                <a:alpha val="52000"/>
              </a:schemeClr>
            </a:solidFill>
          </a:ln>
        </p:spPr>
      </p:pic>
      <p:pic>
        <p:nvPicPr>
          <p:cNvPr id="17" name="Picture 16">
            <a:extLst>
              <a:ext uri="{FF2B5EF4-FFF2-40B4-BE49-F238E27FC236}">
                <a16:creationId xmlns:a16="http://schemas.microsoft.com/office/drawing/2014/main" id="{D67FB0F2-9499-3ED6-8E03-71C2F2EAFED1}"/>
              </a:ext>
            </a:extLst>
          </p:cNvPr>
          <p:cNvPicPr>
            <a:picLocks noChangeAspect="1"/>
          </p:cNvPicPr>
          <p:nvPr/>
        </p:nvPicPr>
        <p:blipFill rotWithShape="1">
          <a:blip r:embed="rId4"/>
          <a:srcRect l="3959"/>
          <a:stretch/>
        </p:blipFill>
        <p:spPr>
          <a:xfrm>
            <a:off x="97904" y="4278482"/>
            <a:ext cx="4015738" cy="2026883"/>
          </a:xfrm>
          <a:prstGeom prst="rect">
            <a:avLst/>
          </a:prstGeom>
        </p:spPr>
      </p:pic>
      <p:pic>
        <p:nvPicPr>
          <p:cNvPr id="19" name="Picture 18">
            <a:extLst>
              <a:ext uri="{FF2B5EF4-FFF2-40B4-BE49-F238E27FC236}">
                <a16:creationId xmlns:a16="http://schemas.microsoft.com/office/drawing/2014/main" id="{F33C3510-52F5-1138-1A7A-81A70C2B0A48}"/>
              </a:ext>
            </a:extLst>
          </p:cNvPr>
          <p:cNvPicPr>
            <a:picLocks noChangeAspect="1"/>
          </p:cNvPicPr>
          <p:nvPr/>
        </p:nvPicPr>
        <p:blipFill>
          <a:blip r:embed="rId5"/>
          <a:stretch>
            <a:fillRect/>
          </a:stretch>
        </p:blipFill>
        <p:spPr>
          <a:xfrm>
            <a:off x="9229284" y="1129691"/>
            <a:ext cx="2837511" cy="2918381"/>
          </a:xfrm>
          <a:prstGeom prst="rect">
            <a:avLst/>
          </a:prstGeom>
        </p:spPr>
      </p:pic>
      <p:pic>
        <p:nvPicPr>
          <p:cNvPr id="20" name="Picture 19" descr="A graph with numbers and lines&#10;&#10;Description automatically generated with medium confidence">
            <a:extLst>
              <a:ext uri="{FF2B5EF4-FFF2-40B4-BE49-F238E27FC236}">
                <a16:creationId xmlns:a16="http://schemas.microsoft.com/office/drawing/2014/main" id="{B6F5697F-26BF-C8CF-170C-F5F7CC9945FE}"/>
              </a:ext>
            </a:extLst>
          </p:cNvPr>
          <p:cNvPicPr>
            <a:picLocks noChangeAspect="1"/>
          </p:cNvPicPr>
          <p:nvPr/>
        </p:nvPicPr>
        <p:blipFill>
          <a:blip r:embed="rId6"/>
          <a:stretch>
            <a:fillRect/>
          </a:stretch>
        </p:blipFill>
        <p:spPr>
          <a:xfrm>
            <a:off x="4689428" y="4525623"/>
            <a:ext cx="3169642" cy="1757762"/>
          </a:xfrm>
          <a:prstGeom prst="rect">
            <a:avLst/>
          </a:prstGeom>
          <a:ln w="12700">
            <a:solidFill>
              <a:schemeClr val="tx1">
                <a:alpha val="54000"/>
              </a:schemeClr>
            </a:solidFill>
          </a:ln>
        </p:spPr>
      </p:pic>
      <p:pic>
        <p:nvPicPr>
          <p:cNvPr id="22" name="Picture 21">
            <a:extLst>
              <a:ext uri="{FF2B5EF4-FFF2-40B4-BE49-F238E27FC236}">
                <a16:creationId xmlns:a16="http://schemas.microsoft.com/office/drawing/2014/main" id="{E26C72AD-6557-B56B-3A62-46DAFC7C5373}"/>
              </a:ext>
            </a:extLst>
          </p:cNvPr>
          <p:cNvPicPr>
            <a:picLocks noChangeAspect="1"/>
          </p:cNvPicPr>
          <p:nvPr/>
        </p:nvPicPr>
        <p:blipFill>
          <a:blip r:embed="rId7"/>
          <a:stretch>
            <a:fillRect/>
          </a:stretch>
        </p:blipFill>
        <p:spPr>
          <a:xfrm>
            <a:off x="4296920" y="2426120"/>
            <a:ext cx="3783212" cy="1648066"/>
          </a:xfrm>
          <a:prstGeom prst="rect">
            <a:avLst/>
          </a:prstGeom>
        </p:spPr>
      </p:pic>
    </p:spTree>
    <p:extLst>
      <p:ext uri="{BB962C8B-B14F-4D97-AF65-F5344CB8AC3E}">
        <p14:creationId xmlns:p14="http://schemas.microsoft.com/office/powerpoint/2010/main" val="4084255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797469" y="1020445"/>
            <a:ext cx="2895600" cy="1325563"/>
          </a:xfrm>
        </p:spPr>
        <p:txBody>
          <a:bodyPr>
            <a:normAutofit/>
          </a:bodyPr>
          <a:lstStyle/>
          <a:p>
            <a:r>
              <a:rPr lang="en-US" sz="4000" b="1"/>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298174" y="2954655"/>
            <a:ext cx="5952489" cy="2882900"/>
          </a:xfrm>
        </p:spPr>
        <p:txBody>
          <a:bodyPr>
            <a:normAutofit fontScale="92500"/>
          </a:bodyPr>
          <a:lstStyle/>
          <a:p>
            <a:pPr marL="342900" indent="-342900">
              <a:buAutoNum type="arabicPeriod"/>
            </a:pPr>
            <a:r>
              <a:rPr lang="en-US" sz="2400" b="1"/>
              <a:t>Review the ideas about time in Ch. 31 of Wexler</a:t>
            </a:r>
          </a:p>
          <a:p>
            <a:pPr marL="342900" indent="-342900">
              <a:buAutoNum type="arabicPeriod"/>
            </a:pPr>
            <a:r>
              <a:rPr lang="en-US" sz="2400" b="1"/>
              <a:t>View and discuss the dashboards we’ve built</a:t>
            </a:r>
          </a:p>
          <a:p>
            <a:pPr marL="342900" indent="-342900">
              <a:buAutoNum type="arabicPeriod"/>
            </a:pPr>
            <a:r>
              <a:rPr lang="en-US" sz="2400" b="1"/>
              <a:t>Discussion questions from the email</a:t>
            </a:r>
          </a:p>
          <a:p>
            <a:pPr marL="342900" indent="-342900">
              <a:buAutoNum type="arabicPeriod"/>
            </a:pPr>
            <a:endParaRPr lang="en-US" sz="1600" b="1"/>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a:t>Nov 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a:t>Data Viz Club Session 5</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a:t> </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dirty="0" smtClean="0"/>
              <a:pPr/>
              <a:t>20</a:t>
            </a:fld>
            <a:endParaRPr lang="en-US"/>
          </a:p>
        </p:txBody>
      </p:sp>
      <p:sp>
        <p:nvSpPr>
          <p:cNvPr id="7" name="Date Placeholder 4">
            <a:extLst>
              <a:ext uri="{FF2B5EF4-FFF2-40B4-BE49-F238E27FC236}">
                <a16:creationId xmlns:a16="http://schemas.microsoft.com/office/drawing/2014/main" id="{1A97354F-9A6A-F3B8-BEF2-2BA357DB1EFA}"/>
              </a:ext>
            </a:extLst>
          </p:cNvPr>
          <p:cNvSpPr txBox="1">
            <a:spLocks/>
          </p:cNvSpPr>
          <p:nvPr/>
        </p:nvSpPr>
        <p:spPr>
          <a:xfrm>
            <a:off x="3363636" y="6345456"/>
            <a:ext cx="985157"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Nov 2023</a:t>
            </a:r>
          </a:p>
        </p:txBody>
      </p:sp>
      <p:sp>
        <p:nvSpPr>
          <p:cNvPr id="8" name="Footer Placeholder 3">
            <a:extLst>
              <a:ext uri="{FF2B5EF4-FFF2-40B4-BE49-F238E27FC236}">
                <a16:creationId xmlns:a16="http://schemas.microsoft.com/office/drawing/2014/main" id="{5DFB116C-ADEC-4415-96BB-6661F1E5044D}"/>
              </a:ext>
            </a:extLst>
          </p:cNvPr>
          <p:cNvSpPr txBox="1">
            <a:spLocks/>
          </p:cNvSpPr>
          <p:nvPr/>
        </p:nvSpPr>
        <p:spPr>
          <a:xfrm>
            <a:off x="4700022" y="6345455"/>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Data Viz Club Session 5</a:t>
            </a:r>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10404" y="339550"/>
            <a:ext cx="6209207" cy="829638"/>
          </a:xfrm>
        </p:spPr>
        <p:txBody>
          <a:bodyPr>
            <a:normAutofit fontScale="90000"/>
          </a:bodyPr>
          <a:lstStyle/>
          <a:p>
            <a:r>
              <a:rPr lang="en-US"/>
              <a:t>A quick review OF Chapter 31, “Visualizing time”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a:p>
        </p:txBody>
      </p:sp>
      <p:sp>
        <p:nvSpPr>
          <p:cNvPr id="5" name="Text Placeholder 2">
            <a:extLst>
              <a:ext uri="{FF2B5EF4-FFF2-40B4-BE49-F238E27FC236}">
                <a16:creationId xmlns:a16="http://schemas.microsoft.com/office/drawing/2014/main" id="{CEAF3B96-84ED-ECEC-237F-1A21C3F31014}"/>
              </a:ext>
            </a:extLst>
          </p:cNvPr>
          <p:cNvSpPr txBox="1">
            <a:spLocks/>
          </p:cNvSpPr>
          <p:nvPr/>
        </p:nvSpPr>
        <p:spPr>
          <a:xfrm>
            <a:off x="1174049" y="1236229"/>
            <a:ext cx="8555594" cy="445483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2400"/>
          </a:p>
          <a:p>
            <a:endParaRPr lang="en-US" sz="2400"/>
          </a:p>
          <a:p>
            <a:endParaRPr lang="en-US" sz="2400"/>
          </a:p>
          <a:p>
            <a:endParaRPr lang="en-US"/>
          </a:p>
        </p:txBody>
      </p:sp>
      <p:sp>
        <p:nvSpPr>
          <p:cNvPr id="10" name="Text Placeholder 9">
            <a:extLst>
              <a:ext uri="{FF2B5EF4-FFF2-40B4-BE49-F238E27FC236}">
                <a16:creationId xmlns:a16="http://schemas.microsoft.com/office/drawing/2014/main" id="{8C45DF45-E487-DA80-BF1C-EB4FF319078A}"/>
              </a:ext>
            </a:extLst>
          </p:cNvPr>
          <p:cNvSpPr>
            <a:spLocks noGrp="1"/>
          </p:cNvSpPr>
          <p:nvPr>
            <p:ph type="body" idx="1"/>
          </p:nvPr>
        </p:nvSpPr>
        <p:spPr>
          <a:xfrm>
            <a:off x="1124569" y="1236229"/>
            <a:ext cx="8308190" cy="2534991"/>
          </a:xfrm>
        </p:spPr>
        <p:txBody>
          <a:bodyPr vert="horz" lIns="91440" tIns="45720" rIns="91440" bIns="45720" rtlCol="0" anchor="t">
            <a:normAutofit/>
          </a:bodyPr>
          <a:lstStyle/>
          <a:p>
            <a:endParaRPr lang="en-US">
              <a:ea typeface="+mn-lt"/>
              <a:cs typeface="+mn-lt"/>
            </a:endParaRPr>
          </a:p>
          <a:p>
            <a:endParaRPr lang="en-US"/>
          </a:p>
        </p:txBody>
      </p:sp>
      <p:sp>
        <p:nvSpPr>
          <p:cNvPr id="12" name="Text Placeholder 9">
            <a:extLst>
              <a:ext uri="{FF2B5EF4-FFF2-40B4-BE49-F238E27FC236}">
                <a16:creationId xmlns:a16="http://schemas.microsoft.com/office/drawing/2014/main" id="{1046260C-DE71-6B9E-E663-41FD20F0A1DB}"/>
              </a:ext>
            </a:extLst>
          </p:cNvPr>
          <p:cNvSpPr txBox="1">
            <a:spLocks/>
          </p:cNvSpPr>
          <p:nvPr/>
        </p:nvSpPr>
        <p:spPr>
          <a:xfrm>
            <a:off x="1128527" y="1240187"/>
            <a:ext cx="7803487" cy="5117874"/>
          </a:xfrm>
          <a:prstGeom prst="rect">
            <a:avLst/>
          </a:prstGeom>
          <a:solidFill>
            <a:schemeClr val="bg1"/>
          </a:solidFill>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Char char="•"/>
            </a:pPr>
            <a:r>
              <a:rPr lang="en-US" sz="2000">
                <a:ea typeface="+mn-lt"/>
                <a:cs typeface="+mn-lt"/>
              </a:rPr>
              <a:t>We read Chapter 31, "Visualizing Time," from Wexler, S., Shaffer, J., and </a:t>
            </a:r>
            <a:r>
              <a:rPr lang="en-US" sz="2000" err="1">
                <a:ea typeface="+mn-lt"/>
                <a:cs typeface="+mn-lt"/>
              </a:rPr>
              <a:t>Cotgreave</a:t>
            </a:r>
            <a:r>
              <a:rPr lang="en-US" sz="2000">
                <a:ea typeface="+mn-lt"/>
                <a:cs typeface="+mn-lt"/>
              </a:rPr>
              <a:t>, A. (2017). </a:t>
            </a:r>
            <a:r>
              <a:rPr lang="en-US" sz="2000" i="1">
                <a:ea typeface="+mn-lt"/>
                <a:cs typeface="+mn-lt"/>
              </a:rPr>
              <a:t>The Big Book of Dashboards.</a:t>
            </a:r>
            <a:r>
              <a:rPr lang="en-US" sz="2000">
                <a:ea typeface="+mn-lt"/>
                <a:cs typeface="+mn-lt"/>
              </a:rPr>
              <a:t> (Hoboken, NJ: Ray Wiley and Sons).</a:t>
            </a:r>
            <a:endParaRPr lang="en-US" sz="2000"/>
          </a:p>
          <a:p>
            <a:pPr marL="342900" indent="-342900">
              <a:buChar char="•"/>
            </a:pPr>
            <a:r>
              <a:rPr lang="en-US" sz="2000">
                <a:ea typeface="+mn-lt"/>
                <a:cs typeface="+mn-lt"/>
              </a:rPr>
              <a:t>Often, we examine data with an interest not just in what the values are, but also in how the values change from one time to another. Predicting future trends, recognizing efficient or inefficient steps in a process, and planning the progress of a project are all cases where we want to create visualizations that highlight the time dimension. </a:t>
            </a:r>
          </a:p>
          <a:p>
            <a:pPr marL="342900" indent="-342900">
              <a:buChar char="•"/>
            </a:pPr>
            <a:r>
              <a:rPr lang="en-US" sz="2000">
                <a:ea typeface="+mn-lt"/>
                <a:cs typeface="+mn-lt"/>
              </a:rPr>
              <a:t>But, what is the best way to do that in any given case?</a:t>
            </a:r>
          </a:p>
          <a:p>
            <a:pPr marL="342900" indent="-342900">
              <a:buChar char="•"/>
            </a:pPr>
            <a:r>
              <a:rPr lang="en-US" sz="2000">
                <a:ea typeface="+mn-lt"/>
                <a:cs typeface="+mn-lt"/>
              </a:rPr>
              <a:t>Whichever style of chart, and whichever level of detail you choose when visualizing a time series, you will emphasize a few things while obscuring many others. You need to know what story the data contains, and how you want to tell it, before you start building your chart.</a:t>
            </a:r>
          </a:p>
          <a:p>
            <a:pPr marL="342900" indent="-342900">
              <a:buChar char="•"/>
            </a:pPr>
            <a:endParaRPr lang="en-US" sz="2400">
              <a:ea typeface="+mn-lt"/>
              <a:cs typeface="+mn-lt"/>
            </a:endParaRP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10404" y="339550"/>
            <a:ext cx="6209207" cy="829638"/>
          </a:xfrm>
        </p:spPr>
        <p:txBody>
          <a:bodyPr>
            <a:normAutofit fontScale="90000"/>
          </a:bodyPr>
          <a:lstStyle/>
          <a:p>
            <a:r>
              <a:rPr lang="en-US"/>
              <a:t>A quick review OF Chapter 31, “Visualizing time”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a:p>
        </p:txBody>
      </p:sp>
      <p:sp>
        <p:nvSpPr>
          <p:cNvPr id="7" name="Date Placeholder 4">
            <a:extLst>
              <a:ext uri="{FF2B5EF4-FFF2-40B4-BE49-F238E27FC236}">
                <a16:creationId xmlns:a16="http://schemas.microsoft.com/office/drawing/2014/main" id="{5EC0EF78-F894-BF30-9FC4-C7E20A52616A}"/>
              </a:ext>
            </a:extLst>
          </p:cNvPr>
          <p:cNvSpPr txBox="1">
            <a:spLocks/>
          </p:cNvSpPr>
          <p:nvPr/>
        </p:nvSpPr>
        <p:spPr>
          <a:xfrm>
            <a:off x="1333500" y="6356350"/>
            <a:ext cx="985157"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Nov 2023</a:t>
            </a:r>
          </a:p>
        </p:txBody>
      </p:sp>
      <p:sp>
        <p:nvSpPr>
          <p:cNvPr id="8" name="Footer Placeholder 3">
            <a:extLst>
              <a:ext uri="{FF2B5EF4-FFF2-40B4-BE49-F238E27FC236}">
                <a16:creationId xmlns:a16="http://schemas.microsoft.com/office/drawing/2014/main" id="{4094BCF6-BA5D-7D4C-2734-C28937A0C381}"/>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Data Viz Club Session 5</a:t>
            </a:r>
          </a:p>
        </p:txBody>
      </p:sp>
      <p:sp>
        <p:nvSpPr>
          <p:cNvPr id="5" name="Text Placeholder 2">
            <a:extLst>
              <a:ext uri="{FF2B5EF4-FFF2-40B4-BE49-F238E27FC236}">
                <a16:creationId xmlns:a16="http://schemas.microsoft.com/office/drawing/2014/main" id="{CEAF3B96-84ED-ECEC-237F-1A21C3F31014}"/>
              </a:ext>
            </a:extLst>
          </p:cNvPr>
          <p:cNvSpPr txBox="1">
            <a:spLocks/>
          </p:cNvSpPr>
          <p:nvPr/>
        </p:nvSpPr>
        <p:spPr>
          <a:xfrm>
            <a:off x="1174049" y="1236229"/>
            <a:ext cx="8555594" cy="445483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2400"/>
          </a:p>
          <a:p>
            <a:endParaRPr lang="en-US" sz="2400"/>
          </a:p>
          <a:p>
            <a:endParaRPr lang="en-US" sz="2400"/>
          </a:p>
          <a:p>
            <a:endParaRPr lang="en-US"/>
          </a:p>
        </p:txBody>
      </p:sp>
      <p:sp>
        <p:nvSpPr>
          <p:cNvPr id="12" name="Text Placeholder 9">
            <a:extLst>
              <a:ext uri="{FF2B5EF4-FFF2-40B4-BE49-F238E27FC236}">
                <a16:creationId xmlns:a16="http://schemas.microsoft.com/office/drawing/2014/main" id="{1046260C-DE71-6B9E-E663-41FD20F0A1DB}"/>
              </a:ext>
            </a:extLst>
          </p:cNvPr>
          <p:cNvSpPr txBox="1">
            <a:spLocks/>
          </p:cNvSpPr>
          <p:nvPr/>
        </p:nvSpPr>
        <p:spPr>
          <a:xfrm>
            <a:off x="1108735" y="1240187"/>
            <a:ext cx="8357669" cy="5117874"/>
          </a:xfrm>
          <a:prstGeom prst="rect">
            <a:avLst/>
          </a:prstGeom>
          <a:solidFill>
            <a:schemeClr val="bg1"/>
          </a:solidFill>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a:t>Seven time-based questions to help us think about visualizing time.</a:t>
            </a:r>
          </a:p>
          <a:p>
            <a:pPr marL="342900" lvl="0" indent="-342900">
              <a:buFont typeface="+mj-lt"/>
              <a:buAutoNum type="arabicPeriod"/>
              <a:tabLst>
                <a:tab pos="457200" algn="l"/>
              </a:tabLst>
            </a:pPr>
            <a:r>
              <a:rPr lang="en-CA" sz="2000">
                <a:effectLst/>
                <a:latin typeface="AvenirLTStd"/>
                <a:ea typeface="Times New Roman" panose="02020603050405020304" pitchFamily="18" charset="0"/>
              </a:rPr>
              <a:t>How does today compare with the start of a time period? </a:t>
            </a:r>
            <a:endParaRPr lang="en-CA" sz="200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CA" sz="2000">
                <a:effectLst/>
                <a:latin typeface="AvenirLTStd"/>
                <a:ea typeface="Times New Roman" panose="02020603050405020304" pitchFamily="18" charset="0"/>
              </a:rPr>
              <a:t>Are there cyclical patterns in my data? </a:t>
            </a:r>
            <a:endParaRPr lang="en-CA" sz="200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CA" sz="2000">
                <a:effectLst/>
                <a:latin typeface="AvenirLTStd"/>
                <a:ea typeface="Times New Roman" panose="02020603050405020304" pitchFamily="18" charset="0"/>
              </a:rPr>
              <a:t>How can I look up trends across two time dimensions? </a:t>
            </a:r>
            <a:endParaRPr lang="en-CA" sz="200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CA" sz="2000">
                <a:effectLst/>
                <a:latin typeface="AvenirLTStd"/>
                <a:ea typeface="Times New Roman" panose="02020603050405020304" pitchFamily="18" charset="0"/>
              </a:rPr>
              <a:t>How can I look at rank, not value, over time? </a:t>
            </a:r>
            <a:endParaRPr lang="en-CA" sz="200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CA" sz="2000">
                <a:effectLst/>
                <a:latin typeface="AvenirLTStd"/>
                <a:ea typeface="Times New Roman" panose="02020603050405020304" pitchFamily="18" charset="0"/>
              </a:rPr>
              <a:t>How can I compare values of things that did not happen at the same time? </a:t>
            </a:r>
            <a:endParaRPr lang="en-CA" sz="200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CA" sz="2000">
                <a:effectLst/>
                <a:latin typeface="AvenirLTStd"/>
                <a:ea typeface="Times New Roman" panose="02020603050405020304" pitchFamily="18" charset="0"/>
              </a:rPr>
              <a:t>How can I show the duration of an event? </a:t>
            </a:r>
            <a:endParaRPr lang="en-CA" sz="200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CA" sz="2000">
                <a:effectLst/>
                <a:latin typeface="AvenirLTStd"/>
                <a:ea typeface="Times New Roman" panose="02020603050405020304" pitchFamily="18" charset="0"/>
              </a:rPr>
              <a:t>How can I focus on bottlenecks in a process? </a:t>
            </a:r>
            <a:endParaRPr lang="en-CA" sz="2000">
              <a:effectLst/>
              <a:latin typeface="Times New Roman" panose="02020603050405020304" pitchFamily="18" charset="0"/>
              <a:ea typeface="Times New Roman" panose="02020603050405020304" pitchFamily="18" charset="0"/>
            </a:endParaRPr>
          </a:p>
          <a:p>
            <a:endParaRPr lang="en-US" sz="2000"/>
          </a:p>
          <a:p>
            <a:r>
              <a:rPr lang="en-US" sz="2000">
                <a:effectLst/>
                <a:latin typeface="Calibri" panose="020F0502020204030204" pitchFamily="34" charset="0"/>
                <a:ea typeface="Calibri" panose="020F0502020204030204" pitchFamily="34" charset="0"/>
                <a:cs typeface="Times New Roman" panose="02020603050405020304" pitchFamily="18" charset="0"/>
              </a:rPr>
              <a:t>Note that time can be treated as continuous data (e.g., x axis as timeline) or ordinal data (specific hours of the day, days of the week, or dates in the year as, e.g., bars in a bar chart or cells in a grid). </a:t>
            </a:r>
            <a:r>
              <a:rPr lang="en-US" sz="2000">
                <a:latin typeface="Calibri" panose="020F0502020204030204" pitchFamily="34" charset="0"/>
                <a:ea typeface="Calibri" panose="020F0502020204030204" pitchFamily="34" charset="0"/>
                <a:cs typeface="Times New Roman" panose="02020603050405020304" pitchFamily="18" charset="0"/>
              </a:rPr>
              <a:t>Both ways of seeing time will be used when answering the above questions.</a:t>
            </a:r>
            <a:endParaRPr lang="en-CA" sz="200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a:p>
        </p:txBody>
      </p:sp>
    </p:spTree>
    <p:extLst>
      <p:ext uri="{BB962C8B-B14F-4D97-AF65-F5344CB8AC3E}">
        <p14:creationId xmlns:p14="http://schemas.microsoft.com/office/powerpoint/2010/main" val="2757521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10404" y="339550"/>
            <a:ext cx="6209207" cy="829638"/>
          </a:xfrm>
        </p:spPr>
        <p:txBody>
          <a:bodyPr>
            <a:normAutofit fontScale="90000"/>
          </a:bodyPr>
          <a:lstStyle/>
          <a:p>
            <a:r>
              <a:rPr lang="en-US"/>
              <a:t>A quick review OF Chapter 31, “Visualizing time”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a:p>
        </p:txBody>
      </p:sp>
      <p:sp>
        <p:nvSpPr>
          <p:cNvPr id="7" name="Date Placeholder 4">
            <a:extLst>
              <a:ext uri="{FF2B5EF4-FFF2-40B4-BE49-F238E27FC236}">
                <a16:creationId xmlns:a16="http://schemas.microsoft.com/office/drawing/2014/main" id="{5EC0EF78-F894-BF30-9FC4-C7E20A52616A}"/>
              </a:ext>
            </a:extLst>
          </p:cNvPr>
          <p:cNvSpPr txBox="1">
            <a:spLocks/>
          </p:cNvSpPr>
          <p:nvPr/>
        </p:nvSpPr>
        <p:spPr>
          <a:xfrm>
            <a:off x="1333500" y="6356350"/>
            <a:ext cx="985157"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Nov 2023</a:t>
            </a:r>
          </a:p>
        </p:txBody>
      </p:sp>
      <p:sp>
        <p:nvSpPr>
          <p:cNvPr id="8" name="Footer Placeholder 3">
            <a:extLst>
              <a:ext uri="{FF2B5EF4-FFF2-40B4-BE49-F238E27FC236}">
                <a16:creationId xmlns:a16="http://schemas.microsoft.com/office/drawing/2014/main" id="{4094BCF6-BA5D-7D4C-2734-C28937A0C381}"/>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Data Viz Club Session 5</a:t>
            </a:r>
          </a:p>
        </p:txBody>
      </p:sp>
      <p:sp>
        <p:nvSpPr>
          <p:cNvPr id="5" name="Text Placeholder 2">
            <a:extLst>
              <a:ext uri="{FF2B5EF4-FFF2-40B4-BE49-F238E27FC236}">
                <a16:creationId xmlns:a16="http://schemas.microsoft.com/office/drawing/2014/main" id="{CEAF3B96-84ED-ECEC-237F-1A21C3F31014}"/>
              </a:ext>
            </a:extLst>
          </p:cNvPr>
          <p:cNvSpPr txBox="1">
            <a:spLocks/>
          </p:cNvSpPr>
          <p:nvPr/>
        </p:nvSpPr>
        <p:spPr>
          <a:xfrm>
            <a:off x="1174049" y="1236229"/>
            <a:ext cx="8555594" cy="445483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2400"/>
          </a:p>
          <a:p>
            <a:endParaRPr lang="en-US" sz="2400"/>
          </a:p>
          <a:p>
            <a:endParaRPr lang="en-US" sz="2400"/>
          </a:p>
          <a:p>
            <a:endParaRPr lang="en-US"/>
          </a:p>
        </p:txBody>
      </p:sp>
      <p:sp>
        <p:nvSpPr>
          <p:cNvPr id="12" name="Text Placeholder 9">
            <a:extLst>
              <a:ext uri="{FF2B5EF4-FFF2-40B4-BE49-F238E27FC236}">
                <a16:creationId xmlns:a16="http://schemas.microsoft.com/office/drawing/2014/main" id="{1046260C-DE71-6B9E-E663-41FD20F0A1DB}"/>
              </a:ext>
            </a:extLst>
          </p:cNvPr>
          <p:cNvSpPr txBox="1">
            <a:spLocks/>
          </p:cNvSpPr>
          <p:nvPr/>
        </p:nvSpPr>
        <p:spPr>
          <a:xfrm>
            <a:off x="1110404" y="1238474"/>
            <a:ext cx="8357669" cy="5117874"/>
          </a:xfrm>
          <a:prstGeom prst="rect">
            <a:avLst/>
          </a:prstGeom>
          <a:solidFill>
            <a:schemeClr val="bg1"/>
          </a:solidFill>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lvl="0" indent="-342900">
              <a:tabLst>
                <a:tab pos="457200" algn="l"/>
              </a:tabLst>
            </a:pPr>
            <a:r>
              <a:rPr lang="en-CA" sz="2000" b="1">
                <a:effectLst/>
                <a:latin typeface="AvenirLTStd"/>
                <a:ea typeface="Times New Roman" panose="02020603050405020304" pitchFamily="18" charset="0"/>
              </a:rPr>
              <a:t>How does today compare with the start of a time period? </a:t>
            </a:r>
          </a:p>
          <a:p>
            <a:pPr marL="342900" lvl="0" indent="-342900">
              <a:tabLst>
                <a:tab pos="457200" algn="l"/>
              </a:tabLst>
            </a:pPr>
            <a:r>
              <a:rPr lang="en-CA" sz="2000">
                <a:effectLst/>
                <a:latin typeface="AvenirLTStd"/>
                <a:ea typeface="Times New Roman" panose="02020603050405020304" pitchFamily="18" charset="0"/>
              </a:rPr>
              <a:t>Slope chart, i.e., two dates joined by a line.</a:t>
            </a:r>
          </a:p>
          <a:p>
            <a:pPr marL="342900" lvl="0" indent="-342900">
              <a:tabLst>
                <a:tab pos="457200" algn="l"/>
              </a:tabLst>
            </a:pPr>
            <a:endParaRPr lang="en-CA" sz="2000">
              <a:effectLst/>
              <a:latin typeface="Times New Roman" panose="02020603050405020304" pitchFamily="18" charset="0"/>
              <a:ea typeface="Times New Roman" panose="02020603050405020304" pitchFamily="18" charset="0"/>
            </a:endParaRPr>
          </a:p>
          <a:p>
            <a:endParaRPr lang="en-US" sz="2400"/>
          </a:p>
        </p:txBody>
      </p:sp>
      <p:pic>
        <p:nvPicPr>
          <p:cNvPr id="4" name="Picture 3" descr="A graph with numbers and lines&#10;&#10;Description automatically generated with medium confidence">
            <a:extLst>
              <a:ext uri="{FF2B5EF4-FFF2-40B4-BE49-F238E27FC236}">
                <a16:creationId xmlns:a16="http://schemas.microsoft.com/office/drawing/2014/main" id="{5E7699A6-3D43-16A1-5C40-E6DDD2221AE7}"/>
              </a:ext>
            </a:extLst>
          </p:cNvPr>
          <p:cNvPicPr>
            <a:picLocks noChangeAspect="1"/>
          </p:cNvPicPr>
          <p:nvPr/>
        </p:nvPicPr>
        <p:blipFill>
          <a:blip r:embed="rId3"/>
          <a:stretch>
            <a:fillRect/>
          </a:stretch>
        </p:blipFill>
        <p:spPr>
          <a:xfrm>
            <a:off x="1200775" y="2135459"/>
            <a:ext cx="7611216" cy="4220889"/>
          </a:xfrm>
          <a:prstGeom prst="rect">
            <a:avLst/>
          </a:prstGeom>
          <a:ln w="12700">
            <a:solidFill>
              <a:schemeClr val="tx1">
                <a:alpha val="54000"/>
              </a:schemeClr>
            </a:solidFill>
          </a:ln>
        </p:spPr>
      </p:pic>
    </p:spTree>
    <p:extLst>
      <p:ext uri="{BB962C8B-B14F-4D97-AF65-F5344CB8AC3E}">
        <p14:creationId xmlns:p14="http://schemas.microsoft.com/office/powerpoint/2010/main" val="145808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10404" y="339550"/>
            <a:ext cx="6209207" cy="829638"/>
          </a:xfrm>
        </p:spPr>
        <p:txBody>
          <a:bodyPr>
            <a:normAutofit fontScale="90000"/>
          </a:bodyPr>
          <a:lstStyle/>
          <a:p>
            <a:r>
              <a:rPr lang="en-US"/>
              <a:t>A quick review OF Chapter 31, “Visualizing time”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a:p>
        </p:txBody>
      </p:sp>
      <p:sp>
        <p:nvSpPr>
          <p:cNvPr id="7" name="Date Placeholder 4">
            <a:extLst>
              <a:ext uri="{FF2B5EF4-FFF2-40B4-BE49-F238E27FC236}">
                <a16:creationId xmlns:a16="http://schemas.microsoft.com/office/drawing/2014/main" id="{5EC0EF78-F894-BF30-9FC4-C7E20A52616A}"/>
              </a:ext>
            </a:extLst>
          </p:cNvPr>
          <p:cNvSpPr txBox="1">
            <a:spLocks/>
          </p:cNvSpPr>
          <p:nvPr/>
        </p:nvSpPr>
        <p:spPr>
          <a:xfrm>
            <a:off x="1333500" y="6356350"/>
            <a:ext cx="985157"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Nov 2023</a:t>
            </a:r>
          </a:p>
        </p:txBody>
      </p:sp>
      <p:sp>
        <p:nvSpPr>
          <p:cNvPr id="8" name="Footer Placeholder 3">
            <a:extLst>
              <a:ext uri="{FF2B5EF4-FFF2-40B4-BE49-F238E27FC236}">
                <a16:creationId xmlns:a16="http://schemas.microsoft.com/office/drawing/2014/main" id="{4094BCF6-BA5D-7D4C-2734-C28937A0C381}"/>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Data Viz Club Session 5</a:t>
            </a:r>
          </a:p>
        </p:txBody>
      </p:sp>
      <p:sp>
        <p:nvSpPr>
          <p:cNvPr id="5" name="Text Placeholder 2">
            <a:extLst>
              <a:ext uri="{FF2B5EF4-FFF2-40B4-BE49-F238E27FC236}">
                <a16:creationId xmlns:a16="http://schemas.microsoft.com/office/drawing/2014/main" id="{CEAF3B96-84ED-ECEC-237F-1A21C3F31014}"/>
              </a:ext>
            </a:extLst>
          </p:cNvPr>
          <p:cNvSpPr txBox="1">
            <a:spLocks/>
          </p:cNvSpPr>
          <p:nvPr/>
        </p:nvSpPr>
        <p:spPr>
          <a:xfrm>
            <a:off x="1174049" y="1236229"/>
            <a:ext cx="8555594" cy="445483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2400"/>
          </a:p>
          <a:p>
            <a:endParaRPr lang="en-US" sz="2400"/>
          </a:p>
          <a:p>
            <a:endParaRPr lang="en-US" sz="2400"/>
          </a:p>
          <a:p>
            <a:endParaRPr lang="en-US"/>
          </a:p>
        </p:txBody>
      </p:sp>
      <p:sp>
        <p:nvSpPr>
          <p:cNvPr id="12" name="Text Placeholder 9">
            <a:extLst>
              <a:ext uri="{FF2B5EF4-FFF2-40B4-BE49-F238E27FC236}">
                <a16:creationId xmlns:a16="http://schemas.microsoft.com/office/drawing/2014/main" id="{1046260C-DE71-6B9E-E663-41FD20F0A1DB}"/>
              </a:ext>
            </a:extLst>
          </p:cNvPr>
          <p:cNvSpPr txBox="1">
            <a:spLocks/>
          </p:cNvSpPr>
          <p:nvPr/>
        </p:nvSpPr>
        <p:spPr>
          <a:xfrm>
            <a:off x="1108735" y="1240187"/>
            <a:ext cx="8357669" cy="5117874"/>
          </a:xfrm>
          <a:prstGeom prst="rect">
            <a:avLst/>
          </a:prstGeom>
          <a:solidFill>
            <a:schemeClr val="bg1"/>
          </a:solidFill>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lvl="0" indent="-342900">
              <a:tabLst>
                <a:tab pos="457200" algn="l"/>
              </a:tabLst>
            </a:pPr>
            <a:r>
              <a:rPr lang="en-CA" sz="2000" b="1">
                <a:effectLst/>
                <a:latin typeface="AvenirLTStd"/>
                <a:ea typeface="Times New Roman" panose="02020603050405020304" pitchFamily="18" charset="0"/>
              </a:rPr>
              <a:t>Are there cyclical patterns in my data?</a:t>
            </a:r>
          </a:p>
          <a:p>
            <a:pPr marL="342900" lvl="0" indent="-342900">
              <a:tabLst>
                <a:tab pos="457200" algn="l"/>
              </a:tabLst>
            </a:pPr>
            <a:r>
              <a:rPr lang="en-CA" sz="2000">
                <a:effectLst/>
                <a:latin typeface="AvenirLTStd"/>
                <a:ea typeface="Times New Roman" panose="02020603050405020304" pitchFamily="18" charset="0"/>
              </a:rPr>
              <a:t>Cycle plot, e.g., days-of-the-week timelines within an hours-of-the-day bar graph.</a:t>
            </a:r>
          </a:p>
          <a:p>
            <a:pPr marL="342900" lvl="0" indent="-342900">
              <a:tabLst>
                <a:tab pos="457200" algn="l"/>
              </a:tabLst>
            </a:pPr>
            <a:endParaRPr lang="en-CA" sz="2000">
              <a:latin typeface="AvenirLTStd"/>
              <a:ea typeface="Times New Roman" panose="02020603050405020304" pitchFamily="18" charset="0"/>
            </a:endParaRPr>
          </a:p>
          <a:p>
            <a:pPr marL="342900" lvl="0" indent="-342900">
              <a:tabLst>
                <a:tab pos="457200" algn="l"/>
              </a:tabLst>
            </a:pPr>
            <a:endParaRPr lang="en-CA" sz="2000">
              <a:effectLst/>
              <a:latin typeface="AvenirLTStd"/>
              <a:ea typeface="Times New Roman" panose="02020603050405020304" pitchFamily="18" charset="0"/>
            </a:endParaRPr>
          </a:p>
          <a:p>
            <a:pPr marL="342900" lvl="0" indent="-342900">
              <a:tabLst>
                <a:tab pos="457200" algn="l"/>
              </a:tabLst>
            </a:pPr>
            <a:endParaRPr lang="en-CA" sz="2000">
              <a:effectLst/>
              <a:latin typeface="Times New Roman" panose="02020603050405020304" pitchFamily="18" charset="0"/>
              <a:ea typeface="Times New Roman" panose="02020603050405020304" pitchFamily="18" charset="0"/>
            </a:endParaRPr>
          </a:p>
          <a:p>
            <a:endParaRPr lang="en-US" sz="2400"/>
          </a:p>
        </p:txBody>
      </p:sp>
      <p:pic>
        <p:nvPicPr>
          <p:cNvPr id="9" name="Picture 8" descr="A graph showing the time of a dock&#10;&#10;Description automatically generated">
            <a:extLst>
              <a:ext uri="{FF2B5EF4-FFF2-40B4-BE49-F238E27FC236}">
                <a16:creationId xmlns:a16="http://schemas.microsoft.com/office/drawing/2014/main" id="{E0AD7B6D-4A2E-A6A6-CAFB-2865F1D48C0F}"/>
              </a:ext>
            </a:extLst>
          </p:cNvPr>
          <p:cNvPicPr>
            <a:picLocks noChangeAspect="1"/>
          </p:cNvPicPr>
          <p:nvPr/>
        </p:nvPicPr>
        <p:blipFill>
          <a:blip r:embed="rId3"/>
          <a:stretch>
            <a:fillRect/>
          </a:stretch>
        </p:blipFill>
        <p:spPr>
          <a:xfrm>
            <a:off x="1170520" y="2329764"/>
            <a:ext cx="7884638" cy="3873328"/>
          </a:xfrm>
          <a:prstGeom prst="rect">
            <a:avLst/>
          </a:prstGeom>
          <a:ln w="12700">
            <a:solidFill>
              <a:schemeClr val="tx1">
                <a:alpha val="52000"/>
              </a:schemeClr>
            </a:solidFill>
          </a:ln>
        </p:spPr>
      </p:pic>
    </p:spTree>
    <p:extLst>
      <p:ext uri="{BB962C8B-B14F-4D97-AF65-F5344CB8AC3E}">
        <p14:creationId xmlns:p14="http://schemas.microsoft.com/office/powerpoint/2010/main" val="72587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10404" y="339550"/>
            <a:ext cx="6209207" cy="829638"/>
          </a:xfrm>
        </p:spPr>
        <p:txBody>
          <a:bodyPr>
            <a:normAutofit fontScale="90000"/>
          </a:bodyPr>
          <a:lstStyle/>
          <a:p>
            <a:r>
              <a:rPr lang="en-US"/>
              <a:t>A quick review OF Chapter 31, “Visualizing time”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a:p>
        </p:txBody>
      </p:sp>
      <p:sp>
        <p:nvSpPr>
          <p:cNvPr id="7" name="Date Placeholder 4">
            <a:extLst>
              <a:ext uri="{FF2B5EF4-FFF2-40B4-BE49-F238E27FC236}">
                <a16:creationId xmlns:a16="http://schemas.microsoft.com/office/drawing/2014/main" id="{5EC0EF78-F894-BF30-9FC4-C7E20A52616A}"/>
              </a:ext>
            </a:extLst>
          </p:cNvPr>
          <p:cNvSpPr txBox="1">
            <a:spLocks/>
          </p:cNvSpPr>
          <p:nvPr/>
        </p:nvSpPr>
        <p:spPr>
          <a:xfrm>
            <a:off x="1333500" y="6356350"/>
            <a:ext cx="985157"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Nov 2023</a:t>
            </a:r>
          </a:p>
        </p:txBody>
      </p:sp>
      <p:sp>
        <p:nvSpPr>
          <p:cNvPr id="8" name="Footer Placeholder 3">
            <a:extLst>
              <a:ext uri="{FF2B5EF4-FFF2-40B4-BE49-F238E27FC236}">
                <a16:creationId xmlns:a16="http://schemas.microsoft.com/office/drawing/2014/main" id="{4094BCF6-BA5D-7D4C-2734-C28937A0C381}"/>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Data Viz Club Session 5</a:t>
            </a:r>
          </a:p>
        </p:txBody>
      </p:sp>
      <p:sp>
        <p:nvSpPr>
          <p:cNvPr id="5" name="Text Placeholder 2">
            <a:extLst>
              <a:ext uri="{FF2B5EF4-FFF2-40B4-BE49-F238E27FC236}">
                <a16:creationId xmlns:a16="http://schemas.microsoft.com/office/drawing/2014/main" id="{CEAF3B96-84ED-ECEC-237F-1A21C3F31014}"/>
              </a:ext>
            </a:extLst>
          </p:cNvPr>
          <p:cNvSpPr txBox="1">
            <a:spLocks/>
          </p:cNvSpPr>
          <p:nvPr/>
        </p:nvSpPr>
        <p:spPr>
          <a:xfrm>
            <a:off x="1174049" y="1236229"/>
            <a:ext cx="8555594" cy="445483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2400"/>
          </a:p>
          <a:p>
            <a:endParaRPr lang="en-US" sz="2400"/>
          </a:p>
          <a:p>
            <a:endParaRPr lang="en-US" sz="2400"/>
          </a:p>
          <a:p>
            <a:endParaRPr lang="en-US"/>
          </a:p>
        </p:txBody>
      </p:sp>
      <p:sp>
        <p:nvSpPr>
          <p:cNvPr id="12" name="Text Placeholder 9">
            <a:extLst>
              <a:ext uri="{FF2B5EF4-FFF2-40B4-BE49-F238E27FC236}">
                <a16:creationId xmlns:a16="http://schemas.microsoft.com/office/drawing/2014/main" id="{1046260C-DE71-6B9E-E663-41FD20F0A1DB}"/>
              </a:ext>
            </a:extLst>
          </p:cNvPr>
          <p:cNvSpPr txBox="1">
            <a:spLocks/>
          </p:cNvSpPr>
          <p:nvPr/>
        </p:nvSpPr>
        <p:spPr>
          <a:xfrm>
            <a:off x="1108735" y="1240187"/>
            <a:ext cx="8357669" cy="5117874"/>
          </a:xfrm>
          <a:prstGeom prst="rect">
            <a:avLst/>
          </a:prstGeom>
          <a:solidFill>
            <a:schemeClr val="bg1"/>
          </a:solidFill>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lvl="0" indent="-342900">
              <a:tabLst>
                <a:tab pos="457200" algn="l"/>
              </a:tabLst>
            </a:pPr>
            <a:r>
              <a:rPr lang="en-CA" sz="2000" b="1">
                <a:effectLst/>
                <a:latin typeface="AvenirLTStd"/>
                <a:ea typeface="Times New Roman" panose="02020603050405020304" pitchFamily="18" charset="0"/>
              </a:rPr>
              <a:t>Are there cyclical patterns in my data?</a:t>
            </a:r>
          </a:p>
          <a:p>
            <a:pPr marL="342900" lvl="0" indent="-342900">
              <a:tabLst>
                <a:tab pos="457200" algn="l"/>
              </a:tabLst>
            </a:pPr>
            <a:r>
              <a:rPr lang="en-CA" sz="2000">
                <a:effectLst/>
                <a:latin typeface="AvenirLTStd"/>
                <a:ea typeface="Times New Roman" panose="02020603050405020304" pitchFamily="18" charset="0"/>
              </a:rPr>
              <a:t>Cycle plot, e.g., days-of-the-week timelines within an hours-of-the-day bar graph.</a:t>
            </a:r>
          </a:p>
          <a:p>
            <a:pPr marL="342900" lvl="0" indent="-342900">
              <a:tabLst>
                <a:tab pos="457200" algn="l"/>
              </a:tabLst>
            </a:pPr>
            <a:endParaRPr lang="en-CA" sz="2000">
              <a:latin typeface="AvenirLTStd"/>
              <a:ea typeface="Times New Roman" panose="02020603050405020304" pitchFamily="18" charset="0"/>
            </a:endParaRPr>
          </a:p>
          <a:p>
            <a:pPr marL="342900" lvl="0" indent="-342900">
              <a:tabLst>
                <a:tab pos="457200" algn="l"/>
              </a:tabLst>
            </a:pPr>
            <a:endParaRPr lang="en-CA" sz="2000">
              <a:effectLst/>
              <a:latin typeface="AvenirLTStd"/>
              <a:ea typeface="Times New Roman" panose="02020603050405020304" pitchFamily="18" charset="0"/>
            </a:endParaRPr>
          </a:p>
          <a:p>
            <a:pPr marL="342900" lvl="0" indent="-342900">
              <a:tabLst>
                <a:tab pos="457200" algn="l"/>
              </a:tabLst>
            </a:pPr>
            <a:endParaRPr lang="en-CA" sz="2000">
              <a:effectLst/>
              <a:latin typeface="Times New Roman" panose="02020603050405020304" pitchFamily="18" charset="0"/>
              <a:ea typeface="Times New Roman" panose="02020603050405020304" pitchFamily="18" charset="0"/>
            </a:endParaRPr>
          </a:p>
          <a:p>
            <a:endParaRPr lang="en-US" sz="2400"/>
          </a:p>
        </p:txBody>
      </p:sp>
      <p:pic>
        <p:nvPicPr>
          <p:cNvPr id="4" name="Picture 3">
            <a:extLst>
              <a:ext uri="{FF2B5EF4-FFF2-40B4-BE49-F238E27FC236}">
                <a16:creationId xmlns:a16="http://schemas.microsoft.com/office/drawing/2014/main" id="{82855976-E22E-849D-4A75-B8D0138E2E56}"/>
              </a:ext>
            </a:extLst>
          </p:cNvPr>
          <p:cNvPicPr>
            <a:picLocks noChangeAspect="1"/>
          </p:cNvPicPr>
          <p:nvPr/>
        </p:nvPicPr>
        <p:blipFill>
          <a:blip r:embed="rId3"/>
          <a:stretch>
            <a:fillRect/>
          </a:stretch>
        </p:blipFill>
        <p:spPr>
          <a:xfrm>
            <a:off x="5978682" y="2685225"/>
            <a:ext cx="6054257" cy="3307711"/>
          </a:xfrm>
          <a:prstGeom prst="rect">
            <a:avLst/>
          </a:prstGeom>
        </p:spPr>
      </p:pic>
      <p:pic>
        <p:nvPicPr>
          <p:cNvPr id="11" name="Picture 10">
            <a:extLst>
              <a:ext uri="{FF2B5EF4-FFF2-40B4-BE49-F238E27FC236}">
                <a16:creationId xmlns:a16="http://schemas.microsoft.com/office/drawing/2014/main" id="{6E6BCECF-EA6E-79F2-BD30-F24B898EC1AA}"/>
              </a:ext>
            </a:extLst>
          </p:cNvPr>
          <p:cNvPicPr>
            <a:picLocks noChangeAspect="1"/>
          </p:cNvPicPr>
          <p:nvPr/>
        </p:nvPicPr>
        <p:blipFill>
          <a:blip r:embed="rId4"/>
          <a:stretch>
            <a:fillRect/>
          </a:stretch>
        </p:blipFill>
        <p:spPr>
          <a:xfrm>
            <a:off x="159061" y="2713546"/>
            <a:ext cx="5715443" cy="3128453"/>
          </a:xfrm>
          <a:prstGeom prst="rect">
            <a:avLst/>
          </a:prstGeom>
        </p:spPr>
      </p:pic>
    </p:spTree>
    <p:extLst>
      <p:ext uri="{BB962C8B-B14F-4D97-AF65-F5344CB8AC3E}">
        <p14:creationId xmlns:p14="http://schemas.microsoft.com/office/powerpoint/2010/main" val="3648648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10404" y="339550"/>
            <a:ext cx="6209207" cy="829638"/>
          </a:xfrm>
        </p:spPr>
        <p:txBody>
          <a:bodyPr>
            <a:normAutofit fontScale="90000"/>
          </a:bodyPr>
          <a:lstStyle/>
          <a:p>
            <a:r>
              <a:rPr lang="en-US"/>
              <a:t>A quick review OF Chapter 31, “Visualizing time”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a:p>
        </p:txBody>
      </p:sp>
      <p:sp>
        <p:nvSpPr>
          <p:cNvPr id="7" name="Date Placeholder 4">
            <a:extLst>
              <a:ext uri="{FF2B5EF4-FFF2-40B4-BE49-F238E27FC236}">
                <a16:creationId xmlns:a16="http://schemas.microsoft.com/office/drawing/2014/main" id="{5EC0EF78-F894-BF30-9FC4-C7E20A52616A}"/>
              </a:ext>
            </a:extLst>
          </p:cNvPr>
          <p:cNvSpPr txBox="1">
            <a:spLocks/>
          </p:cNvSpPr>
          <p:nvPr/>
        </p:nvSpPr>
        <p:spPr>
          <a:xfrm>
            <a:off x="1333500" y="6356350"/>
            <a:ext cx="985157"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Nov 2023</a:t>
            </a:r>
          </a:p>
        </p:txBody>
      </p:sp>
      <p:sp>
        <p:nvSpPr>
          <p:cNvPr id="8" name="Footer Placeholder 3">
            <a:extLst>
              <a:ext uri="{FF2B5EF4-FFF2-40B4-BE49-F238E27FC236}">
                <a16:creationId xmlns:a16="http://schemas.microsoft.com/office/drawing/2014/main" id="{4094BCF6-BA5D-7D4C-2734-C28937A0C381}"/>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Data Viz Club Session 5</a:t>
            </a:r>
          </a:p>
        </p:txBody>
      </p:sp>
      <p:sp>
        <p:nvSpPr>
          <p:cNvPr id="5" name="Text Placeholder 2">
            <a:extLst>
              <a:ext uri="{FF2B5EF4-FFF2-40B4-BE49-F238E27FC236}">
                <a16:creationId xmlns:a16="http://schemas.microsoft.com/office/drawing/2014/main" id="{CEAF3B96-84ED-ECEC-237F-1A21C3F31014}"/>
              </a:ext>
            </a:extLst>
          </p:cNvPr>
          <p:cNvSpPr txBox="1">
            <a:spLocks/>
          </p:cNvSpPr>
          <p:nvPr/>
        </p:nvSpPr>
        <p:spPr>
          <a:xfrm>
            <a:off x="1174049" y="1236229"/>
            <a:ext cx="8555594" cy="445483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2400"/>
          </a:p>
          <a:p>
            <a:endParaRPr lang="en-US" sz="2400"/>
          </a:p>
          <a:p>
            <a:endParaRPr lang="en-US" sz="2400"/>
          </a:p>
          <a:p>
            <a:endParaRPr lang="en-US"/>
          </a:p>
        </p:txBody>
      </p:sp>
      <p:sp>
        <p:nvSpPr>
          <p:cNvPr id="12" name="Text Placeholder 9">
            <a:extLst>
              <a:ext uri="{FF2B5EF4-FFF2-40B4-BE49-F238E27FC236}">
                <a16:creationId xmlns:a16="http://schemas.microsoft.com/office/drawing/2014/main" id="{1046260C-DE71-6B9E-E663-41FD20F0A1DB}"/>
              </a:ext>
            </a:extLst>
          </p:cNvPr>
          <p:cNvSpPr txBox="1">
            <a:spLocks/>
          </p:cNvSpPr>
          <p:nvPr/>
        </p:nvSpPr>
        <p:spPr>
          <a:xfrm>
            <a:off x="1108735" y="1240187"/>
            <a:ext cx="8357669" cy="5117874"/>
          </a:xfrm>
          <a:prstGeom prst="rect">
            <a:avLst/>
          </a:prstGeom>
          <a:solidFill>
            <a:schemeClr val="bg1"/>
          </a:solidFill>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lvl="0" indent="-342900">
              <a:tabLst>
                <a:tab pos="457200" algn="l"/>
              </a:tabLst>
            </a:pPr>
            <a:r>
              <a:rPr lang="en-CA" sz="2000" b="1">
                <a:effectLst/>
                <a:latin typeface="AvenirLTStd"/>
                <a:ea typeface="Times New Roman" panose="02020603050405020304" pitchFamily="18" charset="0"/>
              </a:rPr>
              <a:t>Are there cyclical patterns in my data?</a:t>
            </a:r>
          </a:p>
          <a:p>
            <a:r>
              <a:rPr lang="en-CA" sz="2000">
                <a:latin typeface="AvenirLTStd"/>
                <a:ea typeface="Times New Roman" panose="02020603050405020304" pitchFamily="18" charset="0"/>
              </a:rPr>
              <a:t>N</a:t>
            </a:r>
            <a:r>
              <a:rPr lang="en-CA" sz="2000">
                <a:effectLst/>
                <a:latin typeface="AvenirLTStd"/>
                <a:ea typeface="Times New Roman" panose="02020603050405020304" pitchFamily="18" charset="0"/>
              </a:rPr>
              <a:t>arrower </a:t>
            </a:r>
            <a:r>
              <a:rPr lang="en-CA" sz="2000">
                <a:latin typeface="AvenirLTStd"/>
                <a:ea typeface="Times New Roman" panose="02020603050405020304" pitchFamily="18" charset="0"/>
              </a:rPr>
              <a:t>line chart alternative to cycle plot. E.g., </a:t>
            </a:r>
            <a:r>
              <a:rPr lang="en-CA" sz="2000">
                <a:effectLst/>
                <a:latin typeface="AvenirLTStd"/>
                <a:ea typeface="Times New Roman" panose="02020603050405020304" pitchFamily="18" charset="0"/>
              </a:rPr>
              <a:t>seven hours-of-the-day timelines superimposed on each other.</a:t>
            </a:r>
          </a:p>
          <a:p>
            <a:endParaRPr lang="en-CA" sz="2800"/>
          </a:p>
          <a:p>
            <a:pPr marL="342900" lvl="0" indent="-342900">
              <a:tabLst>
                <a:tab pos="457200" algn="l"/>
              </a:tabLst>
            </a:pPr>
            <a:endParaRPr lang="en-CA" sz="2000">
              <a:latin typeface="AvenirLTStd"/>
              <a:ea typeface="Times New Roman" panose="02020603050405020304" pitchFamily="18" charset="0"/>
            </a:endParaRPr>
          </a:p>
          <a:p>
            <a:pPr marL="342900" lvl="0" indent="-342900">
              <a:tabLst>
                <a:tab pos="457200" algn="l"/>
              </a:tabLst>
            </a:pPr>
            <a:endParaRPr lang="en-CA" sz="2000">
              <a:effectLst/>
              <a:latin typeface="AvenirLTStd"/>
              <a:ea typeface="Times New Roman" panose="02020603050405020304" pitchFamily="18" charset="0"/>
            </a:endParaRPr>
          </a:p>
          <a:p>
            <a:pPr marL="342900" lvl="0" indent="-342900">
              <a:tabLst>
                <a:tab pos="457200" algn="l"/>
              </a:tabLst>
            </a:pPr>
            <a:endParaRPr lang="en-CA" sz="2000">
              <a:effectLst/>
              <a:latin typeface="Times New Roman" panose="02020603050405020304" pitchFamily="18" charset="0"/>
              <a:ea typeface="Times New Roman" panose="02020603050405020304" pitchFamily="18" charset="0"/>
            </a:endParaRPr>
          </a:p>
          <a:p>
            <a:endParaRPr lang="en-US" sz="2400"/>
          </a:p>
        </p:txBody>
      </p:sp>
      <p:pic>
        <p:nvPicPr>
          <p:cNvPr id="3" name="Picture 2" descr="A graph of a cycle&#10;&#10;Description automatically generated with medium confidence">
            <a:extLst>
              <a:ext uri="{FF2B5EF4-FFF2-40B4-BE49-F238E27FC236}">
                <a16:creationId xmlns:a16="http://schemas.microsoft.com/office/drawing/2014/main" id="{358A20B5-A1B8-6D17-CEBB-F067F70217C0}"/>
              </a:ext>
            </a:extLst>
          </p:cNvPr>
          <p:cNvPicPr>
            <a:picLocks noChangeAspect="1"/>
          </p:cNvPicPr>
          <p:nvPr/>
        </p:nvPicPr>
        <p:blipFill>
          <a:blip r:embed="rId3"/>
          <a:stretch>
            <a:fillRect/>
          </a:stretch>
        </p:blipFill>
        <p:spPr>
          <a:xfrm>
            <a:off x="2280858" y="2414820"/>
            <a:ext cx="6048390" cy="4004767"/>
          </a:xfrm>
          <a:prstGeom prst="rect">
            <a:avLst/>
          </a:prstGeom>
          <a:ln w="12700">
            <a:solidFill>
              <a:schemeClr val="tx1">
                <a:alpha val="55000"/>
              </a:schemeClr>
            </a:solidFill>
          </a:ln>
        </p:spPr>
      </p:pic>
    </p:spTree>
    <p:extLst>
      <p:ext uri="{BB962C8B-B14F-4D97-AF65-F5344CB8AC3E}">
        <p14:creationId xmlns:p14="http://schemas.microsoft.com/office/powerpoint/2010/main" val="2474132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110404" y="339550"/>
            <a:ext cx="6209207" cy="829638"/>
          </a:xfrm>
        </p:spPr>
        <p:txBody>
          <a:bodyPr>
            <a:normAutofit fontScale="90000"/>
          </a:bodyPr>
          <a:lstStyle/>
          <a:p>
            <a:r>
              <a:rPr lang="en-US"/>
              <a:t>A quick review OF Chapter 31, “Visualizing time”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a:p>
        </p:txBody>
      </p:sp>
      <p:sp>
        <p:nvSpPr>
          <p:cNvPr id="7" name="Date Placeholder 4">
            <a:extLst>
              <a:ext uri="{FF2B5EF4-FFF2-40B4-BE49-F238E27FC236}">
                <a16:creationId xmlns:a16="http://schemas.microsoft.com/office/drawing/2014/main" id="{5EC0EF78-F894-BF30-9FC4-C7E20A52616A}"/>
              </a:ext>
            </a:extLst>
          </p:cNvPr>
          <p:cNvSpPr txBox="1">
            <a:spLocks/>
          </p:cNvSpPr>
          <p:nvPr/>
        </p:nvSpPr>
        <p:spPr>
          <a:xfrm>
            <a:off x="1333500" y="6356350"/>
            <a:ext cx="985157"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Nov 2023</a:t>
            </a:r>
          </a:p>
        </p:txBody>
      </p:sp>
      <p:sp>
        <p:nvSpPr>
          <p:cNvPr id="8" name="Footer Placeholder 3">
            <a:extLst>
              <a:ext uri="{FF2B5EF4-FFF2-40B4-BE49-F238E27FC236}">
                <a16:creationId xmlns:a16="http://schemas.microsoft.com/office/drawing/2014/main" id="{4094BCF6-BA5D-7D4C-2734-C28937A0C381}"/>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Data Viz Club Session 5</a:t>
            </a:r>
          </a:p>
        </p:txBody>
      </p:sp>
      <p:sp>
        <p:nvSpPr>
          <p:cNvPr id="5" name="Text Placeholder 2">
            <a:extLst>
              <a:ext uri="{FF2B5EF4-FFF2-40B4-BE49-F238E27FC236}">
                <a16:creationId xmlns:a16="http://schemas.microsoft.com/office/drawing/2014/main" id="{CEAF3B96-84ED-ECEC-237F-1A21C3F31014}"/>
              </a:ext>
            </a:extLst>
          </p:cNvPr>
          <p:cNvSpPr txBox="1">
            <a:spLocks/>
          </p:cNvSpPr>
          <p:nvPr/>
        </p:nvSpPr>
        <p:spPr>
          <a:xfrm>
            <a:off x="1174049" y="1236229"/>
            <a:ext cx="8555594" cy="4454834"/>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2400"/>
          </a:p>
          <a:p>
            <a:endParaRPr lang="en-US" sz="2400"/>
          </a:p>
          <a:p>
            <a:endParaRPr lang="en-US" sz="2400"/>
          </a:p>
          <a:p>
            <a:endParaRPr lang="en-US"/>
          </a:p>
        </p:txBody>
      </p:sp>
      <p:sp>
        <p:nvSpPr>
          <p:cNvPr id="12" name="Text Placeholder 9">
            <a:extLst>
              <a:ext uri="{FF2B5EF4-FFF2-40B4-BE49-F238E27FC236}">
                <a16:creationId xmlns:a16="http://schemas.microsoft.com/office/drawing/2014/main" id="{1046260C-DE71-6B9E-E663-41FD20F0A1DB}"/>
              </a:ext>
            </a:extLst>
          </p:cNvPr>
          <p:cNvSpPr txBox="1">
            <a:spLocks/>
          </p:cNvSpPr>
          <p:nvPr/>
        </p:nvSpPr>
        <p:spPr>
          <a:xfrm>
            <a:off x="186290" y="1238475"/>
            <a:ext cx="6883473" cy="484817"/>
          </a:xfrm>
          <a:prstGeom prst="rect">
            <a:avLst/>
          </a:prstGeom>
          <a:solidFill>
            <a:schemeClr val="bg1"/>
          </a:solidFill>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lvl="0" indent="-342900">
              <a:tabLst>
                <a:tab pos="457200" algn="l"/>
              </a:tabLst>
            </a:pPr>
            <a:r>
              <a:rPr lang="en-CA" sz="2000" b="1">
                <a:effectLst/>
                <a:latin typeface="AvenirLTStd"/>
                <a:ea typeface="Times New Roman" panose="02020603050405020304" pitchFamily="18" charset="0"/>
              </a:rPr>
              <a:t>Are there cyclical patterns in my data?</a:t>
            </a:r>
          </a:p>
          <a:p>
            <a:pPr marL="342900" lvl="0" indent="-342900">
              <a:tabLst>
                <a:tab pos="457200" algn="l"/>
              </a:tabLst>
            </a:pPr>
            <a:endParaRPr lang="en-CA" sz="2000">
              <a:effectLst/>
              <a:latin typeface="AvenirLTStd"/>
              <a:ea typeface="Times New Roman" panose="02020603050405020304" pitchFamily="18" charset="0"/>
            </a:endParaRPr>
          </a:p>
          <a:p>
            <a:pPr marL="342900" lvl="0" indent="-342900">
              <a:tabLst>
                <a:tab pos="457200" algn="l"/>
              </a:tabLst>
            </a:pPr>
            <a:endParaRPr lang="en-CA" sz="2000">
              <a:latin typeface="AvenirLTStd"/>
              <a:ea typeface="Times New Roman" panose="02020603050405020304" pitchFamily="18" charset="0"/>
            </a:endParaRPr>
          </a:p>
          <a:p>
            <a:pPr marL="342900" lvl="0" indent="-342900">
              <a:tabLst>
                <a:tab pos="457200" algn="l"/>
              </a:tabLst>
            </a:pPr>
            <a:endParaRPr lang="en-CA" sz="2000">
              <a:effectLst/>
              <a:latin typeface="AvenirLTStd"/>
              <a:ea typeface="Times New Roman" panose="02020603050405020304" pitchFamily="18" charset="0"/>
            </a:endParaRPr>
          </a:p>
          <a:p>
            <a:pPr marL="342900" lvl="0" indent="-342900">
              <a:tabLst>
                <a:tab pos="457200" algn="l"/>
              </a:tabLst>
            </a:pPr>
            <a:endParaRPr lang="en-CA" sz="2000">
              <a:effectLst/>
              <a:latin typeface="Times New Roman" panose="02020603050405020304" pitchFamily="18" charset="0"/>
              <a:ea typeface="Times New Roman" panose="02020603050405020304" pitchFamily="18" charset="0"/>
            </a:endParaRPr>
          </a:p>
          <a:p>
            <a:endParaRPr lang="en-US" sz="2000"/>
          </a:p>
        </p:txBody>
      </p:sp>
      <p:sp>
        <p:nvSpPr>
          <p:cNvPr id="3" name="TextBox 2">
            <a:extLst>
              <a:ext uri="{FF2B5EF4-FFF2-40B4-BE49-F238E27FC236}">
                <a16:creationId xmlns:a16="http://schemas.microsoft.com/office/drawing/2014/main" id="{3FE0A9BA-A815-8488-0725-420584284FBB}"/>
              </a:ext>
            </a:extLst>
          </p:cNvPr>
          <p:cNvSpPr txBox="1"/>
          <p:nvPr/>
        </p:nvSpPr>
        <p:spPr>
          <a:xfrm>
            <a:off x="227280" y="1866345"/>
            <a:ext cx="4246685" cy="1200329"/>
          </a:xfrm>
          <a:prstGeom prst="rect">
            <a:avLst/>
          </a:prstGeom>
          <a:noFill/>
        </p:spPr>
        <p:txBody>
          <a:bodyPr wrap="square" rtlCol="0">
            <a:spAutoFit/>
          </a:bodyPr>
          <a:lstStyle/>
          <a:p>
            <a:r>
              <a:rPr lang="en-CA" sz="1800">
                <a:latin typeface="AvenirLTStd"/>
                <a:ea typeface="Times New Roman" panose="02020603050405020304" pitchFamily="18" charset="0"/>
              </a:rPr>
              <a:t>N</a:t>
            </a:r>
            <a:r>
              <a:rPr lang="en-CA" sz="1800">
                <a:effectLst/>
                <a:latin typeface="AvenirLTStd"/>
                <a:ea typeface="Times New Roman" panose="02020603050405020304" pitchFamily="18" charset="0"/>
              </a:rPr>
              <a:t>arrower </a:t>
            </a:r>
            <a:r>
              <a:rPr lang="en-CA" sz="1800">
                <a:latin typeface="AvenirLTStd"/>
                <a:ea typeface="Times New Roman" panose="02020603050405020304" pitchFamily="18" charset="0"/>
              </a:rPr>
              <a:t>line chart alternative to cycle plot. E.g., </a:t>
            </a:r>
            <a:r>
              <a:rPr lang="en-CA" sz="1800">
                <a:effectLst/>
                <a:latin typeface="AvenirLTStd"/>
                <a:ea typeface="Times New Roman" panose="02020603050405020304" pitchFamily="18" charset="0"/>
              </a:rPr>
              <a:t>seven hours-of-the-day timelines superimposed on each other.</a:t>
            </a:r>
          </a:p>
          <a:p>
            <a:endParaRPr lang="en-CA"/>
          </a:p>
        </p:txBody>
      </p:sp>
      <p:pic>
        <p:nvPicPr>
          <p:cNvPr id="10" name="Picture 9">
            <a:extLst>
              <a:ext uri="{FF2B5EF4-FFF2-40B4-BE49-F238E27FC236}">
                <a16:creationId xmlns:a16="http://schemas.microsoft.com/office/drawing/2014/main" id="{F3891B8F-1818-7032-D19C-9660F634B5FE}"/>
              </a:ext>
            </a:extLst>
          </p:cNvPr>
          <p:cNvPicPr>
            <a:picLocks noChangeAspect="1"/>
          </p:cNvPicPr>
          <p:nvPr/>
        </p:nvPicPr>
        <p:blipFill>
          <a:blip r:embed="rId2"/>
          <a:stretch>
            <a:fillRect/>
          </a:stretch>
        </p:blipFill>
        <p:spPr>
          <a:xfrm>
            <a:off x="4779587" y="1715474"/>
            <a:ext cx="7053572" cy="4308231"/>
          </a:xfrm>
          <a:prstGeom prst="rect">
            <a:avLst/>
          </a:prstGeom>
        </p:spPr>
      </p:pic>
    </p:spTree>
    <p:extLst>
      <p:ext uri="{BB962C8B-B14F-4D97-AF65-F5344CB8AC3E}">
        <p14:creationId xmlns:p14="http://schemas.microsoft.com/office/powerpoint/2010/main" val="295741517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4421fd3-4cbb-4d02-b4e2-35a140872e53">
      <Terms xmlns="http://schemas.microsoft.com/office/infopath/2007/PartnerControls"/>
    </lcf76f155ced4ddcb4097134ff3c332f>
    <TaxCatchAll xmlns="098ee221-99dc-4ca5-a0d5-40891a9b10f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9DDE2A374D6DB49964CE6B599F350D6" ma:contentTypeVersion="9" ma:contentTypeDescription="Create a new document." ma:contentTypeScope="" ma:versionID="94b8027ce0185843efa114a858782c90">
  <xsd:schema xmlns:xsd="http://www.w3.org/2001/XMLSchema" xmlns:xs="http://www.w3.org/2001/XMLSchema" xmlns:p="http://schemas.microsoft.com/office/2006/metadata/properties" xmlns:ns2="84421fd3-4cbb-4d02-b4e2-35a140872e53" xmlns:ns3="098ee221-99dc-4ca5-a0d5-40891a9b10f4" targetNamespace="http://schemas.microsoft.com/office/2006/metadata/properties" ma:root="true" ma:fieldsID="1c71a936755406de8f943f84419d4a80" ns2:_="" ns3:_="">
    <xsd:import namespace="84421fd3-4cbb-4d02-b4e2-35a140872e53"/>
    <xsd:import namespace="098ee221-99dc-4ca5-a0d5-40891a9b10f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421fd3-4cbb-4d02-b4e2-35a140872e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fe164b29-4069-4387-b6aa-f01f2a1f4743"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8ee221-99dc-4ca5-a0d5-40891a9b10f4"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78820136-80b4-4c38-b36e-a849c33f7bee}" ma:internalName="TaxCatchAll" ma:showField="CatchAllData" ma:web="098ee221-99dc-4ca5-a0d5-40891a9b10f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098ee221-99dc-4ca5-a0d5-40891a9b10f4"/>
    <ds:schemaRef ds:uri="84421fd3-4cbb-4d02-b4e2-35a140872e5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0AE77BF1-22AA-4203-94D0-FB3E13AD0AED}">
  <ds:schemaRefs>
    <ds:schemaRef ds:uri="098ee221-99dc-4ca5-a0d5-40891a9b10f4"/>
    <ds:schemaRef ds:uri="84421fd3-4cbb-4d02-b4e2-35a140872e5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{2EAD8AB5-32D4-4906-92F5-3344EBD5B461}tf67328976_win32</Template>
  <Application>Microsoft Office PowerPoint</Application>
  <PresentationFormat>Widescreen</PresentationFormat>
  <Slides>20</Slides>
  <Notes>14</Notes>
  <HiddenSlides>4</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Data Visualization club  Session FIVE</vt:lpstr>
      <vt:lpstr>AGENDA</vt:lpstr>
      <vt:lpstr>A quick review OF Chapter 31, “Visualizing time”</vt:lpstr>
      <vt:lpstr>A quick review OF Chapter 31, “Visualizing time”</vt:lpstr>
      <vt:lpstr>A quick review OF Chapter 31, “Visualizing time”</vt:lpstr>
      <vt:lpstr>A quick review OF Chapter 31, “Visualizing time”</vt:lpstr>
      <vt:lpstr>A quick review OF Chapter 31, “Visualizing time”</vt:lpstr>
      <vt:lpstr>A quick review OF Chapter 31, “Visualizing time”</vt:lpstr>
      <vt:lpstr>A quick review OF Chapter 31, “Visualizing time”</vt:lpstr>
      <vt:lpstr>A quick review OF Chapter 31, “Visualizing time”</vt:lpstr>
      <vt:lpstr>A quick review OF Chapter 31, “Visualizing time”</vt:lpstr>
      <vt:lpstr>A quick review OF Chapter 31, “Visualizing time”</vt:lpstr>
      <vt:lpstr>A quick review OF Chapter 31, “Visualizing time”</vt:lpstr>
      <vt:lpstr>A quick review OF Chapter 31, “Visualizing time”</vt:lpstr>
      <vt:lpstr>A quick review OF Chapter 31, “Visualizing time”</vt:lpstr>
      <vt:lpstr>A quick review OF Chapter 31, “Visualizing time”</vt:lpstr>
      <vt:lpstr>Viewing our visualizations</vt:lpstr>
      <vt:lpstr>Questions for discussion</vt:lpstr>
      <vt:lpstr>Questions for 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club  Session two</dc:title>
  <dc:creator>Yuxin Tu</dc:creator>
  <cp:revision>1</cp:revision>
  <dcterms:created xsi:type="dcterms:W3CDTF">2023-05-05T23:27:38Z</dcterms:created>
  <dcterms:modified xsi:type="dcterms:W3CDTF">2023-11-08T15:14:01Z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0x01010069DDE2A374D6DB49964CE6B599F350D6</vt:lpwstr>
  </property>
  <property fmtid="{D5CDD505-2E9C-101B-9397-08002B2CF9AE}" pid="3" name="MediaServiceImageTags">
    <vt:lpwstr/>
  </property>
</Properties>
</file>