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roxima Nova"/>
      <p:regular r:id="rId29"/>
      <p:bold r:id="rId30"/>
      <p:italic r:id="rId31"/>
      <p:boldItalic r:id="rId32"/>
    </p:embeddedFont>
    <p:embeddedFont>
      <p:font typeface="Lato"/>
      <p:regular r:id="rId33"/>
      <p:bold r:id="rId34"/>
      <p:italic r:id="rId35"/>
      <p:boldItalic r:id="rId36"/>
    </p:embeddedFont>
    <p:embeddedFont>
      <p:font typeface="Proxima Nova Extrabold"/>
      <p:bold r:id="rId37"/>
    </p:embeddedFont>
    <p:embeddedFont>
      <p:font typeface="Proxima Nova Semibold"/>
      <p:regular r:id="rId38"/>
      <p:bold r:id="rId39"/>
      <p:boldItalic r:id="rId40"/>
    </p:embeddedFont>
    <p:embeddedFont>
      <p:font typeface="Alfa Slab One"/>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Semibold-boldItalic.fntdata"/><Relationship Id="rId20" Type="http://schemas.openxmlformats.org/officeDocument/2006/relationships/slide" Target="slides/slide15.xml"/><Relationship Id="rId41" Type="http://schemas.openxmlformats.org/officeDocument/2006/relationships/font" Target="fonts/AlfaSlabOne-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ProximaNova-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37" Type="http://schemas.openxmlformats.org/officeDocument/2006/relationships/font" Target="fonts/ProximaNovaExtrabold-bold.fntdata"/><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39" Type="http://schemas.openxmlformats.org/officeDocument/2006/relationships/font" Target="fonts/ProximaNovaSemibold-bold.fntdata"/><Relationship Id="rId16" Type="http://schemas.openxmlformats.org/officeDocument/2006/relationships/slide" Target="slides/slide11.xml"/><Relationship Id="rId38" Type="http://schemas.openxmlformats.org/officeDocument/2006/relationships/font" Target="fonts/ProximaNovaSemibol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 name="Shape 20"/>
        <p:cNvGrpSpPr/>
        <p:nvPr/>
      </p:nvGrpSpPr>
      <p:grpSpPr>
        <a:xfrm>
          <a:off x="0" y="0"/>
          <a:ext cx="0" cy="0"/>
          <a:chOff x="0" y="0"/>
          <a:chExt cx="0" cy="0"/>
        </a:xfrm>
      </p:grpSpPr>
      <p:sp>
        <p:nvSpPr>
          <p:cNvPr id="21" name="Google Shape;2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2" name="Google Shape;2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ALDUCHWE</a:t>
            </a:r>
            <a:endParaRPr/>
          </a:p>
          <a:p>
            <a:pPr indent="0" lvl="0" marL="0" rtl="0" algn="l">
              <a:spcBef>
                <a:spcPts val="0"/>
              </a:spcBef>
              <a:spcAft>
                <a:spcPts val="0"/>
              </a:spcAft>
              <a:buClr>
                <a:schemeClr val="dk1"/>
              </a:buClr>
              <a:buSzPts val="1100"/>
              <a:buFont typeface="Arial"/>
              <a:buNone/>
            </a:pPr>
            <a:r>
              <a:rPr lang="en">
                <a:solidFill>
                  <a:schemeClr val="dk1"/>
                </a:solidFill>
              </a:rPr>
              <a:t>Your project title should be short and related to your research question. We have several teams doing the same proposition so do not call your project title “Proposition 21” because it doesn’t differentiate you and it doesn’t tell us anything about your research question. Imagine you are </a:t>
            </a:r>
            <a:r>
              <a:rPr lang="en">
                <a:solidFill>
                  <a:srgbClr val="4285F4"/>
                </a:solidFill>
              </a:rPr>
              <a:t>presenting at a conference, how would you title your talk so people would have an idea of what your project analyzed?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9df7d45fbe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9df7d45fbe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df7d45fbe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df7d45fbe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df7d45fbe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df7d45fbe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df7d45fbe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df7d45fbe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df7d45fbe_2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df7d45fbe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df7d45fbe_2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df7d45fbe_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df7d45fbe_2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df7d45fbe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df7d45fbe_2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df7d45fbe_2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df7d45fbe_2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9df7d45fbe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df7d45fbe_2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df7d45fbe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g9df7d45fbe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 name="Google Shape;29;g9df7d45fbe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df7d45fbe_2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df7d45fbe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b1a9d12e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9b1a9d12e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Limitations to our research, limitation on getting data, talk about how this research could be applied in broader terms, and how it can be used in the future. Conclusion can be multiple slides</a:t>
            </a:r>
            <a:endParaRPr/>
          </a:p>
          <a:p>
            <a:pPr indent="0" lvl="0" marL="0" rtl="0" algn="l">
              <a:spcBef>
                <a:spcPts val="0"/>
              </a:spcBef>
              <a:spcAft>
                <a:spcPts val="0"/>
              </a:spcAft>
              <a:buNone/>
            </a:pPr>
            <a:r>
              <a:rPr lang="en"/>
              <a:t>Finding data was difficult ;( Limitations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cb1352619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cb1352619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Limitations to our research, limitation on getting data, talk about how this research could be applied in broader terms, and how it can be used in the future. Conclusion can be multiple slides</a:t>
            </a:r>
            <a:endParaRPr/>
          </a:p>
          <a:p>
            <a:pPr indent="0" lvl="0" marL="0" rtl="0" algn="l">
              <a:spcBef>
                <a:spcPts val="0"/>
              </a:spcBef>
              <a:spcAft>
                <a:spcPts val="0"/>
              </a:spcAft>
              <a:buNone/>
            </a:pPr>
            <a:r>
              <a:rPr lang="en"/>
              <a:t>Finding data was difficult ;( Limitations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cb1352619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9cb1352619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Limitations to our research, limitation on getting data, talk about how this research could be applied in broader terms, and how it can be used in the future. Conclusion can be multiple slides</a:t>
            </a:r>
            <a:endParaRPr/>
          </a:p>
          <a:p>
            <a:pPr indent="0" lvl="0" marL="0" rtl="0" algn="l">
              <a:spcBef>
                <a:spcPts val="0"/>
              </a:spcBef>
              <a:spcAft>
                <a:spcPts val="0"/>
              </a:spcAft>
              <a:buNone/>
            </a:pPr>
            <a:r>
              <a:rPr lang="en"/>
              <a:t>Finding data was difficult ;( Limitations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g9b1a9d12e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 name="Google Shape;35;g9b1a9d12e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9df7d45fbe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9df7d45fbe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9df7d45fb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9df7d45fb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b1a9d12e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b1a9d12e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b1a9d12e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b1a9d12e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What tools, technologies, and techniques were used to analyze and visualize the data;</a:t>
            </a:r>
            <a:endParaRPr sz="1200">
              <a:solidFill>
                <a:schemeClr val="dk1"/>
              </a:solidFill>
            </a:endParaRPr>
          </a:p>
          <a:p>
            <a:pPr indent="0" lvl="0" marL="0" rtl="0" algn="l">
              <a:spcBef>
                <a:spcPts val="0"/>
              </a:spcBef>
              <a:spcAft>
                <a:spcPts val="0"/>
              </a:spcAft>
              <a:buNone/>
            </a:pPr>
            <a:r>
              <a:rPr lang="en" sz="1200">
                <a:solidFill>
                  <a:schemeClr val="dk1"/>
                </a:solidFill>
              </a:rPr>
              <a:t>We used python, made linear regressions, singular and multivariate</a:t>
            </a:r>
            <a:endParaRPr sz="1200">
              <a:solidFill>
                <a:schemeClr val="dk1"/>
              </a:solidFill>
            </a:endParaRPr>
          </a:p>
          <a:p>
            <a:pPr indent="0" lvl="0" marL="0" rtl="0" algn="l">
              <a:spcBef>
                <a:spcPts val="0"/>
              </a:spcBef>
              <a:spcAft>
                <a:spcPts val="0"/>
              </a:spcAft>
              <a:buNone/>
            </a:pPr>
            <a:r>
              <a:rPr lang="en" sz="1200">
                <a:solidFill>
                  <a:schemeClr val="dk1"/>
                </a:solidFill>
              </a:rPr>
              <a:t>The r-squared is the coefficient correlation which is suppose to show the strength of two variables. The proportion of variance is how the dependent variable is predictable from independent. Which is what the project seeks to see how variables affects homeless population and how rent control either fixes it or does not. The closer to 1 the r is, the higher the strength between the two is.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9df7d45fbe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9df7d45fbe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Idk but this is what it looks like with the logo if this is okay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b1a9d12e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b1a9d12e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 those findings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1" name="Google Shape;11;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666666"/>
              </a:buClr>
              <a:buSzPts val="2400"/>
              <a:buNone/>
              <a:defRPr sz="2400">
                <a:solidFill>
                  <a:srgbClr val="666666"/>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022851"/>
              </a:buClr>
              <a:buSzPts val="3000"/>
              <a:buFont typeface="Proxima Nova Extrabold"/>
              <a:buNone/>
              <a:defRPr>
                <a:solidFill>
                  <a:srgbClr val="022851"/>
                </a:solidFill>
                <a:latin typeface="Proxima Nova Extrabold"/>
                <a:ea typeface="Proxima Nova Extrabold"/>
                <a:cs typeface="Proxima Nova Extrabold"/>
                <a:sym typeface="Proxima Nova Extrabold"/>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5" name="Google Shape;15;p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7" name="Google Shape;17;p3"/>
          <p:cNvPicPr preferRelativeResize="0"/>
          <p:nvPr/>
        </p:nvPicPr>
        <p:blipFill rotWithShape="1">
          <a:blip r:embed="rId2">
            <a:alphaModFix/>
          </a:blip>
          <a:srcRect b="22342" l="901" r="0" t="0"/>
          <a:stretch/>
        </p:blipFill>
        <p:spPr>
          <a:xfrm>
            <a:off x="7653300" y="4408475"/>
            <a:ext cx="1438222" cy="64834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022851"/>
              </a:buClr>
              <a:buSzPts val="3000"/>
              <a:buFont typeface="Proxima Nova Extrabold"/>
              <a:buNone/>
              <a:defRPr sz="3000">
                <a:solidFill>
                  <a:srgbClr val="022851"/>
                </a:solidFill>
                <a:latin typeface="Proxima Nova Extrabold"/>
                <a:ea typeface="Proxima Nova Extrabold"/>
                <a:cs typeface="Proxima Nova Extrabold"/>
                <a:sym typeface="Proxima Nova Extrabold"/>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2.jp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 name="Shape 23"/>
        <p:cNvGrpSpPr/>
        <p:nvPr/>
      </p:nvGrpSpPr>
      <p:grpSpPr>
        <a:xfrm>
          <a:off x="0" y="0"/>
          <a:ext cx="0" cy="0"/>
          <a:chOff x="0" y="0"/>
          <a:chExt cx="0" cy="0"/>
        </a:xfrm>
      </p:grpSpPr>
      <p:sp>
        <p:nvSpPr>
          <p:cNvPr id="24" name="Google Shape;24;p5"/>
          <p:cNvSpPr txBox="1"/>
          <p:nvPr/>
        </p:nvSpPr>
        <p:spPr>
          <a:xfrm>
            <a:off x="311700" y="4176800"/>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Proxima Nova"/>
                <a:ea typeface="Proxima Nova"/>
                <a:cs typeface="Proxima Nova"/>
                <a:sym typeface="Proxima Nova"/>
              </a:rPr>
              <a:t>Presented by Alvin Tang, Dustin Nguyen, Christie Ngo, and Wesley Tat</a:t>
            </a:r>
            <a:endParaRPr sz="2400">
              <a:solidFill>
                <a:srgbClr val="666666"/>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rgbClr val="666666"/>
              </a:solidFill>
              <a:latin typeface="Proxima Nova"/>
              <a:ea typeface="Proxima Nova"/>
              <a:cs typeface="Proxima Nova"/>
              <a:sym typeface="Proxima Nova"/>
            </a:endParaRPr>
          </a:p>
        </p:txBody>
      </p:sp>
      <p:sp>
        <p:nvSpPr>
          <p:cNvPr id="25" name="Google Shape;25;p5"/>
          <p:cNvSpPr txBox="1"/>
          <p:nvPr/>
        </p:nvSpPr>
        <p:spPr>
          <a:xfrm>
            <a:off x="311700" y="3049823"/>
            <a:ext cx="8520600" cy="73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300">
                <a:solidFill>
                  <a:srgbClr val="666666"/>
                </a:solidFill>
                <a:latin typeface="Proxima Nova Semibold"/>
                <a:ea typeface="Proxima Nova Semibold"/>
                <a:cs typeface="Proxima Nova Semibold"/>
                <a:sym typeface="Proxima Nova Semibold"/>
              </a:rPr>
              <a:t>ALDUCHWE </a:t>
            </a:r>
            <a:r>
              <a:rPr lang="en" sz="3300">
                <a:solidFill>
                  <a:srgbClr val="666666"/>
                </a:solidFill>
                <a:latin typeface="Proxima Nova Semibold"/>
                <a:ea typeface="Proxima Nova Semibold"/>
                <a:cs typeface="Proxima Nova Semibold"/>
                <a:sym typeface="Proxima Nova Semibold"/>
              </a:rPr>
              <a:t>| Proposition 21:</a:t>
            </a:r>
            <a:endParaRPr sz="3300">
              <a:solidFill>
                <a:srgbClr val="666666"/>
              </a:solidFill>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sz="2400">
                <a:solidFill>
                  <a:srgbClr val="666666"/>
                </a:solidFill>
                <a:latin typeface="Proxima Nova Semibold"/>
                <a:ea typeface="Proxima Nova Semibold"/>
                <a:cs typeface="Proxima Nova Semibold"/>
                <a:sym typeface="Proxima Nova Semibold"/>
              </a:rPr>
              <a:t>Predicting Homeless Populations Using Rent Control </a:t>
            </a:r>
            <a:endParaRPr sz="2400">
              <a:solidFill>
                <a:srgbClr val="666666"/>
              </a:solidFill>
              <a:latin typeface="Proxima Nova Semibold"/>
              <a:ea typeface="Proxima Nova Semibold"/>
              <a:cs typeface="Proxima Nova Semibold"/>
              <a:sym typeface="Proxima Nova Semibold"/>
            </a:endParaRPr>
          </a:p>
        </p:txBody>
      </p:sp>
      <p:pic>
        <p:nvPicPr>
          <p:cNvPr id="26" name="Google Shape;26;p5"/>
          <p:cNvPicPr preferRelativeResize="0"/>
          <p:nvPr/>
        </p:nvPicPr>
        <p:blipFill>
          <a:blip r:embed="rId3">
            <a:alphaModFix/>
          </a:blip>
          <a:stretch>
            <a:fillRect/>
          </a:stretch>
        </p:blipFill>
        <p:spPr>
          <a:xfrm>
            <a:off x="1795566" y="-1"/>
            <a:ext cx="5003870" cy="28783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97" name="Google Shape;97;p14"/>
          <p:cNvSpPr txBox="1"/>
          <p:nvPr/>
        </p:nvSpPr>
        <p:spPr>
          <a:xfrm>
            <a:off x="235750" y="3225400"/>
            <a:ext cx="4402500" cy="165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R-coefficient: 0.634</a:t>
            </a:r>
            <a:endParaRPr sz="1800">
              <a:latin typeface="Proxima Nova"/>
              <a:ea typeface="Proxima Nova"/>
              <a:cs typeface="Proxima Nova"/>
              <a:sym typeface="Proxima Nova"/>
            </a:endParaRPr>
          </a:p>
          <a:p>
            <a:pPr indent="0" lvl="0" marL="0" rtl="0" algn="ctr">
              <a:spcBef>
                <a:spcPts val="0"/>
              </a:spcBef>
              <a:spcAft>
                <a:spcPts val="0"/>
              </a:spcAft>
              <a:buNone/>
            </a:pPr>
            <a:r>
              <a:rPr lang="en" sz="1800">
                <a:latin typeface="Proxima Nova"/>
                <a:ea typeface="Proxima Nova"/>
                <a:cs typeface="Proxima Nova"/>
                <a:sym typeface="Proxima Nova"/>
              </a:rPr>
              <a:t>R-squared: 40.2%</a:t>
            </a:r>
            <a:endParaRPr sz="1800">
              <a:latin typeface="Proxima Nova"/>
              <a:ea typeface="Proxima Nova"/>
              <a:cs typeface="Proxima Nova"/>
              <a:sym typeface="Proxima Nova"/>
            </a:endParaRPr>
          </a:p>
          <a:p>
            <a:pPr indent="0" lvl="0" marL="0" rtl="0" algn="ctr">
              <a:spcBef>
                <a:spcPts val="0"/>
              </a:spcBef>
              <a:spcAft>
                <a:spcPts val="0"/>
              </a:spcAft>
              <a:buNone/>
            </a:pPr>
            <a:r>
              <a:rPr lang="en" sz="1800">
                <a:latin typeface="Proxima Nova"/>
                <a:ea typeface="Proxima Nova"/>
                <a:cs typeface="Proxima Nova"/>
                <a:sym typeface="Proxima Nova"/>
              </a:rPr>
              <a:t>y= 15485.603 - 0.2257x </a:t>
            </a:r>
            <a:endParaRPr sz="1800">
              <a:latin typeface="Proxima Nova"/>
              <a:ea typeface="Proxima Nova"/>
              <a:cs typeface="Proxima Nova"/>
              <a:sym typeface="Proxima Nova"/>
            </a:endParaRPr>
          </a:p>
        </p:txBody>
      </p:sp>
      <p:sp>
        <p:nvSpPr>
          <p:cNvPr id="98" name="Google Shape;98;p14"/>
          <p:cNvSpPr txBox="1"/>
          <p:nvPr/>
        </p:nvSpPr>
        <p:spPr>
          <a:xfrm>
            <a:off x="4741500" y="3167475"/>
            <a:ext cx="4402500" cy="165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R-coefficient: 0.732</a:t>
            </a:r>
            <a:endParaRPr sz="1800">
              <a:latin typeface="Proxima Nova"/>
              <a:ea typeface="Proxima Nova"/>
              <a:cs typeface="Proxima Nova"/>
              <a:sym typeface="Proxima Nova"/>
            </a:endParaRPr>
          </a:p>
          <a:p>
            <a:pPr indent="0" lvl="0" marL="0" rtl="0" algn="ctr">
              <a:spcBef>
                <a:spcPts val="0"/>
              </a:spcBef>
              <a:spcAft>
                <a:spcPts val="0"/>
              </a:spcAft>
              <a:buNone/>
            </a:pPr>
            <a:r>
              <a:rPr lang="en" sz="1800">
                <a:latin typeface="Proxima Nova"/>
                <a:ea typeface="Proxima Nova"/>
                <a:cs typeface="Proxima Nova"/>
                <a:sym typeface="Proxima Nova"/>
              </a:rPr>
              <a:t>R-squared: 53.6%</a:t>
            </a:r>
            <a:endParaRPr sz="1800">
              <a:latin typeface="Proxima Nova"/>
              <a:ea typeface="Proxima Nova"/>
              <a:cs typeface="Proxima Nova"/>
              <a:sym typeface="Proxima Nova"/>
            </a:endParaRPr>
          </a:p>
          <a:p>
            <a:pPr indent="0" lvl="0" marL="0" rtl="0" algn="ctr">
              <a:spcBef>
                <a:spcPts val="0"/>
              </a:spcBef>
              <a:spcAft>
                <a:spcPts val="0"/>
              </a:spcAft>
              <a:buNone/>
            </a:pPr>
            <a:r>
              <a:rPr lang="en" sz="1800">
                <a:latin typeface="Proxima Nova"/>
                <a:ea typeface="Proxima Nova"/>
                <a:cs typeface="Proxima Nova"/>
                <a:sym typeface="Proxima Nova"/>
              </a:rPr>
              <a:t>y=-7377.625 + 0.2204x </a:t>
            </a:r>
            <a:endParaRPr sz="1800">
              <a:latin typeface="Proxima Nova"/>
              <a:ea typeface="Proxima Nova"/>
              <a:cs typeface="Proxima Nova"/>
              <a:sym typeface="Proxima Nova"/>
            </a:endParaRPr>
          </a:p>
        </p:txBody>
      </p:sp>
      <p:pic>
        <p:nvPicPr>
          <p:cNvPr id="99" name="Google Shape;99;p14"/>
          <p:cNvPicPr preferRelativeResize="0"/>
          <p:nvPr/>
        </p:nvPicPr>
        <p:blipFill>
          <a:blip r:embed="rId3">
            <a:alphaModFix/>
          </a:blip>
          <a:stretch>
            <a:fillRect/>
          </a:stretch>
        </p:blipFill>
        <p:spPr>
          <a:xfrm>
            <a:off x="0" y="152400"/>
            <a:ext cx="4703102" cy="3015075"/>
          </a:xfrm>
          <a:prstGeom prst="rect">
            <a:avLst/>
          </a:prstGeom>
          <a:noFill/>
          <a:ln>
            <a:noFill/>
          </a:ln>
        </p:spPr>
      </p:pic>
      <p:pic>
        <p:nvPicPr>
          <p:cNvPr id="100" name="Google Shape;100;p14"/>
          <p:cNvPicPr preferRelativeResize="0"/>
          <p:nvPr/>
        </p:nvPicPr>
        <p:blipFill>
          <a:blip r:embed="rId4">
            <a:alphaModFix/>
          </a:blip>
          <a:stretch>
            <a:fillRect/>
          </a:stretch>
        </p:blipFill>
        <p:spPr>
          <a:xfrm>
            <a:off x="4487225" y="152402"/>
            <a:ext cx="4863024" cy="3015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07" name="Google Shape;107;p15"/>
          <p:cNvSpPr txBox="1"/>
          <p:nvPr/>
        </p:nvSpPr>
        <p:spPr>
          <a:xfrm>
            <a:off x="235750" y="3225400"/>
            <a:ext cx="4402500" cy="165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R-coefficient: 0.907</a:t>
            </a:r>
            <a:endParaRPr sz="1800">
              <a:latin typeface="Proxima Nova"/>
              <a:ea typeface="Proxima Nova"/>
              <a:cs typeface="Proxima Nova"/>
              <a:sym typeface="Proxima Nova"/>
            </a:endParaRPr>
          </a:p>
          <a:p>
            <a:pPr indent="0" lvl="0" marL="0" rtl="0" algn="ctr">
              <a:spcBef>
                <a:spcPts val="0"/>
              </a:spcBef>
              <a:spcAft>
                <a:spcPts val="0"/>
              </a:spcAft>
              <a:buNone/>
            </a:pPr>
            <a:r>
              <a:rPr lang="en" sz="1800">
                <a:latin typeface="Proxima Nova"/>
                <a:ea typeface="Proxima Nova"/>
                <a:cs typeface="Proxima Nova"/>
                <a:sym typeface="Proxima Nova"/>
              </a:rPr>
              <a:t>R-squared: 82.2%</a:t>
            </a:r>
            <a:endParaRPr sz="1800">
              <a:latin typeface="Proxima Nova"/>
              <a:ea typeface="Proxima Nova"/>
              <a:cs typeface="Proxima Nova"/>
              <a:sym typeface="Proxima Nova"/>
            </a:endParaRPr>
          </a:p>
          <a:p>
            <a:pPr indent="0" lvl="0" marL="0" rtl="0" algn="ctr">
              <a:spcBef>
                <a:spcPts val="0"/>
              </a:spcBef>
              <a:spcAft>
                <a:spcPts val="0"/>
              </a:spcAft>
              <a:buNone/>
            </a:pPr>
            <a:r>
              <a:rPr lang="en" sz="1800">
                <a:latin typeface="Proxima Nova"/>
                <a:ea typeface="Proxima Nova"/>
                <a:cs typeface="Proxima Nova"/>
                <a:sym typeface="Proxima Nova"/>
              </a:rPr>
              <a:t>y= -40265.781 + 0.03536x </a:t>
            </a:r>
            <a:endParaRPr sz="1800">
              <a:latin typeface="Proxima Nova"/>
              <a:ea typeface="Proxima Nova"/>
              <a:cs typeface="Proxima Nova"/>
              <a:sym typeface="Proxima Nova"/>
            </a:endParaRPr>
          </a:p>
        </p:txBody>
      </p:sp>
      <p:sp>
        <p:nvSpPr>
          <p:cNvPr id="108" name="Google Shape;108;p15"/>
          <p:cNvSpPr txBox="1"/>
          <p:nvPr/>
        </p:nvSpPr>
        <p:spPr>
          <a:xfrm>
            <a:off x="4741500" y="3167475"/>
            <a:ext cx="4402500" cy="165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R-coefficient:0.234</a:t>
            </a:r>
            <a:endParaRPr sz="1800">
              <a:latin typeface="Proxima Nova"/>
              <a:ea typeface="Proxima Nova"/>
              <a:cs typeface="Proxima Nova"/>
              <a:sym typeface="Proxima Nova"/>
            </a:endParaRPr>
          </a:p>
          <a:p>
            <a:pPr indent="0" lvl="0" marL="0" rtl="0" algn="ctr">
              <a:spcBef>
                <a:spcPts val="0"/>
              </a:spcBef>
              <a:spcAft>
                <a:spcPts val="0"/>
              </a:spcAft>
              <a:buNone/>
            </a:pPr>
            <a:r>
              <a:rPr lang="en" sz="1800">
                <a:latin typeface="Proxima Nova"/>
                <a:ea typeface="Proxima Nova"/>
                <a:cs typeface="Proxima Nova"/>
                <a:sym typeface="Proxima Nova"/>
              </a:rPr>
              <a:t>R-squared: 5.46%</a:t>
            </a:r>
            <a:endParaRPr sz="1800">
              <a:latin typeface="Proxima Nova"/>
              <a:ea typeface="Proxima Nova"/>
              <a:cs typeface="Proxima Nova"/>
              <a:sym typeface="Proxima Nova"/>
            </a:endParaRPr>
          </a:p>
          <a:p>
            <a:pPr indent="0" lvl="0" marL="0" rtl="0" algn="ctr">
              <a:spcBef>
                <a:spcPts val="0"/>
              </a:spcBef>
              <a:spcAft>
                <a:spcPts val="0"/>
              </a:spcAft>
              <a:buNone/>
            </a:pPr>
            <a:r>
              <a:rPr lang="en" sz="1800">
                <a:latin typeface="Proxima Nova"/>
                <a:ea typeface="Proxima Nova"/>
                <a:cs typeface="Proxima Nova"/>
                <a:sym typeface="Proxima Nova"/>
              </a:rPr>
              <a:t>y=5896.998 + 147.489x </a:t>
            </a:r>
            <a:endParaRPr sz="1800">
              <a:latin typeface="Proxima Nova"/>
              <a:ea typeface="Proxima Nova"/>
              <a:cs typeface="Proxima Nova"/>
              <a:sym typeface="Proxima Nova"/>
            </a:endParaRPr>
          </a:p>
        </p:txBody>
      </p:sp>
      <p:pic>
        <p:nvPicPr>
          <p:cNvPr id="109" name="Google Shape;109;p15"/>
          <p:cNvPicPr preferRelativeResize="0"/>
          <p:nvPr/>
        </p:nvPicPr>
        <p:blipFill>
          <a:blip r:embed="rId3">
            <a:alphaModFix/>
          </a:blip>
          <a:stretch>
            <a:fillRect/>
          </a:stretch>
        </p:blipFill>
        <p:spPr>
          <a:xfrm>
            <a:off x="0" y="152400"/>
            <a:ext cx="4570562" cy="3015075"/>
          </a:xfrm>
          <a:prstGeom prst="rect">
            <a:avLst/>
          </a:prstGeom>
          <a:noFill/>
          <a:ln>
            <a:noFill/>
          </a:ln>
        </p:spPr>
      </p:pic>
      <p:pic>
        <p:nvPicPr>
          <p:cNvPr id="110" name="Google Shape;110;p15"/>
          <p:cNvPicPr preferRelativeResize="0"/>
          <p:nvPr/>
        </p:nvPicPr>
        <p:blipFill>
          <a:blip r:embed="rId4">
            <a:alphaModFix/>
          </a:blip>
          <a:stretch>
            <a:fillRect/>
          </a:stretch>
        </p:blipFill>
        <p:spPr>
          <a:xfrm>
            <a:off x="4413900" y="152400"/>
            <a:ext cx="4819755" cy="3015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Proxima Nova Semibold"/>
                <a:ea typeface="Proxima Nova Semibold"/>
                <a:cs typeface="Proxima Nova Semibold"/>
                <a:sym typeface="Proxima Nova Semibold"/>
              </a:rPr>
              <a:t>Using Features that Correlate with Homelessness in Cities...</a:t>
            </a:r>
            <a:endParaRPr>
              <a:solidFill>
                <a:srgbClr val="000000"/>
              </a:solidFill>
              <a:latin typeface="Proxima Nova Semibold"/>
              <a:ea typeface="Proxima Nova Semibold"/>
              <a:cs typeface="Proxima Nova Semibold"/>
              <a:sym typeface="Proxima Nova Semibold"/>
            </a:endParaRPr>
          </a:p>
          <a:p>
            <a:pPr indent="0" lvl="0" marL="0" rtl="0" algn="ctr">
              <a:spcBef>
                <a:spcPts val="0"/>
              </a:spcBef>
              <a:spcAft>
                <a:spcPts val="0"/>
              </a:spcAft>
              <a:buNone/>
            </a:pPr>
            <a:r>
              <a:rPr lang="en">
                <a:solidFill>
                  <a:srgbClr val="000000"/>
                </a:solidFill>
                <a:latin typeface="Proxima Nova Semibold"/>
                <a:ea typeface="Proxima Nova Semibold"/>
                <a:cs typeface="Proxima Nova Semibold"/>
                <a:sym typeface="Proxima Nova Semibold"/>
              </a:rPr>
              <a:t>Can we predict the homelessness of another city with similar rent control?</a:t>
            </a:r>
            <a:endParaRPr>
              <a:solidFill>
                <a:srgbClr val="000000"/>
              </a:solidFill>
              <a:latin typeface="Proxima Nova Semibold"/>
              <a:ea typeface="Proxima Nova Semibold"/>
              <a:cs typeface="Proxima Nova Semibold"/>
              <a:sym typeface="Proxima Nova Semibold"/>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Semibold"/>
                <a:ea typeface="Proxima Nova Semibold"/>
                <a:cs typeface="Proxima Nova Semibold"/>
                <a:sym typeface="Proxima Nova Semibold"/>
              </a:rPr>
              <a:t>Training Models: </a:t>
            </a:r>
            <a:r>
              <a:rPr i="1" lang="en" sz="2000">
                <a:latin typeface="Proxima Nova Semibold"/>
                <a:ea typeface="Proxima Nova Semibold"/>
                <a:cs typeface="Proxima Nova Semibold"/>
                <a:sym typeface="Proxima Nova Semibold"/>
              </a:rPr>
              <a:t>sklearn train_test_split </a:t>
            </a:r>
            <a:endParaRPr i="1" sz="2000">
              <a:latin typeface="Proxima Nova Semibold"/>
              <a:ea typeface="Proxima Nova Semibold"/>
              <a:cs typeface="Proxima Nova Semibold"/>
              <a:sym typeface="Proxima Nova Semibold"/>
            </a:endParaRPr>
          </a:p>
          <a:p>
            <a:pPr indent="0" lvl="0" marL="0" rtl="0" algn="l">
              <a:spcBef>
                <a:spcPts val="0"/>
              </a:spcBef>
              <a:spcAft>
                <a:spcPts val="0"/>
              </a:spcAft>
              <a:buNone/>
            </a:pPr>
            <a:r>
              <a:rPr i="1" lang="en" sz="2000">
                <a:latin typeface="Proxima Nova Semibold"/>
                <a:ea typeface="Proxima Nova Semibold"/>
                <a:cs typeface="Proxima Nova Semibold"/>
                <a:sym typeface="Proxima Nova Semibold"/>
              </a:rPr>
              <a:t>Test size = 0.2, random_state = 0</a:t>
            </a:r>
            <a:endParaRPr i="1" sz="2000">
              <a:latin typeface="Proxima Nova Semibold"/>
              <a:ea typeface="Proxima Nova Semibold"/>
              <a:cs typeface="Proxima Nova Semibold"/>
              <a:sym typeface="Proxima Nova Semibold"/>
            </a:endParaRPr>
          </a:p>
          <a:p>
            <a:pPr indent="0" lvl="0" marL="0" rtl="0" algn="l">
              <a:spcBef>
                <a:spcPts val="0"/>
              </a:spcBef>
              <a:spcAft>
                <a:spcPts val="0"/>
              </a:spcAft>
              <a:buNone/>
            </a:pPr>
            <a:r>
              <a:t/>
            </a:r>
            <a:endParaRPr>
              <a:latin typeface="Proxima Nova Semibold"/>
              <a:ea typeface="Proxima Nova Semibold"/>
              <a:cs typeface="Proxima Nova Semibold"/>
              <a:sym typeface="Proxima Nova Semibold"/>
            </a:endParaRPr>
          </a:p>
        </p:txBody>
      </p:sp>
      <p:pic>
        <p:nvPicPr>
          <p:cNvPr id="121" name="Google Shape;121;p17"/>
          <p:cNvPicPr preferRelativeResize="0"/>
          <p:nvPr/>
        </p:nvPicPr>
        <p:blipFill>
          <a:blip r:embed="rId3">
            <a:alphaModFix/>
          </a:blip>
          <a:stretch>
            <a:fillRect/>
          </a:stretch>
        </p:blipFill>
        <p:spPr>
          <a:xfrm>
            <a:off x="199975" y="2121700"/>
            <a:ext cx="4372026" cy="2869400"/>
          </a:xfrm>
          <a:prstGeom prst="rect">
            <a:avLst/>
          </a:prstGeom>
          <a:noFill/>
          <a:ln>
            <a:noFill/>
          </a:ln>
        </p:spPr>
      </p:pic>
      <p:pic>
        <p:nvPicPr>
          <p:cNvPr id="122" name="Google Shape;122;p17"/>
          <p:cNvPicPr preferRelativeResize="0"/>
          <p:nvPr/>
        </p:nvPicPr>
        <p:blipFill>
          <a:blip r:embed="rId4">
            <a:alphaModFix/>
          </a:blip>
          <a:stretch>
            <a:fillRect/>
          </a:stretch>
        </p:blipFill>
        <p:spPr>
          <a:xfrm>
            <a:off x="4756307" y="2121700"/>
            <a:ext cx="4256969" cy="2869401"/>
          </a:xfrm>
          <a:prstGeom prst="rect">
            <a:avLst/>
          </a:prstGeom>
          <a:noFill/>
          <a:ln>
            <a:noFill/>
          </a:ln>
        </p:spPr>
      </p:pic>
      <p:sp>
        <p:nvSpPr>
          <p:cNvPr id="123" name="Google Shape;123;p17"/>
          <p:cNvSpPr txBox="1"/>
          <p:nvPr/>
        </p:nvSpPr>
        <p:spPr>
          <a:xfrm>
            <a:off x="1543575" y="1556975"/>
            <a:ext cx="6185400" cy="136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Proxima Nova"/>
                <a:ea typeface="Proxima Nova"/>
                <a:cs typeface="Proxima Nova"/>
                <a:sym typeface="Proxima Nova"/>
              </a:rPr>
              <a:t>Predictive Models on Test Sets</a:t>
            </a:r>
            <a:endParaRPr sz="3000">
              <a:solidFill>
                <a:srgbClr val="FFFFFF"/>
              </a:solidFill>
              <a:latin typeface="Proxima Nova"/>
              <a:ea typeface="Proxima Nova"/>
              <a:cs typeface="Proxima Nova"/>
              <a:sym typeface="Proxima Nova"/>
            </a:endParaRPr>
          </a:p>
        </p:txBody>
      </p:sp>
      <p:sp>
        <p:nvSpPr>
          <p:cNvPr id="124" name="Google Shape;124;p17"/>
          <p:cNvSpPr txBox="1"/>
          <p:nvPr/>
        </p:nvSpPr>
        <p:spPr>
          <a:xfrm>
            <a:off x="0" y="1524000"/>
            <a:ext cx="9144000" cy="13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i="1" sz="2000">
              <a:solidFill>
                <a:srgbClr val="FFFFFF"/>
              </a:solidFill>
              <a:latin typeface="Proxima Nova Semibold"/>
              <a:ea typeface="Proxima Nova Semibold"/>
              <a:cs typeface="Proxima Nova Semibold"/>
              <a:sym typeface="Proxima Nova Semibold"/>
            </a:endParaRPr>
          </a:p>
        </p:txBody>
      </p:sp>
      <p:sp>
        <p:nvSpPr>
          <p:cNvPr id="125" name="Google Shape;125;p17"/>
          <p:cNvSpPr txBox="1"/>
          <p:nvPr/>
        </p:nvSpPr>
        <p:spPr>
          <a:xfrm>
            <a:off x="1653238" y="2147550"/>
            <a:ext cx="1465500" cy="4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San Diego</a:t>
            </a:r>
            <a:endParaRPr b="1" sz="1800">
              <a:latin typeface="Lato"/>
              <a:ea typeface="Lato"/>
              <a:cs typeface="Lato"/>
              <a:sym typeface="Lato"/>
            </a:endParaRPr>
          </a:p>
        </p:txBody>
      </p:sp>
      <p:sp>
        <p:nvSpPr>
          <p:cNvPr id="126" name="Google Shape;126;p17"/>
          <p:cNvSpPr txBox="1"/>
          <p:nvPr/>
        </p:nvSpPr>
        <p:spPr>
          <a:xfrm>
            <a:off x="6016738" y="2147550"/>
            <a:ext cx="1736100" cy="4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San Francisco</a:t>
            </a:r>
            <a:endParaRPr b="1" sz="18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18"/>
          <p:cNvPicPr preferRelativeResize="0"/>
          <p:nvPr/>
        </p:nvPicPr>
        <p:blipFill>
          <a:blip r:embed="rId3">
            <a:alphaModFix/>
          </a:blip>
          <a:stretch>
            <a:fillRect/>
          </a:stretch>
        </p:blipFill>
        <p:spPr>
          <a:xfrm>
            <a:off x="859013" y="152400"/>
            <a:ext cx="7425973" cy="4838699"/>
          </a:xfrm>
          <a:prstGeom prst="rect">
            <a:avLst/>
          </a:prstGeom>
          <a:noFill/>
          <a:ln>
            <a:noFill/>
          </a:ln>
        </p:spPr>
      </p:pic>
      <p:sp>
        <p:nvSpPr>
          <p:cNvPr id="132" name="Google Shape;132;p18"/>
          <p:cNvSpPr/>
          <p:nvPr/>
        </p:nvSpPr>
        <p:spPr>
          <a:xfrm>
            <a:off x="4680600" y="2160275"/>
            <a:ext cx="655800" cy="1478700"/>
          </a:xfrm>
          <a:prstGeom prst="upDownArrow">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a:off x="1530175" y="578650"/>
            <a:ext cx="514500" cy="462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19"/>
          <p:cNvPicPr preferRelativeResize="0"/>
          <p:nvPr/>
        </p:nvPicPr>
        <p:blipFill>
          <a:blip r:embed="rId3">
            <a:alphaModFix/>
          </a:blip>
          <a:stretch>
            <a:fillRect/>
          </a:stretch>
        </p:blipFill>
        <p:spPr>
          <a:xfrm>
            <a:off x="990650" y="152400"/>
            <a:ext cx="7162706" cy="4838700"/>
          </a:xfrm>
          <a:prstGeom prst="rect">
            <a:avLst/>
          </a:prstGeom>
          <a:noFill/>
          <a:ln>
            <a:noFill/>
          </a:ln>
        </p:spPr>
      </p:pic>
      <p:sp>
        <p:nvSpPr>
          <p:cNvPr id="139" name="Google Shape;139;p19"/>
          <p:cNvSpPr/>
          <p:nvPr/>
        </p:nvSpPr>
        <p:spPr>
          <a:xfrm rot="1084593">
            <a:off x="151964" y="2193769"/>
            <a:ext cx="1304275" cy="1630913"/>
          </a:xfrm>
          <a:prstGeom prst="rightArrow">
            <a:avLst>
              <a:gd fmla="val 50000" name="adj1"/>
              <a:gd fmla="val 50000" name="adj2"/>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Negative Counts</a:t>
            </a:r>
            <a:endParaRPr>
              <a:latin typeface="Proxima Nova"/>
              <a:ea typeface="Proxima Nova"/>
              <a:cs typeface="Proxima Nova"/>
              <a:sym typeface="Proxima Nova"/>
            </a:endParaRPr>
          </a:p>
        </p:txBody>
      </p:sp>
      <p:sp>
        <p:nvSpPr>
          <p:cNvPr id="140" name="Google Shape;140;p19"/>
          <p:cNvSpPr/>
          <p:nvPr/>
        </p:nvSpPr>
        <p:spPr>
          <a:xfrm>
            <a:off x="1594475" y="1568775"/>
            <a:ext cx="758700" cy="2880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0"/>
          <p:cNvPicPr preferRelativeResize="0"/>
          <p:nvPr/>
        </p:nvPicPr>
        <p:blipFill>
          <a:blip r:embed="rId3">
            <a:alphaModFix/>
          </a:blip>
          <a:stretch>
            <a:fillRect/>
          </a:stretch>
        </p:blipFill>
        <p:spPr>
          <a:xfrm>
            <a:off x="422450" y="1703075"/>
            <a:ext cx="4027849" cy="2661749"/>
          </a:xfrm>
          <a:prstGeom prst="rect">
            <a:avLst/>
          </a:prstGeom>
          <a:noFill/>
          <a:ln>
            <a:noFill/>
          </a:ln>
        </p:spPr>
      </p:pic>
      <p:pic>
        <p:nvPicPr>
          <p:cNvPr id="146" name="Google Shape;146;p20"/>
          <p:cNvPicPr preferRelativeResize="0"/>
          <p:nvPr/>
        </p:nvPicPr>
        <p:blipFill>
          <a:blip r:embed="rId4">
            <a:alphaModFix/>
          </a:blip>
          <a:stretch>
            <a:fillRect/>
          </a:stretch>
        </p:blipFill>
        <p:spPr>
          <a:xfrm>
            <a:off x="4793853" y="1703075"/>
            <a:ext cx="3890949" cy="2661751"/>
          </a:xfrm>
          <a:prstGeom prst="rect">
            <a:avLst/>
          </a:prstGeom>
          <a:noFill/>
          <a:ln>
            <a:noFill/>
          </a:ln>
        </p:spPr>
      </p:pic>
      <p:sp>
        <p:nvSpPr>
          <p:cNvPr id="147" name="Google Shape;147;p20"/>
          <p:cNvSpPr txBox="1"/>
          <p:nvPr/>
        </p:nvSpPr>
        <p:spPr>
          <a:xfrm>
            <a:off x="1774500" y="141450"/>
            <a:ext cx="4706400" cy="11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48" name="Google Shape;148;p20"/>
          <p:cNvSpPr txBox="1"/>
          <p:nvPr/>
        </p:nvSpPr>
        <p:spPr>
          <a:xfrm>
            <a:off x="1479300" y="255400"/>
            <a:ext cx="6185400" cy="136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Proxima Nova Semibold"/>
                <a:ea typeface="Proxima Nova Semibold"/>
                <a:cs typeface="Proxima Nova Semibold"/>
                <a:sym typeface="Proxima Nova Semibold"/>
              </a:rPr>
              <a:t>Collinearity Between Variables</a:t>
            </a:r>
            <a:endParaRPr sz="3000">
              <a:latin typeface="Proxima Nova Semibold"/>
              <a:ea typeface="Proxima Nova Semibold"/>
              <a:cs typeface="Proxima Nova Semibold"/>
              <a:sym typeface="Proxima Nova Semibold"/>
            </a:endParaRPr>
          </a:p>
        </p:txBody>
      </p:sp>
      <p:cxnSp>
        <p:nvCxnSpPr>
          <p:cNvPr id="149" name="Google Shape;149;p20"/>
          <p:cNvCxnSpPr/>
          <p:nvPr/>
        </p:nvCxnSpPr>
        <p:spPr>
          <a:xfrm flipH="1" rot="10800000">
            <a:off x="1105850" y="3490275"/>
            <a:ext cx="398700" cy="424500"/>
          </a:xfrm>
          <a:prstGeom prst="straightConnector1">
            <a:avLst/>
          </a:prstGeom>
          <a:noFill/>
          <a:ln cap="flat" cmpd="sng" w="9525">
            <a:solidFill>
              <a:srgbClr val="FF0000"/>
            </a:solidFill>
            <a:prstDash val="solid"/>
            <a:round/>
            <a:headEnd len="med" w="med" type="none"/>
            <a:tailEnd len="med" w="med" type="triangle"/>
          </a:ln>
        </p:spPr>
      </p:cxnSp>
      <p:cxnSp>
        <p:nvCxnSpPr>
          <p:cNvPr id="150" name="Google Shape;150;p20"/>
          <p:cNvCxnSpPr/>
          <p:nvPr/>
        </p:nvCxnSpPr>
        <p:spPr>
          <a:xfrm>
            <a:off x="6737975" y="2693200"/>
            <a:ext cx="102900" cy="642900"/>
          </a:xfrm>
          <a:prstGeom prst="straightConnector1">
            <a:avLst/>
          </a:prstGeom>
          <a:noFill/>
          <a:ln cap="flat" cmpd="sng" w="9525">
            <a:solidFill>
              <a:srgbClr val="FF0000"/>
            </a:solidFill>
            <a:prstDash val="solid"/>
            <a:round/>
            <a:headEnd len="med" w="med" type="none"/>
            <a:tailEnd len="med" w="med" type="triangle"/>
          </a:ln>
        </p:spPr>
      </p:cxnSp>
      <p:sp>
        <p:nvSpPr>
          <p:cNvPr id="151" name="Google Shape;151;p20"/>
          <p:cNvSpPr txBox="1"/>
          <p:nvPr/>
        </p:nvSpPr>
        <p:spPr>
          <a:xfrm>
            <a:off x="490875" y="1161700"/>
            <a:ext cx="3891000" cy="10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Strong </a:t>
            </a:r>
            <a:r>
              <a:rPr lang="en">
                <a:solidFill>
                  <a:srgbClr val="FF0000"/>
                </a:solidFill>
                <a:latin typeface="Proxima Nova"/>
                <a:ea typeface="Proxima Nova"/>
                <a:cs typeface="Proxima Nova"/>
                <a:sym typeface="Proxima Nova"/>
              </a:rPr>
              <a:t>negative</a:t>
            </a:r>
            <a:r>
              <a:rPr lang="en">
                <a:latin typeface="Proxima Nova"/>
                <a:ea typeface="Proxima Nova"/>
                <a:cs typeface="Proxima Nova"/>
                <a:sym typeface="Proxima Nova"/>
              </a:rPr>
              <a:t> correlation between POPULATION and CRIME in San Diego</a:t>
            </a:r>
            <a:endParaRPr>
              <a:latin typeface="Proxima Nova"/>
              <a:ea typeface="Proxima Nova"/>
              <a:cs typeface="Proxima Nova"/>
              <a:sym typeface="Proxima Nova"/>
            </a:endParaRPr>
          </a:p>
        </p:txBody>
      </p:sp>
      <p:sp>
        <p:nvSpPr>
          <p:cNvPr id="152" name="Google Shape;152;p20"/>
          <p:cNvSpPr txBox="1"/>
          <p:nvPr/>
        </p:nvSpPr>
        <p:spPr>
          <a:xfrm>
            <a:off x="4896575" y="1161700"/>
            <a:ext cx="3785700" cy="10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Strong </a:t>
            </a:r>
            <a:r>
              <a:rPr lang="en">
                <a:solidFill>
                  <a:srgbClr val="0000FF"/>
                </a:solidFill>
                <a:latin typeface="Proxima Nova"/>
                <a:ea typeface="Proxima Nova"/>
                <a:cs typeface="Proxima Nova"/>
                <a:sym typeface="Proxima Nova"/>
              </a:rPr>
              <a:t>positive</a:t>
            </a:r>
            <a:r>
              <a:rPr lang="en">
                <a:latin typeface="Proxima Nova"/>
                <a:ea typeface="Proxima Nova"/>
                <a:cs typeface="Proxima Nova"/>
                <a:sym typeface="Proxima Nova"/>
              </a:rPr>
              <a:t> correlation between POPULATION and INCOME in San Francisco</a:t>
            </a:r>
            <a:endParaRPr>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1"/>
          <p:cNvPicPr preferRelativeResize="0"/>
          <p:nvPr/>
        </p:nvPicPr>
        <p:blipFill>
          <a:blip r:embed="rId3">
            <a:alphaModFix/>
          </a:blip>
          <a:stretch>
            <a:fillRect/>
          </a:stretch>
        </p:blipFill>
        <p:spPr>
          <a:xfrm>
            <a:off x="461000" y="1758950"/>
            <a:ext cx="3985377" cy="2547924"/>
          </a:xfrm>
          <a:prstGeom prst="rect">
            <a:avLst/>
          </a:prstGeom>
          <a:noFill/>
          <a:ln>
            <a:noFill/>
          </a:ln>
        </p:spPr>
      </p:pic>
      <p:pic>
        <p:nvPicPr>
          <p:cNvPr id="158" name="Google Shape;158;p21"/>
          <p:cNvPicPr preferRelativeResize="0"/>
          <p:nvPr/>
        </p:nvPicPr>
        <p:blipFill>
          <a:blip r:embed="rId4">
            <a:alphaModFix/>
          </a:blip>
          <a:stretch>
            <a:fillRect/>
          </a:stretch>
        </p:blipFill>
        <p:spPr>
          <a:xfrm>
            <a:off x="4675843" y="1758950"/>
            <a:ext cx="4133807" cy="2547924"/>
          </a:xfrm>
          <a:prstGeom prst="rect">
            <a:avLst/>
          </a:prstGeom>
          <a:noFill/>
          <a:ln>
            <a:noFill/>
          </a:ln>
        </p:spPr>
      </p:pic>
      <p:sp>
        <p:nvSpPr>
          <p:cNvPr id="159" name="Google Shape;159;p21"/>
          <p:cNvSpPr/>
          <p:nvPr/>
        </p:nvSpPr>
        <p:spPr>
          <a:xfrm>
            <a:off x="2803200" y="3523300"/>
            <a:ext cx="360300" cy="115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p:nvPr/>
        </p:nvSpPr>
        <p:spPr>
          <a:xfrm>
            <a:off x="7121850" y="3574750"/>
            <a:ext cx="360300" cy="115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
          <p:cNvSpPr txBox="1"/>
          <p:nvPr/>
        </p:nvSpPr>
        <p:spPr>
          <a:xfrm>
            <a:off x="1203300" y="255400"/>
            <a:ext cx="6737400" cy="136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022851"/>
                </a:solidFill>
                <a:latin typeface="Proxima Nova Semibold"/>
                <a:ea typeface="Proxima Nova Semibold"/>
                <a:cs typeface="Proxima Nova Semibold"/>
                <a:sym typeface="Proxima Nova Semibold"/>
              </a:rPr>
              <a:t>Population was the ONLY significant variable (p-value &lt; 0.05)</a:t>
            </a:r>
            <a:endParaRPr sz="3000">
              <a:solidFill>
                <a:srgbClr val="022851"/>
              </a:solidFill>
              <a:latin typeface="Proxima Nova Semibold"/>
              <a:ea typeface="Proxima Nova Semibold"/>
              <a:cs typeface="Proxima Nova Semibold"/>
              <a:sym typeface="Proxima Nova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1421850" y="643475"/>
            <a:ext cx="6300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Proxima Nova Semibold"/>
                <a:ea typeface="Proxima Nova Semibold"/>
                <a:cs typeface="Proxima Nova Semibold"/>
                <a:sym typeface="Proxima Nova Semibold"/>
              </a:rPr>
              <a:t>Predictive Model Without Population as a Variable… Retraining our Predictive Models</a:t>
            </a:r>
            <a:endParaRPr>
              <a:solidFill>
                <a:srgbClr val="000000"/>
              </a:solidFill>
              <a:latin typeface="Proxima Nova Semibold"/>
              <a:ea typeface="Proxima Nova Semibold"/>
              <a:cs typeface="Proxima Nova Semibold"/>
              <a:sym typeface="Proxima Nova Semibold"/>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3" name="Google Shape;173;p23"/>
          <p:cNvPicPr preferRelativeResize="0"/>
          <p:nvPr/>
        </p:nvPicPr>
        <p:blipFill>
          <a:blip r:embed="rId3">
            <a:alphaModFix/>
          </a:blip>
          <a:stretch>
            <a:fillRect/>
          </a:stretch>
        </p:blipFill>
        <p:spPr>
          <a:xfrm>
            <a:off x="887425" y="152400"/>
            <a:ext cx="7369144" cy="4838701"/>
          </a:xfrm>
          <a:prstGeom prst="rect">
            <a:avLst/>
          </a:prstGeom>
          <a:noFill/>
          <a:ln>
            <a:noFill/>
          </a:ln>
        </p:spPr>
      </p:pic>
      <p:sp>
        <p:nvSpPr>
          <p:cNvPr id="174" name="Google Shape;174;p23"/>
          <p:cNvSpPr/>
          <p:nvPr/>
        </p:nvSpPr>
        <p:spPr>
          <a:xfrm>
            <a:off x="4680600" y="2340300"/>
            <a:ext cx="655800" cy="1620300"/>
          </a:xfrm>
          <a:prstGeom prst="upDownArrow">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3"/>
          <p:cNvSpPr/>
          <p:nvPr/>
        </p:nvSpPr>
        <p:spPr>
          <a:xfrm>
            <a:off x="1478750" y="437200"/>
            <a:ext cx="514500" cy="462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sp>
        <p:nvSpPr>
          <p:cNvPr id="31" name="Google Shape;31;p6"/>
          <p:cNvSpPr txBox="1"/>
          <p:nvPr>
            <p:ph type="title"/>
          </p:nvPr>
        </p:nvSpPr>
        <p:spPr>
          <a:xfrm>
            <a:off x="5746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Proposition 21: What is it?</a:t>
            </a:r>
            <a:endParaRPr/>
          </a:p>
        </p:txBody>
      </p:sp>
      <p:sp>
        <p:nvSpPr>
          <p:cNvPr id="32" name="Google Shape;32;p6"/>
          <p:cNvSpPr txBox="1"/>
          <p:nvPr/>
        </p:nvSpPr>
        <p:spPr>
          <a:xfrm>
            <a:off x="178600" y="601200"/>
            <a:ext cx="8900400" cy="42804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Proxima Nova"/>
              <a:buChar char="●"/>
            </a:pPr>
            <a:r>
              <a:rPr lang="en" sz="2200">
                <a:latin typeface="Proxima Nova"/>
                <a:ea typeface="Proxima Nova"/>
                <a:cs typeface="Proxima Nova"/>
                <a:sym typeface="Proxima Nova"/>
              </a:rPr>
              <a:t>Prop 21 permits local governments to implement rent control  first occupied over 15 years ago.</a:t>
            </a:r>
            <a:endParaRPr sz="2200">
              <a:latin typeface="Proxima Nova"/>
              <a:ea typeface="Proxima Nova"/>
              <a:cs typeface="Proxima Nova"/>
              <a:sym typeface="Proxima Nova"/>
            </a:endParaRPr>
          </a:p>
          <a:p>
            <a:pPr indent="-368300" lvl="1" marL="914400" rtl="0" algn="l">
              <a:spcBef>
                <a:spcPts val="0"/>
              </a:spcBef>
              <a:spcAft>
                <a:spcPts val="0"/>
              </a:spcAft>
              <a:buSzPts val="2200"/>
              <a:buFont typeface="Proxima Nova"/>
              <a:buChar char="○"/>
            </a:pPr>
            <a:r>
              <a:rPr lang="en" sz="2200">
                <a:latin typeface="Proxima Nova"/>
                <a:ea typeface="Proxima Nova"/>
                <a:cs typeface="Proxima Nova"/>
                <a:sym typeface="Proxima Nova"/>
              </a:rPr>
              <a:t>With an exception to landlords who own no more than two housing units with separate titles (Condos, Community Apartments).</a:t>
            </a:r>
            <a:endParaRPr sz="2200">
              <a:latin typeface="Proxima Nova"/>
              <a:ea typeface="Proxima Nova"/>
              <a:cs typeface="Proxima Nova"/>
              <a:sym typeface="Proxima Nova"/>
            </a:endParaRPr>
          </a:p>
          <a:p>
            <a:pPr indent="-368300" lvl="0" marL="457200" rtl="0" algn="l">
              <a:spcBef>
                <a:spcPts val="0"/>
              </a:spcBef>
              <a:spcAft>
                <a:spcPts val="0"/>
              </a:spcAft>
              <a:buSzPts val="2200"/>
              <a:buFont typeface="Proxima Nova"/>
              <a:buChar char="●"/>
            </a:pPr>
            <a:r>
              <a:rPr lang="en" sz="2200">
                <a:latin typeface="Proxima Nova"/>
                <a:ea typeface="Proxima Nova"/>
                <a:cs typeface="Proxima Nova"/>
                <a:sym typeface="Proxima Nova"/>
              </a:rPr>
              <a:t>Permits increase of rent up to 15 percent over three years at start of new tenancy. </a:t>
            </a:r>
            <a:endParaRPr sz="2200">
              <a:latin typeface="Proxima Nova"/>
              <a:ea typeface="Proxima Nova"/>
              <a:cs typeface="Proxima Nova"/>
              <a:sym typeface="Proxima Nova"/>
            </a:endParaRPr>
          </a:p>
          <a:p>
            <a:pPr indent="-368300" lvl="0" marL="457200" rtl="0" algn="l">
              <a:spcBef>
                <a:spcPts val="0"/>
              </a:spcBef>
              <a:spcAft>
                <a:spcPts val="0"/>
              </a:spcAft>
              <a:buSzPts val="2200"/>
              <a:buFont typeface="Proxima Nova"/>
              <a:buChar char="●"/>
            </a:pPr>
            <a:r>
              <a:rPr lang="en" sz="2200">
                <a:latin typeface="Proxima Nova"/>
                <a:ea typeface="Proxima Nova"/>
                <a:cs typeface="Proxima Nova"/>
                <a:sym typeface="Proxima Nova"/>
              </a:rPr>
              <a:t>Landlords have the freedom to increase rents substantial enough to receive financial return provided the increase in rent complies to rent control protocols.</a:t>
            </a:r>
            <a:endParaRPr sz="2200">
              <a:latin typeface="Proxima Nova"/>
              <a:ea typeface="Proxima Nova"/>
              <a:cs typeface="Proxima Nova"/>
              <a:sym typeface="Proxima Nova"/>
            </a:endParaRPr>
          </a:p>
          <a:p>
            <a:pPr indent="-368300" lvl="0" marL="457200" rtl="0" algn="l">
              <a:spcBef>
                <a:spcPts val="0"/>
              </a:spcBef>
              <a:spcAft>
                <a:spcPts val="0"/>
              </a:spcAft>
              <a:buSzPts val="2200"/>
              <a:buFont typeface="Proxima Nova"/>
              <a:buChar char="●"/>
            </a:pPr>
            <a:r>
              <a:rPr lang="en" sz="2200">
                <a:latin typeface="Proxima Nova"/>
                <a:ea typeface="Proxima Nova"/>
                <a:cs typeface="Proxima Nova"/>
                <a:sym typeface="Proxima Nova"/>
              </a:rPr>
              <a:t>Reasons of enacting the proposition include: High rent costs, Decreased Affordable Housing, and concerns of quality of life.</a:t>
            </a:r>
            <a:endParaRPr sz="2200">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nvSpPr>
        <p:spPr>
          <a:xfrm>
            <a:off x="1203300" y="255400"/>
            <a:ext cx="6737400" cy="136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400">
                <a:solidFill>
                  <a:srgbClr val="022851"/>
                </a:solidFill>
                <a:latin typeface="Proxima Nova Semibold"/>
                <a:ea typeface="Proxima Nova Semibold"/>
                <a:cs typeface="Proxima Nova Semibold"/>
                <a:sym typeface="Proxima Nova Semibold"/>
              </a:rPr>
              <a:t>What Our Models Showed Us:</a:t>
            </a:r>
            <a:endParaRPr i="1" sz="3400">
              <a:solidFill>
                <a:srgbClr val="022851"/>
              </a:solidFill>
              <a:latin typeface="Proxima Nova Semibold"/>
              <a:ea typeface="Proxima Nova Semibold"/>
              <a:cs typeface="Proxima Nova Semibold"/>
              <a:sym typeface="Proxima Nova Semibold"/>
            </a:endParaRPr>
          </a:p>
        </p:txBody>
      </p:sp>
      <p:sp>
        <p:nvSpPr>
          <p:cNvPr id="181" name="Google Shape;181;p24"/>
          <p:cNvSpPr txBox="1"/>
          <p:nvPr>
            <p:ph idx="1" type="body"/>
          </p:nvPr>
        </p:nvSpPr>
        <p:spPr>
          <a:xfrm>
            <a:off x="311700" y="9977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022851"/>
              </a:buClr>
              <a:buSzPts val="3000"/>
              <a:buChar char="●"/>
            </a:pPr>
            <a:r>
              <a:rPr b="1" lang="en" sz="3000">
                <a:solidFill>
                  <a:srgbClr val="022851"/>
                </a:solidFill>
              </a:rPr>
              <a:t>Features that we chose</a:t>
            </a:r>
            <a:r>
              <a:rPr lang="en" sz="3000">
                <a:solidFill>
                  <a:srgbClr val="022851"/>
                </a:solidFill>
              </a:rPr>
              <a:t>: </a:t>
            </a:r>
            <a:r>
              <a:rPr lang="en" sz="2500" u="sng">
                <a:solidFill>
                  <a:srgbClr val="022851"/>
                </a:solidFill>
              </a:rPr>
              <a:t>median income, unemployment rate, and crime numbers</a:t>
            </a:r>
            <a:r>
              <a:rPr lang="en" sz="2500">
                <a:solidFill>
                  <a:srgbClr val="022851"/>
                </a:solidFill>
              </a:rPr>
              <a:t> did not draw conclusive relationships with homelessness based on the data we found</a:t>
            </a:r>
            <a:endParaRPr sz="2500">
              <a:solidFill>
                <a:srgbClr val="022851"/>
              </a:solidFill>
            </a:endParaRPr>
          </a:p>
          <a:p>
            <a:pPr indent="-387350" lvl="1" marL="914400" rtl="0" algn="l">
              <a:spcBef>
                <a:spcPts val="0"/>
              </a:spcBef>
              <a:spcAft>
                <a:spcPts val="0"/>
              </a:spcAft>
              <a:buClr>
                <a:srgbClr val="022851"/>
              </a:buClr>
              <a:buSzPts val="2500"/>
              <a:buChar char="○"/>
            </a:pPr>
            <a:r>
              <a:rPr lang="en" sz="2500">
                <a:solidFill>
                  <a:srgbClr val="022851"/>
                </a:solidFill>
              </a:rPr>
              <a:t>Linear regression may not have been the best model for our data</a:t>
            </a:r>
            <a:endParaRPr sz="2500">
              <a:solidFill>
                <a:srgbClr val="022851"/>
              </a:solidFill>
            </a:endParaRPr>
          </a:p>
          <a:p>
            <a:pPr indent="-387350" lvl="0" marL="457200" rtl="0" algn="l">
              <a:spcBef>
                <a:spcPts val="0"/>
              </a:spcBef>
              <a:spcAft>
                <a:spcPts val="0"/>
              </a:spcAft>
              <a:buClr>
                <a:srgbClr val="022851"/>
              </a:buClr>
              <a:buSzPts val="2500"/>
              <a:buChar char="●"/>
            </a:pPr>
            <a:r>
              <a:rPr lang="en" sz="2500">
                <a:solidFill>
                  <a:srgbClr val="022851"/>
                </a:solidFill>
              </a:rPr>
              <a:t>City population had the strongest correlation with homeless population in our model</a:t>
            </a:r>
            <a:endParaRPr sz="2500">
              <a:solidFill>
                <a:srgbClr val="02285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187" name="Google Shape;18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Dependent variable, homelessness, is influenced by a multitude of factors</a:t>
            </a:r>
            <a:endParaRPr sz="1800"/>
          </a:p>
          <a:p>
            <a:pPr indent="-342900" lvl="1" marL="914400" rtl="0" algn="l">
              <a:spcBef>
                <a:spcPts val="0"/>
              </a:spcBef>
              <a:spcAft>
                <a:spcPts val="0"/>
              </a:spcAft>
              <a:buSzPts val="1800"/>
              <a:buChar char="○"/>
            </a:pPr>
            <a:r>
              <a:rPr lang="en" sz="1800"/>
              <a:t>Only selected systemic variables that had data available</a:t>
            </a:r>
            <a:endParaRPr sz="1800"/>
          </a:p>
          <a:p>
            <a:pPr indent="-342900" lvl="0" marL="457200" rtl="0" algn="l">
              <a:spcBef>
                <a:spcPts val="0"/>
              </a:spcBef>
              <a:spcAft>
                <a:spcPts val="0"/>
              </a:spcAft>
              <a:buSzPts val="1800"/>
              <a:buChar char="●"/>
            </a:pPr>
            <a:r>
              <a:rPr lang="en" sz="1800"/>
              <a:t>Rent control varies in severity, but only 2 cities were chosen to model extremes</a:t>
            </a:r>
            <a:endParaRPr sz="1800"/>
          </a:p>
          <a:p>
            <a:pPr indent="-342900" lvl="0" marL="457200" rtl="0" algn="l">
              <a:spcBef>
                <a:spcPts val="0"/>
              </a:spcBef>
              <a:spcAft>
                <a:spcPts val="0"/>
              </a:spcAft>
              <a:buSzPts val="1800"/>
              <a:buChar char="●"/>
            </a:pPr>
            <a:r>
              <a:rPr lang="en" sz="1800"/>
              <a:t>Datasets for each city modeled had inconsistency in recording</a:t>
            </a:r>
            <a:endParaRPr sz="1800"/>
          </a:p>
          <a:p>
            <a:pPr indent="-342900" lvl="0" marL="457200" rtl="0" algn="l">
              <a:spcBef>
                <a:spcPts val="0"/>
              </a:spcBef>
              <a:spcAft>
                <a:spcPts val="0"/>
              </a:spcAft>
              <a:buSzPts val="1800"/>
              <a:buChar char="●"/>
            </a:pPr>
            <a:r>
              <a:rPr lang="en" sz="1800"/>
              <a:t>Data recordings did not go back far enough in terms of history</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Takeaways</a:t>
            </a:r>
            <a:endParaRPr/>
          </a:p>
        </p:txBody>
      </p:sp>
      <p:sp>
        <p:nvSpPr>
          <p:cNvPr id="193" name="Google Shape;19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Training models on few data points (cities) led to less accurate models and more extreme influence from each variable</a:t>
            </a:r>
            <a:endParaRPr sz="1800"/>
          </a:p>
          <a:p>
            <a:pPr indent="-342900" lvl="0" marL="457200" rtl="0" algn="l">
              <a:spcBef>
                <a:spcPts val="0"/>
              </a:spcBef>
              <a:spcAft>
                <a:spcPts val="0"/>
              </a:spcAft>
              <a:buSzPts val="1800"/>
              <a:buChar char="●"/>
            </a:pPr>
            <a:r>
              <a:rPr lang="en" sz="1800"/>
              <a:t>Rent control is a complex issue and cannot be used on its own to explain differences in cities’ homeless population</a:t>
            </a:r>
            <a:endParaRPr sz="1800"/>
          </a:p>
          <a:p>
            <a:pPr indent="-342900" lvl="1" marL="914400" rtl="0" algn="l">
              <a:spcBef>
                <a:spcPts val="0"/>
              </a:spcBef>
              <a:spcAft>
                <a:spcPts val="0"/>
              </a:spcAft>
              <a:buSzPts val="1800"/>
              <a:buChar char="○"/>
            </a:pPr>
            <a:r>
              <a:rPr lang="en" sz="1800"/>
              <a:t>Cost of housing/other numerical data may be used as the independent variable for a more accurate instance of rent control’s effects on cities (based on data currently available)</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Application</a:t>
            </a:r>
            <a:endParaRPr/>
          </a:p>
        </p:txBody>
      </p:sp>
      <p:sp>
        <p:nvSpPr>
          <p:cNvPr id="199" name="Google Shape;199;p27"/>
          <p:cNvSpPr txBox="1"/>
          <p:nvPr>
            <p:ph idx="1" type="body"/>
          </p:nvPr>
        </p:nvSpPr>
        <p:spPr>
          <a:xfrm>
            <a:off x="729450" y="1976000"/>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Further research into </a:t>
            </a:r>
            <a:r>
              <a:rPr lang="en" sz="1800" u="sng"/>
              <a:t>rent control strength</a:t>
            </a:r>
            <a:r>
              <a:rPr lang="en" sz="1800"/>
              <a:t> allows it to be used as a measurement in predicting homeless populations</a:t>
            </a:r>
            <a:endParaRPr sz="1800"/>
          </a:p>
          <a:p>
            <a:pPr indent="-342900" lvl="0" marL="457200" rtl="0" algn="l">
              <a:spcBef>
                <a:spcPts val="0"/>
              </a:spcBef>
              <a:spcAft>
                <a:spcPts val="0"/>
              </a:spcAft>
              <a:buSzPts val="1800"/>
              <a:buChar char="●"/>
            </a:pPr>
            <a:r>
              <a:rPr lang="en" sz="1800"/>
              <a:t>Given more access to data on </a:t>
            </a:r>
            <a:r>
              <a:rPr lang="en" sz="1800" u="sng"/>
              <a:t>affordable housing, average rent in counties, eviction notices, tax dollars going to support programs for the homeless</a:t>
            </a:r>
            <a:r>
              <a:rPr lang="en" sz="1800"/>
              <a:t> can provide a more intricate model</a:t>
            </a:r>
            <a:endParaRPr sz="1800"/>
          </a:p>
          <a:p>
            <a:pPr indent="-342900" lvl="0" marL="457200" rtl="0" algn="l">
              <a:spcBef>
                <a:spcPts val="0"/>
              </a:spcBef>
              <a:spcAft>
                <a:spcPts val="0"/>
              </a:spcAft>
              <a:buSzPts val="1800"/>
              <a:buChar char="●"/>
            </a:pPr>
            <a:r>
              <a:rPr lang="en" sz="1800"/>
              <a:t>Detailed following of rent control trends will lead to even more accurate models in the future (more years available as data)</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7"/>
          <p:cNvSpPr txBox="1"/>
          <p:nvPr>
            <p:ph type="title"/>
          </p:nvPr>
        </p:nvSpPr>
        <p:spPr>
          <a:xfrm>
            <a:off x="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Proposition 21- The Facts</a:t>
            </a:r>
            <a:endParaRPr/>
          </a:p>
        </p:txBody>
      </p:sp>
      <p:sp>
        <p:nvSpPr>
          <p:cNvPr id="38" name="Google Shape;38;p7"/>
          <p:cNvSpPr txBox="1"/>
          <p:nvPr/>
        </p:nvSpPr>
        <p:spPr>
          <a:xfrm>
            <a:off x="178600" y="601200"/>
            <a:ext cx="4032900" cy="42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u="sng">
                <a:latin typeface="Proxima Nova Semibold"/>
                <a:ea typeface="Proxima Nova Semibold"/>
                <a:cs typeface="Proxima Nova Semibold"/>
                <a:sym typeface="Proxima Nova Semibold"/>
              </a:rPr>
              <a:t>For</a:t>
            </a:r>
            <a:endParaRPr sz="2500" u="sng">
              <a:latin typeface="Proxima Nova Semibold"/>
              <a:ea typeface="Proxima Nova Semibold"/>
              <a:cs typeface="Proxima Nova Semibold"/>
              <a:sym typeface="Proxima Nova Semibold"/>
            </a:endParaRPr>
          </a:p>
          <a:p>
            <a:pPr indent="-342900" lvl="0" marL="457200" rtl="0" algn="l">
              <a:lnSpc>
                <a:spcPct val="140000"/>
              </a:lnSpc>
              <a:spcBef>
                <a:spcPts val="0"/>
              </a:spcBef>
              <a:spcAft>
                <a:spcPts val="0"/>
              </a:spcAft>
              <a:buSzPts val="1800"/>
              <a:buFont typeface="Proxima Nova"/>
              <a:buChar char="●"/>
            </a:pPr>
            <a:r>
              <a:rPr lang="en" sz="1800">
                <a:latin typeface="Proxima Nova"/>
                <a:ea typeface="Proxima Nova"/>
                <a:cs typeface="Proxima Nova"/>
                <a:sym typeface="Proxima Nova"/>
              </a:rPr>
              <a:t>California has the worst housing affordability</a:t>
            </a:r>
            <a:endParaRPr sz="1800">
              <a:latin typeface="Proxima Nova"/>
              <a:ea typeface="Proxima Nova"/>
              <a:cs typeface="Proxima Nova"/>
              <a:sym typeface="Proxima Nova"/>
            </a:endParaRPr>
          </a:p>
          <a:p>
            <a:pPr indent="-342900" lvl="0" marL="457200" rtl="0" algn="l">
              <a:lnSpc>
                <a:spcPct val="140000"/>
              </a:lnSpc>
              <a:spcBef>
                <a:spcPts val="0"/>
              </a:spcBef>
              <a:spcAft>
                <a:spcPts val="0"/>
              </a:spcAft>
              <a:buSzPts val="1800"/>
              <a:buFont typeface="Proxima Nova"/>
              <a:buChar char="●"/>
            </a:pPr>
            <a:r>
              <a:rPr lang="en" sz="1800">
                <a:latin typeface="Proxima Nova"/>
                <a:ea typeface="Proxima Nova"/>
                <a:cs typeface="Proxima Nova"/>
                <a:sym typeface="Proxima Nova"/>
              </a:rPr>
              <a:t>Prevent Corporations from taking  advantage of the people</a:t>
            </a:r>
            <a:endParaRPr sz="1800" u="sng">
              <a:latin typeface="Proxima Nova"/>
              <a:ea typeface="Proxima Nova"/>
              <a:cs typeface="Proxima Nova"/>
              <a:sym typeface="Proxima Nova"/>
            </a:endParaRPr>
          </a:p>
        </p:txBody>
      </p:sp>
      <p:sp>
        <p:nvSpPr>
          <p:cNvPr id="39" name="Google Shape;39;p7"/>
          <p:cNvSpPr txBox="1"/>
          <p:nvPr/>
        </p:nvSpPr>
        <p:spPr>
          <a:xfrm>
            <a:off x="4630975" y="567500"/>
            <a:ext cx="4032900" cy="42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u="sng">
                <a:latin typeface="Proxima Nova Semibold"/>
                <a:ea typeface="Proxima Nova Semibold"/>
                <a:cs typeface="Proxima Nova Semibold"/>
                <a:sym typeface="Proxima Nova Semibold"/>
              </a:rPr>
              <a:t>Oppose </a:t>
            </a:r>
            <a:endParaRPr sz="2500" u="sng">
              <a:latin typeface="Proxima Nova Semibold"/>
              <a:ea typeface="Proxima Nova Semibold"/>
              <a:cs typeface="Proxima Nova Semibold"/>
              <a:sym typeface="Proxima Nova Semibold"/>
            </a:endParaRPr>
          </a:p>
          <a:p>
            <a:pPr indent="-342900" lvl="0" marL="457200" rtl="0" algn="l">
              <a:spcBef>
                <a:spcPts val="0"/>
              </a:spcBef>
              <a:spcAft>
                <a:spcPts val="0"/>
              </a:spcAft>
              <a:buSzPts val="1800"/>
              <a:buFont typeface="Proxima Nova"/>
              <a:buChar char="●"/>
            </a:pPr>
            <a:r>
              <a:rPr lang="en" sz="1800">
                <a:latin typeface="Proxima Nova"/>
                <a:ea typeface="Proxima Nova"/>
                <a:cs typeface="Proxima Nova"/>
                <a:sym typeface="Proxima Nova"/>
              </a:rPr>
              <a:t>Gives rent boards unlimited power to add fees to housing</a:t>
            </a:r>
            <a:endParaRPr sz="1800">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sz="1800">
                <a:latin typeface="Proxima Nova"/>
                <a:ea typeface="Proxima Nova"/>
                <a:cs typeface="Proxima Nova"/>
                <a:sym typeface="Proxima Nova"/>
              </a:rPr>
              <a:t>Repeals homeowner protections and treats everyone as a corporate landlords</a:t>
            </a:r>
            <a:endParaRPr sz="1800">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sz="1800">
                <a:latin typeface="Proxima Nova"/>
                <a:ea typeface="Proxima Nova"/>
                <a:cs typeface="Proxima Nova"/>
                <a:sym typeface="Proxima Nova"/>
              </a:rPr>
              <a:t>Reduced funds for services that would increase the housing crisis</a:t>
            </a:r>
            <a:endParaRPr sz="1800">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8"/>
          <p:cNvSpPr txBox="1"/>
          <p:nvPr>
            <p:ph type="title"/>
          </p:nvPr>
        </p:nvSpPr>
        <p:spPr>
          <a:xfrm>
            <a:off x="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Intention</a:t>
            </a:r>
            <a:endParaRPr/>
          </a:p>
        </p:txBody>
      </p:sp>
      <p:sp>
        <p:nvSpPr>
          <p:cNvPr id="45" name="Google Shape;45;p8"/>
          <p:cNvSpPr txBox="1"/>
          <p:nvPr/>
        </p:nvSpPr>
        <p:spPr>
          <a:xfrm>
            <a:off x="178600" y="601200"/>
            <a:ext cx="6534600" cy="13887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 sz="2500" u="sng">
                <a:latin typeface="Proxima Nova Semibold"/>
                <a:ea typeface="Proxima Nova Semibold"/>
                <a:cs typeface="Proxima Nova Semibold"/>
                <a:sym typeface="Proxima Nova Semibold"/>
              </a:rPr>
              <a:t>Inquire</a:t>
            </a:r>
            <a:endParaRPr sz="2500" u="sng">
              <a:latin typeface="Proxima Nova Semibold"/>
              <a:ea typeface="Proxima Nova Semibold"/>
              <a:cs typeface="Proxima Nova Semibold"/>
              <a:sym typeface="Proxima Nova Semibold"/>
            </a:endParaRPr>
          </a:p>
          <a:p>
            <a:pPr indent="0" lvl="0" marL="0" rtl="0" algn="l">
              <a:lnSpc>
                <a:spcPct val="140000"/>
              </a:lnSpc>
              <a:spcBef>
                <a:spcPts val="1800"/>
              </a:spcBef>
              <a:spcAft>
                <a:spcPts val="0"/>
              </a:spcAft>
              <a:buNone/>
            </a:pPr>
            <a:r>
              <a:rPr lang="en" sz="1800">
                <a:latin typeface="Proxima Nova"/>
                <a:ea typeface="Proxima Nova"/>
                <a:cs typeface="Proxima Nova"/>
                <a:sym typeface="Proxima Nova"/>
              </a:rPr>
              <a:t>How does rent restriction help the homeless crisis in California?</a:t>
            </a:r>
            <a:endParaRPr sz="1800">
              <a:latin typeface="Proxima Nova"/>
              <a:ea typeface="Proxima Nova"/>
              <a:cs typeface="Proxima Nova"/>
              <a:sym typeface="Proxima Nova"/>
            </a:endParaRPr>
          </a:p>
          <a:p>
            <a:pPr indent="0" lvl="0" marL="0" rtl="0" algn="l">
              <a:lnSpc>
                <a:spcPct val="140000"/>
              </a:lnSpc>
              <a:spcBef>
                <a:spcPts val="1800"/>
              </a:spcBef>
              <a:spcAft>
                <a:spcPts val="1800"/>
              </a:spcAft>
              <a:buNone/>
            </a:pPr>
            <a:r>
              <a:t/>
            </a:r>
            <a:endParaRPr sz="1800">
              <a:latin typeface="Proxima Nova"/>
              <a:ea typeface="Proxima Nova"/>
              <a:cs typeface="Proxima Nova"/>
              <a:sym typeface="Proxima Nova"/>
            </a:endParaRPr>
          </a:p>
        </p:txBody>
      </p:sp>
      <p:pic>
        <p:nvPicPr>
          <p:cNvPr id="46" name="Google Shape;46;p8"/>
          <p:cNvPicPr preferRelativeResize="0"/>
          <p:nvPr/>
        </p:nvPicPr>
        <p:blipFill>
          <a:blip r:embed="rId3">
            <a:alphaModFix/>
          </a:blip>
          <a:stretch>
            <a:fillRect/>
          </a:stretch>
        </p:blipFill>
        <p:spPr>
          <a:xfrm>
            <a:off x="152400" y="2553875"/>
            <a:ext cx="4419601" cy="24173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pic>
        <p:nvPicPr>
          <p:cNvPr id="52" name="Google Shape;52;p9"/>
          <p:cNvPicPr preferRelativeResize="0"/>
          <p:nvPr/>
        </p:nvPicPr>
        <p:blipFill rotWithShape="1">
          <a:blip r:embed="rId3">
            <a:alphaModFix/>
          </a:blip>
          <a:srcRect b="-31176" l="-4673" r="-14246" t="-61390"/>
          <a:stretch/>
        </p:blipFill>
        <p:spPr>
          <a:xfrm>
            <a:off x="75775" y="740975"/>
            <a:ext cx="4075247" cy="3222974"/>
          </a:xfrm>
          <a:prstGeom prst="rect">
            <a:avLst/>
          </a:prstGeom>
          <a:noFill/>
          <a:ln>
            <a:noFill/>
          </a:ln>
        </p:spPr>
      </p:pic>
      <p:pic>
        <p:nvPicPr>
          <p:cNvPr id="53" name="Google Shape;53;p9"/>
          <p:cNvPicPr preferRelativeResize="0"/>
          <p:nvPr/>
        </p:nvPicPr>
        <p:blipFill>
          <a:blip r:embed="rId4">
            <a:alphaModFix/>
          </a:blip>
          <a:stretch>
            <a:fillRect/>
          </a:stretch>
        </p:blipFill>
        <p:spPr>
          <a:xfrm>
            <a:off x="5843425" y="1221913"/>
            <a:ext cx="3586850" cy="2261100"/>
          </a:xfrm>
          <a:prstGeom prst="rect">
            <a:avLst/>
          </a:prstGeom>
          <a:noFill/>
          <a:ln>
            <a:noFill/>
          </a:ln>
        </p:spPr>
      </p:pic>
      <p:pic>
        <p:nvPicPr>
          <p:cNvPr id="54" name="Google Shape;54;p9"/>
          <p:cNvPicPr preferRelativeResize="0"/>
          <p:nvPr/>
        </p:nvPicPr>
        <p:blipFill>
          <a:blip r:embed="rId5">
            <a:alphaModFix/>
          </a:blip>
          <a:stretch>
            <a:fillRect/>
          </a:stretch>
        </p:blipFill>
        <p:spPr>
          <a:xfrm>
            <a:off x="3902975" y="1823813"/>
            <a:ext cx="2533650" cy="1057275"/>
          </a:xfrm>
          <a:prstGeom prst="rect">
            <a:avLst/>
          </a:prstGeom>
          <a:noFill/>
          <a:ln>
            <a:noFill/>
          </a:ln>
        </p:spPr>
      </p:pic>
      <p:pic>
        <p:nvPicPr>
          <p:cNvPr id="55" name="Google Shape;55;p9"/>
          <p:cNvPicPr preferRelativeResize="0"/>
          <p:nvPr/>
        </p:nvPicPr>
        <p:blipFill>
          <a:blip r:embed="rId6">
            <a:alphaModFix/>
          </a:blip>
          <a:stretch>
            <a:fillRect/>
          </a:stretch>
        </p:blipFill>
        <p:spPr>
          <a:xfrm>
            <a:off x="3637400" y="3230425"/>
            <a:ext cx="3202500" cy="1592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0"/>
          <p:cNvSpPr txBox="1"/>
          <p:nvPr>
            <p:ph type="title"/>
          </p:nvPr>
        </p:nvSpPr>
        <p:spPr>
          <a:xfrm>
            <a:off x="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Small Background:</a:t>
            </a:r>
            <a:endParaRPr/>
          </a:p>
        </p:txBody>
      </p:sp>
      <p:sp>
        <p:nvSpPr>
          <p:cNvPr id="61" name="Google Shape;61;p10"/>
          <p:cNvSpPr txBox="1"/>
          <p:nvPr>
            <p:ph idx="1" type="body"/>
          </p:nvPr>
        </p:nvSpPr>
        <p:spPr>
          <a:xfrm>
            <a:off x="157950" y="535200"/>
            <a:ext cx="4310400" cy="44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Small Background: </a:t>
            </a:r>
            <a:endParaRPr sz="1800">
              <a:solidFill>
                <a:srgbClr val="000000"/>
              </a:solidFill>
            </a:endParaRPr>
          </a:p>
          <a:p>
            <a:pPr indent="-342900" lvl="0" marL="457200" rtl="0" algn="l">
              <a:spcBef>
                <a:spcPts val="1600"/>
              </a:spcBef>
              <a:spcAft>
                <a:spcPts val="0"/>
              </a:spcAft>
              <a:buClr>
                <a:srgbClr val="000000"/>
              </a:buClr>
              <a:buSzPts val="1800"/>
              <a:buChar char="●"/>
            </a:pPr>
            <a:r>
              <a:t/>
            </a:r>
            <a:endParaRPr sz="1800">
              <a:solidFill>
                <a:srgbClr val="000000"/>
              </a:solidFill>
            </a:endParaRPr>
          </a:p>
        </p:txBody>
      </p:sp>
      <p:pic>
        <p:nvPicPr>
          <p:cNvPr id="62" name="Google Shape;62;p10"/>
          <p:cNvPicPr preferRelativeResize="0"/>
          <p:nvPr/>
        </p:nvPicPr>
        <p:blipFill>
          <a:blip r:embed="rId3">
            <a:alphaModFix/>
          </a:blip>
          <a:stretch>
            <a:fillRect/>
          </a:stretch>
        </p:blipFill>
        <p:spPr>
          <a:xfrm>
            <a:off x="4620750" y="632225"/>
            <a:ext cx="4525936" cy="3232800"/>
          </a:xfrm>
          <a:prstGeom prst="rect">
            <a:avLst/>
          </a:prstGeom>
          <a:noFill/>
          <a:ln>
            <a:noFill/>
          </a:ln>
        </p:spPr>
      </p:pic>
      <p:pic>
        <p:nvPicPr>
          <p:cNvPr id="63" name="Google Shape;63;p10"/>
          <p:cNvPicPr preferRelativeResize="0"/>
          <p:nvPr/>
        </p:nvPicPr>
        <p:blipFill>
          <a:blip r:embed="rId4">
            <a:alphaModFix/>
          </a:blip>
          <a:stretch>
            <a:fillRect/>
          </a:stretch>
        </p:blipFill>
        <p:spPr>
          <a:xfrm>
            <a:off x="261600" y="632213"/>
            <a:ext cx="4310400" cy="3232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1"/>
          <p:cNvSpPr txBox="1"/>
          <p:nvPr>
            <p:ph type="title"/>
          </p:nvPr>
        </p:nvSpPr>
        <p:spPr>
          <a:xfrm>
            <a:off x="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Technology, Techniques</a:t>
            </a:r>
            <a:endParaRPr/>
          </a:p>
        </p:txBody>
      </p:sp>
      <p:sp>
        <p:nvSpPr>
          <p:cNvPr id="69" name="Google Shape;69;p11"/>
          <p:cNvSpPr txBox="1"/>
          <p:nvPr>
            <p:ph idx="1" type="body"/>
          </p:nvPr>
        </p:nvSpPr>
        <p:spPr>
          <a:xfrm>
            <a:off x="0" y="757200"/>
            <a:ext cx="4572000" cy="4386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Programming that allowed the data to be graphed. </a:t>
            </a:r>
            <a:r>
              <a:rPr lang="en" sz="1800">
                <a:solidFill>
                  <a:srgbClr val="000000"/>
                </a:solidFill>
              </a:rPr>
              <a:t>Python</a:t>
            </a:r>
            <a:r>
              <a:rPr lang="en" sz="1800">
                <a:solidFill>
                  <a:srgbClr val="000000"/>
                </a:solidFill>
              </a:rPr>
              <a:t> was used on Jupyter Hub and using Anaconda for the packages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A linear regression model to calculate each of the four variables to the homeless population and what the R-squared coefficient was. </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Created a multivariate correlation graph, seeing how each variable related to homeless population.</a:t>
            </a:r>
            <a:endParaRPr sz="1800">
              <a:solidFill>
                <a:srgbClr val="000000"/>
              </a:solidFill>
            </a:endParaRPr>
          </a:p>
        </p:txBody>
      </p:sp>
      <p:sp>
        <p:nvSpPr>
          <p:cNvPr id="70" name="Google Shape;70;p11"/>
          <p:cNvSpPr txBox="1"/>
          <p:nvPr>
            <p:ph idx="1" type="body"/>
          </p:nvPr>
        </p:nvSpPr>
        <p:spPr>
          <a:xfrm>
            <a:off x="4572000" y="650125"/>
            <a:ext cx="4464900" cy="4386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Developing the variables, coming up with a testable research question, looking for the data from open data sources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Applying a linear regression between each variable compared to homeless population</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Using a combination of statistical skill, python skill, and scientific method to illuminate information about Prop 21.</a:t>
            </a:r>
            <a:endParaRPr sz="1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7" name="Google Shape;77;p12"/>
          <p:cNvPicPr preferRelativeResize="0"/>
          <p:nvPr/>
        </p:nvPicPr>
        <p:blipFill>
          <a:blip r:embed="rId3">
            <a:alphaModFix/>
          </a:blip>
          <a:stretch>
            <a:fillRect/>
          </a:stretch>
        </p:blipFill>
        <p:spPr>
          <a:xfrm>
            <a:off x="0" y="152400"/>
            <a:ext cx="4627300" cy="3015076"/>
          </a:xfrm>
          <a:prstGeom prst="rect">
            <a:avLst/>
          </a:prstGeom>
          <a:noFill/>
          <a:ln>
            <a:noFill/>
          </a:ln>
        </p:spPr>
      </p:pic>
      <p:pic>
        <p:nvPicPr>
          <p:cNvPr id="78" name="Google Shape;78;p12"/>
          <p:cNvPicPr preferRelativeResize="0"/>
          <p:nvPr/>
        </p:nvPicPr>
        <p:blipFill>
          <a:blip r:embed="rId4">
            <a:alphaModFix/>
          </a:blip>
          <a:stretch>
            <a:fillRect/>
          </a:stretch>
        </p:blipFill>
        <p:spPr>
          <a:xfrm>
            <a:off x="4503490" y="152400"/>
            <a:ext cx="4992709" cy="3015075"/>
          </a:xfrm>
          <a:prstGeom prst="rect">
            <a:avLst/>
          </a:prstGeom>
          <a:noFill/>
          <a:ln>
            <a:noFill/>
          </a:ln>
        </p:spPr>
      </p:pic>
      <p:sp>
        <p:nvSpPr>
          <p:cNvPr id="79" name="Google Shape;79;p12"/>
          <p:cNvSpPr txBox="1"/>
          <p:nvPr/>
        </p:nvSpPr>
        <p:spPr>
          <a:xfrm>
            <a:off x="235750" y="3225400"/>
            <a:ext cx="4402500" cy="165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R-coefficient: 0.902</a:t>
            </a:r>
            <a:endParaRPr sz="1800">
              <a:latin typeface="Proxima Nova"/>
              <a:ea typeface="Proxima Nova"/>
              <a:cs typeface="Proxima Nova"/>
              <a:sym typeface="Proxima Nova"/>
            </a:endParaRPr>
          </a:p>
          <a:p>
            <a:pPr indent="0" lvl="0" marL="0" rtl="0" algn="ctr">
              <a:spcBef>
                <a:spcPts val="0"/>
              </a:spcBef>
              <a:spcAft>
                <a:spcPts val="0"/>
              </a:spcAft>
              <a:buNone/>
            </a:pPr>
            <a:r>
              <a:rPr lang="en" sz="1800">
                <a:latin typeface="Proxima Nova"/>
                <a:ea typeface="Proxima Nova"/>
                <a:cs typeface="Proxima Nova"/>
                <a:sym typeface="Proxima Nova"/>
              </a:rPr>
              <a:t>R-squared: 81.3%</a:t>
            </a:r>
            <a:endParaRPr sz="1800">
              <a:latin typeface="Proxima Nova"/>
              <a:ea typeface="Proxima Nova"/>
              <a:cs typeface="Proxima Nova"/>
              <a:sym typeface="Proxima Nova"/>
            </a:endParaRPr>
          </a:p>
          <a:p>
            <a:pPr indent="0" lvl="0" marL="0" rtl="0" algn="ctr">
              <a:spcBef>
                <a:spcPts val="0"/>
              </a:spcBef>
              <a:spcAft>
                <a:spcPts val="0"/>
              </a:spcAft>
              <a:buNone/>
            </a:pPr>
            <a:r>
              <a:rPr lang="en" sz="1800">
                <a:latin typeface="Proxima Nova"/>
                <a:ea typeface="Proxima Nova"/>
                <a:cs typeface="Proxima Nova"/>
                <a:sym typeface="Proxima Nova"/>
              </a:rPr>
              <a:t>y=-2781.296 + 0.06304x </a:t>
            </a:r>
            <a:endParaRPr sz="1800">
              <a:latin typeface="Proxima Nova"/>
              <a:ea typeface="Proxima Nova"/>
              <a:cs typeface="Proxima Nova"/>
              <a:sym typeface="Proxima Nova"/>
            </a:endParaRPr>
          </a:p>
        </p:txBody>
      </p:sp>
      <p:sp>
        <p:nvSpPr>
          <p:cNvPr id="80" name="Google Shape;80;p12"/>
          <p:cNvSpPr txBox="1"/>
          <p:nvPr/>
        </p:nvSpPr>
        <p:spPr>
          <a:xfrm>
            <a:off x="4741500" y="3167475"/>
            <a:ext cx="4402500" cy="165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R-coefficient: 0.824</a:t>
            </a:r>
            <a:endParaRPr sz="1800">
              <a:latin typeface="Proxima Nova"/>
              <a:ea typeface="Proxima Nova"/>
              <a:cs typeface="Proxima Nova"/>
              <a:sym typeface="Proxima Nova"/>
            </a:endParaRPr>
          </a:p>
          <a:p>
            <a:pPr indent="0" lvl="0" marL="0" rtl="0" algn="ctr">
              <a:spcBef>
                <a:spcPts val="0"/>
              </a:spcBef>
              <a:spcAft>
                <a:spcPts val="0"/>
              </a:spcAft>
              <a:buNone/>
            </a:pPr>
            <a:r>
              <a:rPr lang="en" sz="1800">
                <a:latin typeface="Proxima Nova"/>
                <a:ea typeface="Proxima Nova"/>
                <a:cs typeface="Proxima Nova"/>
                <a:sym typeface="Proxima Nova"/>
              </a:rPr>
              <a:t>R-squared: 67.8%</a:t>
            </a:r>
            <a:endParaRPr sz="1800">
              <a:latin typeface="Proxima Nova"/>
              <a:ea typeface="Proxima Nova"/>
              <a:cs typeface="Proxima Nova"/>
              <a:sym typeface="Proxima Nova"/>
            </a:endParaRPr>
          </a:p>
          <a:p>
            <a:pPr indent="0" lvl="0" marL="0" rtl="0" algn="ctr">
              <a:spcBef>
                <a:spcPts val="0"/>
              </a:spcBef>
              <a:spcAft>
                <a:spcPts val="0"/>
              </a:spcAft>
              <a:buNone/>
            </a:pPr>
            <a:r>
              <a:rPr lang="en" sz="1800">
                <a:latin typeface="Proxima Nova"/>
                <a:ea typeface="Proxima Nova"/>
                <a:cs typeface="Proxima Nova"/>
                <a:sym typeface="Proxima Nova"/>
              </a:rPr>
              <a:t>y=3559.318 + 0.03215x </a:t>
            </a:r>
            <a:endParaRPr sz="180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87" name="Google Shape;87;p13"/>
          <p:cNvSpPr txBox="1"/>
          <p:nvPr/>
        </p:nvSpPr>
        <p:spPr>
          <a:xfrm>
            <a:off x="235750" y="3225400"/>
            <a:ext cx="4402500" cy="165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R-coefficient: 0.852</a:t>
            </a:r>
            <a:endParaRPr sz="1800">
              <a:latin typeface="Proxima Nova"/>
              <a:ea typeface="Proxima Nova"/>
              <a:cs typeface="Proxima Nova"/>
              <a:sym typeface="Proxima Nova"/>
            </a:endParaRPr>
          </a:p>
          <a:p>
            <a:pPr indent="0" lvl="0" marL="0" rtl="0" algn="ctr">
              <a:spcBef>
                <a:spcPts val="0"/>
              </a:spcBef>
              <a:spcAft>
                <a:spcPts val="0"/>
              </a:spcAft>
              <a:buNone/>
            </a:pPr>
            <a:r>
              <a:rPr lang="en" sz="1800">
                <a:latin typeface="Proxima Nova"/>
                <a:ea typeface="Proxima Nova"/>
                <a:cs typeface="Proxima Nova"/>
                <a:sym typeface="Proxima Nova"/>
              </a:rPr>
              <a:t>R-squared: 72.6%</a:t>
            </a:r>
            <a:endParaRPr sz="1800">
              <a:latin typeface="Proxima Nova"/>
              <a:ea typeface="Proxima Nova"/>
              <a:cs typeface="Proxima Nova"/>
              <a:sym typeface="Proxima Nova"/>
            </a:endParaRPr>
          </a:p>
          <a:p>
            <a:pPr indent="0" lvl="0" marL="0" rtl="0" algn="ctr">
              <a:spcBef>
                <a:spcPts val="0"/>
              </a:spcBef>
              <a:spcAft>
                <a:spcPts val="0"/>
              </a:spcAft>
              <a:buNone/>
            </a:pPr>
            <a:r>
              <a:rPr lang="en" sz="1800">
                <a:latin typeface="Proxima Nova"/>
                <a:ea typeface="Proxima Nova"/>
                <a:cs typeface="Proxima Nova"/>
                <a:sym typeface="Proxima Nova"/>
              </a:rPr>
              <a:t>y=-3657.846 + 0.1200x </a:t>
            </a:r>
            <a:endParaRPr sz="1800">
              <a:latin typeface="Proxima Nova"/>
              <a:ea typeface="Proxima Nova"/>
              <a:cs typeface="Proxima Nova"/>
              <a:sym typeface="Proxima Nova"/>
            </a:endParaRPr>
          </a:p>
        </p:txBody>
      </p:sp>
      <p:pic>
        <p:nvPicPr>
          <p:cNvPr id="88" name="Google Shape;88;p13"/>
          <p:cNvPicPr preferRelativeResize="0"/>
          <p:nvPr/>
        </p:nvPicPr>
        <p:blipFill rotWithShape="1">
          <a:blip r:embed="rId3">
            <a:alphaModFix/>
          </a:blip>
          <a:srcRect b="0" l="0" r="7209" t="0"/>
          <a:stretch/>
        </p:blipFill>
        <p:spPr>
          <a:xfrm>
            <a:off x="-57675" y="152400"/>
            <a:ext cx="4629675" cy="3015075"/>
          </a:xfrm>
          <a:prstGeom prst="rect">
            <a:avLst/>
          </a:prstGeom>
          <a:noFill/>
          <a:ln>
            <a:noFill/>
          </a:ln>
        </p:spPr>
      </p:pic>
      <p:sp>
        <p:nvSpPr>
          <p:cNvPr id="89" name="Google Shape;89;p13"/>
          <p:cNvSpPr txBox="1"/>
          <p:nvPr/>
        </p:nvSpPr>
        <p:spPr>
          <a:xfrm>
            <a:off x="4741500" y="3167475"/>
            <a:ext cx="4402500" cy="165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R-coefficient: 0.496</a:t>
            </a:r>
            <a:endParaRPr sz="1800">
              <a:latin typeface="Proxima Nova"/>
              <a:ea typeface="Proxima Nova"/>
              <a:cs typeface="Proxima Nova"/>
              <a:sym typeface="Proxima Nova"/>
            </a:endParaRPr>
          </a:p>
          <a:p>
            <a:pPr indent="0" lvl="0" marL="0" rtl="0" algn="ctr">
              <a:spcBef>
                <a:spcPts val="0"/>
              </a:spcBef>
              <a:spcAft>
                <a:spcPts val="0"/>
              </a:spcAft>
              <a:buNone/>
            </a:pPr>
            <a:r>
              <a:rPr lang="en" sz="1800">
                <a:latin typeface="Proxima Nova"/>
                <a:ea typeface="Proxima Nova"/>
                <a:cs typeface="Proxima Nova"/>
                <a:sym typeface="Proxima Nova"/>
              </a:rPr>
              <a:t>R-squared: 24.5%</a:t>
            </a:r>
            <a:endParaRPr sz="1800">
              <a:latin typeface="Proxima Nova"/>
              <a:ea typeface="Proxima Nova"/>
              <a:cs typeface="Proxima Nova"/>
              <a:sym typeface="Proxima Nova"/>
            </a:endParaRPr>
          </a:p>
          <a:p>
            <a:pPr indent="0" lvl="0" marL="0" rtl="0" algn="ctr">
              <a:spcBef>
                <a:spcPts val="0"/>
              </a:spcBef>
              <a:spcAft>
                <a:spcPts val="0"/>
              </a:spcAft>
              <a:buNone/>
            </a:pPr>
            <a:r>
              <a:rPr lang="en" sz="1800">
                <a:latin typeface="Proxima Nova"/>
                <a:ea typeface="Proxima Nova"/>
                <a:cs typeface="Proxima Nova"/>
                <a:sym typeface="Proxima Nova"/>
              </a:rPr>
              <a:t>y=6895.387 -162.749x </a:t>
            </a:r>
            <a:endParaRPr sz="1800">
              <a:latin typeface="Proxima Nova"/>
              <a:ea typeface="Proxima Nova"/>
              <a:cs typeface="Proxima Nova"/>
              <a:sym typeface="Proxima Nova"/>
            </a:endParaRPr>
          </a:p>
        </p:txBody>
      </p:sp>
      <p:pic>
        <p:nvPicPr>
          <p:cNvPr id="90" name="Google Shape;90;p13"/>
          <p:cNvPicPr preferRelativeResize="0"/>
          <p:nvPr/>
        </p:nvPicPr>
        <p:blipFill>
          <a:blip r:embed="rId4">
            <a:alphaModFix/>
          </a:blip>
          <a:stretch>
            <a:fillRect/>
          </a:stretch>
        </p:blipFill>
        <p:spPr>
          <a:xfrm>
            <a:off x="4572000" y="152400"/>
            <a:ext cx="4664627" cy="3015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A Election 2020 Data Challenge Slide Template">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