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296" r:id="rId4"/>
    <p:sldId id="301" r:id="rId5"/>
    <p:sldId id="303" r:id="rId6"/>
    <p:sldId id="297" r:id="rId7"/>
    <p:sldId id="294" r:id="rId8"/>
    <p:sldId id="29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A"/>
    <a:srgbClr val="67A5A1"/>
    <a:srgbClr val="EB4528"/>
    <a:srgbClr val="FDE7EC"/>
    <a:srgbClr val="FF694A"/>
    <a:srgbClr val="F8A2B4"/>
    <a:srgbClr val="95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question1!$B$36</c:f>
          <c:strCache>
            <c:ptCount val="1"/>
            <c:pt idx="0">
              <c:v>Truck Stop Partnership Channel Potential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question1!$A$32</c:f>
              <c:strCache>
                <c:ptCount val="1"/>
                <c:pt idx="0">
                  <c:v> revenue of channel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val>
            <c:numRef>
              <c:f>question1!$B$32</c:f>
              <c:numCache>
                <c:formatCode>_("$"* #,##0_);_("$"* \(#,##0\);_("$"* "-"??_);_(@_)</c:formatCode>
                <c:ptCount val="1"/>
                <c:pt idx="0">
                  <c:v>92968750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3-43CA-BD44-2CD057E30A0E}"/>
            </c:ext>
          </c:extLst>
        </c:ser>
        <c:ser>
          <c:idx val="1"/>
          <c:order val="1"/>
          <c:tx>
            <c:strRef>
              <c:f>question1!$A$33</c:f>
              <c:strCache>
                <c:ptCount val="1"/>
                <c:pt idx="0">
                  <c:v> total cost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val>
            <c:numRef>
              <c:f>question1!$B$33</c:f>
              <c:numCache>
                <c:formatCode>_("$"* #,##0_);_("$"* \(#,##0\);_("$"* "-"??_);_(@_)</c:formatCode>
                <c:ptCount val="1"/>
                <c:pt idx="0">
                  <c:v>281150000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A3-43CA-BD44-2CD057E30A0E}"/>
            </c:ext>
          </c:extLst>
        </c:ser>
        <c:ser>
          <c:idx val="2"/>
          <c:order val="2"/>
          <c:tx>
            <c:strRef>
              <c:f>question1!$A$34</c:f>
              <c:strCache>
                <c:ptCount val="1"/>
                <c:pt idx="0">
                  <c:v> profit 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5">
                  <a:lumMod val="75000"/>
                </a:schemeClr>
              </a:contourClr>
            </a:sp3d>
          </c:spPr>
          <c:invertIfNegative val="0"/>
          <c:val>
            <c:numRef>
              <c:f>question1!$B$34</c:f>
              <c:numCache>
                <c:formatCode>_("$"* #,##0_);_("$"* \(#,##0\);_("$"* "-"??_);_(@_)</c:formatCode>
                <c:ptCount val="1"/>
                <c:pt idx="0">
                  <c:v>-188181250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A3-43CA-BD44-2CD057E30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693488"/>
        <c:axId val="434695784"/>
        <c:axId val="0"/>
      </c:bar3DChart>
      <c:catAx>
        <c:axId val="434693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4695784"/>
        <c:crosses val="autoZero"/>
        <c:auto val="1"/>
        <c:lblAlgn val="ctr"/>
        <c:lblOffset val="100"/>
        <c:noMultiLvlLbl val="0"/>
      </c:catAx>
      <c:valAx>
        <c:axId val="43469578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pPr>
            <a:endParaRPr lang="en-US"/>
          </a:p>
        </c:txPr>
        <c:crossAx val="43469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question1!$B$36</c:f>
          <c:strCache>
            <c:ptCount val="1"/>
            <c:pt idx="0">
              <c:v>Truck Stop Partnership Channel Potential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5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question1!$A$32</c:f>
              <c:strCache>
                <c:ptCount val="1"/>
                <c:pt idx="0">
                  <c:v> revenue of channel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val>
            <c:numRef>
              <c:f>question1!$B$32</c:f>
              <c:numCache>
                <c:formatCode>_("$"* #,##0_);_("$"* \(#,##0\);_("$"* "-"??_);_(@_)</c:formatCode>
                <c:ptCount val="1"/>
                <c:pt idx="0">
                  <c:v>369140625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D-477B-AE16-204413DC87D0}"/>
            </c:ext>
          </c:extLst>
        </c:ser>
        <c:ser>
          <c:idx val="1"/>
          <c:order val="1"/>
          <c:tx>
            <c:strRef>
              <c:f>question1!$A$33</c:f>
              <c:strCache>
                <c:ptCount val="1"/>
                <c:pt idx="0">
                  <c:v> total cost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val>
            <c:numRef>
              <c:f>question1!$B$33</c:f>
              <c:numCache>
                <c:formatCode>_("$"* #,##0_);_("$"* \(#,##0\);_("$"* "-"??_);_(@_)</c:formatCode>
                <c:ptCount val="1"/>
                <c:pt idx="0">
                  <c:v>269775000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D-477B-AE16-204413DC87D0}"/>
            </c:ext>
          </c:extLst>
        </c:ser>
        <c:ser>
          <c:idx val="2"/>
          <c:order val="2"/>
          <c:tx>
            <c:strRef>
              <c:f>question1!$A$34</c:f>
              <c:strCache>
                <c:ptCount val="1"/>
                <c:pt idx="0">
                  <c:v> profit 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5">
                  <a:lumMod val="75000"/>
                </a:schemeClr>
              </a:contourClr>
            </a:sp3d>
          </c:spPr>
          <c:invertIfNegative val="0"/>
          <c:val>
            <c:numRef>
              <c:f>question1!$B$34</c:f>
              <c:numCache>
                <c:formatCode>_("$"* #,##0_);_("$"* \(#,##0\);_("$"* "-"??_);_(@_)</c:formatCode>
                <c:ptCount val="1"/>
                <c:pt idx="0">
                  <c:v>99365625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9D-477B-AE16-204413DC8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693488"/>
        <c:axId val="434695784"/>
        <c:axId val="0"/>
      </c:bar3DChart>
      <c:catAx>
        <c:axId val="434693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4695784"/>
        <c:crosses val="autoZero"/>
        <c:auto val="1"/>
        <c:lblAlgn val="ctr"/>
        <c:lblOffset val="100"/>
        <c:noMultiLvlLbl val="0"/>
      </c:catAx>
      <c:valAx>
        <c:axId val="43469578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pPr>
            <a:endParaRPr lang="en-US"/>
          </a:p>
        </c:txPr>
        <c:crossAx val="43469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question1!$B$36</c:f>
          <c:strCache>
            <c:ptCount val="1"/>
            <c:pt idx="0">
              <c:v>Truck Stop Partnership Channel Potential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5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question1!$A$32</c:f>
              <c:strCache>
                <c:ptCount val="1"/>
                <c:pt idx="0">
                  <c:v> revenue of channel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val>
            <c:numRef>
              <c:f>question1!$B$32</c:f>
              <c:numCache>
                <c:formatCode>_("$"* #,##0_);_("$"* \(#,##0\);_("$"* "-"??_);_(@_)</c:formatCode>
                <c:ptCount val="1"/>
                <c:pt idx="0">
                  <c:v>590625000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F-42C1-B151-6DE15C72DC3B}"/>
            </c:ext>
          </c:extLst>
        </c:ser>
        <c:ser>
          <c:idx val="1"/>
          <c:order val="1"/>
          <c:tx>
            <c:strRef>
              <c:f>question1!$A$33</c:f>
              <c:strCache>
                <c:ptCount val="1"/>
                <c:pt idx="0">
                  <c:v> total cost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val>
            <c:numRef>
              <c:f>question1!$B$33</c:f>
              <c:numCache>
                <c:formatCode>_("$"* #,##0_);_("$"* \(#,##0\);_("$"* "-"??_);_(@_)</c:formatCode>
                <c:ptCount val="1"/>
                <c:pt idx="0">
                  <c:v>269775000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F-42C1-B151-6DE15C72DC3B}"/>
            </c:ext>
          </c:extLst>
        </c:ser>
        <c:ser>
          <c:idx val="2"/>
          <c:order val="2"/>
          <c:tx>
            <c:strRef>
              <c:f>question1!$A$34</c:f>
              <c:strCache>
                <c:ptCount val="1"/>
                <c:pt idx="0">
                  <c:v> profit 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5">
                  <a:lumMod val="75000"/>
                </a:schemeClr>
              </a:contourClr>
            </a:sp3d>
          </c:spPr>
          <c:invertIfNegative val="0"/>
          <c:val>
            <c:numRef>
              <c:f>question1!$B$34</c:f>
              <c:numCache>
                <c:formatCode>_("$"* #,##0_);_("$"* \(#,##0\);_("$"* "-"??_);_(@_)</c:formatCode>
                <c:ptCount val="1"/>
                <c:pt idx="0">
                  <c:v>320850000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EF-42C1-B151-6DE15C72D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693488"/>
        <c:axId val="434695784"/>
        <c:axId val="0"/>
      </c:bar3DChart>
      <c:catAx>
        <c:axId val="434693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4695784"/>
        <c:crosses val="autoZero"/>
        <c:auto val="1"/>
        <c:lblAlgn val="ctr"/>
        <c:lblOffset val="100"/>
        <c:noMultiLvlLbl val="0"/>
      </c:catAx>
      <c:valAx>
        <c:axId val="43469578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pPr>
            <a:endParaRPr lang="en-US"/>
          </a:p>
        </c:txPr>
        <c:crossAx val="43469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Kalinga" panose="020B0502040204020203" pitchFamily="34" charset="0"/>
              <a:ea typeface="+mn-ea"/>
              <a:cs typeface="Kalinga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79CEA-3014-44F7-B214-3BAF69C2208C}" type="doc">
      <dgm:prSet loTypeId="urn:microsoft.com/office/officeart/2005/8/layout/arrow4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FA625B0-ADEF-470D-8EFE-28E42CA5DF92}">
      <dgm:prSet phldrT="[Text]"/>
      <dgm:spPr/>
      <dgm:t>
        <a:bodyPr/>
        <a:lstStyle/>
        <a:p>
          <a:endParaRPr lang="en-US"/>
        </a:p>
      </dgm:t>
    </dgm:pt>
    <dgm:pt modelId="{895938EA-8AD7-430B-9986-F71F4E9C17E7}" type="parTrans" cxnId="{66137FF6-7EA0-4B4F-9C54-F682C1475B2B}">
      <dgm:prSet/>
      <dgm:spPr/>
      <dgm:t>
        <a:bodyPr/>
        <a:lstStyle/>
        <a:p>
          <a:endParaRPr lang="en-US"/>
        </a:p>
      </dgm:t>
    </dgm:pt>
    <dgm:pt modelId="{819D9725-362A-445A-A413-31C84E46DEB6}" type="sibTrans" cxnId="{66137FF6-7EA0-4B4F-9C54-F682C1475B2B}">
      <dgm:prSet/>
      <dgm:spPr/>
      <dgm:t>
        <a:bodyPr/>
        <a:lstStyle/>
        <a:p>
          <a:endParaRPr lang="en-US"/>
        </a:p>
      </dgm:t>
    </dgm:pt>
    <dgm:pt modelId="{CDFB782C-8584-4E29-88FC-B27C4C5F5A89}">
      <dgm:prSet phldrT="[Text]" custT="1"/>
      <dgm:spPr/>
      <dgm:t>
        <a:bodyPr/>
        <a:lstStyle/>
        <a:p>
          <a:endParaRPr lang="en-US" sz="1300" dirty="0">
            <a:latin typeface="Georgia" panose="02040502050405020303" pitchFamily="18" charset="0"/>
          </a:endParaRPr>
        </a:p>
      </dgm:t>
    </dgm:pt>
    <dgm:pt modelId="{6B9C4CA9-2CF3-4707-89AF-589A0881E481}" type="sibTrans" cxnId="{9CBEA0BF-3FE5-4F03-9527-6B8DF256476C}">
      <dgm:prSet/>
      <dgm:spPr/>
      <dgm:t>
        <a:bodyPr/>
        <a:lstStyle/>
        <a:p>
          <a:endParaRPr lang="en-US"/>
        </a:p>
      </dgm:t>
    </dgm:pt>
    <dgm:pt modelId="{2C8CFB1E-FD20-4D70-A134-44B53B05D88B}" type="parTrans" cxnId="{9CBEA0BF-3FE5-4F03-9527-6B8DF256476C}">
      <dgm:prSet/>
      <dgm:spPr/>
      <dgm:t>
        <a:bodyPr/>
        <a:lstStyle/>
        <a:p>
          <a:endParaRPr lang="en-US"/>
        </a:p>
      </dgm:t>
    </dgm:pt>
    <dgm:pt modelId="{455585AD-1E3E-4508-BF5B-8883809EB17E}">
      <dgm:prSet phldrT="[Text]" custT="1"/>
      <dgm:spPr/>
      <dgm:t>
        <a:bodyPr/>
        <a:lstStyle/>
        <a:p>
          <a:endParaRPr lang="en-US" sz="130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D69F7C29-23C7-4121-967A-BBBD9EC7D23E}" type="sibTrans" cxnId="{B2F95B3F-7FC2-45F0-B6D2-D1C5D70C31AC}">
      <dgm:prSet/>
      <dgm:spPr/>
      <dgm:t>
        <a:bodyPr/>
        <a:lstStyle/>
        <a:p>
          <a:endParaRPr lang="en-US"/>
        </a:p>
      </dgm:t>
    </dgm:pt>
    <dgm:pt modelId="{528120F3-C93D-4862-84CC-FD8D71810986}" type="parTrans" cxnId="{B2F95B3F-7FC2-45F0-B6D2-D1C5D70C31AC}">
      <dgm:prSet/>
      <dgm:spPr/>
      <dgm:t>
        <a:bodyPr/>
        <a:lstStyle/>
        <a:p>
          <a:endParaRPr lang="en-US"/>
        </a:p>
      </dgm:t>
    </dgm:pt>
    <dgm:pt modelId="{68FDB0DF-BB83-4D9B-BACC-ACE0AE5A8ED9}" type="pres">
      <dgm:prSet presAssocID="{18879CEA-3014-44F7-B214-3BAF69C2208C}" presName="compositeShape" presStyleCnt="0">
        <dgm:presLayoutVars>
          <dgm:chMax val="2"/>
          <dgm:dir/>
          <dgm:resizeHandles val="exact"/>
        </dgm:presLayoutVars>
      </dgm:prSet>
      <dgm:spPr/>
    </dgm:pt>
    <dgm:pt modelId="{E34F63D2-BCFF-4E7C-933A-334EBA42A87B}" type="pres">
      <dgm:prSet presAssocID="{455585AD-1E3E-4508-BF5B-8883809EB17E}" presName="upArrow" presStyleLbl="node1" presStyleIdx="0" presStyleCnt="2" custLinFactNeighborX="-2774" custLinFactNeighborY="-3010"/>
      <dgm:spPr>
        <a:solidFill>
          <a:schemeClr val="bg2">
            <a:lumMod val="10000"/>
          </a:schemeClr>
        </a:solidFill>
      </dgm:spPr>
    </dgm:pt>
    <dgm:pt modelId="{80697D2D-DF6B-47BD-A363-4EF5CC09914C}" type="pres">
      <dgm:prSet presAssocID="{455585AD-1E3E-4508-BF5B-8883809EB17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4095E730-ABB1-469A-A61F-9E34D8791296}" type="pres">
      <dgm:prSet presAssocID="{CDFB782C-8584-4E29-88FC-B27C4C5F5A89}" presName="downArrow" presStyleLbl="node1" presStyleIdx="1" presStyleCnt="2"/>
      <dgm:spPr>
        <a:solidFill>
          <a:srgbClr val="C00000"/>
        </a:solidFill>
      </dgm:spPr>
    </dgm:pt>
    <dgm:pt modelId="{16D4A6E0-9C68-4CB1-AEBA-9D86B4F67D3F}" type="pres">
      <dgm:prSet presAssocID="{CDFB782C-8584-4E29-88FC-B27C4C5F5A89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B31C7223-3472-4D10-A1A5-E23DE1A298FC}" type="presOf" srcId="{455585AD-1E3E-4508-BF5B-8883809EB17E}" destId="{80697D2D-DF6B-47BD-A363-4EF5CC09914C}" srcOrd="0" destOrd="0" presId="urn:microsoft.com/office/officeart/2005/8/layout/arrow4"/>
    <dgm:cxn modelId="{B2F95B3F-7FC2-45F0-B6D2-D1C5D70C31AC}" srcId="{18879CEA-3014-44F7-B214-3BAF69C2208C}" destId="{455585AD-1E3E-4508-BF5B-8883809EB17E}" srcOrd="0" destOrd="0" parTransId="{528120F3-C93D-4862-84CC-FD8D71810986}" sibTransId="{D69F7C29-23C7-4121-967A-BBBD9EC7D23E}"/>
    <dgm:cxn modelId="{D5E48E88-A3FE-486F-A6F9-ABF8390231E3}" type="presOf" srcId="{18879CEA-3014-44F7-B214-3BAF69C2208C}" destId="{68FDB0DF-BB83-4D9B-BACC-ACE0AE5A8ED9}" srcOrd="0" destOrd="0" presId="urn:microsoft.com/office/officeart/2005/8/layout/arrow4"/>
    <dgm:cxn modelId="{4791F5AD-0444-4D2E-800E-6659817DB178}" type="presOf" srcId="{CDFB782C-8584-4E29-88FC-B27C4C5F5A89}" destId="{16D4A6E0-9C68-4CB1-AEBA-9D86B4F67D3F}" srcOrd="0" destOrd="0" presId="urn:microsoft.com/office/officeart/2005/8/layout/arrow4"/>
    <dgm:cxn modelId="{9CBEA0BF-3FE5-4F03-9527-6B8DF256476C}" srcId="{18879CEA-3014-44F7-B214-3BAF69C2208C}" destId="{CDFB782C-8584-4E29-88FC-B27C4C5F5A89}" srcOrd="1" destOrd="0" parTransId="{2C8CFB1E-FD20-4D70-A134-44B53B05D88B}" sibTransId="{6B9C4CA9-2CF3-4707-89AF-589A0881E481}"/>
    <dgm:cxn modelId="{66137FF6-7EA0-4B4F-9C54-F682C1475B2B}" srcId="{18879CEA-3014-44F7-B214-3BAF69C2208C}" destId="{AFA625B0-ADEF-470D-8EFE-28E42CA5DF92}" srcOrd="2" destOrd="0" parTransId="{895938EA-8AD7-430B-9986-F71F4E9C17E7}" sibTransId="{819D9725-362A-445A-A413-31C84E46DEB6}"/>
    <dgm:cxn modelId="{1599D506-DCD1-4BEF-AC01-19DDC12BFAED}" type="presParOf" srcId="{68FDB0DF-BB83-4D9B-BACC-ACE0AE5A8ED9}" destId="{E34F63D2-BCFF-4E7C-933A-334EBA42A87B}" srcOrd="0" destOrd="0" presId="urn:microsoft.com/office/officeart/2005/8/layout/arrow4"/>
    <dgm:cxn modelId="{9CF3ED7B-35A3-479A-911C-E223B19E3288}" type="presParOf" srcId="{68FDB0DF-BB83-4D9B-BACC-ACE0AE5A8ED9}" destId="{80697D2D-DF6B-47BD-A363-4EF5CC09914C}" srcOrd="1" destOrd="0" presId="urn:microsoft.com/office/officeart/2005/8/layout/arrow4"/>
    <dgm:cxn modelId="{3BCEAC08-1979-4531-AC7D-0B5D3836B20A}" type="presParOf" srcId="{68FDB0DF-BB83-4D9B-BACC-ACE0AE5A8ED9}" destId="{4095E730-ABB1-469A-A61F-9E34D8791296}" srcOrd="2" destOrd="0" presId="urn:microsoft.com/office/officeart/2005/8/layout/arrow4"/>
    <dgm:cxn modelId="{E917BC65-886F-4B85-ACD6-0336363A3C5D}" type="presParOf" srcId="{68FDB0DF-BB83-4D9B-BACC-ACE0AE5A8ED9}" destId="{16D4A6E0-9C68-4CB1-AEBA-9D86B4F67D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10242-E6C2-414F-9523-CE44091981EA}" type="doc">
      <dgm:prSet loTypeId="urn:microsoft.com/office/officeart/2011/layout/CircleProcess" loCatId="process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1FA08A-3310-4EA0-AF2B-6719D4953A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2.Plan &amp; Implement</a:t>
          </a:r>
        </a:p>
      </dgm:t>
    </dgm:pt>
    <dgm:pt modelId="{004EA583-3856-49EA-8D9D-48B62F9EB18C}" type="parTrans" cxnId="{A982A6C3-6777-4392-BF8D-E7A83FAA2BB7}">
      <dgm:prSet/>
      <dgm:spPr/>
      <dgm:t>
        <a:bodyPr/>
        <a:lstStyle/>
        <a:p>
          <a:endParaRPr lang="en-US"/>
        </a:p>
      </dgm:t>
    </dgm:pt>
    <dgm:pt modelId="{E99A8A1B-24E1-41CD-914B-4831344C365F}" type="sibTrans" cxnId="{A982A6C3-6777-4392-BF8D-E7A83FAA2BB7}">
      <dgm:prSet/>
      <dgm:spPr/>
      <dgm:t>
        <a:bodyPr/>
        <a:lstStyle/>
        <a:p>
          <a:endParaRPr lang="en-US"/>
        </a:p>
      </dgm:t>
    </dgm:pt>
    <dgm:pt modelId="{67C1E05C-B827-4093-9254-98EA5267D2FD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3. Analyze</a:t>
          </a:r>
        </a:p>
      </dgm:t>
    </dgm:pt>
    <dgm:pt modelId="{916E4ECA-40D4-4F5C-AF86-2A99F7B05A7B}" type="parTrans" cxnId="{22C41BBC-9EAD-47C6-BDA8-1DE45F3FCCBE}">
      <dgm:prSet/>
      <dgm:spPr/>
      <dgm:t>
        <a:bodyPr/>
        <a:lstStyle/>
        <a:p>
          <a:endParaRPr lang="en-US"/>
        </a:p>
      </dgm:t>
    </dgm:pt>
    <dgm:pt modelId="{9448E89F-CC69-485B-9D02-DC14FF52F57C}" type="sibTrans" cxnId="{22C41BBC-9EAD-47C6-BDA8-1DE45F3FCCBE}">
      <dgm:prSet/>
      <dgm:spPr/>
      <dgm:t>
        <a:bodyPr/>
        <a:lstStyle/>
        <a:p>
          <a:endParaRPr lang="en-US"/>
        </a:p>
      </dgm:t>
    </dgm:pt>
    <dgm:pt modelId="{2AFC4AA6-EB39-43F4-B8FA-226668A712A7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1. Finance</a:t>
          </a:r>
        </a:p>
      </dgm:t>
    </dgm:pt>
    <dgm:pt modelId="{322DA6AA-364B-4AE2-BD71-C53166C5CDA3}" type="sibTrans" cxnId="{0910208B-84BA-409C-9AB4-92B41D194718}">
      <dgm:prSet/>
      <dgm:spPr/>
      <dgm:t>
        <a:bodyPr/>
        <a:lstStyle/>
        <a:p>
          <a:endParaRPr lang="en-US"/>
        </a:p>
      </dgm:t>
    </dgm:pt>
    <dgm:pt modelId="{251E12FD-9A91-4CCF-AD5A-16874A59C3C9}" type="parTrans" cxnId="{0910208B-84BA-409C-9AB4-92B41D194718}">
      <dgm:prSet/>
      <dgm:spPr/>
      <dgm:t>
        <a:bodyPr/>
        <a:lstStyle/>
        <a:p>
          <a:endParaRPr lang="en-US"/>
        </a:p>
      </dgm:t>
    </dgm:pt>
    <dgm:pt modelId="{DDD12BB2-C17D-4E89-857E-6FC918B6DD38}" type="pres">
      <dgm:prSet presAssocID="{E9D10242-E6C2-414F-9523-CE44091981E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8EF0E89-598C-4EB9-A3FB-93F53730EBF2}" type="pres">
      <dgm:prSet presAssocID="{67C1E05C-B827-4093-9254-98EA5267D2FD}" presName="Accent3" presStyleCnt="0"/>
      <dgm:spPr/>
    </dgm:pt>
    <dgm:pt modelId="{4A17C973-E254-4FA0-9C12-44BB20F8D39B}" type="pres">
      <dgm:prSet presAssocID="{67C1E05C-B827-4093-9254-98EA5267D2FD}" presName="Accent" presStyleLbl="node1" presStyleIdx="0" presStyleCnt="3" custLinFactNeighborX="24955"/>
      <dgm:spPr/>
    </dgm:pt>
    <dgm:pt modelId="{B94D96A2-7160-46D8-9924-30DF4632658D}" type="pres">
      <dgm:prSet presAssocID="{67C1E05C-B827-4093-9254-98EA5267D2FD}" presName="ParentBackground3" presStyleCnt="0"/>
      <dgm:spPr/>
    </dgm:pt>
    <dgm:pt modelId="{9E9FAE77-0E88-4641-B1C2-8F56A293445B}" type="pres">
      <dgm:prSet presAssocID="{67C1E05C-B827-4093-9254-98EA5267D2FD}" presName="ParentBackground" presStyleLbl="fgAcc1" presStyleIdx="0" presStyleCnt="3" custLinFactNeighborX="30287"/>
      <dgm:spPr/>
    </dgm:pt>
    <dgm:pt modelId="{7424A2DF-32A1-432E-8363-1886B265F15F}" type="pres">
      <dgm:prSet presAssocID="{67C1E05C-B827-4093-9254-98EA5267D2F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FE772F-0E38-4C45-B62B-EDD7DE5FBE0C}" type="pres">
      <dgm:prSet presAssocID="{751FA08A-3310-4EA0-AF2B-6719D4953AA9}" presName="Accent2" presStyleCnt="0"/>
      <dgm:spPr/>
    </dgm:pt>
    <dgm:pt modelId="{F2E53F78-84CA-4CA7-A8E7-8356565D1CB4}" type="pres">
      <dgm:prSet presAssocID="{751FA08A-3310-4EA0-AF2B-6719D4953AA9}" presName="Accent" presStyleLbl="node1" presStyleIdx="1" presStyleCnt="3" custLinFactNeighborX="-4162"/>
      <dgm:spPr/>
    </dgm:pt>
    <dgm:pt modelId="{1E31F18D-7434-4A18-8BCE-220AC4B6FEE4}" type="pres">
      <dgm:prSet presAssocID="{751FA08A-3310-4EA0-AF2B-6719D4953AA9}" presName="ParentBackground2" presStyleCnt="0"/>
      <dgm:spPr/>
    </dgm:pt>
    <dgm:pt modelId="{CABF0CE9-63AA-4EC8-9BF2-AC27E8E31A36}" type="pres">
      <dgm:prSet presAssocID="{751FA08A-3310-4EA0-AF2B-6719D4953AA9}" presName="ParentBackground" presStyleLbl="fgAcc1" presStyleIdx="1" presStyleCnt="3"/>
      <dgm:spPr/>
    </dgm:pt>
    <dgm:pt modelId="{7E2D8CEE-0B1A-4851-A586-2CA8B603F3D1}" type="pres">
      <dgm:prSet presAssocID="{751FA08A-3310-4EA0-AF2B-6719D4953AA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2B7A647-291F-4596-937F-9BE83006C2A4}" type="pres">
      <dgm:prSet presAssocID="{2AFC4AA6-EB39-43F4-B8FA-226668A712A7}" presName="Accent1" presStyleCnt="0"/>
      <dgm:spPr/>
    </dgm:pt>
    <dgm:pt modelId="{794E84C8-9C7E-4BEF-BBAC-B899E7DD7353}" type="pres">
      <dgm:prSet presAssocID="{2AFC4AA6-EB39-43F4-B8FA-226668A712A7}" presName="Accent" presStyleLbl="node1" presStyleIdx="2" presStyleCnt="3" custLinFactNeighborX="-15154"/>
      <dgm:spPr/>
    </dgm:pt>
    <dgm:pt modelId="{4AD139F2-4CF2-48C7-A256-139C60030265}" type="pres">
      <dgm:prSet presAssocID="{2AFC4AA6-EB39-43F4-B8FA-226668A712A7}" presName="ParentBackground1" presStyleCnt="0"/>
      <dgm:spPr/>
    </dgm:pt>
    <dgm:pt modelId="{2DA97C61-A3FD-44AF-AD19-AE3198F95A5A}" type="pres">
      <dgm:prSet presAssocID="{2AFC4AA6-EB39-43F4-B8FA-226668A712A7}" presName="ParentBackground" presStyleLbl="fgAcc1" presStyleIdx="2" presStyleCnt="3" custLinFactNeighborX="-16746"/>
      <dgm:spPr/>
    </dgm:pt>
    <dgm:pt modelId="{8FF71AE9-9674-40AB-A53D-48F7A48F218D}" type="pres">
      <dgm:prSet presAssocID="{2AFC4AA6-EB39-43F4-B8FA-226668A712A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E0FF229-5009-4047-B4A4-9C3E14330E87}" type="presOf" srcId="{751FA08A-3310-4EA0-AF2B-6719D4953AA9}" destId="{7E2D8CEE-0B1A-4851-A586-2CA8B603F3D1}" srcOrd="1" destOrd="0" presId="urn:microsoft.com/office/officeart/2011/layout/CircleProcess"/>
    <dgm:cxn modelId="{9E1FE330-0BA6-4F56-9739-FF95C8C1AAC1}" type="presOf" srcId="{67C1E05C-B827-4093-9254-98EA5267D2FD}" destId="{9E9FAE77-0E88-4641-B1C2-8F56A293445B}" srcOrd="0" destOrd="0" presId="urn:microsoft.com/office/officeart/2011/layout/CircleProcess"/>
    <dgm:cxn modelId="{5147986E-C466-43F9-B92F-B2EBEED88EBF}" type="presOf" srcId="{2AFC4AA6-EB39-43F4-B8FA-226668A712A7}" destId="{8FF71AE9-9674-40AB-A53D-48F7A48F218D}" srcOrd="1" destOrd="0" presId="urn:microsoft.com/office/officeart/2011/layout/CircleProcess"/>
    <dgm:cxn modelId="{0910208B-84BA-409C-9AB4-92B41D194718}" srcId="{E9D10242-E6C2-414F-9523-CE44091981EA}" destId="{2AFC4AA6-EB39-43F4-B8FA-226668A712A7}" srcOrd="0" destOrd="0" parTransId="{251E12FD-9A91-4CCF-AD5A-16874A59C3C9}" sibTransId="{322DA6AA-364B-4AE2-BD71-C53166C5CDA3}"/>
    <dgm:cxn modelId="{053F6395-BC62-44B6-9AAB-147D3FAB076F}" type="presOf" srcId="{67C1E05C-B827-4093-9254-98EA5267D2FD}" destId="{7424A2DF-32A1-432E-8363-1886B265F15F}" srcOrd="1" destOrd="0" presId="urn:microsoft.com/office/officeart/2011/layout/CircleProcess"/>
    <dgm:cxn modelId="{1985CD9B-558E-43BF-8785-1F2ED1022853}" type="presOf" srcId="{2AFC4AA6-EB39-43F4-B8FA-226668A712A7}" destId="{2DA97C61-A3FD-44AF-AD19-AE3198F95A5A}" srcOrd="0" destOrd="0" presId="urn:microsoft.com/office/officeart/2011/layout/CircleProcess"/>
    <dgm:cxn modelId="{6A7FEAB5-3546-4725-97CA-1AF0DA19AE22}" type="presOf" srcId="{E9D10242-E6C2-414F-9523-CE44091981EA}" destId="{DDD12BB2-C17D-4E89-857E-6FC918B6DD38}" srcOrd="0" destOrd="0" presId="urn:microsoft.com/office/officeart/2011/layout/CircleProcess"/>
    <dgm:cxn modelId="{22C41BBC-9EAD-47C6-BDA8-1DE45F3FCCBE}" srcId="{E9D10242-E6C2-414F-9523-CE44091981EA}" destId="{67C1E05C-B827-4093-9254-98EA5267D2FD}" srcOrd="2" destOrd="0" parTransId="{916E4ECA-40D4-4F5C-AF86-2A99F7B05A7B}" sibTransId="{9448E89F-CC69-485B-9D02-DC14FF52F57C}"/>
    <dgm:cxn modelId="{A982A6C3-6777-4392-BF8D-E7A83FAA2BB7}" srcId="{E9D10242-E6C2-414F-9523-CE44091981EA}" destId="{751FA08A-3310-4EA0-AF2B-6719D4953AA9}" srcOrd="1" destOrd="0" parTransId="{004EA583-3856-49EA-8D9D-48B62F9EB18C}" sibTransId="{E99A8A1B-24E1-41CD-914B-4831344C365F}"/>
    <dgm:cxn modelId="{BE95E0F5-F508-4D5B-A8BD-F7BB46933507}" type="presOf" srcId="{751FA08A-3310-4EA0-AF2B-6719D4953AA9}" destId="{CABF0CE9-63AA-4EC8-9BF2-AC27E8E31A36}" srcOrd="0" destOrd="0" presId="urn:microsoft.com/office/officeart/2011/layout/CircleProcess"/>
    <dgm:cxn modelId="{FA9BC78A-D04A-42EB-A670-A7A0186CB30D}" type="presParOf" srcId="{DDD12BB2-C17D-4E89-857E-6FC918B6DD38}" destId="{E8EF0E89-598C-4EB9-A3FB-93F53730EBF2}" srcOrd="0" destOrd="0" presId="urn:microsoft.com/office/officeart/2011/layout/CircleProcess"/>
    <dgm:cxn modelId="{A218ECED-E7E5-4E2B-AC26-A31EE59BEAED}" type="presParOf" srcId="{E8EF0E89-598C-4EB9-A3FB-93F53730EBF2}" destId="{4A17C973-E254-4FA0-9C12-44BB20F8D39B}" srcOrd="0" destOrd="0" presId="urn:microsoft.com/office/officeart/2011/layout/CircleProcess"/>
    <dgm:cxn modelId="{6F55A29C-3B2C-4B7C-A786-36C4BF400D23}" type="presParOf" srcId="{DDD12BB2-C17D-4E89-857E-6FC918B6DD38}" destId="{B94D96A2-7160-46D8-9924-30DF4632658D}" srcOrd="1" destOrd="0" presId="urn:microsoft.com/office/officeart/2011/layout/CircleProcess"/>
    <dgm:cxn modelId="{68F1E0A7-D17D-4ED8-AA78-2CF67FAA2606}" type="presParOf" srcId="{B94D96A2-7160-46D8-9924-30DF4632658D}" destId="{9E9FAE77-0E88-4641-B1C2-8F56A293445B}" srcOrd="0" destOrd="0" presId="urn:microsoft.com/office/officeart/2011/layout/CircleProcess"/>
    <dgm:cxn modelId="{DF1EDA33-9728-4313-A6E1-5ABB1BD1C169}" type="presParOf" srcId="{DDD12BB2-C17D-4E89-857E-6FC918B6DD38}" destId="{7424A2DF-32A1-432E-8363-1886B265F15F}" srcOrd="2" destOrd="0" presId="urn:microsoft.com/office/officeart/2011/layout/CircleProcess"/>
    <dgm:cxn modelId="{812A0A66-81C1-416B-8353-28B4114E7C15}" type="presParOf" srcId="{DDD12BB2-C17D-4E89-857E-6FC918B6DD38}" destId="{DCFE772F-0E38-4C45-B62B-EDD7DE5FBE0C}" srcOrd="3" destOrd="0" presId="urn:microsoft.com/office/officeart/2011/layout/CircleProcess"/>
    <dgm:cxn modelId="{9042C93E-AD26-40FB-8CEE-1045339E6FDE}" type="presParOf" srcId="{DCFE772F-0E38-4C45-B62B-EDD7DE5FBE0C}" destId="{F2E53F78-84CA-4CA7-A8E7-8356565D1CB4}" srcOrd="0" destOrd="0" presId="urn:microsoft.com/office/officeart/2011/layout/CircleProcess"/>
    <dgm:cxn modelId="{2200F177-A69B-46C5-B732-120DD20FFE54}" type="presParOf" srcId="{DDD12BB2-C17D-4E89-857E-6FC918B6DD38}" destId="{1E31F18D-7434-4A18-8BCE-220AC4B6FEE4}" srcOrd="4" destOrd="0" presId="urn:microsoft.com/office/officeart/2011/layout/CircleProcess"/>
    <dgm:cxn modelId="{DA58BB13-506E-442E-A6AD-597712A859FD}" type="presParOf" srcId="{1E31F18D-7434-4A18-8BCE-220AC4B6FEE4}" destId="{CABF0CE9-63AA-4EC8-9BF2-AC27E8E31A36}" srcOrd="0" destOrd="0" presId="urn:microsoft.com/office/officeart/2011/layout/CircleProcess"/>
    <dgm:cxn modelId="{A10B1555-6E54-43CA-9306-301D19C0F5FF}" type="presParOf" srcId="{DDD12BB2-C17D-4E89-857E-6FC918B6DD38}" destId="{7E2D8CEE-0B1A-4851-A586-2CA8B603F3D1}" srcOrd="5" destOrd="0" presId="urn:microsoft.com/office/officeart/2011/layout/CircleProcess"/>
    <dgm:cxn modelId="{DA3683E5-272D-4A21-BB86-12FAE7102B89}" type="presParOf" srcId="{DDD12BB2-C17D-4E89-857E-6FC918B6DD38}" destId="{F2B7A647-291F-4596-937F-9BE83006C2A4}" srcOrd="6" destOrd="0" presId="urn:microsoft.com/office/officeart/2011/layout/CircleProcess"/>
    <dgm:cxn modelId="{A84FF4D3-EAEB-478E-BEA1-782D43C5582A}" type="presParOf" srcId="{F2B7A647-291F-4596-937F-9BE83006C2A4}" destId="{794E84C8-9C7E-4BEF-BBAC-B899E7DD7353}" srcOrd="0" destOrd="0" presId="urn:microsoft.com/office/officeart/2011/layout/CircleProcess"/>
    <dgm:cxn modelId="{5A00E025-7C0B-487C-9269-BB5454BC1011}" type="presParOf" srcId="{DDD12BB2-C17D-4E89-857E-6FC918B6DD38}" destId="{4AD139F2-4CF2-48C7-A256-139C60030265}" srcOrd="7" destOrd="0" presId="urn:microsoft.com/office/officeart/2011/layout/CircleProcess"/>
    <dgm:cxn modelId="{7181776F-7048-4A4D-85F8-0694A94AC686}" type="presParOf" srcId="{4AD139F2-4CF2-48C7-A256-139C60030265}" destId="{2DA97C61-A3FD-44AF-AD19-AE3198F95A5A}" srcOrd="0" destOrd="0" presId="urn:microsoft.com/office/officeart/2011/layout/CircleProcess"/>
    <dgm:cxn modelId="{16EE8B77-36AB-4451-856C-A3A5879E0874}" type="presParOf" srcId="{DDD12BB2-C17D-4E89-857E-6FC918B6DD38}" destId="{8FF71AE9-9674-40AB-A53D-48F7A48F218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F63D2-BCFF-4E7C-933A-334EBA42A87B}">
      <dsp:nvSpPr>
        <dsp:cNvPr id="0" name=""/>
        <dsp:cNvSpPr/>
      </dsp:nvSpPr>
      <dsp:spPr>
        <a:xfrm>
          <a:off x="0" y="0"/>
          <a:ext cx="2328472" cy="2247999"/>
        </a:xfrm>
        <a:prstGeom prst="upArrow">
          <a:avLst/>
        </a:prstGeom>
        <a:solidFill>
          <a:schemeClr val="bg2">
            <a:lumMod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697D2D-DF6B-47BD-A363-4EF5CC09914C}">
      <dsp:nvSpPr>
        <dsp:cNvPr id="0" name=""/>
        <dsp:cNvSpPr/>
      </dsp:nvSpPr>
      <dsp:spPr>
        <a:xfrm>
          <a:off x="2402207" y="0"/>
          <a:ext cx="3951347" cy="224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0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2402207" y="0"/>
        <a:ext cx="3951347" cy="2247999"/>
      </dsp:txXfrm>
    </dsp:sp>
    <dsp:sp modelId="{4095E730-ABB1-469A-A61F-9E34D8791296}">
      <dsp:nvSpPr>
        <dsp:cNvPr id="0" name=""/>
        <dsp:cNvSpPr/>
      </dsp:nvSpPr>
      <dsp:spPr>
        <a:xfrm>
          <a:off x="702422" y="2435333"/>
          <a:ext cx="2328472" cy="2247999"/>
        </a:xfrm>
        <a:prstGeom prst="downArrow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D4A6E0-9C68-4CB1-AEBA-9D86B4F67D3F}">
      <dsp:nvSpPr>
        <dsp:cNvPr id="0" name=""/>
        <dsp:cNvSpPr/>
      </dsp:nvSpPr>
      <dsp:spPr>
        <a:xfrm>
          <a:off x="3100749" y="2435333"/>
          <a:ext cx="3951347" cy="2247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0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Georgia" panose="02040502050405020303" pitchFamily="18" charset="0"/>
          </a:endParaRPr>
        </a:p>
      </dsp:txBody>
      <dsp:txXfrm>
        <a:off x="3100749" y="2435333"/>
        <a:ext cx="3951347" cy="2247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7C973-E254-4FA0-9C12-44BB20F8D39B}">
      <dsp:nvSpPr>
        <dsp:cNvPr id="0" name=""/>
        <dsp:cNvSpPr/>
      </dsp:nvSpPr>
      <dsp:spPr>
        <a:xfrm>
          <a:off x="4734820" y="646430"/>
          <a:ext cx="1712377" cy="171269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FAE77-0E88-4641-B1C2-8F56A293445B}">
      <dsp:nvSpPr>
        <dsp:cNvPr id="0" name=""/>
        <dsp:cNvSpPr/>
      </dsp:nvSpPr>
      <dsp:spPr>
        <a:xfrm>
          <a:off x="4848533" y="703529"/>
          <a:ext cx="1598664" cy="15984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3. Analyze</a:t>
          </a:r>
        </a:p>
      </dsp:txBody>
      <dsp:txXfrm>
        <a:off x="5077073" y="931929"/>
        <a:ext cx="1141584" cy="1141695"/>
      </dsp:txXfrm>
    </dsp:sp>
    <dsp:sp modelId="{F2E53F78-84CA-4CA7-A8E7-8356565D1CB4}">
      <dsp:nvSpPr>
        <dsp:cNvPr id="0" name=""/>
        <dsp:cNvSpPr/>
      </dsp:nvSpPr>
      <dsp:spPr>
        <a:xfrm rot="2700000">
          <a:off x="2444789" y="648500"/>
          <a:ext cx="1708252" cy="1708252"/>
        </a:xfrm>
        <a:prstGeom prst="teardrop">
          <a:avLst>
            <a:gd name="adj" fmla="val 10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F0CE9-63AA-4EC8-9BF2-AC27E8E31A36}">
      <dsp:nvSpPr>
        <dsp:cNvPr id="0" name=""/>
        <dsp:cNvSpPr/>
      </dsp:nvSpPr>
      <dsp:spPr>
        <a:xfrm>
          <a:off x="2600130" y="703529"/>
          <a:ext cx="1598664" cy="15984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2.Plan &amp; Implement</a:t>
          </a:r>
        </a:p>
      </dsp:txBody>
      <dsp:txXfrm>
        <a:off x="2828670" y="931929"/>
        <a:ext cx="1141584" cy="1141695"/>
      </dsp:txXfrm>
    </dsp:sp>
    <dsp:sp modelId="{794E84C8-9C7E-4BEF-BBAC-B899E7DD7353}">
      <dsp:nvSpPr>
        <dsp:cNvPr id="0" name=""/>
        <dsp:cNvSpPr/>
      </dsp:nvSpPr>
      <dsp:spPr>
        <a:xfrm rot="2700000">
          <a:off x="409450" y="648500"/>
          <a:ext cx="1708252" cy="1708252"/>
        </a:xfrm>
        <a:prstGeom prst="teardrop">
          <a:avLst>
            <a:gd name="adj" fmla="val 10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97C61-A3FD-44AF-AD19-AE3198F95A5A}">
      <dsp:nvSpPr>
        <dsp:cNvPr id="0" name=""/>
        <dsp:cNvSpPr/>
      </dsp:nvSpPr>
      <dsp:spPr>
        <a:xfrm>
          <a:off x="562627" y="703529"/>
          <a:ext cx="1598664" cy="15984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1. Finance</a:t>
          </a:r>
        </a:p>
      </dsp:txBody>
      <dsp:txXfrm>
        <a:off x="791167" y="931929"/>
        <a:ext cx="1141584" cy="1141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7FE-2991-A444-B4A8-5C6C4A08D00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6647-576F-AE49-B32A-7C47917E8B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96E7-BA50-4058-976B-7D9F7B29C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1524-E46B-46AF-8C01-0DD81365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B607-2E76-464C-8E39-CB09A34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1815-43F2-4707-A6BA-0715B881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793B-2F08-450C-8DEB-864FE0A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139-4FFE-4E6F-9293-18D9560E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5409-8A19-4F94-AD46-FA01CDAB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7247-0C3E-4DFA-A835-D6967406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86AA-E95C-44C5-A8E3-1ED4B4A2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1F9D-D3AE-4429-98D2-E2CD3A4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D3047-5E62-486A-923E-01A2AFAD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2CBC1-08B5-440B-812D-618E567D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B2F1-032C-4382-A0D9-F317C181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E18A-78C9-4763-BEBE-D4F6207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E516-6702-42A4-917B-3034A42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522-513D-4166-8207-F2030CD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7763-B412-468A-943F-9E9CACE0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F5A4-B704-49C6-B2D0-039DDFC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E1AD-235F-49A6-B899-1A8AC74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5A78-3DE0-4A5D-93FE-E0208CD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BF36-D759-4B02-AB4C-08D5BC7D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CC24-D1CA-4D9D-9EC6-DE7D3120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334B-8F41-4EE0-BECA-5277F727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D179-C5FE-4A29-AFF2-6BBFF5C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D4E7-4E2D-4EEC-9539-9FCC89DA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8CE7-A623-45A8-AE51-C2277D1B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59F1-5E46-4E86-91A4-2CCF666A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3736-A544-43CC-8468-9D745E7F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A106-3112-4392-95DD-45F291FF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2B5D-58A6-48A9-BD56-AA9AE60F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42AE-CA5A-41E1-8139-56CEC109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F636-29E7-4424-92CF-0A989ED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41359-FDD8-4C8B-8020-2C11F8C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1E72-1ECD-4D9D-A124-3773B4CE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FE78-28FF-47A0-9888-155057090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F51D5-11D2-489A-9495-FA44F102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C3DB9-20E7-44C7-987F-9CDF3467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260F-CE50-4887-A1AE-5EF3BA9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7B4CF-EB4E-4A21-90A5-DDAAE34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1A28-A318-40BC-9354-DBCB19B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B840-5F3A-401C-B763-0C1E9B5C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92DB-30E0-4FEF-8DD6-636F76D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CCDC-8FBC-4842-83FC-02FD68B2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D5A3-245E-402D-BD6E-C612E0D7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EFDCC-1DB7-4CFA-BE9C-158E7ABD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53A19-DB5E-4904-B183-BF92859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718F-811A-41AA-85C0-F4F765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EA8C-25BB-441B-BF05-ADAA5A3F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2E36-6A9F-4283-8CE9-79FE0E8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958C-2CE0-4DB5-ADFB-27E28E5D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744B-4978-4C59-98F3-2529689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1648-A960-43C8-8841-A17D8D0F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087E-0CFF-4D2F-B7A7-134378F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996F1-D5F7-45DD-91D8-F01DDBD7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8D21-23E8-4933-A8E9-B1E77B03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D98F-004E-4ADE-AADB-36B68772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AE372-CCBA-49E0-A9B3-B42B98BD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E3E3-F33A-4FD1-9743-F8BADC2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1CA62-17BC-4B78-A9AD-869465C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8245-0F25-4F6E-AE6C-9C7A2720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E52D-1242-4F8D-B36E-2BADE4BE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3B74-2596-4B82-81F2-21A260F7EDA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45D-F30B-4E0F-A3C3-523B9519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A810-2939-4FA5-AED5-CA008301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37-B7F9-4518-A7D5-05358B06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C615-3C07-4A60-8805-0D4297DA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847" y="3875313"/>
            <a:ext cx="9144000" cy="1440543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Kalinga" panose="020B0502040204020203" pitchFamily="34" charset="0"/>
                <a:cs typeface="Kalinga" panose="020B0502040204020203" pitchFamily="34" charset="0"/>
              </a:rPr>
              <a:t>Truck Stop Partnership Channel</a:t>
            </a:r>
            <a:b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</a:br>
            <a:r>
              <a:rPr lang="en-US" sz="3200" dirty="0">
                <a:latin typeface="Kalinga" panose="020B0502040204020203" pitchFamily="34" charset="0"/>
                <a:cs typeface="Kalinga" panose="020B0502040204020203" pitchFamily="34" charset="0"/>
              </a:rPr>
              <a:t>Christie Wang</a:t>
            </a:r>
            <a:br>
              <a:rPr lang="en-US" sz="3200" dirty="0">
                <a:latin typeface="Kalinga" panose="020B0502040204020203" pitchFamily="34" charset="0"/>
                <a:cs typeface="Kalinga" panose="020B0502040204020203" pitchFamily="34" charset="0"/>
              </a:rPr>
            </a:br>
            <a:r>
              <a:rPr lang="en-US" sz="1600" dirty="0">
                <a:latin typeface="Kalinga" panose="020B0502040204020203" pitchFamily="34" charset="0"/>
                <a:cs typeface="Kalinga" panose="020B0502040204020203" pitchFamily="34" charset="0"/>
              </a:rPr>
              <a:t>September 2019</a:t>
            </a:r>
            <a:endParaRPr lang="en-US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B77BD-C49E-F94E-A50C-1C5FC2C554FE}"/>
              </a:ext>
            </a:extLst>
          </p:cNvPr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Truck Stop Partnership Channel</a:t>
            </a:r>
            <a:endParaRPr lang="en-US" sz="2400" dirty="0">
              <a:latin typeface="Kalinga" panose="020B0502040204020203" pitchFamily="34" charset="0"/>
              <a:ea typeface="Georgia" charset="0"/>
              <a:cs typeface="Kalinga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364174" y="617067"/>
            <a:ext cx="984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Kalinga" panose="020B0502040204020203" pitchFamily="34" charset="0"/>
                <a:cs typeface="Kalinga" panose="020B0502040204020203" pitchFamily="34" charset="0"/>
              </a:rPr>
              <a:t>New channel staffs team at truck stops and offer incentives to truckers who sign up and complete </a:t>
            </a:r>
            <a:r>
              <a:rPr lang="en-US" sz="12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1200" dirty="0">
                <a:latin typeface="Kalinga" panose="020B0502040204020203" pitchFamily="34" charset="0"/>
                <a:cs typeface="Kalinga" panose="020B0502040204020203" pitchFamily="34" charset="0"/>
              </a:rPr>
              <a:t> onboarding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FA27E-9C63-4B1A-8490-A58B3FFE2194}"/>
              </a:ext>
            </a:extLst>
          </p:cNvPr>
          <p:cNvSpPr/>
          <p:nvPr/>
        </p:nvSpPr>
        <p:spPr>
          <a:xfrm>
            <a:off x="1652745" y="1165425"/>
            <a:ext cx="6096000" cy="7617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GOAL</a:t>
            </a:r>
          </a:p>
          <a:p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1) Increase trucker sign ups to effectively expand </a:t>
            </a:r>
            <a:r>
              <a:rPr lang="en-US" sz="105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FreightFirst’s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 trucker base population</a:t>
            </a:r>
          </a:p>
          <a:p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2) Diversify current trucker base by reaching trucker segment not previously targeted through two existing channels – third party leads and referrals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2F3A8-5C38-4011-9213-1258FFDDCF9A}"/>
              </a:ext>
            </a:extLst>
          </p:cNvPr>
          <p:cNvSpPr/>
          <p:nvPr/>
        </p:nvSpPr>
        <p:spPr>
          <a:xfrm>
            <a:off x="3551183" y="22369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Approach  </a:t>
            </a:r>
          </a:p>
          <a:p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Measure truck stop partnership channel effectiveness in achieving these goals to evaluate &amp; quantify the impact of this channel for </a:t>
            </a:r>
            <a:r>
              <a:rPr lang="en-US" sz="105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 by analyzing potential </a:t>
            </a:r>
            <a:r>
              <a:rPr lang="en-US" sz="1050" dirty="0">
                <a:solidFill>
                  <a:srgbClr val="EB4528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increased number of trucker signs ups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, &amp; translating sign ups to </a:t>
            </a:r>
            <a:r>
              <a:rPr lang="en-US" sz="1050" b="1" i="1" dirty="0">
                <a:latin typeface="Kalinga" panose="020B0502040204020203" pitchFamily="34" charset="0"/>
                <a:cs typeface="Kalinga" panose="020B0502040204020203" pitchFamily="34" charset="0"/>
              </a:rPr>
              <a:t>increased revenues, channel profitability, and growth opportunities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 for the 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120FFC-E241-44BA-9253-06CBB1F9E599}"/>
              </a:ext>
            </a:extLst>
          </p:cNvPr>
          <p:cNvSpPr/>
          <p:nvPr/>
        </p:nvSpPr>
        <p:spPr>
          <a:xfrm>
            <a:off x="1364173" y="3644933"/>
            <a:ext cx="51106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Key Metrics to Consider</a:t>
            </a:r>
          </a:p>
          <a:p>
            <a:r>
              <a:rPr lang="en-US" sz="1050" b="1" i="1" dirty="0">
                <a:solidFill>
                  <a:schemeClr val="accent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Total accessible market 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of truckers that could potentially sign up from the truck stops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Total number of truck stops in the US (48 states that </a:t>
            </a:r>
            <a:r>
              <a:rPr lang="en-US" sz="10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 is currently present) and geographic location of truck stops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Total truck drivers in the US, </a:t>
            </a:r>
            <a:r>
              <a:rPr lang="en-US" sz="1000" i="1" dirty="0">
                <a:latin typeface="Kalinga" panose="020B0502040204020203" pitchFamily="34" charset="0"/>
                <a:cs typeface="Kalinga" panose="020B0502040204020203" pitchFamily="34" charset="0"/>
              </a:rPr>
              <a:t>with assumption that all truck drivers must frequent one or more truck stops along the way of their load path </a:t>
            </a:r>
          </a:p>
          <a:p>
            <a:r>
              <a:rPr lang="en-US" sz="1050" b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Rate at which truckers sign up &amp; complete onboarding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Competitor market share: competition from similar businesses offering platform technology and competition from third party freight brokers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Focus on distinguishing factors between this channel from existing channels</a:t>
            </a:r>
          </a:p>
          <a:p>
            <a:r>
              <a:rPr lang="en-US" sz="1050" b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Rate at which signed-up truckers complete first load 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=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Trucker sign-up and onboarding process with </a:t>
            </a:r>
            <a:r>
              <a:rPr lang="en-US" sz="10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 and turnaround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Trucker demographics, geographic location, specific load preferences, and available loads on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Focus on distinguishing factors between this channel from existing channels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24AA81-1E01-4DD6-9789-4F0A4420D3B7}"/>
              </a:ext>
            </a:extLst>
          </p:cNvPr>
          <p:cNvSpPr/>
          <p:nvPr/>
        </p:nvSpPr>
        <p:spPr>
          <a:xfrm>
            <a:off x="7796563" y="3765274"/>
            <a:ext cx="4411706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Financial Considerations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Potential revenue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Increased trucker sign-ups expanding trucker base, lifetime value of trucker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Churn rate (are there any significant differences between churn rate of truckers who sign up from this channel versus others)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Channel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I</a:t>
            </a: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ncentive costs to acquire trucker: sign up costs and first load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Cost of team staffed at truck stops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Additional platform and resources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Kalinga" panose="020B0502040204020203" pitchFamily="34" charset="0"/>
                <a:cs typeface="Kalinga" panose="020B0502040204020203" pitchFamily="34" charset="0"/>
              </a:rPr>
              <a:t>Opportunity cost (to pursue other channels)</a:t>
            </a:r>
          </a:p>
          <a:p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Ultimate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profitability</a:t>
            </a:r>
            <a:r>
              <a:rPr lang="en-US" sz="1050" dirty="0">
                <a:latin typeface="Kalinga" panose="020B0502040204020203" pitchFamily="34" charset="0"/>
                <a:cs typeface="Kalinga" panose="020B0502040204020203" pitchFamily="34" charset="0"/>
              </a:rPr>
              <a:t> of channel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2B70-803B-4E8E-8001-71D1CCD4E471}"/>
              </a:ext>
            </a:extLst>
          </p:cNvPr>
          <p:cNvSpPr/>
          <p:nvPr/>
        </p:nvSpPr>
        <p:spPr>
          <a:xfrm>
            <a:off x="2107740" y="2129879"/>
            <a:ext cx="1298956" cy="1215482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C73A81-3575-4640-9B75-5480451FA8B1}"/>
              </a:ext>
            </a:extLst>
          </p:cNvPr>
          <p:cNvSpPr/>
          <p:nvPr/>
        </p:nvSpPr>
        <p:spPr>
          <a:xfrm>
            <a:off x="2207322" y="2224001"/>
            <a:ext cx="1104113" cy="1033159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6" name="Graphic 5" descr="Business Growth">
            <a:extLst>
              <a:ext uri="{FF2B5EF4-FFF2-40B4-BE49-F238E27FC236}">
                <a16:creationId xmlns:a16="http://schemas.microsoft.com/office/drawing/2014/main" id="{A1B5E769-AEF9-4367-A103-9C05168D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13602" y="2389431"/>
            <a:ext cx="729115" cy="729115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AC83BC3-6772-4DFE-858C-36A5D6A44D28}"/>
              </a:ext>
            </a:extLst>
          </p:cNvPr>
          <p:cNvSpPr/>
          <p:nvPr/>
        </p:nvSpPr>
        <p:spPr>
          <a:xfrm>
            <a:off x="291953" y="938558"/>
            <a:ext cx="1298956" cy="1215482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F6B69E-9F5E-4897-907F-3E6A00B8D7B4}"/>
              </a:ext>
            </a:extLst>
          </p:cNvPr>
          <p:cNvSpPr/>
          <p:nvPr/>
        </p:nvSpPr>
        <p:spPr>
          <a:xfrm>
            <a:off x="391535" y="1032680"/>
            <a:ext cx="1104113" cy="1033159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5" name="Graphic 4" descr="Truck">
            <a:extLst>
              <a:ext uri="{FF2B5EF4-FFF2-40B4-BE49-F238E27FC236}">
                <a16:creationId xmlns:a16="http://schemas.microsoft.com/office/drawing/2014/main" id="{F899B3A7-55F2-4C09-937C-29BB2631B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175" y="1149594"/>
            <a:ext cx="852106" cy="85210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A495988-13AD-4D29-83D9-DA1260F0DA9A}"/>
              </a:ext>
            </a:extLst>
          </p:cNvPr>
          <p:cNvSpPr/>
          <p:nvPr/>
        </p:nvSpPr>
        <p:spPr>
          <a:xfrm>
            <a:off x="6542212" y="3715211"/>
            <a:ext cx="1298956" cy="1215482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A0D62B-9724-412B-A070-C4DAEB2BD5F7}"/>
              </a:ext>
            </a:extLst>
          </p:cNvPr>
          <p:cNvSpPr/>
          <p:nvPr/>
        </p:nvSpPr>
        <p:spPr>
          <a:xfrm>
            <a:off x="6641794" y="3809333"/>
            <a:ext cx="1104113" cy="1033159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82FFECF9-0F50-42BB-8FA3-4FCD1F92A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833546" y="3964808"/>
            <a:ext cx="716288" cy="716288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5F3062E-A126-4D1E-BC97-904399630BE1}"/>
              </a:ext>
            </a:extLst>
          </p:cNvPr>
          <p:cNvSpPr/>
          <p:nvPr/>
        </p:nvSpPr>
        <p:spPr>
          <a:xfrm>
            <a:off x="65217" y="3611129"/>
            <a:ext cx="1298956" cy="1215482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58EB0E-033C-4662-8FB6-F4D7D7248134}"/>
              </a:ext>
            </a:extLst>
          </p:cNvPr>
          <p:cNvSpPr/>
          <p:nvPr/>
        </p:nvSpPr>
        <p:spPr>
          <a:xfrm>
            <a:off x="164799" y="3705251"/>
            <a:ext cx="1104113" cy="1033159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22" name="Graphic 21" descr="Head with gears">
            <a:extLst>
              <a:ext uri="{FF2B5EF4-FFF2-40B4-BE49-F238E27FC236}">
                <a16:creationId xmlns:a16="http://schemas.microsoft.com/office/drawing/2014/main" id="{CFEC10D0-AF75-4F3A-816D-066C978E4C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56551" y="3860726"/>
            <a:ext cx="716288" cy="71628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29194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Truck Stop Partnership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3954834" y="650381"/>
            <a:ext cx="757502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Looking at the given information and cost metrics, truck stop partnership channel performance per week and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From the currently live 10 truck stops, generates 500 trucker sign ups per week, 26,000 trucker sign ups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Total incentive for sign up cost $25,000, $1,300,000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Total incentive for first load cost is $10,000, $520,000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With 20% first load conversion rate, total number of truckers that booked first load = 100 per week, 5,200 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C00000"/>
                </a:solidFill>
              </a:rPr>
              <a:t>Cost (incentive only) / First Load = $350 / trucker that booked first load</a:t>
            </a:r>
          </a:p>
          <a:p>
            <a:r>
              <a:rPr lang="en-US" sz="1050" b="1" i="1" dirty="0"/>
              <a:t>Channel is currently achieving a cost / first load under its budget of $400 / converted first load trucker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22C31-32A1-4B08-9624-2A975511C332}"/>
              </a:ext>
            </a:extLst>
          </p:cNvPr>
          <p:cNvSpPr/>
          <p:nvPr/>
        </p:nvSpPr>
        <p:spPr>
          <a:xfrm>
            <a:off x="219672" y="2224656"/>
            <a:ext cx="7575029" cy="4247317"/>
          </a:xfrm>
          <a:prstGeom prst="rect">
            <a:avLst/>
          </a:prstGeom>
          <a:solidFill>
            <a:srgbClr val="ECF3FA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Evaluate the </a:t>
            </a:r>
            <a:r>
              <a:rPr lang="en-US" sz="1000" b="1" u="sng" dirty="0"/>
              <a:t>ultimate potential </a:t>
            </a:r>
            <a:r>
              <a:rPr lang="en-US" sz="1000" dirty="0"/>
              <a:t>of the channel using industry market data with the following underlying assumptions</a:t>
            </a:r>
          </a:p>
          <a:p>
            <a:r>
              <a:rPr lang="en-US" sz="1000" dirty="0"/>
              <a:t>In a year, </a:t>
            </a:r>
            <a:r>
              <a:rPr lang="en-US" sz="1000" b="1" dirty="0">
                <a:solidFill>
                  <a:schemeClr val="accent2"/>
                </a:solidFill>
              </a:rPr>
              <a:t>3.5M total truckers </a:t>
            </a:r>
            <a:r>
              <a:rPr lang="en-US" sz="1000" dirty="0"/>
              <a:t>in the US, </a:t>
            </a:r>
            <a:r>
              <a:rPr lang="en-US" sz="1000" b="1" dirty="0">
                <a:solidFill>
                  <a:schemeClr val="accent2"/>
                </a:solidFill>
              </a:rPr>
              <a:t>250 truck stops </a:t>
            </a:r>
            <a:r>
              <a:rPr lang="en-US" sz="1000" i="1" dirty="0"/>
              <a:t>(assuming these stops are all located in 48 states which </a:t>
            </a:r>
            <a:r>
              <a:rPr lang="en-US" sz="1000" i="1" dirty="0" err="1"/>
              <a:t>FreightFirst</a:t>
            </a:r>
            <a:r>
              <a:rPr lang="en-US" sz="1000" i="1" dirty="0"/>
              <a:t> is active in), </a:t>
            </a:r>
            <a:r>
              <a:rPr lang="en-US" sz="1000" dirty="0">
                <a:solidFill>
                  <a:srgbClr val="0070C0"/>
                </a:solidFill>
              </a:rPr>
              <a:t>average 14,000 truckers per stop</a:t>
            </a:r>
          </a:p>
          <a:p>
            <a:r>
              <a:rPr lang="en-US" sz="1000" b="1" i="1" dirty="0"/>
              <a:t>Market share percentage</a:t>
            </a:r>
            <a:r>
              <a:rPr lang="en-US" sz="1000" dirty="0"/>
              <a:t>, considering platform competitors: </a:t>
            </a:r>
            <a:r>
              <a:rPr lang="en-US" sz="1000" dirty="0" err="1"/>
              <a:t>DATMobile</a:t>
            </a:r>
            <a:r>
              <a:rPr lang="en-US" sz="1000" dirty="0"/>
              <a:t>, Convoy, </a:t>
            </a:r>
            <a:r>
              <a:rPr lang="en-US" sz="1000" dirty="0" err="1"/>
              <a:t>KeepTrucking</a:t>
            </a:r>
            <a:r>
              <a:rPr lang="en-US" sz="1000" dirty="0"/>
              <a:t>, Amazon beta service with Relay, and alternatives such as third-party brokers assuming that none of these competitors are present at these truck stops, arrive at following:</a:t>
            </a:r>
          </a:p>
          <a:p>
            <a:pPr lvl="3">
              <a:buFont typeface="Wingdings" pitchFamily="2" charset="2"/>
              <a:buChar char="v"/>
            </a:pPr>
            <a:r>
              <a:rPr lang="en-US" sz="1000" b="1" dirty="0">
                <a:solidFill>
                  <a:srgbClr val="EB4528"/>
                </a:solidFill>
              </a:rPr>
              <a:t>Rate at which truckers sign up &amp; complete onboarding process = 85%</a:t>
            </a:r>
          </a:p>
          <a:p>
            <a:pPr lvl="3">
              <a:buFont typeface="Wingdings" pitchFamily="2" charset="2"/>
              <a:buChar char="v"/>
            </a:pPr>
            <a:r>
              <a:rPr lang="en-US" sz="1000" b="1" dirty="0">
                <a:solidFill>
                  <a:srgbClr val="EB4528"/>
                </a:solidFill>
              </a:rPr>
              <a:t>Rate at which signed-up truckers book first load = 20%</a:t>
            </a:r>
          </a:p>
          <a:p>
            <a:r>
              <a:rPr lang="en-US" sz="1000" b="1" i="1" dirty="0">
                <a:solidFill>
                  <a:srgbClr val="7030A0"/>
                </a:solidFill>
              </a:rPr>
              <a:t>Channel can attract 11,900 truckers to sign up of which 2,380 truckers book first load per stop in a year. With potential of expanding this partnership to all 250 stops, this channel can attract a total 2,975,000 truckers to sign up of which 595,000 truckers who book first load in a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Increasing </a:t>
            </a:r>
            <a:r>
              <a:rPr lang="en-US" sz="1000" i="1" dirty="0" err="1"/>
              <a:t>FreightFirst’s</a:t>
            </a:r>
            <a:r>
              <a:rPr lang="en-US" sz="1000" i="1" dirty="0"/>
              <a:t> current 400,000 trucker population base by </a:t>
            </a:r>
            <a:r>
              <a:rPr lang="en-US" sz="1000" i="1" dirty="0">
                <a:solidFill>
                  <a:schemeClr val="accent1"/>
                </a:solidFill>
              </a:rPr>
              <a:t>644%</a:t>
            </a:r>
          </a:p>
          <a:p>
            <a:endParaRPr lang="en-US" sz="1000" dirty="0"/>
          </a:p>
          <a:p>
            <a:r>
              <a:rPr lang="en-US" sz="1000" dirty="0"/>
              <a:t>Defining the annualized lifetime value of trucker as </a:t>
            </a:r>
            <a:r>
              <a:rPr lang="en-US" sz="1000" b="1" dirty="0"/>
              <a:t>$156.25 </a:t>
            </a:r>
            <a:r>
              <a:rPr lang="en-US" sz="1000" dirty="0"/>
              <a:t>for </a:t>
            </a:r>
            <a:r>
              <a:rPr lang="en-US" sz="1000" dirty="0" err="1"/>
              <a:t>FreightFirst</a:t>
            </a:r>
            <a:r>
              <a:rPr lang="en-US" sz="1000" dirty="0"/>
              <a:t>, this equates to revenues of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b="1" dirty="0">
                <a:solidFill>
                  <a:srgbClr val="C00000"/>
                </a:solidFill>
              </a:rPr>
              <a:t>$92,968,750 </a:t>
            </a:r>
            <a:r>
              <a:rPr lang="en-US" sz="1000" dirty="0"/>
              <a:t>in a year</a:t>
            </a:r>
            <a:endParaRPr lang="en-US" sz="1000" b="1" dirty="0"/>
          </a:p>
          <a:p>
            <a:r>
              <a:rPr lang="en-US" sz="1000" i="1" dirty="0"/>
              <a:t>*lifetime value of trucker derived from annual revenue of </a:t>
            </a:r>
            <a:r>
              <a:rPr lang="en-US" sz="1000" i="1" dirty="0" err="1"/>
              <a:t>FreightFirst</a:t>
            </a:r>
            <a:r>
              <a:rPr lang="en-US" sz="1000" i="1" dirty="0"/>
              <a:t> contribution from truckers and average revenue per trucker</a:t>
            </a:r>
          </a:p>
          <a:p>
            <a:endParaRPr lang="en-US" sz="1000" dirty="0"/>
          </a:p>
          <a:p>
            <a:r>
              <a:rPr lang="en-US" sz="1000" dirty="0"/>
              <a:t>Channel Cost </a:t>
            </a:r>
            <a:r>
              <a:rPr lang="en-US" sz="1000" b="1" dirty="0">
                <a:solidFill>
                  <a:srgbClr val="C00000"/>
                </a:solidFill>
              </a:rPr>
              <a:t>$281,150,000</a:t>
            </a:r>
            <a:r>
              <a:rPr lang="en-US" sz="10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Cost of incentives = </a:t>
            </a:r>
            <a:r>
              <a:rPr lang="en-US" sz="1000" b="1" dirty="0"/>
              <a:t>$208,250,000</a:t>
            </a:r>
            <a:r>
              <a:rPr lang="en-US" sz="1000" dirty="0"/>
              <a:t>, broken down to </a:t>
            </a:r>
            <a:r>
              <a:rPr lang="en-US" sz="1000" b="1" dirty="0"/>
              <a:t>$148,750,000 </a:t>
            </a:r>
            <a:r>
              <a:rPr lang="en-US" sz="1000" dirty="0"/>
              <a:t>sign up cost and </a:t>
            </a:r>
            <a:r>
              <a:rPr lang="en-US" sz="1000" b="1" dirty="0"/>
              <a:t>$59,500,000 </a:t>
            </a:r>
            <a:r>
              <a:rPr lang="en-US" sz="1000" dirty="0"/>
              <a:t>first load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Cost of staff: </a:t>
            </a:r>
            <a:r>
              <a:rPr lang="en-US" sz="1000" b="1" dirty="0"/>
              <a:t>$64,800,000</a:t>
            </a:r>
            <a:r>
              <a:rPr lang="en-US" sz="1000" dirty="0"/>
              <a:t>, considering 2 member team at each truck stop, 24 hour day staffing, 4,320,000 total required staffing hours for the 250 truck stops annually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Platform cost of implementing incentives and any additional costs to process signups and onboarding of new truckers, estimated additional 2% of current platform costs</a:t>
            </a:r>
          </a:p>
          <a:p>
            <a:endParaRPr lang="en-US" sz="1000" dirty="0"/>
          </a:p>
          <a:p>
            <a:r>
              <a:rPr lang="en-US" sz="1000" dirty="0"/>
              <a:t>Truck stop partnership channel has net loss of </a:t>
            </a:r>
            <a:r>
              <a:rPr lang="en-US" sz="1000" b="1" dirty="0"/>
              <a:t>$(188,181,250)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2D1B9-815E-430B-8A85-754C09AD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7" y="546894"/>
            <a:ext cx="3386516" cy="1516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ACE71-9452-49C4-8CC6-C396A6E6A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457" y="552470"/>
            <a:ext cx="342900" cy="21907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2DAB0E1-94CF-4BFC-BB00-BA839A695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72273"/>
              </p:ext>
            </p:extLst>
          </p:nvPr>
        </p:nvGraphicFramePr>
        <p:xfrm>
          <a:off x="7850457" y="2224656"/>
          <a:ext cx="4426299" cy="3601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6438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2FFAA8-32C6-44FC-851D-E1D6850FC43A}"/>
              </a:ext>
            </a:extLst>
          </p:cNvPr>
          <p:cNvSpPr/>
          <p:nvPr/>
        </p:nvSpPr>
        <p:spPr>
          <a:xfrm>
            <a:off x="0" y="489096"/>
            <a:ext cx="12192000" cy="1843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03D14-08C5-4526-A74C-24EF4A13A341}"/>
              </a:ext>
            </a:extLst>
          </p:cNvPr>
          <p:cNvSpPr/>
          <p:nvPr/>
        </p:nvSpPr>
        <p:spPr>
          <a:xfrm>
            <a:off x="6010507" y="2332144"/>
            <a:ext cx="6181493" cy="4519072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3DBD52-C052-4207-8B90-52A7643CA0FF}"/>
              </a:ext>
            </a:extLst>
          </p:cNvPr>
          <p:cNvSpPr/>
          <p:nvPr/>
        </p:nvSpPr>
        <p:spPr>
          <a:xfrm>
            <a:off x="0" y="2335927"/>
            <a:ext cx="6010507" cy="4519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Truck Stop Partnership Channel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80AEF-C3B1-4E1A-B7BA-AF0DE655DF13}"/>
              </a:ext>
            </a:extLst>
          </p:cNvPr>
          <p:cNvSpPr/>
          <p:nvPr/>
        </p:nvSpPr>
        <p:spPr>
          <a:xfrm>
            <a:off x="488416" y="773875"/>
            <a:ext cx="86555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C00000"/>
                </a:solidFill>
              </a:rPr>
              <a:t>ROAD TO PROFITABILITY</a:t>
            </a:r>
            <a:endParaRPr lang="en-US" sz="1050" u="sng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7030A0"/>
                </a:solidFill>
              </a:rPr>
              <a:t>Increase</a:t>
            </a:r>
            <a:r>
              <a:rPr lang="en-US" sz="1050" dirty="0"/>
              <a:t> the </a:t>
            </a:r>
            <a:r>
              <a:rPr lang="en-US" sz="1050" b="1" i="1" dirty="0">
                <a:solidFill>
                  <a:schemeClr val="accent2"/>
                </a:solidFill>
              </a:rPr>
              <a:t>rate truckers sign up &amp; complete onboarding process </a:t>
            </a:r>
            <a:r>
              <a:rPr lang="en-US" sz="1050" dirty="0"/>
              <a:t>&amp; </a:t>
            </a:r>
            <a:r>
              <a:rPr lang="en-US" sz="1050" b="1" i="1" dirty="0">
                <a:solidFill>
                  <a:schemeClr val="accent2"/>
                </a:solidFill>
              </a:rPr>
              <a:t>rate signed-up truckers book first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7030A0"/>
                </a:solidFill>
              </a:rPr>
              <a:t>Decrease</a:t>
            </a:r>
            <a:r>
              <a:rPr lang="en-US" sz="1050" dirty="0"/>
              <a:t> the $ amount of incentives given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Evaluate effectiveness of incentives (through A/B testing) and potential impact of decreased incentives to maintain same level of success conversion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7030A0"/>
                </a:solidFill>
              </a:rPr>
              <a:t>Maximize</a:t>
            </a:r>
            <a:r>
              <a:rPr lang="en-US" sz="1050" dirty="0"/>
              <a:t> the lifetime value of a trucker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Opportunity to decrease % revenue passed to carriers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CF3C4-E31B-4FA6-9CB2-7C08121B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6" y="3018405"/>
            <a:ext cx="2228597" cy="1087178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2DAB0E1-94CF-4BFC-BB00-BA839A695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79626"/>
              </p:ext>
            </p:extLst>
          </p:nvPr>
        </p:nvGraphicFramePr>
        <p:xfrm>
          <a:off x="2835488" y="2728869"/>
          <a:ext cx="3337929" cy="2990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C04F590-994B-43AE-9513-521BD3F11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76" y="4224317"/>
            <a:ext cx="2182275" cy="7316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5B44BE-1F56-413A-8E00-9AB294C09EF9}"/>
              </a:ext>
            </a:extLst>
          </p:cNvPr>
          <p:cNvSpPr/>
          <p:nvPr/>
        </p:nvSpPr>
        <p:spPr>
          <a:xfrm>
            <a:off x="885314" y="5810351"/>
            <a:ext cx="4028753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In </a:t>
            </a:r>
            <a:r>
              <a:rPr lang="en-US" sz="1000" b="1" dirty="0"/>
              <a:t>scenario 1</a:t>
            </a:r>
            <a:r>
              <a:rPr lang="en-US" sz="1000" dirty="0"/>
              <a:t>, the increased signup &amp; first load rates along with decreased incentive costs </a:t>
            </a:r>
            <a:r>
              <a:rPr lang="en-US" sz="1000" dirty="0">
                <a:sym typeface="Wingdings" panose="05000000000000000000" pitchFamily="2" charset="2"/>
              </a:rPr>
              <a:t>yield profit of </a:t>
            </a:r>
            <a:r>
              <a:rPr lang="en-US" sz="1050" b="1" dirty="0">
                <a:solidFill>
                  <a:srgbClr val="C00000"/>
                </a:solidFill>
                <a:sym typeface="Wingdings" panose="05000000000000000000" pitchFamily="2" charset="2"/>
              </a:rPr>
              <a:t>$99,365,625</a:t>
            </a:r>
            <a:r>
              <a:rPr lang="en-US" sz="1050" b="1" dirty="0">
                <a:solidFill>
                  <a:srgbClr val="C00000"/>
                </a:solidFill>
              </a:rPr>
              <a:t> </a:t>
            </a:r>
            <a:endParaRPr lang="en-US" sz="1000" b="1" dirty="0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4A86A6-25E9-4145-BC24-30F39BE05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054" y="3018405"/>
            <a:ext cx="2228597" cy="1087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A5C034-3EEF-42C0-8EA2-6BA2D9331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214" y="4224316"/>
            <a:ext cx="2182275" cy="731655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2DAB0E1-94CF-4BFC-BB00-BA839A695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52869"/>
              </p:ext>
            </p:extLst>
          </p:nvPr>
        </p:nvGraphicFramePr>
        <p:xfrm>
          <a:off x="8685286" y="2736255"/>
          <a:ext cx="3374758" cy="296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DFDBD32-8C27-49C1-BC61-CF418CB3BEB9}"/>
              </a:ext>
            </a:extLst>
          </p:cNvPr>
          <p:cNvSpPr/>
          <p:nvPr/>
        </p:nvSpPr>
        <p:spPr>
          <a:xfrm>
            <a:off x="7074450" y="5810351"/>
            <a:ext cx="3973572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In </a:t>
            </a:r>
            <a:r>
              <a:rPr lang="en-US" sz="1000" b="1" dirty="0"/>
              <a:t>scenario 2</a:t>
            </a:r>
            <a:r>
              <a:rPr lang="en-US" sz="1000" dirty="0"/>
              <a:t>, the additional effect of increased annualized trucker LTV </a:t>
            </a:r>
            <a:r>
              <a:rPr lang="en-US" sz="1000" dirty="0">
                <a:sym typeface="Wingdings" panose="05000000000000000000" pitchFamily="2" charset="2"/>
              </a:rPr>
              <a:t>yield profit of </a:t>
            </a:r>
            <a:r>
              <a:rPr lang="en-US" sz="1050" b="1" dirty="0">
                <a:solidFill>
                  <a:srgbClr val="C00000"/>
                </a:solidFill>
                <a:sym typeface="Wingdings" panose="05000000000000000000" pitchFamily="2" charset="2"/>
              </a:rPr>
              <a:t>$320,850,000</a:t>
            </a:r>
            <a:r>
              <a:rPr lang="en-US" sz="1050" b="1" dirty="0">
                <a:solidFill>
                  <a:srgbClr val="C00000"/>
                </a:solidFill>
              </a:rPr>
              <a:t> 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E3BEF-19A9-4DAB-8BE6-657A0F06B5DB}"/>
              </a:ext>
            </a:extLst>
          </p:cNvPr>
          <p:cNvSpPr txBox="1"/>
          <p:nvPr/>
        </p:nvSpPr>
        <p:spPr>
          <a:xfrm>
            <a:off x="1978208" y="2372318"/>
            <a:ext cx="1431285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D3CBA-1854-4865-BE72-90E9419E4F7D}"/>
              </a:ext>
            </a:extLst>
          </p:cNvPr>
          <p:cNvSpPr txBox="1"/>
          <p:nvPr/>
        </p:nvSpPr>
        <p:spPr>
          <a:xfrm>
            <a:off x="8314975" y="2372318"/>
            <a:ext cx="1492523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746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9C92B3-1B25-415A-8E0D-33FB74C16BD9}"/>
              </a:ext>
            </a:extLst>
          </p:cNvPr>
          <p:cNvSpPr/>
          <p:nvPr/>
        </p:nvSpPr>
        <p:spPr>
          <a:xfrm>
            <a:off x="8836065" y="1527717"/>
            <a:ext cx="2934046" cy="30610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49D04-4447-4C47-84F6-74A856DA766F}"/>
              </a:ext>
            </a:extLst>
          </p:cNvPr>
          <p:cNvSpPr/>
          <p:nvPr/>
        </p:nvSpPr>
        <p:spPr>
          <a:xfrm>
            <a:off x="8951947" y="1644805"/>
            <a:ext cx="1457715" cy="129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Truck Stop Partnership Channel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988F88-A89A-4384-A589-54A4BEA9B1B9}"/>
              </a:ext>
            </a:extLst>
          </p:cNvPr>
          <p:cNvSpPr/>
          <p:nvPr/>
        </p:nvSpPr>
        <p:spPr>
          <a:xfrm>
            <a:off x="3908465" y="3846009"/>
            <a:ext cx="4696812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u="sng" dirty="0">
                <a:solidFill>
                  <a:srgbClr val="C00000"/>
                </a:solidFill>
              </a:rPr>
              <a:t>Potential Risks</a:t>
            </a:r>
            <a:endParaRPr lang="en-US" sz="1400" u="sn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Channel does not attract as many as truckers to sign up &amp; onboard and book first load as targets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Channel becomes heavily saturated after first year and fails to attract many new truckers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High churn rates from trucker sign-ups brought on by incentives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8DDFF3-0541-47AA-A4E4-30C4EE54B067}"/>
              </a:ext>
            </a:extLst>
          </p:cNvPr>
          <p:cNvSpPr/>
          <p:nvPr/>
        </p:nvSpPr>
        <p:spPr>
          <a:xfrm>
            <a:off x="3630041" y="1327555"/>
            <a:ext cx="509111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C00000"/>
                </a:solidFill>
              </a:rPr>
              <a:t>Growth Opportunities</a:t>
            </a:r>
            <a:endParaRPr lang="en-US" sz="1050" u="sng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Add diversity to current trucker base by reaching truckers not currently targeting by existing two channels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Truck stop advertising reaches all people who frequent truck stops including loaders, operating companies/shipper companies representatives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Ability to keep up with changing dynamic of trucker landscape by advertising in must frequented truck-stops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Potential to partner with </a:t>
            </a:r>
            <a:r>
              <a:rPr lang="en-US" sz="1050" dirty="0" err="1"/>
              <a:t>FreightFirst</a:t>
            </a:r>
            <a:r>
              <a:rPr lang="en-US" sz="1050" dirty="0"/>
              <a:t> Plus in offering promotion or free trial period to advertise at these truck stops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3C9BD56-87A6-4356-B1BC-1BFE37472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65612"/>
              </p:ext>
            </p:extLst>
          </p:nvPr>
        </p:nvGraphicFramePr>
        <p:xfrm>
          <a:off x="626986" y="1136505"/>
          <a:ext cx="7055978" cy="468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40B4010B-E915-4FE5-A788-D4A16D6B3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57764" y="1443497"/>
            <a:ext cx="1646079" cy="16460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C30D84-A25F-4C7D-B363-36A05F80C25A}"/>
              </a:ext>
            </a:extLst>
          </p:cNvPr>
          <p:cNvSpPr/>
          <p:nvPr/>
        </p:nvSpPr>
        <p:spPr>
          <a:xfrm>
            <a:off x="10203283" y="3192179"/>
            <a:ext cx="1457715" cy="129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ownward trend">
            <a:extLst>
              <a:ext uri="{FF2B5EF4-FFF2-40B4-BE49-F238E27FC236}">
                <a16:creationId xmlns:a16="http://schemas.microsoft.com/office/drawing/2014/main" id="{3989BB6C-4764-407B-8ABA-1EFF544D04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107362" y="2988032"/>
            <a:ext cx="1646079" cy="16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514820F-1A51-4263-A025-FCEE09758676}"/>
              </a:ext>
            </a:extLst>
          </p:cNvPr>
          <p:cNvCxnSpPr>
            <a:cxnSpLocks/>
            <a:endCxn id="95" idx="0"/>
          </p:cNvCxnSpPr>
          <p:nvPr/>
        </p:nvCxnSpPr>
        <p:spPr>
          <a:xfrm rot="5400000">
            <a:off x="11032124" y="3298060"/>
            <a:ext cx="1094443" cy="450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TLSHAPE_T_1f3c26b0db574a0890a4869859883f55_Shape">
            <a:extLst>
              <a:ext uri="{FF2B5EF4-FFF2-40B4-BE49-F238E27FC236}">
                <a16:creationId xmlns:a16="http://schemas.microsoft.com/office/drawing/2014/main" id="{787709EE-E4A3-4324-8891-D4066D7D917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31804" y="3044441"/>
            <a:ext cx="2404642" cy="203989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Project Timeline</a:t>
            </a:r>
          </a:p>
        </p:txBody>
      </p:sp>
      <p:sp>
        <p:nvSpPr>
          <p:cNvPr id="32" name="OTLSHAPE_TB_00000000000000000000000000000000_ScaleContainer"/>
          <p:cNvSpPr/>
          <p:nvPr>
            <p:custDataLst>
              <p:tags r:id="rId2"/>
            </p:custDataLst>
          </p:nvPr>
        </p:nvSpPr>
        <p:spPr>
          <a:xfrm>
            <a:off x="136875" y="2448374"/>
            <a:ext cx="11984368" cy="261192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3"/>
            </p:custDataLst>
          </p:nvPr>
        </p:nvSpPr>
        <p:spPr>
          <a:xfrm>
            <a:off x="200375" y="2493666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Sep</a:t>
            </a:r>
          </a:p>
        </p:txBody>
      </p:sp>
      <p:sp>
        <p:nvSpPr>
          <p:cNvPr id="36" name="OTLSHAPE_TB_00000000000000000000000000000000_ScaleMarking1"/>
          <p:cNvSpPr txBox="1"/>
          <p:nvPr>
            <p:custDataLst>
              <p:tags r:id="rId4"/>
            </p:custDataLst>
          </p:nvPr>
        </p:nvSpPr>
        <p:spPr>
          <a:xfrm>
            <a:off x="200375" y="226951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2019</a:t>
            </a:r>
          </a:p>
        </p:txBody>
      </p:sp>
      <p:sp>
        <p:nvSpPr>
          <p:cNvPr id="39" name="OTLSHAPE_M_9264e1e25f62466b92a10a515539fa3b_Shape"/>
          <p:cNvSpPr/>
          <p:nvPr>
            <p:custDataLst>
              <p:tags r:id="rId5"/>
            </p:custDataLst>
          </p:nvPr>
        </p:nvSpPr>
        <p:spPr>
          <a:xfrm>
            <a:off x="677909" y="2265066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49" name="OTLSHAPE_M_97c1d9849eee457786cf76b9cdaf62ba_Title"/>
          <p:cNvSpPr txBox="1"/>
          <p:nvPr>
            <p:custDataLst>
              <p:tags r:id="rId6"/>
            </p:custDataLst>
          </p:nvPr>
        </p:nvSpPr>
        <p:spPr>
          <a:xfrm>
            <a:off x="1380905" y="2889819"/>
            <a:ext cx="9462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Week 1</a:t>
            </a:r>
          </a:p>
        </p:txBody>
      </p:sp>
      <p:sp>
        <p:nvSpPr>
          <p:cNvPr id="50" name="OTLSHAPE_M_97c1d9849eee457786cf76b9cdaf62ba_Date"/>
          <p:cNvSpPr txBox="1"/>
          <p:nvPr>
            <p:custDataLst>
              <p:tags r:id="rId7"/>
            </p:custDataLst>
          </p:nvPr>
        </p:nvSpPr>
        <p:spPr>
          <a:xfrm>
            <a:off x="168537" y="2776836"/>
            <a:ext cx="48031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Sep 23</a:t>
            </a:r>
          </a:p>
        </p:txBody>
      </p:sp>
      <p:sp>
        <p:nvSpPr>
          <p:cNvPr id="51" name="OTLSHAPE_M_97c1d9849eee457786cf76b9cdaf62ba_Shape"/>
          <p:cNvSpPr/>
          <p:nvPr>
            <p:custDataLst>
              <p:tags r:id="rId8"/>
            </p:custDataLst>
          </p:nvPr>
        </p:nvSpPr>
        <p:spPr>
          <a:xfrm>
            <a:off x="659762" y="2667838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M_16da7faca78b4ead96c9a42d4a598990_Title"/>
          <p:cNvSpPr txBox="1"/>
          <p:nvPr>
            <p:custDataLst>
              <p:tags r:id="rId9"/>
            </p:custDataLst>
          </p:nvPr>
        </p:nvSpPr>
        <p:spPr>
          <a:xfrm>
            <a:off x="4267997" y="286592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Week 2</a:t>
            </a:r>
          </a:p>
        </p:txBody>
      </p:sp>
      <p:sp>
        <p:nvSpPr>
          <p:cNvPr id="53" name="OTLSHAPE_M_16da7faca78b4ead96c9a42d4a598990_Date"/>
          <p:cNvSpPr txBox="1"/>
          <p:nvPr>
            <p:custDataLst>
              <p:tags r:id="rId10"/>
            </p:custDataLst>
          </p:nvPr>
        </p:nvSpPr>
        <p:spPr>
          <a:xfrm>
            <a:off x="2963321" y="2760678"/>
            <a:ext cx="4230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Sep 30</a:t>
            </a:r>
          </a:p>
        </p:txBody>
      </p:sp>
      <p:sp>
        <p:nvSpPr>
          <p:cNvPr id="54" name="OTLSHAPE_M_16da7faca78b4ead96c9a42d4a598990_Shape"/>
          <p:cNvSpPr/>
          <p:nvPr>
            <p:custDataLst>
              <p:tags r:id="rId11"/>
            </p:custDataLst>
          </p:nvPr>
        </p:nvSpPr>
        <p:spPr>
          <a:xfrm>
            <a:off x="3452434" y="2646066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M_283e6df5476349cb93e46308b57c32e1_Title"/>
          <p:cNvSpPr txBox="1"/>
          <p:nvPr>
            <p:custDataLst>
              <p:tags r:id="rId12"/>
            </p:custDataLst>
          </p:nvPr>
        </p:nvSpPr>
        <p:spPr>
          <a:xfrm>
            <a:off x="7260800" y="287585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Week 3</a:t>
            </a:r>
          </a:p>
        </p:txBody>
      </p:sp>
      <p:sp>
        <p:nvSpPr>
          <p:cNvPr id="56" name="OTLSHAPE_M_283e6df5476349cb93e46308b57c32e1_Date"/>
          <p:cNvSpPr txBox="1"/>
          <p:nvPr>
            <p:custDataLst>
              <p:tags r:id="rId13"/>
            </p:custDataLst>
          </p:nvPr>
        </p:nvSpPr>
        <p:spPr>
          <a:xfrm>
            <a:off x="6125814" y="292766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Oct 7</a:t>
            </a:r>
          </a:p>
        </p:txBody>
      </p:sp>
      <p:sp>
        <p:nvSpPr>
          <p:cNvPr id="57" name="OTLSHAPE_M_283e6df5476349cb93e46308b57c32e1_Shape"/>
          <p:cNvSpPr/>
          <p:nvPr>
            <p:custDataLst>
              <p:tags r:id="rId14"/>
            </p:custDataLst>
          </p:nvPr>
        </p:nvSpPr>
        <p:spPr>
          <a:xfrm>
            <a:off x="6187464" y="2646066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M_d3666b5d23304f19ae0fa0d34adac908_Title"/>
          <p:cNvSpPr txBox="1"/>
          <p:nvPr>
            <p:custDataLst>
              <p:tags r:id="rId15"/>
            </p:custDataLst>
          </p:nvPr>
        </p:nvSpPr>
        <p:spPr>
          <a:xfrm>
            <a:off x="11179532" y="3290456"/>
            <a:ext cx="1012468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50" b="1" spc="-8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Channel Launch of all 10 truck stops</a:t>
            </a:r>
          </a:p>
        </p:txBody>
      </p:sp>
      <p:sp>
        <p:nvSpPr>
          <p:cNvPr id="59" name="OTLSHAPE_M_d3666b5d23304f19ae0fa0d34adac908_Date"/>
          <p:cNvSpPr txBox="1"/>
          <p:nvPr>
            <p:custDataLst>
              <p:tags r:id="rId16"/>
            </p:custDataLst>
          </p:nvPr>
        </p:nvSpPr>
        <p:spPr>
          <a:xfrm>
            <a:off x="11505049" y="3028671"/>
            <a:ext cx="5072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Oct 18</a:t>
            </a:r>
          </a:p>
        </p:txBody>
      </p:sp>
      <p:sp>
        <p:nvSpPr>
          <p:cNvPr id="60" name="OTLSHAPE_M_d3666b5d23304f19ae0fa0d34adac908_Shape"/>
          <p:cNvSpPr/>
          <p:nvPr>
            <p:custDataLst>
              <p:tags r:id="rId17"/>
            </p:custDataLst>
          </p:nvPr>
        </p:nvSpPr>
        <p:spPr>
          <a:xfrm>
            <a:off x="11652371" y="2646066"/>
            <a:ext cx="304800" cy="3302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9" name="OTLSHAPE_T_1f3c26b0db574a0890a4869859883f55_Shape"/>
          <p:cNvSpPr/>
          <p:nvPr>
            <p:custDataLst>
              <p:tags r:id="rId18"/>
            </p:custDataLst>
          </p:nvPr>
        </p:nvSpPr>
        <p:spPr>
          <a:xfrm>
            <a:off x="797338" y="3319007"/>
            <a:ext cx="5514234" cy="169276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TLSHAPE_T_1f3c26b0db574a0890a4869859883f55_Title"/>
          <p:cNvSpPr txBox="1"/>
          <p:nvPr>
            <p:custDataLst>
              <p:tags r:id="rId19"/>
            </p:custDataLst>
          </p:nvPr>
        </p:nvSpPr>
        <p:spPr>
          <a:xfrm>
            <a:off x="6319378" y="3337541"/>
            <a:ext cx="249867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 err="1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</a:t>
            </a:r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1: Team staffed at truck stops</a:t>
            </a:r>
          </a:p>
        </p:txBody>
      </p:sp>
      <p:sp>
        <p:nvSpPr>
          <p:cNvPr id="72" name="OTLSHAPE_T_1f3c26b0db574a0890a4869859883f55_Duration"/>
          <p:cNvSpPr txBox="1"/>
          <p:nvPr>
            <p:custDataLst>
              <p:tags r:id="rId20"/>
            </p:custDataLst>
          </p:nvPr>
        </p:nvSpPr>
        <p:spPr>
          <a:xfrm>
            <a:off x="733121" y="3333693"/>
            <a:ext cx="6569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14 days</a:t>
            </a:r>
          </a:p>
        </p:txBody>
      </p:sp>
      <p:sp>
        <p:nvSpPr>
          <p:cNvPr id="85" name="OTLSHAPE_M_283e6df5476349cb93e46308b57c32e1_Title"/>
          <p:cNvSpPr txBox="1"/>
          <p:nvPr>
            <p:custDataLst>
              <p:tags r:id="rId21"/>
            </p:custDataLst>
          </p:nvPr>
        </p:nvSpPr>
        <p:spPr>
          <a:xfrm>
            <a:off x="10045920" y="2869125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Week 4</a:t>
            </a:r>
          </a:p>
        </p:txBody>
      </p:sp>
      <p:sp>
        <p:nvSpPr>
          <p:cNvPr id="86" name="OTLSHAPE_M_283e6df5476349cb93e46308b57c32e1_Date"/>
          <p:cNvSpPr txBox="1"/>
          <p:nvPr>
            <p:custDataLst>
              <p:tags r:id="rId22"/>
            </p:custDataLst>
          </p:nvPr>
        </p:nvSpPr>
        <p:spPr>
          <a:xfrm>
            <a:off x="8878250" y="2921558"/>
            <a:ext cx="40976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dk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Oct 14</a:t>
            </a:r>
          </a:p>
        </p:txBody>
      </p:sp>
      <p:sp>
        <p:nvSpPr>
          <p:cNvPr id="87" name="OTLSHAPE_M_283e6df5476349cb93e46308b57c32e1_Shape"/>
          <p:cNvSpPr/>
          <p:nvPr>
            <p:custDataLst>
              <p:tags r:id="rId23"/>
            </p:custDataLst>
          </p:nvPr>
        </p:nvSpPr>
        <p:spPr>
          <a:xfrm>
            <a:off x="8968833" y="2646062"/>
            <a:ext cx="228600" cy="254000"/>
          </a:xfrm>
          <a:prstGeom prst="roundRect">
            <a:avLst/>
          </a:prstGeom>
          <a:solidFill>
            <a:srgbClr val="808DA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5844617" y="249911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324655" y="4357607"/>
            <a:ext cx="1534653" cy="1969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Beg Week 1 - First All Hands Meeting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Attendance: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Our team (Trucker operations team)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Human Resources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Signup and </a:t>
            </a:r>
            <a:r>
              <a:rPr lang="en-US" sz="500" i="1" dirty="0" err="1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Advertising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Payment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Finance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Logistics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Agenda: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Discuss new truck stop partnership details and goal launch date of Oct 18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Any questions and concerns can be addressed in follow-up meetings between involved stakeholders 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Proposed timeline to launch channel segmented by 6 individual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workstreams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 with proposed time frame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2236621" y="4262274"/>
            <a:ext cx="14149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Mid Week 1 – Second All Hands Meeting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Attendance: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Our team (Trucker operations team)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Human Resources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Signup and </a:t>
            </a:r>
            <a:r>
              <a:rPr lang="en-US" sz="500" i="1" dirty="0" err="1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Advertising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Payment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Finance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Logistics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Agenda:</a:t>
            </a:r>
          </a:p>
          <a:p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Review details of channel and expected timeline of each workstream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0553823" y="531302"/>
            <a:ext cx="1580424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End of Week 3 – Third All Hands Meeting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Attendance: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Our team (Trucker operations team)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Human Resources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Signup and </a:t>
            </a:r>
            <a:r>
              <a:rPr lang="en-US" sz="500" i="1" dirty="0" err="1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Advertising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Payment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Finance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Logistics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Agenda: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Review performance and feedback of 5 live truck stop locations launched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Analyze and pinpoint potential areas of improvement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Create game plan to implement areas of improvement</a:t>
            </a:r>
          </a:p>
        </p:txBody>
      </p:sp>
      <p:sp>
        <p:nvSpPr>
          <p:cNvPr id="93" name="OTLSHAPE_M_d3666b5d23304f19ae0fa0d34adac908_Title"/>
          <p:cNvSpPr txBox="1"/>
          <p:nvPr>
            <p:custDataLst>
              <p:tags r:id="rId25"/>
            </p:custDataLst>
          </p:nvPr>
        </p:nvSpPr>
        <p:spPr>
          <a:xfrm>
            <a:off x="7113041" y="1866677"/>
            <a:ext cx="104481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8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Launch of first 5 truck stops</a:t>
            </a:r>
          </a:p>
        </p:txBody>
      </p:sp>
      <p:sp>
        <p:nvSpPr>
          <p:cNvPr id="94" name="OTLSHAPE_M_d3666b5d23304f19ae0fa0d34adac908_Shape"/>
          <p:cNvSpPr/>
          <p:nvPr>
            <p:custDataLst>
              <p:tags r:id="rId26"/>
            </p:custDataLst>
          </p:nvPr>
        </p:nvSpPr>
        <p:spPr>
          <a:xfrm>
            <a:off x="7433259" y="2236665"/>
            <a:ext cx="304800" cy="3302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0586591" y="4070710"/>
            <a:ext cx="1534652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End of Week 4 – Fourth All Hands Meeting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Attendance: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Our team (Trucker operations team)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Human Resources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Signup and </a:t>
            </a:r>
            <a:r>
              <a:rPr lang="en-US" sz="500" i="1" dirty="0" err="1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Advertising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Payment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Finance Team</a:t>
            </a:r>
          </a:p>
          <a:p>
            <a:r>
              <a:rPr lang="en-US" sz="500" i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Logistics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Agenda: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Debrief &amp; review performance of all 10 truck stops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Address any issues</a:t>
            </a:r>
          </a:p>
          <a:p>
            <a:pPr>
              <a:buFont typeface="Arial" pitchFamily="34" charset="0"/>
              <a:buChar char="•"/>
            </a:pP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For our team specifically: evaluate ways to optimize efficiency/further grow and scale platform to all truck stops in the US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36185" y="1073112"/>
            <a:ext cx="2027215" cy="754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1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Stakeholders: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Trucker Operations Team, Human Resources, Signup &amp; Onboarding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Hire externally (or internally) for headcount to be staffed at truck stops and train this staff to be knowledgeable about trucker criteria, signup, onboarding process for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endParaRPr lang="en-US" sz="600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753" y="569201"/>
            <a:ext cx="10362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Kalinga" panose="020B0502040204020203" pitchFamily="34" charset="0"/>
                <a:cs typeface="Kalinga" panose="020B0502040204020203" pitchFamily="34" charset="0"/>
              </a:rPr>
              <a:t>To pilot this project and roll out the truck stop partnership channel in four weeks, I propose using </a:t>
            </a:r>
            <a:r>
              <a:rPr lang="en-US" sz="1100" b="1" i="1" dirty="0">
                <a:solidFill>
                  <a:srgbClr val="7030A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agile project management framework </a:t>
            </a:r>
            <a:r>
              <a:rPr lang="en-US" sz="1100" dirty="0">
                <a:latin typeface="Kalinga" panose="020B0502040204020203" pitchFamily="34" charset="0"/>
                <a:cs typeface="Kalinga" panose="020B0502040204020203" pitchFamily="34" charset="0"/>
              </a:rPr>
              <a:t>that facilitates open communication with all involved stakeholders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8236245" y="1688404"/>
            <a:ext cx="2184325" cy="654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2</a:t>
            </a:r>
          </a:p>
          <a:p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Stakeholders: Trucker Operations Team, Advertising Team, Signup &amp; Onboarding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Source necessary equipment for truck stop setup </a:t>
            </a:r>
            <a:r>
              <a:rPr lang="en-US" sz="600" i="1" dirty="0">
                <a:latin typeface="Kalinga" panose="020B0502040204020203" pitchFamily="34" charset="0"/>
                <a:cs typeface="Kalinga" panose="020B0502040204020203" pitchFamily="34" charset="0"/>
              </a:rPr>
              <a:t>(laptops, signup paperwork, advertising materials, table, chairs, other accommodations, </a:t>
            </a:r>
            <a:r>
              <a:rPr lang="en-US" sz="600" i="1" dirty="0" err="1">
                <a:latin typeface="Kalinga" panose="020B0502040204020203" pitchFamily="34" charset="0"/>
                <a:cs typeface="Kalinga" panose="020B0502040204020203" pitchFamily="34" charset="0"/>
              </a:rPr>
              <a:t>etc</a:t>
            </a:r>
            <a:r>
              <a:rPr lang="en-US" sz="600" i="1" dirty="0">
                <a:latin typeface="Kalinga" panose="020B0502040204020203" pitchFamily="34" charset="0"/>
                <a:cs typeface="Kalinga" panose="020B0502040204020203" pitchFamily="34" charset="0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4417565" y="4088095"/>
            <a:ext cx="1414910" cy="2139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3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Stakeholders: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Trucker Operations Team, Signup &amp; Onboarding Team</a:t>
            </a:r>
            <a:endParaRPr lang="en-US" sz="600" u="sng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Implement any changes needed to support these trucker signups on current signup &amp;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 platform and generate physical signup forms and get access to online website version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Potential challenges: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Optimizing turnaround time from trucker signup to completion of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onboarding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 process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Resolution recommendation: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Minimize turnaround time by evaluating current pain points, increase requirement of trucker information provided initially to potentially  ease verification process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6042893" y="4086826"/>
            <a:ext cx="1414910" cy="1769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4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Stakeholders: </a:t>
            </a:r>
          </a:p>
          <a:p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Trucker Operations Team, Finance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Evaluate and approve incentive cost and additional headcount expense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Potential challenges: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Justify the incentive cost and analyzing effectiveness of incentives on attracting trucker sign-ups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Resolution recommendation: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Leverage historical trucker signup data and A/B testing through current existing channels, along with accounting for differences to this channel, to evaluate effectiveness of incentives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7600850" y="4047529"/>
            <a:ext cx="1414910" cy="1485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5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Stakeholders: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Trucker Operations Team, Payments team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Implement payment processing of incentives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Potential challenges: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Timeliness of incentive payment processing after truckers sign up and book first load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Resolution recommendation: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Providing option of applying incentive as future credit in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 account, can be used to pay for gas, truck tire changes, etc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9083132" y="4040778"/>
            <a:ext cx="1414910" cy="203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50" b="1" u="sng" dirty="0">
                <a:latin typeface="Kalinga" panose="020B0502040204020203" pitchFamily="34" charset="0"/>
                <a:cs typeface="Kalinga" panose="020B0502040204020203" pitchFamily="34" charset="0"/>
              </a:rPr>
              <a:t>Workstream 6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Stakeholders: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Trucker Operations Team, Logistics Team, External contacts who manage truck stops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Goal: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With </a:t>
            </a:r>
            <a:r>
              <a:rPr lang="en-US" sz="600" dirty="0" err="1">
                <a:latin typeface="Kalinga" panose="020B0502040204020203" pitchFamily="34" charset="0"/>
                <a:cs typeface="Kalinga" panose="020B0502040204020203" pitchFamily="34" charset="0"/>
              </a:rPr>
              <a:t>FreightFirst’s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 current transportation network, shipper &amp; trucker base, strategically pick 10 truck stops that will provide most traffic for recruiting truckers. Contact truck stop location for necessary clearance to set up team there.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Potential challenges:</a:t>
            </a:r>
          </a:p>
          <a:p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Complications and timeliness of obtaining all permissions/clearances to set up team at truck stops</a:t>
            </a:r>
          </a:p>
          <a:p>
            <a:r>
              <a:rPr lang="en-US" sz="600" u="sng" dirty="0">
                <a:latin typeface="Kalinga" panose="020B0502040204020203" pitchFamily="34" charset="0"/>
                <a:cs typeface="Kalinga" panose="020B0502040204020203" pitchFamily="34" charset="0"/>
              </a:rPr>
              <a:t>Resolution recommendation: </a:t>
            </a:r>
            <a:r>
              <a:rPr lang="en-US" sz="600" dirty="0">
                <a:latin typeface="Kalinga" panose="020B0502040204020203" pitchFamily="34" charset="0"/>
                <a:cs typeface="Kalinga" panose="020B0502040204020203" pitchFamily="34" charset="0"/>
              </a:rPr>
              <a:t>Research regulation, truck stop ownership company policies, and prepare clearances beforehand</a:t>
            </a:r>
          </a:p>
        </p:txBody>
      </p:sp>
      <p:sp>
        <p:nvSpPr>
          <p:cNvPr id="61" name="OTLSHAPE_T_1f3c26b0db574a0890a4869859883f55_Title">
            <a:extLst>
              <a:ext uri="{FF2B5EF4-FFF2-40B4-BE49-F238E27FC236}">
                <a16:creationId xmlns:a16="http://schemas.microsoft.com/office/drawing/2014/main" id="{6C9D09B3-D9A1-463E-A954-DB2799416DE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376506" y="2168950"/>
            <a:ext cx="2034084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 </a:t>
            </a:r>
            <a:r>
              <a:rPr lang="en-US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2: Setup at truck stops</a:t>
            </a:r>
          </a:p>
        </p:txBody>
      </p:sp>
      <p:sp>
        <p:nvSpPr>
          <p:cNvPr id="47" name="OTLSHAPE_T_1f3c26b0db574a0890a4869859883f55_Shape">
            <a:extLst>
              <a:ext uri="{FF2B5EF4-FFF2-40B4-BE49-F238E27FC236}">
                <a16:creationId xmlns:a16="http://schemas.microsoft.com/office/drawing/2014/main" id="{3FF76847-8ECD-4B44-B922-97E6DED39D8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488714" y="2139640"/>
            <a:ext cx="3865124" cy="165983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TLSHAPE_T_1f3c26b0db574a0890a4869859883f55_Duration">
            <a:extLst>
              <a:ext uri="{FF2B5EF4-FFF2-40B4-BE49-F238E27FC236}">
                <a16:creationId xmlns:a16="http://schemas.microsoft.com/office/drawing/2014/main" id="{7370431E-8AA6-43B9-B96F-9F58B39AA83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437119" y="2160725"/>
            <a:ext cx="6569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10 days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C3ED0-973F-48CF-97B5-B1122178CF42}"/>
              </a:ext>
            </a:extLst>
          </p:cNvPr>
          <p:cNvCxnSpPr>
            <a:cxnSpLocks/>
          </p:cNvCxnSpPr>
          <p:nvPr/>
        </p:nvCxnSpPr>
        <p:spPr>
          <a:xfrm>
            <a:off x="1487300" y="2229975"/>
            <a:ext cx="1414" cy="479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76AAA1-7EC8-4CD4-BF72-047A79E8A9C0}"/>
              </a:ext>
            </a:extLst>
          </p:cNvPr>
          <p:cNvCxnSpPr>
            <a:cxnSpLocks/>
          </p:cNvCxnSpPr>
          <p:nvPr/>
        </p:nvCxnSpPr>
        <p:spPr>
          <a:xfrm>
            <a:off x="769905" y="2803013"/>
            <a:ext cx="5129" cy="60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TLSHAPE_T_1f3c26b0db574a0890a4869859883f55_Shape">
            <a:extLst>
              <a:ext uri="{FF2B5EF4-FFF2-40B4-BE49-F238E27FC236}">
                <a16:creationId xmlns:a16="http://schemas.microsoft.com/office/drawing/2014/main" id="{8994E17B-0632-4B0E-B1BC-1DF5160C098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92209" y="3572748"/>
            <a:ext cx="1861781" cy="169276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T_1f3c26b0db574a0890a4869859883f55_Duration">
            <a:extLst>
              <a:ext uri="{FF2B5EF4-FFF2-40B4-BE49-F238E27FC236}">
                <a16:creationId xmlns:a16="http://schemas.microsoft.com/office/drawing/2014/main" id="{C9F58202-30AD-4DF4-BD20-DB37730656D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90494" y="3603525"/>
            <a:ext cx="6569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4 days</a:t>
            </a:r>
          </a:p>
        </p:txBody>
      </p:sp>
      <p:sp>
        <p:nvSpPr>
          <p:cNvPr id="66" name="OTLSHAPE_T_1f3c26b0db574a0890a4869859883f55_Title">
            <a:extLst>
              <a:ext uri="{FF2B5EF4-FFF2-40B4-BE49-F238E27FC236}">
                <a16:creationId xmlns:a16="http://schemas.microsoft.com/office/drawing/2014/main" id="{64B8A9F5-47B0-4C2C-AF31-CC4D05C8EFFB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713817" y="3603525"/>
            <a:ext cx="3419363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 4: </a:t>
            </a:r>
            <a:r>
              <a:rPr lang="en-US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Incentive and additional headcount approval</a:t>
            </a:r>
          </a:p>
        </p:txBody>
      </p:sp>
      <p:sp>
        <p:nvSpPr>
          <p:cNvPr id="67" name="OTLSHAPE_T_1f3c26b0db574a0890a4869859883f55_Shape">
            <a:extLst>
              <a:ext uri="{FF2B5EF4-FFF2-40B4-BE49-F238E27FC236}">
                <a16:creationId xmlns:a16="http://schemas.microsoft.com/office/drawing/2014/main" id="{D9873181-65F4-49E9-B45F-9FE44830D7A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471878" y="1494721"/>
            <a:ext cx="3865124" cy="165983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1f3c26b0db574a0890a4869859883f55_Duration">
            <a:extLst>
              <a:ext uri="{FF2B5EF4-FFF2-40B4-BE49-F238E27FC236}">
                <a16:creationId xmlns:a16="http://schemas.microsoft.com/office/drawing/2014/main" id="{9C2BA552-A4D7-4FEB-8C6B-87970C75D956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420283" y="1515806"/>
            <a:ext cx="6569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10 days</a:t>
            </a:r>
          </a:p>
        </p:txBody>
      </p:sp>
      <p:sp>
        <p:nvSpPr>
          <p:cNvPr id="73" name="OTLSHAPE_T_1f3c26b0db574a0890a4869859883f55_Title">
            <a:extLst>
              <a:ext uri="{FF2B5EF4-FFF2-40B4-BE49-F238E27FC236}">
                <a16:creationId xmlns:a16="http://schemas.microsoft.com/office/drawing/2014/main" id="{14D0AF2D-D322-4E0B-97D1-F414B215CD2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53983" y="1494706"/>
            <a:ext cx="266177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 </a:t>
            </a:r>
            <a:r>
              <a:rPr lang="en-US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5: Incentive Payment Processing</a:t>
            </a:r>
          </a:p>
        </p:txBody>
      </p:sp>
      <p:sp>
        <p:nvSpPr>
          <p:cNvPr id="74" name="OTLSHAPE_T_1f3c26b0db574a0890a4869859883f55_Shape">
            <a:extLst>
              <a:ext uri="{FF2B5EF4-FFF2-40B4-BE49-F238E27FC236}">
                <a16:creationId xmlns:a16="http://schemas.microsoft.com/office/drawing/2014/main" id="{481EC667-A9C1-4AE0-AE96-9F917A5163F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92209" y="3868011"/>
            <a:ext cx="2888825" cy="169276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TLSHAPE_T_1f3c26b0db574a0890a4869859883f55_Duration">
            <a:extLst>
              <a:ext uri="{FF2B5EF4-FFF2-40B4-BE49-F238E27FC236}">
                <a16:creationId xmlns:a16="http://schemas.microsoft.com/office/drawing/2014/main" id="{F1BAE739-C84C-4D67-8274-52BF935E6C0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98823" y="3894091"/>
            <a:ext cx="65695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7 days</a:t>
            </a:r>
          </a:p>
        </p:txBody>
      </p:sp>
      <p:sp>
        <p:nvSpPr>
          <p:cNvPr id="76" name="OTLSHAPE_T_1f3c26b0db574a0890a4869859883f55_Title">
            <a:extLst>
              <a:ext uri="{FF2B5EF4-FFF2-40B4-BE49-F238E27FC236}">
                <a16:creationId xmlns:a16="http://schemas.microsoft.com/office/drawing/2014/main" id="{3081FA4C-2D1D-49DB-BCBD-53702B5D8E1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716043" y="3901101"/>
            <a:ext cx="3419363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 </a:t>
            </a:r>
            <a:r>
              <a:rPr lang="en-US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6: Truck Stop Location Decision Making</a:t>
            </a:r>
          </a:p>
        </p:txBody>
      </p:sp>
      <p:sp>
        <p:nvSpPr>
          <p:cNvPr id="77" name="OTLSHAPE_T_1f3c26b0db574a0890a4869859883f55_Shape">
            <a:extLst>
              <a:ext uri="{FF2B5EF4-FFF2-40B4-BE49-F238E27FC236}">
                <a16:creationId xmlns:a16="http://schemas.microsoft.com/office/drawing/2014/main" id="{B9B51008-3A86-4362-A99F-1E30AD6F05F1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261854" y="1233483"/>
            <a:ext cx="4057523" cy="161453"/>
          </a:xfrm>
          <a:prstGeom prst="homePlate">
            <a:avLst/>
          </a:prstGeom>
          <a:solidFill>
            <a:srgbClr val="AD010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T_1f3c26b0db574a0890a4869859883f55_Duration">
            <a:extLst>
              <a:ext uri="{FF2B5EF4-FFF2-40B4-BE49-F238E27FC236}">
                <a16:creationId xmlns:a16="http://schemas.microsoft.com/office/drawing/2014/main" id="{87EA2374-EFD3-4F4A-8D3C-02C60A2F1FD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210260" y="1251928"/>
            <a:ext cx="689658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12 days</a:t>
            </a:r>
          </a:p>
        </p:txBody>
      </p:sp>
      <p:sp>
        <p:nvSpPr>
          <p:cNvPr id="79" name="OTLSHAPE_T_1f3c26b0db574a0890a4869859883f55_Title">
            <a:extLst>
              <a:ext uri="{FF2B5EF4-FFF2-40B4-BE49-F238E27FC236}">
                <a16:creationId xmlns:a16="http://schemas.microsoft.com/office/drawing/2014/main" id="{73BE6819-A989-43DD-926D-EBD013D042D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80221" y="1264611"/>
            <a:ext cx="318659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Workstream </a:t>
            </a:r>
            <a:r>
              <a:rPr lang="en-US" sz="900" b="1" spc="-8" dirty="0">
                <a:solidFill>
                  <a:schemeClr val="dk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3: Signup and Onboarding Configuration</a:t>
            </a:r>
          </a:p>
        </p:txBody>
      </p:sp>
      <p:sp>
        <p:nvSpPr>
          <p:cNvPr id="80" name="OTLSHAPE_T_1f3c26b0db574a0890a4869859883f55_Shape">
            <a:extLst>
              <a:ext uri="{FF2B5EF4-FFF2-40B4-BE49-F238E27FC236}">
                <a16:creationId xmlns:a16="http://schemas.microsoft.com/office/drawing/2014/main" id="{80642E37-95A4-43FE-A532-DA45A32C5786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277971" y="3046729"/>
            <a:ext cx="1322880" cy="203987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T_1f3c26b0db574a0890a4869859883f55_Duration">
            <a:extLst>
              <a:ext uri="{FF2B5EF4-FFF2-40B4-BE49-F238E27FC236}">
                <a16:creationId xmlns:a16="http://schemas.microsoft.com/office/drawing/2014/main" id="{E78F5847-2E04-41AE-AB68-83D3E92F4CD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163634" y="3104297"/>
            <a:ext cx="1505821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7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Final test run of first 5 stops</a:t>
            </a:r>
          </a:p>
        </p:txBody>
      </p:sp>
      <p:sp>
        <p:nvSpPr>
          <p:cNvPr id="83" name="OTLSHAPE_T_1f3c26b0db574a0890a4869859883f55_Duration">
            <a:extLst>
              <a:ext uri="{FF2B5EF4-FFF2-40B4-BE49-F238E27FC236}">
                <a16:creationId xmlns:a16="http://schemas.microsoft.com/office/drawing/2014/main" id="{E7D49C61-E514-4870-A881-5664796E687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059664" y="3108235"/>
            <a:ext cx="2294254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700" b="1" spc="-8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Review of initial launch &amp; final test run of next 5 stops</a:t>
            </a:r>
          </a:p>
        </p:txBody>
      </p:sp>
      <p:sp>
        <p:nvSpPr>
          <p:cNvPr id="84" name="OTLSHAPE_T_1f3c26b0db574a0890a4869859883f55_Shape">
            <a:extLst>
              <a:ext uri="{FF2B5EF4-FFF2-40B4-BE49-F238E27FC236}">
                <a16:creationId xmlns:a16="http://schemas.microsoft.com/office/drawing/2014/main" id="{13917511-6254-40E1-8375-B39F3AA35D2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729823" y="2350069"/>
            <a:ext cx="4414089" cy="100209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T_1f3c26b0db574a0890a4869859883f55_Shape">
            <a:extLst>
              <a:ext uri="{FF2B5EF4-FFF2-40B4-BE49-F238E27FC236}">
                <a16:creationId xmlns:a16="http://schemas.microsoft.com/office/drawing/2014/main" id="{1A77EE47-5A5A-4285-8142-FCB02386B9D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1957171" y="2803013"/>
            <a:ext cx="234829" cy="106346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DCD6F2-2896-4FF3-BCA4-15A026F9BD0D}"/>
              </a:ext>
            </a:extLst>
          </p:cNvPr>
          <p:cNvCxnSpPr>
            <a:cxnSpLocks/>
            <a:stCxn id="51" idx="2"/>
            <a:endCxn id="90" idx="1"/>
          </p:cNvCxnSpPr>
          <p:nvPr/>
        </p:nvCxnSpPr>
        <p:spPr>
          <a:xfrm rot="5400000">
            <a:off x="-660968" y="3907462"/>
            <a:ext cx="2420654" cy="449407"/>
          </a:xfrm>
          <a:prstGeom prst="bentConnector4">
            <a:avLst>
              <a:gd name="adj1" fmla="val 29657"/>
              <a:gd name="adj2" fmla="val 150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EAC8E0-48EF-4006-99C7-FDBC1CAC1F1B}"/>
              </a:ext>
            </a:extLst>
          </p:cNvPr>
          <p:cNvCxnSpPr>
            <a:cxnSpLocks/>
          </p:cNvCxnSpPr>
          <p:nvPr/>
        </p:nvCxnSpPr>
        <p:spPr>
          <a:xfrm>
            <a:off x="2472349" y="1642055"/>
            <a:ext cx="0" cy="10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85C7B-20F3-4D35-8CE9-738BDA0C4BF5}"/>
              </a:ext>
            </a:extLst>
          </p:cNvPr>
          <p:cNvCxnSpPr>
            <a:cxnSpLocks/>
          </p:cNvCxnSpPr>
          <p:nvPr/>
        </p:nvCxnSpPr>
        <p:spPr>
          <a:xfrm flipH="1">
            <a:off x="2246971" y="1340715"/>
            <a:ext cx="14885" cy="1374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F8E9B42-FD09-4FE4-A6AB-503525A02C37}"/>
              </a:ext>
            </a:extLst>
          </p:cNvPr>
          <p:cNvCxnSpPr>
            <a:cxnSpLocks/>
            <a:endCxn id="91" idx="1"/>
          </p:cNvCxnSpPr>
          <p:nvPr/>
        </p:nvCxnSpPr>
        <p:spPr>
          <a:xfrm rot="16200000" flipH="1">
            <a:off x="1087668" y="3775041"/>
            <a:ext cx="2163316" cy="134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4ED8DF4-E194-4FAD-B9DF-9D8CD9644349}"/>
              </a:ext>
            </a:extLst>
          </p:cNvPr>
          <p:cNvCxnSpPr>
            <a:cxnSpLocks/>
          </p:cNvCxnSpPr>
          <p:nvPr/>
        </p:nvCxnSpPr>
        <p:spPr>
          <a:xfrm flipV="1">
            <a:off x="9108957" y="2110715"/>
            <a:ext cx="2244960" cy="481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8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Kalinga" panose="020B0502040204020203" pitchFamily="34" charset="0"/>
                <a:ea typeface="Georgia" charset="0"/>
                <a:cs typeface="Kalinga" panose="020B0502040204020203" pitchFamily="34" charset="0"/>
              </a:rPr>
              <a:t>Project Prioritization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22106" y="557393"/>
            <a:ext cx="1000320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Kalinga" panose="020B0502040204020203" pitchFamily="34" charset="0"/>
                <a:cs typeface="Kalinga" panose="020B0502040204020203" pitchFamily="34" charset="0"/>
              </a:rPr>
              <a:t>Evaluate this project along with all other projects in team’s scope during the same timeframe window</a:t>
            </a:r>
          </a:p>
          <a:p>
            <a:r>
              <a:rPr lang="en-US" sz="1200" dirty="0">
                <a:latin typeface="Kalinga" panose="020B0502040204020203" pitchFamily="34" charset="0"/>
                <a:cs typeface="Kalinga" panose="020B0502040204020203" pitchFamily="34" charset="0"/>
              </a:rPr>
              <a:t>Assign a </a:t>
            </a:r>
            <a:r>
              <a:rPr lang="en-US" sz="1200" b="1" dirty="0">
                <a:solidFill>
                  <a:srgbClr val="7030A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priority score </a:t>
            </a:r>
            <a:r>
              <a:rPr lang="en-US" sz="1200" dirty="0">
                <a:latin typeface="Kalinga" panose="020B0502040204020203" pitchFamily="34" charset="0"/>
                <a:cs typeface="Kalinga" panose="020B0502040204020203" pitchFamily="34" charset="0"/>
              </a:rPr>
              <a:t>to each project based on consideration of following factors: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Team’s time and additional resources required to execute the project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Projected Revenue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Impact of project classified with </a:t>
            </a: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High, Medium, Low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and associated impact score, </a:t>
            </a:r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assigned considering projected revenues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impact equates to score = 3, medium impact equates to score = 2, low impact equate to score = 1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Return on Investment (ROI) for the team as a function of team’s time to complete the project and impact score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Risk of project’s failure and occurrence of unforeseen outcomes classified with </a:t>
            </a:r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High, Medium, Low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and associated risk score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risk equates to score = 1, medium risk equates to score = 2, low risk equate to score = 3</a:t>
            </a:r>
          </a:p>
          <a:p>
            <a:pPr fontAlgn="base"/>
            <a:endParaRPr lang="en-US" sz="1200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pPr fontAlgn="base"/>
            <a:r>
              <a:rPr lang="en-US" sz="1300" b="1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Weighted Score = ROI (function of annualized time &amp; Impact Score) * Risk Score</a:t>
            </a:r>
          </a:p>
          <a:p>
            <a:pPr fontAlgn="base"/>
            <a:r>
              <a:rPr lang="en-US" sz="1100" i="1" dirty="0">
                <a:latin typeface="Kalinga" panose="020B0502040204020203" pitchFamily="34" charset="0"/>
                <a:cs typeface="Kalinga" panose="020B0502040204020203" pitchFamily="34" charset="0"/>
              </a:rPr>
              <a:t>Higher weighted score indicates greater prioritization for project</a:t>
            </a:r>
          </a:p>
        </p:txBody>
      </p:sp>
      <p:pic>
        <p:nvPicPr>
          <p:cNvPr id="9" name="Picture 1" descr="C:\Users\chris\Desktop\Uber Freight\70590712_997429480594907_7897137349040013312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1888" y="5876634"/>
            <a:ext cx="975950" cy="910609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973CCE-D5D0-47C2-B1DA-86FD526462AA}"/>
              </a:ext>
            </a:extLst>
          </p:cNvPr>
          <p:cNvSpPr/>
          <p:nvPr/>
        </p:nvSpPr>
        <p:spPr>
          <a:xfrm>
            <a:off x="1062003" y="5834794"/>
            <a:ext cx="9258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Kalinga" panose="020B0502040204020203" pitchFamily="34" charset="0"/>
                <a:cs typeface="Kalinga" panose="020B0502040204020203" pitchFamily="34" charset="0"/>
              </a:rPr>
              <a:t>Here, the truck stop partnership channel has </a:t>
            </a:r>
            <a:r>
              <a:rPr lang="en-US" sz="1400" b="1" i="1" dirty="0">
                <a:solidFill>
                  <a:schemeClr val="accent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weighted score of 36 </a:t>
            </a:r>
            <a:r>
              <a:rPr lang="en-US" sz="1400" dirty="0">
                <a:latin typeface="Kalinga" panose="020B0502040204020203" pitchFamily="34" charset="0"/>
                <a:cs typeface="Kalinga" panose="020B0502040204020203" pitchFamily="34" charset="0"/>
              </a:rPr>
              <a:t>and ranks </a:t>
            </a:r>
            <a:r>
              <a:rPr lang="en-US" sz="1600" b="1" dirty="0">
                <a:solidFill>
                  <a:srgbClr val="EB4528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</a:t>
            </a:r>
            <a:r>
              <a:rPr lang="en-US" sz="1600" b="1" baseline="30000" dirty="0">
                <a:solidFill>
                  <a:srgbClr val="EB4528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st</a:t>
            </a:r>
            <a:r>
              <a:rPr lang="en-US" sz="1600" b="1" dirty="0">
                <a:latin typeface="Kalinga" panose="020B0502040204020203" pitchFamily="34" charset="0"/>
                <a:cs typeface="Kalinga" panose="020B0502040204020203" pitchFamily="34" charset="0"/>
              </a:rPr>
              <a:t> </a:t>
            </a:r>
          </a:p>
          <a:p>
            <a:r>
              <a:rPr lang="en-US" sz="1400" dirty="0">
                <a:latin typeface="Kalinga" panose="020B0502040204020203" pitchFamily="34" charset="0"/>
                <a:cs typeface="Kalinga" panose="020B0502040204020203" pitchFamily="34" charset="0"/>
              </a:rPr>
              <a:t>Therefore, with respect to the sample projects, I recommend pursuing the Truck Stop Partnership Channel for its high value impact, return on investment, and low risk of failure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2AB26-92F4-4511-A63F-793C2046559F}"/>
              </a:ext>
            </a:extLst>
          </p:cNvPr>
          <p:cNvSpPr/>
          <p:nvPr/>
        </p:nvSpPr>
        <p:spPr>
          <a:xfrm>
            <a:off x="394819" y="2835892"/>
            <a:ext cx="37561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Kalinga" panose="020B0502040204020203" pitchFamily="34" charset="0"/>
                <a:cs typeface="Kalinga" panose="020B0502040204020203" pitchFamily="34" charset="0"/>
              </a:rPr>
              <a:t>Using example projects, see priority scorecard below: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21B1DF-F013-4BA3-A285-A09CDC4FF6C3}"/>
              </a:ext>
            </a:extLst>
          </p:cNvPr>
          <p:cNvSpPr/>
          <p:nvPr/>
        </p:nvSpPr>
        <p:spPr>
          <a:xfrm>
            <a:off x="277820" y="5917031"/>
            <a:ext cx="667184" cy="22215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C20651E-D36C-47A8-81DA-31A450DD3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22" y="557393"/>
            <a:ext cx="2234116" cy="22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B4FCDC-60C6-45D7-9213-9DAD2F1E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12" y="3089171"/>
            <a:ext cx="10602563" cy="26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3917" y="0"/>
            <a:ext cx="5447372" cy="48190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Kalinga" panose="020B0502040204020203" pitchFamily="34" charset="0"/>
                <a:ea typeface="+mj-ea"/>
                <a:cs typeface="Kalinga" panose="020B0502040204020203" pitchFamily="34" charset="0"/>
              </a:rPr>
              <a:t>Growth and Expansion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05937" y="6260710"/>
            <a:ext cx="11803564" cy="60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i="1" dirty="0">
                <a:solidFill>
                  <a:srgbClr val="FF694A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This channel allows </a:t>
            </a:r>
            <a:r>
              <a:rPr lang="en-US" sz="1200" b="1" i="1" dirty="0" err="1">
                <a:solidFill>
                  <a:srgbClr val="FF694A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FreightFirst</a:t>
            </a:r>
            <a:r>
              <a:rPr lang="en-US" sz="1200" b="1" i="1" dirty="0">
                <a:solidFill>
                  <a:srgbClr val="FF694A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to expand its trucker base &amp; transportation network, which combined with innovative technology, capital, &amp; stamina will enable the platform to flourish in the highly-lucrative freight transportation industry especially as demand continuously trends higher supported by society’s dependence on package deliveries and the online marketplace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FB89E5-CBE2-4361-87F3-3D75B44231F2}"/>
              </a:ext>
            </a:extLst>
          </p:cNvPr>
          <p:cNvGrpSpPr/>
          <p:nvPr/>
        </p:nvGrpSpPr>
        <p:grpSpPr>
          <a:xfrm>
            <a:off x="6492538" y="-2008"/>
            <a:ext cx="5928042" cy="4795023"/>
            <a:chOff x="3953047" y="1296494"/>
            <a:chExt cx="7725496" cy="470408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B64E5E-0348-4DD0-99C4-CBACCBA7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3047" y="1296494"/>
              <a:ext cx="7490930" cy="470408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DCC03F-12E2-4481-BB86-1563254798E5}"/>
                </a:ext>
              </a:extLst>
            </p:cNvPr>
            <p:cNvSpPr/>
            <p:nvPr/>
          </p:nvSpPr>
          <p:spPr>
            <a:xfrm>
              <a:off x="9389327" y="4505093"/>
              <a:ext cx="1098395" cy="10564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1BA3D0-6D41-4337-8D78-5B80C1B43597}"/>
                </a:ext>
              </a:extLst>
            </p:cNvPr>
            <p:cNvSpPr txBox="1"/>
            <p:nvPr/>
          </p:nvSpPr>
          <p:spPr>
            <a:xfrm>
              <a:off x="9653367" y="5646214"/>
              <a:ext cx="890996" cy="2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Cluster 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BD3087-A0E6-40A8-B7FC-D62DBA28A425}"/>
                </a:ext>
              </a:extLst>
            </p:cNvPr>
            <p:cNvSpPr/>
            <p:nvPr/>
          </p:nvSpPr>
          <p:spPr>
            <a:xfrm rot="19043164">
              <a:off x="9931364" y="2613386"/>
              <a:ext cx="1513895" cy="698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326C9C-88E0-4C10-A381-E1CEBEFA8E53}"/>
                </a:ext>
              </a:extLst>
            </p:cNvPr>
            <p:cNvSpPr txBox="1"/>
            <p:nvPr/>
          </p:nvSpPr>
          <p:spPr>
            <a:xfrm>
              <a:off x="10550553" y="2233385"/>
              <a:ext cx="1127990" cy="2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Cluster 1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707F74-145B-4C5A-9ACB-77C82966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919873"/>
              </p:ext>
            </p:extLst>
          </p:nvPr>
        </p:nvGraphicFramePr>
        <p:xfrm>
          <a:off x="-394965" y="298542"/>
          <a:ext cx="6447198" cy="300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42EF9ADE-5539-4BA9-A831-48E0E4B37A93}"/>
              </a:ext>
            </a:extLst>
          </p:cNvPr>
          <p:cNvSpPr/>
          <p:nvPr/>
        </p:nvSpPr>
        <p:spPr>
          <a:xfrm>
            <a:off x="181674" y="2697323"/>
            <a:ext cx="1537881" cy="1662395"/>
          </a:xfrm>
          <a:prstGeom prst="flowChartAlternateProcess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Kalinga" panose="020B0502040204020203" pitchFamily="34" charset="0"/>
                <a:cs typeface="Kalinga" panose="020B0502040204020203" pitchFamily="34" charset="0"/>
              </a:rPr>
              <a:t>Secure funding for capital needed to finance expansion by working with </a:t>
            </a:r>
            <a:r>
              <a:rPr lang="en-US" sz="950" i="1" dirty="0">
                <a:latin typeface="Kalinga" panose="020B0502040204020203" pitchFamily="34" charset="0"/>
                <a:cs typeface="Kalinga" panose="020B0502040204020203" pitchFamily="34" charset="0"/>
              </a:rPr>
              <a:t>Finance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Set targets for expected number of staff headcount, equipment, and materials needed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6A893698-D37B-4265-8D61-BD7E93115A3B}"/>
              </a:ext>
            </a:extLst>
          </p:cNvPr>
          <p:cNvSpPr/>
          <p:nvPr/>
        </p:nvSpPr>
        <p:spPr>
          <a:xfrm>
            <a:off x="1604113" y="2635261"/>
            <a:ext cx="3025275" cy="3664059"/>
          </a:xfrm>
          <a:prstGeom prst="flowChartAlternateProcess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Identify and map out all target truck stops</a:t>
            </a:r>
          </a:p>
          <a:p>
            <a:r>
              <a:rPr lang="en-US" sz="900" b="1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Cluster</a:t>
            </a:r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 by truck stop type based on location</a:t>
            </a:r>
          </a:p>
          <a:p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For each cluster, create </a:t>
            </a:r>
            <a:r>
              <a:rPr lang="en-US" sz="800" b="1" dirty="0">
                <a:solidFill>
                  <a:schemeClr val="accent4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roll out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Truck stops with highest attraction potential are part of the first batch &amp; implemented first, and rest of truck stops are rolled out incrementally</a:t>
            </a:r>
          </a:p>
          <a:p>
            <a:r>
              <a:rPr lang="en-US" sz="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Key considerations when determining logistics of truck stop partnership channel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Are incentives up to date with market specifically in the segment location?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Any special state-specific clearances required, any regulations to keep in mind?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Is there anything unique about this cluster or particular truck stop that the team staffed at the truck stops need to aware and trained on?</a:t>
            </a:r>
          </a:p>
          <a:p>
            <a:r>
              <a:rPr lang="en-US" sz="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Scale out operationally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Host one inclusive training session to train all staff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Bulk order all equipment and advertising materials to get potential volume discounts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Locally specialized team for each cluster</a:t>
            </a:r>
          </a:p>
          <a:p>
            <a:r>
              <a:rPr lang="en-US" sz="900" b="1" dirty="0">
                <a:solidFill>
                  <a:schemeClr val="accent6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Feedback process </a:t>
            </a:r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after each batch to obtain insights on performance of live truck stops to leverage for future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Continue to uphold areas of success &amp; actively address pain points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85F8A-72DE-4933-BF22-B9E0F1793B3A}"/>
              </a:ext>
            </a:extLst>
          </p:cNvPr>
          <p:cNvSpPr txBox="1"/>
          <p:nvPr/>
        </p:nvSpPr>
        <p:spPr>
          <a:xfrm>
            <a:off x="4479948" y="2774405"/>
            <a:ext cx="224772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Holistic Evaluation of Truck Stop Partnership Channel</a:t>
            </a:r>
          </a:p>
          <a:p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Are the truck stop performing as expected?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What is the average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rate at which truckers sign up &amp; complete onboarding process</a:t>
            </a: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Compare to target </a:t>
            </a:r>
            <a:r>
              <a:rPr lang="en-US" sz="750" b="1" i="1" dirty="0">
                <a:latin typeface="Kalinga" panose="020B0502040204020203" pitchFamily="34" charset="0"/>
                <a:cs typeface="Kalinga" panose="020B0502040204020203" pitchFamily="34" charset="0"/>
              </a:rPr>
              <a:t>85%</a:t>
            </a: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What is the average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rate at which signed-up truckers book first load</a:t>
            </a: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Compare to base line </a:t>
            </a:r>
            <a:r>
              <a:rPr lang="en-US" sz="750" b="1" i="1" dirty="0">
                <a:latin typeface="Kalinga" panose="020B0502040204020203" pitchFamily="34" charset="0"/>
                <a:cs typeface="Kalinga" panose="020B0502040204020203" pitchFamily="34" charset="0"/>
              </a:rPr>
              <a:t>20%</a:t>
            </a: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Is there opportunity to reach (if not already at </a:t>
            </a:r>
            <a:r>
              <a:rPr lang="en-US" sz="750" b="1" i="1" dirty="0">
                <a:latin typeface="Kalinga" panose="020B0502040204020203" pitchFamily="34" charset="0"/>
                <a:cs typeface="Kalinga" panose="020B0502040204020203" pitchFamily="34" charset="0"/>
              </a:rPr>
              <a:t>75%</a:t>
            </a:r>
            <a:r>
              <a:rPr lang="en-US" sz="750" dirty="0">
                <a:latin typeface="Kalinga" panose="020B0502040204020203" pitchFamily="34" charset="0"/>
                <a:cs typeface="Kalinga" panose="020B0502040204020203" pitchFamily="34" charset="0"/>
              </a:rPr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What is the </a:t>
            </a:r>
            <a:r>
              <a:rPr lang="en-US" sz="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average churn rate </a:t>
            </a: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from truckers that sign up from truck stops?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Compare to other two channels?</a:t>
            </a:r>
          </a:p>
          <a:p>
            <a:r>
              <a:rPr lang="en-US" sz="900" dirty="0">
                <a:latin typeface="Kalinga" panose="020B0502040204020203" pitchFamily="34" charset="0"/>
                <a:cs typeface="Kalinga" panose="020B0502040204020203" pitchFamily="34" charset="0"/>
              </a:rPr>
              <a:t>Are the current truck stops optimally located?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Looking at most popular travel routes, are there any overlapping truck stops?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Kalinga" panose="020B0502040204020203" pitchFamily="34" charset="0"/>
                <a:cs typeface="Kalinga" panose="020B0502040204020203" pitchFamily="34" charset="0"/>
              </a:rPr>
              <a:t>What is the most strategic placement of truck stops along these routes?</a:t>
            </a:r>
          </a:p>
          <a:p>
            <a:endParaRPr lang="en-US" sz="900" i="1" dirty="0"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900" i="1" dirty="0">
                <a:latin typeface="Kalinga" panose="020B0502040204020203" pitchFamily="34" charset="0"/>
                <a:cs typeface="Kalinga" panose="020B0502040204020203" pitchFamily="34" charset="0"/>
              </a:rPr>
              <a:t>Long term plan: Roll out to Germany, Netherlands</a:t>
            </a:r>
            <a:endParaRPr lang="en-US" sz="900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B89127-1490-455E-B302-53A1362E43B0}"/>
              </a:ext>
            </a:extLst>
          </p:cNvPr>
          <p:cNvSpPr/>
          <p:nvPr/>
        </p:nvSpPr>
        <p:spPr>
          <a:xfrm>
            <a:off x="23259" y="499550"/>
            <a:ext cx="6130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To launch the truck stop partnership nationwide and scale this operation efficiently, recommend a </a:t>
            </a:r>
            <a:r>
              <a:rPr lang="en-US" sz="1200" b="1" i="1" dirty="0">
                <a:solidFill>
                  <a:schemeClr val="accent2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3-stage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approach </a:t>
            </a:r>
          </a:p>
        </p:txBody>
      </p:sp>
    </p:spTree>
    <p:extLst>
      <p:ext uri="{BB962C8B-B14F-4D97-AF65-F5344CB8AC3E}">
        <p14:creationId xmlns:p14="http://schemas.microsoft.com/office/powerpoint/2010/main" val="208359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Kalinga" panose="020B0502040204020203" pitchFamily="34" charset="0"/>
                <a:ea typeface="+mj-ea"/>
                <a:cs typeface="Kalinga" panose="020B0502040204020203" pitchFamily="34" charset="0"/>
              </a:rPr>
              <a:t>Thank You!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dirty="0">
              <a:solidFill>
                <a:schemeClr val="bg1"/>
              </a:solidFill>
              <a:latin typeface="Kalinga" panose="020B0502040204020203" pitchFamily="34" charset="0"/>
              <a:ea typeface="+mj-ea"/>
              <a:cs typeface="Kalinga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Kalinga" panose="020B0502040204020203" pitchFamily="34" charset="0"/>
                <a:ea typeface="+mj-ea"/>
                <a:cs typeface="Kalinga" panose="020B0502040204020203" pitchFamily="34" charset="0"/>
              </a:rPr>
              <a:t>Questions?</a:t>
            </a: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B8126BC-6D07-4B0F-8801-D7340230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3001"/>
            <a:ext cx="12192000" cy="68549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6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Kalinga"/>
        <a:ea typeface=""/>
        <a:cs typeface=""/>
      </a:majorFont>
      <a:minorFont>
        <a:latin typeface="Kalin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2471</Words>
  <Application>Microsoft Office PowerPoint</Application>
  <PresentationFormat>Widescreen</PresentationFormat>
  <Paragraphs>248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Kalinga</vt:lpstr>
      <vt:lpstr>Wingdings</vt:lpstr>
      <vt:lpstr>Office Theme</vt:lpstr>
      <vt:lpstr>Truck Stop Partnership Channel Christie Wang September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Stop Partnership Channel Christie Wang September 2019</dc:title>
  <dc:creator>Christie Wang</dc:creator>
  <cp:lastModifiedBy>Christie Wang</cp:lastModifiedBy>
  <cp:revision>238</cp:revision>
  <dcterms:created xsi:type="dcterms:W3CDTF">2019-09-25T05:16:39Z</dcterms:created>
  <dcterms:modified xsi:type="dcterms:W3CDTF">2019-09-29T23:36:51Z</dcterms:modified>
</cp:coreProperties>
</file>