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0" r:id="rId3"/>
    <p:sldId id="279" r:id="rId4"/>
    <p:sldId id="283" r:id="rId5"/>
    <p:sldId id="280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632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5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may35\Desktop\Christie_Uber\Lantern%20Case%20Study%20Data%20-%20M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light </a:t>
            </a:r>
            <a:r>
              <a:rPr lang="en-US" dirty="0"/>
              <a:t>Impact on City 2 Churn Rate</a:t>
            </a:r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'Churn Curve Cities'!$H$1:$H$2</c:f>
              <c:strCache>
                <c:ptCount val="2"/>
                <c:pt idx="0">
                  <c:v>Pre-Lantern</c:v>
                </c:pt>
                <c:pt idx="1">
                  <c:v>% Loss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'Churn Curve Cities'!$A$3:$A$38</c:f>
              <c:numCache>
                <c:formatCode>General</c:formatCode>
                <c:ptCount val="3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</c:numCache>
            </c:numRef>
          </c:cat>
          <c:val>
            <c:numRef>
              <c:f>'Churn Curve Cities'!$H$3:$H$38</c:f>
              <c:numCache>
                <c:formatCode>0.00%</c:formatCode>
                <c:ptCount val="36"/>
                <c:pt idx="0">
                  <c:v>0.15000000000000002</c:v>
                </c:pt>
                <c:pt idx="1">
                  <c:v>0.11249999999999998</c:v>
                </c:pt>
                <c:pt idx="2">
                  <c:v>8.4375000000000033E-2</c:v>
                </c:pt>
                <c:pt idx="3">
                  <c:v>6.3281249999999983E-2</c:v>
                </c:pt>
                <c:pt idx="4">
                  <c:v>4.7460937499999994E-2</c:v>
                </c:pt>
                <c:pt idx="5">
                  <c:v>3.5595703125000003E-2</c:v>
                </c:pt>
                <c:pt idx="6">
                  <c:v>2.6696777343750002E-2</c:v>
                </c:pt>
                <c:pt idx="7">
                  <c:v>2.0022583007812494E-2</c:v>
                </c:pt>
                <c:pt idx="8">
                  <c:v>1.5016937255859373E-2</c:v>
                </c:pt>
                <c:pt idx="9">
                  <c:v>1.1262702941894531E-2</c:v>
                </c:pt>
                <c:pt idx="10">
                  <c:v>8.4470272064208988E-3</c:v>
                </c:pt>
                <c:pt idx="11">
                  <c:v>6.3352704048156745E-3</c:v>
                </c:pt>
                <c:pt idx="12">
                  <c:v>4.7514528036117559E-3</c:v>
                </c:pt>
                <c:pt idx="13">
                  <c:v>3.5635896027088176E-3</c:v>
                </c:pt>
                <c:pt idx="14">
                  <c:v>2.6726922020316132E-3</c:v>
                </c:pt>
                <c:pt idx="15">
                  <c:v>2.0045191515237091E-3</c:v>
                </c:pt>
                <c:pt idx="16">
                  <c:v>1.5033893636427823E-3</c:v>
                </c:pt>
                <c:pt idx="17">
                  <c:v>1.1275420227320867E-3</c:v>
                </c:pt>
                <c:pt idx="18">
                  <c:v>8.456565170490651E-4</c:v>
                </c:pt>
                <c:pt idx="19">
                  <c:v>6.3424238778679858E-4</c:v>
                </c:pt>
                <c:pt idx="20">
                  <c:v>4.7568179084009902E-4</c:v>
                </c:pt>
                <c:pt idx="21">
                  <c:v>3.5676134313007425E-4</c:v>
                </c:pt>
                <c:pt idx="22">
                  <c:v>2.6757100734755575E-4</c:v>
                </c:pt>
                <c:pt idx="23">
                  <c:v>2.006782555106668E-4</c:v>
                </c:pt>
                <c:pt idx="24">
                  <c:v>1.5050869163300007E-4</c:v>
                </c:pt>
                <c:pt idx="25">
                  <c:v>1.1288151872475008E-4</c:v>
                </c:pt>
                <c:pt idx="26">
                  <c:v>8.4661139043562561E-5</c:v>
                </c:pt>
                <c:pt idx="27">
                  <c:v>6.3495854282671893E-5</c:v>
                </c:pt>
                <c:pt idx="28">
                  <c:v>4.762189071200392E-5</c:v>
                </c:pt>
                <c:pt idx="29">
                  <c:v>3.571641803400295E-5</c:v>
                </c:pt>
                <c:pt idx="30">
                  <c:v>2.6787313525502221E-5</c:v>
                </c:pt>
                <c:pt idx="31">
                  <c:v>2.0090485144126653E-5</c:v>
                </c:pt>
                <c:pt idx="32">
                  <c:v>1.5067863858094993E-5</c:v>
                </c:pt>
                <c:pt idx="33">
                  <c:v>1.1300897893571247E-5</c:v>
                </c:pt>
                <c:pt idx="34">
                  <c:v>8.475673420178434E-6</c:v>
                </c:pt>
                <c:pt idx="35">
                  <c:v>6.3567550651338276E-6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7A1-4BE1-84B9-6612D9285275}"/>
            </c:ext>
          </c:extLst>
        </c:ser>
        <c:ser>
          <c:idx val="1"/>
          <c:order val="1"/>
          <c:tx>
            <c:strRef>
              <c:f>'Churn Curve Cities'!$I$1:$I$2</c:f>
              <c:strCache>
                <c:ptCount val="2"/>
                <c:pt idx="0">
                  <c:v>Post-Lantern</c:v>
                </c:pt>
                <c:pt idx="1">
                  <c:v>% Loss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'Churn Curve Cities'!$A$3:$A$38</c:f>
              <c:numCache>
                <c:formatCode>General</c:formatCode>
                <c:ptCount val="3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</c:numCache>
            </c:numRef>
          </c:cat>
          <c:val>
            <c:numRef>
              <c:f>'Churn Curve Cities'!$I$3:$I$38</c:f>
              <c:numCache>
                <c:formatCode>0.00%</c:formatCode>
                <c:ptCount val="36"/>
                <c:pt idx="0">
                  <c:v>0.12967618594686561</c:v>
                </c:pt>
                <c:pt idx="1">
                  <c:v>9.7257139460149203E-2</c:v>
                </c:pt>
                <c:pt idx="2">
                  <c:v>7.2942854595111906E-2</c:v>
                </c:pt>
                <c:pt idx="3">
                  <c:v>5.4707140946333943E-2</c:v>
                </c:pt>
                <c:pt idx="4">
                  <c:v>4.103035570975043E-2</c:v>
                </c:pt>
                <c:pt idx="5">
                  <c:v>3.077276678231284E-2</c:v>
                </c:pt>
                <c:pt idx="6">
                  <c:v>2.3079575086734635E-2</c:v>
                </c:pt>
                <c:pt idx="7">
                  <c:v>1.7309681315050972E-2</c:v>
                </c:pt>
                <c:pt idx="8">
                  <c:v>1.2982260986288227E-2</c:v>
                </c:pt>
                <c:pt idx="9">
                  <c:v>9.7366957397161703E-3</c:v>
                </c:pt>
                <c:pt idx="10">
                  <c:v>7.3025218047871286E-3</c:v>
                </c:pt>
                <c:pt idx="11">
                  <c:v>5.4768913535903482E-3</c:v>
                </c:pt>
                <c:pt idx="12">
                  <c:v>4.1076685151927601E-3</c:v>
                </c:pt>
                <c:pt idx="13">
                  <c:v>3.08075138639457E-3</c:v>
                </c:pt>
                <c:pt idx="14">
                  <c:v>2.3105635397959274E-3</c:v>
                </c:pt>
                <c:pt idx="15">
                  <c:v>1.7329226548469458E-3</c:v>
                </c:pt>
                <c:pt idx="16">
                  <c:v>1.2996919911352092E-3</c:v>
                </c:pt>
                <c:pt idx="17">
                  <c:v>9.7476899335140698E-4</c:v>
                </c:pt>
                <c:pt idx="18">
                  <c:v>7.3107674501355518E-4</c:v>
                </c:pt>
                <c:pt idx="19">
                  <c:v>5.4830755876016644E-4</c:v>
                </c:pt>
                <c:pt idx="20">
                  <c:v>4.1123066907012477E-4</c:v>
                </c:pt>
                <c:pt idx="21">
                  <c:v>3.0842300180259366E-4</c:v>
                </c:pt>
                <c:pt idx="22">
                  <c:v>2.3131725135194518E-4</c:v>
                </c:pt>
                <c:pt idx="23">
                  <c:v>1.7348793851395888E-4</c:v>
                </c:pt>
                <c:pt idx="24">
                  <c:v>1.3011595388546916E-4</c:v>
                </c:pt>
                <c:pt idx="25">
                  <c:v>9.7586965414101875E-5</c:v>
                </c:pt>
                <c:pt idx="26">
                  <c:v>7.3190224060576417E-5</c:v>
                </c:pt>
                <c:pt idx="27">
                  <c:v>5.4892668045432336E-5</c:v>
                </c:pt>
                <c:pt idx="28">
                  <c:v>4.1169501034074227E-5</c:v>
                </c:pt>
                <c:pt idx="29">
                  <c:v>3.0877125775555684E-5</c:v>
                </c:pt>
                <c:pt idx="30">
                  <c:v>2.3157844331666756E-5</c:v>
                </c:pt>
                <c:pt idx="31">
                  <c:v>1.7368383248750071E-5</c:v>
                </c:pt>
                <c:pt idx="32">
                  <c:v>1.302628743656255E-5</c:v>
                </c:pt>
                <c:pt idx="33">
                  <c:v>9.769715577421918E-6</c:v>
                </c:pt>
                <c:pt idx="34">
                  <c:v>7.327286683066433E-6</c:v>
                </c:pt>
                <c:pt idx="35">
                  <c:v>5.4954650122998275E-6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7A1-4BE1-84B9-6612D9285275}"/>
            </c:ext>
          </c:extLst>
        </c:ser>
        <c:dLbls/>
        <c:marker val="1"/>
        <c:axId val="75388800"/>
        <c:axId val="75662848"/>
      </c:lineChart>
      <c:catAx>
        <c:axId val="75388800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Months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7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62848"/>
        <c:crosses val="autoZero"/>
        <c:lblAlgn val="ctr"/>
        <c:lblOffset val="100"/>
      </c:catAx>
      <c:valAx>
        <c:axId val="75662848"/>
        <c:scaling>
          <c:orientation val="minMax"/>
          <c:max val="0.15000000000000005"/>
          <c:min val="0"/>
        </c:scaling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Loss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0%" sourceLinked="0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88800"/>
        <c:crosses val="autoZero"/>
        <c:crossBetween val="between"/>
        <c:majorUnit val="1.0000000000000004E-2"/>
      </c:valAx>
      <c:spPr>
        <a:noFill/>
        <a:ln>
          <a:noFill/>
        </a:ln>
        <a:effectLst/>
      </c:spPr>
    </c:plotArea>
    <c:legend>
      <c:legendPos val="t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80DF80-CC0E-4042-A87C-31EFB2CE3D9B}" type="doc">
      <dgm:prSet loTypeId="urn:microsoft.com/office/officeart/2005/8/layout/balance1" loCatId="relationship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8EF66C4-DAFF-4DB8-856A-538B37BDD07B}">
      <dgm:prSet phldrT="[Text]"/>
      <dgm:spPr/>
      <dgm:t>
        <a:bodyPr/>
        <a:lstStyle/>
        <a:p>
          <a:r>
            <a:rPr lang="en-US" dirty="0">
              <a:latin typeface="Georgia" panose="02040502050405020303" pitchFamily="18" charset="0"/>
            </a:rPr>
            <a:t>Revenue</a:t>
          </a:r>
        </a:p>
      </dgm:t>
    </dgm:pt>
    <dgm:pt modelId="{C2F5DF68-86FF-4898-9E3C-81058239F516}" type="parTrans" cxnId="{A20FB442-DDC7-4A80-9C32-509C846E56C4}">
      <dgm:prSet/>
      <dgm:spPr/>
      <dgm:t>
        <a:bodyPr/>
        <a:lstStyle/>
        <a:p>
          <a:endParaRPr lang="en-US"/>
        </a:p>
      </dgm:t>
    </dgm:pt>
    <dgm:pt modelId="{218B98E0-E485-4D97-90F9-EBAEEC5AB73E}" type="sibTrans" cxnId="{A20FB442-DDC7-4A80-9C32-509C846E56C4}">
      <dgm:prSet/>
      <dgm:spPr/>
      <dgm:t>
        <a:bodyPr/>
        <a:lstStyle/>
        <a:p>
          <a:endParaRPr lang="en-US"/>
        </a:p>
      </dgm:t>
    </dgm:pt>
    <dgm:pt modelId="{49B941E8-E710-4491-944E-3985E0EF4808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>
              <a:latin typeface="Georgia" panose="02040502050405020303" pitchFamily="18" charset="0"/>
            </a:rPr>
            <a:t>Driver retention directly translates to increased number of completed trips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0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rPr>
            <a:t>Given average trips per driver constant, driver churn rate = completed trips churn rate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100" dirty="0">
              <a:latin typeface="Georgia" panose="02040502050405020303" pitchFamily="18" charset="0"/>
            </a:rPr>
            <a:t>How many additional completed trips per month?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05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rPr>
            <a:t>=Average monthly completed trips * churn rate for month * 13.55% retention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050" dirty="0">
              <a:latin typeface="Georgia" panose="02040502050405020303" pitchFamily="18" charset="0"/>
            </a:rPr>
            <a:t>Additional revenue for given month = </a:t>
          </a:r>
          <a:r>
            <a:rPr lang="en-US" sz="105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rPr>
            <a:t>additional completed trips *  (avg net inflow + net booking per trip)</a:t>
          </a:r>
        </a:p>
      </dgm:t>
    </dgm:pt>
    <dgm:pt modelId="{5D37D2B2-A34F-4964-AD10-6E2F3DF31A25}" type="parTrans" cxnId="{F569755C-1F6B-4ED6-9963-3481FFA1325A}">
      <dgm:prSet/>
      <dgm:spPr/>
      <dgm:t>
        <a:bodyPr/>
        <a:lstStyle/>
        <a:p>
          <a:endParaRPr lang="en-US"/>
        </a:p>
      </dgm:t>
    </dgm:pt>
    <dgm:pt modelId="{AE2D2C8F-0A01-43E8-895A-3938B75F8E1D}" type="sibTrans" cxnId="{F569755C-1F6B-4ED6-9963-3481FFA1325A}">
      <dgm:prSet/>
      <dgm:spPr/>
      <dgm:t>
        <a:bodyPr/>
        <a:lstStyle/>
        <a:p>
          <a:endParaRPr lang="en-US"/>
        </a:p>
      </dgm:t>
    </dgm:pt>
    <dgm:pt modelId="{5499459D-62C4-4674-B8C5-EC607A6C455D}">
      <dgm:prSet phldrT="[Text]"/>
      <dgm:spPr/>
      <dgm:t>
        <a:bodyPr/>
        <a:lstStyle/>
        <a:p>
          <a:r>
            <a:rPr lang="en-US" dirty="0">
              <a:latin typeface="Georgia" panose="02040502050405020303" pitchFamily="18" charset="0"/>
            </a:rPr>
            <a:t>Costs</a:t>
          </a:r>
        </a:p>
      </dgm:t>
    </dgm:pt>
    <dgm:pt modelId="{B300DF1C-FB9C-4D90-92C1-88C1421A4197}" type="parTrans" cxnId="{2371DBA7-A1E9-4757-A40F-8B387C6C8643}">
      <dgm:prSet/>
      <dgm:spPr/>
      <dgm:t>
        <a:bodyPr/>
        <a:lstStyle/>
        <a:p>
          <a:endParaRPr lang="en-US"/>
        </a:p>
      </dgm:t>
    </dgm:pt>
    <dgm:pt modelId="{20B8EEAB-ABCB-48B8-8FB5-8B5D74FF8606}" type="sibTrans" cxnId="{2371DBA7-A1E9-4757-A40F-8B387C6C8643}">
      <dgm:prSet/>
      <dgm:spPr/>
      <dgm:t>
        <a:bodyPr/>
        <a:lstStyle/>
        <a:p>
          <a:endParaRPr lang="en-US"/>
        </a:p>
      </dgm:t>
    </dgm:pt>
    <dgm:pt modelId="{3E2CD533-7BDE-4831-9F8B-33C082C890EA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050" dirty="0">
              <a:latin typeface="Georgia" panose="02040502050405020303" pitchFamily="18" charset="0"/>
            </a:rPr>
            <a:t>Fixed initial investment: (Flashlight cost, Lite up setup fee, tooling cost)</a:t>
          </a:r>
        </a:p>
        <a:p>
          <a:pPr algn="l">
            <a:buFont typeface="Arial" panose="020B0604020202020204" pitchFamily="34" charset="0"/>
            <a:buNone/>
          </a:pPr>
          <a:r>
            <a:rPr lang="en-US" sz="1050" dirty="0">
              <a:latin typeface="Georgia" panose="02040502050405020303" pitchFamily="18" charset="0"/>
            </a:rPr>
            <a:t>Variable Costs: (cost per </a:t>
          </a:r>
          <a:r>
            <a:rPr lang="en-US" sz="1050" dirty="0" smtClean="0">
              <a:latin typeface="Georgia" panose="02040502050405020303" pitchFamily="18" charset="0"/>
            </a:rPr>
            <a:t>light)</a:t>
          </a:r>
          <a:endParaRPr lang="en-US" sz="1050" dirty="0">
            <a:latin typeface="Georgia" panose="02040502050405020303" pitchFamily="18" charset="0"/>
          </a:endParaRPr>
        </a:p>
        <a:p>
          <a:pPr algn="l">
            <a:buFont typeface="Arial" panose="020B0604020202020204" pitchFamily="34" charset="0"/>
            <a:buNone/>
          </a:pPr>
          <a:r>
            <a:rPr lang="en-US" sz="1050" dirty="0">
              <a:latin typeface="Georgia" panose="02040502050405020303" pitchFamily="18" charset="0"/>
            </a:rPr>
            <a:t>How many </a:t>
          </a:r>
          <a:r>
            <a:rPr lang="en-US" sz="1050" dirty="0" smtClean="0">
              <a:latin typeface="Georgia" panose="02040502050405020303" pitchFamily="18" charset="0"/>
            </a:rPr>
            <a:t>lights </a:t>
          </a:r>
          <a:r>
            <a:rPr lang="en-US" sz="1050" dirty="0">
              <a:latin typeface="Georgia" panose="02040502050405020303" pitchFamily="18" charset="0"/>
            </a:rPr>
            <a:t>are needed?</a:t>
          </a:r>
        </a:p>
        <a:p>
          <a:pPr algn="l">
            <a:buFont typeface="Arial" panose="020B0604020202020204" pitchFamily="34" charset="0"/>
            <a:buNone/>
          </a:pPr>
          <a:r>
            <a:rPr lang="en-US" sz="1000" dirty="0">
              <a:latin typeface="Georgia" panose="02040502050405020303" pitchFamily="18" charset="0"/>
            </a:rPr>
            <a:t>  </a:t>
          </a:r>
          <a:r>
            <a:rPr lang="en-US" sz="10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rPr>
            <a:t>-The average number of eligible drivers in each City</a:t>
          </a:r>
        </a:p>
        <a:p>
          <a:pPr algn="l">
            <a:buFont typeface="Arial" panose="020B0604020202020204" pitchFamily="34" charset="0"/>
            <a:buNone/>
          </a:pPr>
          <a:r>
            <a:rPr lang="en-US" sz="10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rPr>
            <a:t>=Average completed trips / average trips per driver</a:t>
          </a:r>
        </a:p>
        <a:p>
          <a:pPr algn="l">
            <a:buFont typeface="Arial" panose="020B0604020202020204" pitchFamily="34" charset="0"/>
            <a:buNone/>
          </a:pPr>
          <a:r>
            <a:rPr lang="en-US" sz="10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rPr>
            <a:t> -Given 18% of notified drivers pick up a </a:t>
          </a:r>
          <a:r>
            <a:rPr lang="en-US" sz="10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rPr>
            <a:t>light, </a:t>
          </a:r>
          <a:r>
            <a:rPr lang="en-US" sz="10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rPr>
            <a:t>number of </a:t>
          </a:r>
          <a:r>
            <a:rPr lang="en-US" sz="10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rPr>
            <a:t>lights </a:t>
          </a:r>
          <a:r>
            <a:rPr lang="en-US" sz="10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rPr>
            <a:t>to order to target entire eligible population</a:t>
          </a:r>
        </a:p>
        <a:p>
          <a:pPr algn="ctr">
            <a:buNone/>
          </a:pPr>
          <a:endParaRPr lang="en-US" sz="1600" dirty="0"/>
        </a:p>
      </dgm:t>
    </dgm:pt>
    <dgm:pt modelId="{E7E7FA86-D0F3-48BE-89DD-2BEC5E0A9CF3}" type="parTrans" cxnId="{973794C4-8032-4E78-9FB0-52991773857C}">
      <dgm:prSet/>
      <dgm:spPr/>
      <dgm:t>
        <a:bodyPr/>
        <a:lstStyle/>
        <a:p>
          <a:endParaRPr lang="en-US"/>
        </a:p>
      </dgm:t>
    </dgm:pt>
    <dgm:pt modelId="{7672B054-4068-4067-9DD3-AB03E9BBC158}" type="sibTrans" cxnId="{973794C4-8032-4E78-9FB0-52991773857C}">
      <dgm:prSet/>
      <dgm:spPr/>
      <dgm:t>
        <a:bodyPr/>
        <a:lstStyle/>
        <a:p>
          <a:endParaRPr lang="en-US"/>
        </a:p>
      </dgm:t>
    </dgm:pt>
    <dgm:pt modelId="{58DC92FB-8097-4DA5-BD64-CC7FBE6B584B}" type="pres">
      <dgm:prSet presAssocID="{0B80DF80-CC0E-4042-A87C-31EFB2CE3D9B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E1A368-DF83-41EB-895D-A815B5A52058}" type="pres">
      <dgm:prSet presAssocID="{0B80DF80-CC0E-4042-A87C-31EFB2CE3D9B}" presName="dummyMaxCanvas" presStyleCnt="0"/>
      <dgm:spPr/>
    </dgm:pt>
    <dgm:pt modelId="{8DFD4490-D871-47ED-BC67-41EBE473BAA3}" type="pres">
      <dgm:prSet presAssocID="{0B80DF80-CC0E-4042-A87C-31EFB2CE3D9B}" presName="parentComposite" presStyleCnt="0"/>
      <dgm:spPr/>
    </dgm:pt>
    <dgm:pt modelId="{598E1686-03FF-4ECB-8D66-2D323797A719}" type="pres">
      <dgm:prSet presAssocID="{0B80DF80-CC0E-4042-A87C-31EFB2CE3D9B}" presName="parent1" presStyleLbl="alignAccFollowNode1" presStyleIdx="0" presStyleCnt="4" custScaleY="45088" custLinFactNeighborY="43462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5F725068-B3AC-45F1-A6BD-11E0C8FE968F}" type="pres">
      <dgm:prSet presAssocID="{0B80DF80-CC0E-4042-A87C-31EFB2CE3D9B}" presName="parent2" presStyleLbl="alignAccFollowNode1" presStyleIdx="1" presStyleCnt="4" custScaleY="44805" custLinFactNeighborX="-1006" custLinFactNeighborY="45273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8D4A9216-027F-4A4B-B262-EFB9001A0D60}" type="pres">
      <dgm:prSet presAssocID="{0B80DF80-CC0E-4042-A87C-31EFB2CE3D9B}" presName="childrenComposite" presStyleCnt="0"/>
      <dgm:spPr/>
    </dgm:pt>
    <dgm:pt modelId="{976E3296-6D34-4758-99AD-5CBEAB1C4E3B}" type="pres">
      <dgm:prSet presAssocID="{0B80DF80-CC0E-4042-A87C-31EFB2CE3D9B}" presName="dummyMaxCanvas_ChildArea" presStyleCnt="0"/>
      <dgm:spPr/>
    </dgm:pt>
    <dgm:pt modelId="{48E33980-FDF7-47A1-8BFD-25DA66340D8C}" type="pres">
      <dgm:prSet presAssocID="{0B80DF80-CC0E-4042-A87C-31EFB2CE3D9B}" presName="fulcrum" presStyleLbl="alignAccFollowNode1" presStyleIdx="2" presStyleCnt="4" custScaleY="43149"/>
      <dgm:spPr/>
    </dgm:pt>
    <dgm:pt modelId="{FB84B303-BA07-414D-8B61-EA1A7A5B1D8D}" type="pres">
      <dgm:prSet presAssocID="{0B80DF80-CC0E-4042-A87C-31EFB2CE3D9B}" presName="balance_11" presStyleLbl="alignAccFollowNode1" presStyleIdx="3" presStyleCnt="4" custScaleY="26861" custLinFactNeighborY="95945">
        <dgm:presLayoutVars>
          <dgm:bulletEnabled val="1"/>
        </dgm:presLayoutVars>
      </dgm:prSet>
      <dgm:spPr/>
    </dgm:pt>
    <dgm:pt modelId="{45341D9E-98C1-4087-8EA6-C19D8F5EE9EA}" type="pres">
      <dgm:prSet presAssocID="{0B80DF80-CC0E-4042-A87C-31EFB2CE3D9B}" presName="left_11_1" presStyleLbl="node1" presStyleIdx="0" presStyleCnt="2" custScaleX="123574" custScaleY="112980" custLinFactNeighborX="3805" custLinFactNeighborY="62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0C9627-CC50-4C4E-8590-86711B0B69C1}" type="pres">
      <dgm:prSet presAssocID="{0B80DF80-CC0E-4042-A87C-31EFB2CE3D9B}" presName="right_11_1" presStyleLbl="node1" presStyleIdx="1" presStyleCnt="2" custScaleX="122833" custScaleY="115682" custLinFactNeighborX="391" custLinFactNeighborY="81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20121A-722A-4162-9C47-8F6642D31094}" type="presOf" srcId="{98EF66C4-DAFF-4DB8-856A-538B37BDD07B}" destId="{598E1686-03FF-4ECB-8D66-2D323797A719}" srcOrd="0" destOrd="0" presId="urn:microsoft.com/office/officeart/2005/8/layout/balance1"/>
    <dgm:cxn modelId="{C9F79B1E-AD95-45F9-BE79-B9FE72243D1F}" type="presOf" srcId="{49B941E8-E710-4491-944E-3985E0EF4808}" destId="{45341D9E-98C1-4087-8EA6-C19D8F5EE9EA}" srcOrd="0" destOrd="0" presId="urn:microsoft.com/office/officeart/2005/8/layout/balance1"/>
    <dgm:cxn modelId="{2371DBA7-A1E9-4757-A40F-8B387C6C8643}" srcId="{0B80DF80-CC0E-4042-A87C-31EFB2CE3D9B}" destId="{5499459D-62C4-4674-B8C5-EC607A6C455D}" srcOrd="1" destOrd="0" parTransId="{B300DF1C-FB9C-4D90-92C1-88C1421A4197}" sibTransId="{20B8EEAB-ABCB-48B8-8FB5-8B5D74FF8606}"/>
    <dgm:cxn modelId="{7391B895-7A90-451D-859A-0B078AEB90A8}" type="presOf" srcId="{5499459D-62C4-4674-B8C5-EC607A6C455D}" destId="{5F725068-B3AC-45F1-A6BD-11E0C8FE968F}" srcOrd="0" destOrd="0" presId="urn:microsoft.com/office/officeart/2005/8/layout/balance1"/>
    <dgm:cxn modelId="{A20FB442-DDC7-4A80-9C32-509C846E56C4}" srcId="{0B80DF80-CC0E-4042-A87C-31EFB2CE3D9B}" destId="{98EF66C4-DAFF-4DB8-856A-538B37BDD07B}" srcOrd="0" destOrd="0" parTransId="{C2F5DF68-86FF-4898-9E3C-81058239F516}" sibTransId="{218B98E0-E485-4D97-90F9-EBAEEC5AB73E}"/>
    <dgm:cxn modelId="{8E55F81B-836B-466D-9A56-9CE882A82E79}" type="presOf" srcId="{0B80DF80-CC0E-4042-A87C-31EFB2CE3D9B}" destId="{58DC92FB-8097-4DA5-BD64-CC7FBE6B584B}" srcOrd="0" destOrd="0" presId="urn:microsoft.com/office/officeart/2005/8/layout/balance1"/>
    <dgm:cxn modelId="{973794C4-8032-4E78-9FB0-52991773857C}" srcId="{5499459D-62C4-4674-B8C5-EC607A6C455D}" destId="{3E2CD533-7BDE-4831-9F8B-33C082C890EA}" srcOrd="0" destOrd="0" parTransId="{E7E7FA86-D0F3-48BE-89DD-2BEC5E0A9CF3}" sibTransId="{7672B054-4068-4067-9DD3-AB03E9BBC158}"/>
    <dgm:cxn modelId="{DD2F7AFD-271F-4745-B721-154C732D1532}" type="presOf" srcId="{3E2CD533-7BDE-4831-9F8B-33C082C890EA}" destId="{2A0C9627-CC50-4C4E-8590-86711B0B69C1}" srcOrd="0" destOrd="0" presId="urn:microsoft.com/office/officeart/2005/8/layout/balance1"/>
    <dgm:cxn modelId="{F569755C-1F6B-4ED6-9963-3481FFA1325A}" srcId="{98EF66C4-DAFF-4DB8-856A-538B37BDD07B}" destId="{49B941E8-E710-4491-944E-3985E0EF4808}" srcOrd="0" destOrd="0" parTransId="{5D37D2B2-A34F-4964-AD10-6E2F3DF31A25}" sibTransId="{AE2D2C8F-0A01-43E8-895A-3938B75F8E1D}"/>
    <dgm:cxn modelId="{540FF6FC-A7DA-46FD-8A9B-D1E9993C5032}" type="presParOf" srcId="{58DC92FB-8097-4DA5-BD64-CC7FBE6B584B}" destId="{B8E1A368-DF83-41EB-895D-A815B5A52058}" srcOrd="0" destOrd="0" presId="urn:microsoft.com/office/officeart/2005/8/layout/balance1"/>
    <dgm:cxn modelId="{85858A44-81A2-486E-A99C-9D6934D6C7E3}" type="presParOf" srcId="{58DC92FB-8097-4DA5-BD64-CC7FBE6B584B}" destId="{8DFD4490-D871-47ED-BC67-41EBE473BAA3}" srcOrd="1" destOrd="0" presId="urn:microsoft.com/office/officeart/2005/8/layout/balance1"/>
    <dgm:cxn modelId="{9140D3AE-A068-4731-A7F4-F0E7284D2A62}" type="presParOf" srcId="{8DFD4490-D871-47ED-BC67-41EBE473BAA3}" destId="{598E1686-03FF-4ECB-8D66-2D323797A719}" srcOrd="0" destOrd="0" presId="urn:microsoft.com/office/officeart/2005/8/layout/balance1"/>
    <dgm:cxn modelId="{8E9F8FAC-7D15-412F-87B7-B8A5B89C9D4D}" type="presParOf" srcId="{8DFD4490-D871-47ED-BC67-41EBE473BAA3}" destId="{5F725068-B3AC-45F1-A6BD-11E0C8FE968F}" srcOrd="1" destOrd="0" presId="urn:microsoft.com/office/officeart/2005/8/layout/balance1"/>
    <dgm:cxn modelId="{B6502E40-FB7A-41E5-ACEB-05DE21F69142}" type="presParOf" srcId="{58DC92FB-8097-4DA5-BD64-CC7FBE6B584B}" destId="{8D4A9216-027F-4A4B-B262-EFB9001A0D60}" srcOrd="2" destOrd="0" presId="urn:microsoft.com/office/officeart/2005/8/layout/balance1"/>
    <dgm:cxn modelId="{13B108CF-BC8E-4404-A333-5D39FE21B9F5}" type="presParOf" srcId="{8D4A9216-027F-4A4B-B262-EFB9001A0D60}" destId="{976E3296-6D34-4758-99AD-5CBEAB1C4E3B}" srcOrd="0" destOrd="0" presId="urn:microsoft.com/office/officeart/2005/8/layout/balance1"/>
    <dgm:cxn modelId="{A7E50F24-690E-43A7-A989-D4287DE5DFFF}" type="presParOf" srcId="{8D4A9216-027F-4A4B-B262-EFB9001A0D60}" destId="{48E33980-FDF7-47A1-8BFD-25DA66340D8C}" srcOrd="1" destOrd="0" presId="urn:microsoft.com/office/officeart/2005/8/layout/balance1"/>
    <dgm:cxn modelId="{DFD3D58A-4FA9-4DBD-8664-30E48BAEE4EF}" type="presParOf" srcId="{8D4A9216-027F-4A4B-B262-EFB9001A0D60}" destId="{FB84B303-BA07-414D-8B61-EA1A7A5B1D8D}" srcOrd="2" destOrd="0" presId="urn:microsoft.com/office/officeart/2005/8/layout/balance1"/>
    <dgm:cxn modelId="{DA219607-C0E7-4AA4-8F2A-31FBF5A18A77}" type="presParOf" srcId="{8D4A9216-027F-4A4B-B262-EFB9001A0D60}" destId="{45341D9E-98C1-4087-8EA6-C19D8F5EE9EA}" srcOrd="3" destOrd="0" presId="urn:microsoft.com/office/officeart/2005/8/layout/balance1"/>
    <dgm:cxn modelId="{38490E10-8562-40D4-A083-B34F858505CF}" type="presParOf" srcId="{8D4A9216-027F-4A4B-B262-EFB9001A0D60}" destId="{2A0C9627-CC50-4C4E-8590-86711B0B69C1}" srcOrd="4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879CEA-3014-44F7-B214-3BAF69C2208C}" type="doc">
      <dgm:prSet loTypeId="urn:microsoft.com/office/officeart/2005/8/layout/arrow4" loCatId="relationship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55585AD-1E3E-4508-BF5B-8883809EB17E}">
      <dgm:prSet phldrT="[Text]" custT="1"/>
      <dgm:spPr/>
      <dgm:t>
        <a:bodyPr/>
        <a:lstStyle/>
        <a:p>
          <a:r>
            <a:rPr lang="en-US" sz="1600" u="sng" dirty="0">
              <a:solidFill>
                <a:srgbClr val="C00000"/>
              </a:solidFill>
              <a:latin typeface="Georgia" panose="02040502050405020303" pitchFamily="18" charset="0"/>
            </a:rPr>
            <a:t>Benefits</a:t>
          </a:r>
        </a:p>
        <a:p>
          <a:r>
            <a:rPr lang="en-US" sz="1300" dirty="0">
              <a:latin typeface="Georgia" panose="02040502050405020303" pitchFamily="18" charset="0"/>
            </a:rPr>
            <a:t>-Reduction in driver churn, translates to additional revenue from increased completed trips</a:t>
          </a:r>
        </a:p>
        <a:p>
          <a:r>
            <a:rPr lang="en-US" sz="1300" dirty="0">
              <a:latin typeface="Georgia" panose="02040502050405020303" pitchFamily="18" charset="0"/>
            </a:rPr>
            <a:t>-Increased demand from better rider/customer experience:</a:t>
          </a:r>
        </a:p>
        <a:p>
          <a:r>
            <a:rPr lang="en-US" sz="1300" dirty="0">
              <a:latin typeface="Georgia" panose="02040502050405020303" pitchFamily="18" charset="0"/>
            </a:rPr>
            <a:t>	More drivers equates to lower wait times</a:t>
          </a:r>
        </a:p>
        <a:p>
          <a:r>
            <a:rPr lang="en-US" sz="1300" dirty="0">
              <a:latin typeface="Georgia" panose="02040502050405020303" pitchFamily="18" charset="0"/>
            </a:rPr>
            <a:t>	Decreased probability of surge pricing</a:t>
          </a:r>
        </a:p>
        <a:p>
          <a:r>
            <a:rPr lang="en-US" sz="1300" dirty="0">
              <a:latin typeface="Georgia" panose="02040502050405020303" pitchFamily="18" charset="0"/>
            </a:rPr>
            <a:t>	Improved pick-up experience</a:t>
          </a:r>
        </a:p>
        <a:p>
          <a:r>
            <a:rPr lang="en-US" sz="1300" dirty="0">
              <a:latin typeface="Georgia" panose="02040502050405020303" pitchFamily="18" charset="0"/>
            </a:rPr>
            <a:t>-Better marketing targeted to building driver and rider loyalty base</a:t>
          </a:r>
        </a:p>
      </dgm:t>
    </dgm:pt>
    <dgm:pt modelId="{528120F3-C93D-4862-84CC-FD8D71810986}" type="parTrans" cxnId="{B2F95B3F-7FC2-45F0-B6D2-D1C5D70C31AC}">
      <dgm:prSet/>
      <dgm:spPr/>
      <dgm:t>
        <a:bodyPr/>
        <a:lstStyle/>
        <a:p>
          <a:endParaRPr lang="en-US"/>
        </a:p>
      </dgm:t>
    </dgm:pt>
    <dgm:pt modelId="{D69F7C29-23C7-4121-967A-BBBD9EC7D23E}" type="sibTrans" cxnId="{B2F95B3F-7FC2-45F0-B6D2-D1C5D70C31AC}">
      <dgm:prSet/>
      <dgm:spPr/>
      <dgm:t>
        <a:bodyPr/>
        <a:lstStyle/>
        <a:p>
          <a:endParaRPr lang="en-US"/>
        </a:p>
      </dgm:t>
    </dgm:pt>
    <dgm:pt modelId="{AFA625B0-ADEF-470D-8EFE-28E42CA5DF92}">
      <dgm:prSet phldrT="[Text]"/>
      <dgm:spPr/>
      <dgm:t>
        <a:bodyPr/>
        <a:lstStyle/>
        <a:p>
          <a:endParaRPr lang="en-US"/>
        </a:p>
      </dgm:t>
    </dgm:pt>
    <dgm:pt modelId="{895938EA-8AD7-430B-9986-F71F4E9C17E7}" type="parTrans" cxnId="{66137FF6-7EA0-4B4F-9C54-F682C1475B2B}">
      <dgm:prSet/>
      <dgm:spPr/>
      <dgm:t>
        <a:bodyPr/>
        <a:lstStyle/>
        <a:p>
          <a:endParaRPr lang="en-US"/>
        </a:p>
      </dgm:t>
    </dgm:pt>
    <dgm:pt modelId="{819D9725-362A-445A-A413-31C84E46DEB6}" type="sibTrans" cxnId="{66137FF6-7EA0-4B4F-9C54-F682C1475B2B}">
      <dgm:prSet/>
      <dgm:spPr/>
      <dgm:t>
        <a:bodyPr/>
        <a:lstStyle/>
        <a:p>
          <a:endParaRPr lang="en-US"/>
        </a:p>
      </dgm:t>
    </dgm:pt>
    <dgm:pt modelId="{CDFB782C-8584-4E29-88FC-B27C4C5F5A89}">
      <dgm:prSet phldrT="[Text]" custT="1"/>
      <dgm:spPr/>
      <dgm:t>
        <a:bodyPr/>
        <a:lstStyle/>
        <a:p>
          <a:r>
            <a:rPr lang="en-US" sz="1600" u="sng" dirty="0">
              <a:solidFill>
                <a:srgbClr val="C00000"/>
              </a:solidFill>
              <a:latin typeface="Georgia" panose="02040502050405020303" pitchFamily="18" charset="0"/>
            </a:rPr>
            <a:t>Risks</a:t>
          </a:r>
        </a:p>
        <a:p>
          <a:r>
            <a:rPr lang="en-US" sz="1300" dirty="0">
              <a:latin typeface="Georgia" panose="02040502050405020303" pitchFamily="18" charset="0"/>
            </a:rPr>
            <a:t>-Test city data not reflective of actual cities</a:t>
          </a:r>
        </a:p>
        <a:p>
          <a:r>
            <a:rPr lang="en-US" sz="1300" dirty="0">
              <a:latin typeface="Georgia" panose="02040502050405020303" pitchFamily="18" charset="0"/>
            </a:rPr>
            <a:t>-Safety concerns and regulation exposure from fostering bright light inside vehicle</a:t>
          </a:r>
        </a:p>
        <a:p>
          <a:r>
            <a:rPr lang="en-US" sz="1300" dirty="0">
              <a:latin typeface="Georgia" panose="02040502050405020303" pitchFamily="18" charset="0"/>
            </a:rPr>
            <a:t>-Unforeseen implementation or maintenance cost of </a:t>
          </a:r>
          <a:r>
            <a:rPr lang="en-US" sz="1300" dirty="0" smtClean="0">
              <a:latin typeface="Georgia" panose="02040502050405020303" pitchFamily="18" charset="0"/>
            </a:rPr>
            <a:t>light </a:t>
          </a:r>
          <a:r>
            <a:rPr lang="en-US" sz="1300" dirty="0">
              <a:latin typeface="Georgia" panose="02040502050405020303" pitchFamily="18" charset="0"/>
            </a:rPr>
            <a:t>program due to scalability</a:t>
          </a:r>
        </a:p>
        <a:p>
          <a:r>
            <a:rPr lang="en-US" sz="1300" dirty="0">
              <a:latin typeface="Georgia" panose="02040502050405020303" pitchFamily="18" charset="0"/>
            </a:rPr>
            <a:t>-Cannibalism of driver base from additional requirement of housing </a:t>
          </a:r>
          <a:r>
            <a:rPr lang="en-US" sz="1300" dirty="0" smtClean="0">
              <a:latin typeface="Georgia" panose="02040502050405020303" pitchFamily="18" charset="0"/>
            </a:rPr>
            <a:t>light</a:t>
          </a:r>
          <a:endParaRPr lang="en-US" sz="1300" dirty="0">
            <a:latin typeface="Georgia" panose="02040502050405020303" pitchFamily="18" charset="0"/>
          </a:endParaRPr>
        </a:p>
      </dgm:t>
    </dgm:pt>
    <dgm:pt modelId="{2C8CFB1E-FD20-4D70-A134-44B53B05D88B}" type="parTrans" cxnId="{9CBEA0BF-3FE5-4F03-9527-6B8DF256476C}">
      <dgm:prSet/>
      <dgm:spPr/>
      <dgm:t>
        <a:bodyPr/>
        <a:lstStyle/>
        <a:p>
          <a:endParaRPr lang="en-US"/>
        </a:p>
      </dgm:t>
    </dgm:pt>
    <dgm:pt modelId="{6B9C4CA9-2CF3-4707-89AF-589A0881E481}" type="sibTrans" cxnId="{9CBEA0BF-3FE5-4F03-9527-6B8DF256476C}">
      <dgm:prSet/>
      <dgm:spPr/>
      <dgm:t>
        <a:bodyPr/>
        <a:lstStyle/>
        <a:p>
          <a:endParaRPr lang="en-US"/>
        </a:p>
      </dgm:t>
    </dgm:pt>
    <dgm:pt modelId="{68FDB0DF-BB83-4D9B-BACC-ACE0AE5A8ED9}" type="pres">
      <dgm:prSet presAssocID="{18879CEA-3014-44F7-B214-3BAF69C2208C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4F63D2-BCFF-4E7C-933A-334EBA42A87B}" type="pres">
      <dgm:prSet presAssocID="{455585AD-1E3E-4508-BF5B-8883809EB17E}" presName="upArrow" presStyleLbl="node1" presStyleIdx="0" presStyleCnt="2" custLinFactNeighborX="-2774" custLinFactNeighborY="-3010"/>
      <dgm:spPr>
        <a:solidFill>
          <a:schemeClr val="bg2">
            <a:lumMod val="10000"/>
          </a:schemeClr>
        </a:solidFill>
      </dgm:spPr>
    </dgm:pt>
    <dgm:pt modelId="{80697D2D-DF6B-47BD-A363-4EF5CC09914C}" type="pres">
      <dgm:prSet presAssocID="{455585AD-1E3E-4508-BF5B-8883809EB17E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95E730-ABB1-469A-A61F-9E34D8791296}" type="pres">
      <dgm:prSet presAssocID="{CDFB782C-8584-4E29-88FC-B27C4C5F5A89}" presName="downArrow" presStyleLbl="node1" presStyleIdx="1" presStyleCnt="2"/>
      <dgm:spPr>
        <a:solidFill>
          <a:srgbClr val="C00000"/>
        </a:solidFill>
      </dgm:spPr>
    </dgm:pt>
    <dgm:pt modelId="{16D4A6E0-9C68-4CB1-AEBA-9D86B4F67D3F}" type="pres">
      <dgm:prSet presAssocID="{CDFB782C-8584-4E29-88FC-B27C4C5F5A89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F95B3F-7FC2-45F0-B6D2-D1C5D70C31AC}" srcId="{18879CEA-3014-44F7-B214-3BAF69C2208C}" destId="{455585AD-1E3E-4508-BF5B-8883809EB17E}" srcOrd="0" destOrd="0" parTransId="{528120F3-C93D-4862-84CC-FD8D71810986}" sibTransId="{D69F7C29-23C7-4121-967A-BBBD9EC7D23E}"/>
    <dgm:cxn modelId="{66137FF6-7EA0-4B4F-9C54-F682C1475B2B}" srcId="{18879CEA-3014-44F7-B214-3BAF69C2208C}" destId="{AFA625B0-ADEF-470D-8EFE-28E42CA5DF92}" srcOrd="2" destOrd="0" parTransId="{895938EA-8AD7-430B-9986-F71F4E9C17E7}" sibTransId="{819D9725-362A-445A-A413-31C84E46DEB6}"/>
    <dgm:cxn modelId="{B31C7223-3472-4D10-A1A5-E23DE1A298FC}" type="presOf" srcId="{455585AD-1E3E-4508-BF5B-8883809EB17E}" destId="{80697D2D-DF6B-47BD-A363-4EF5CC09914C}" srcOrd="0" destOrd="0" presId="urn:microsoft.com/office/officeart/2005/8/layout/arrow4"/>
    <dgm:cxn modelId="{4791F5AD-0444-4D2E-800E-6659817DB178}" type="presOf" srcId="{CDFB782C-8584-4E29-88FC-B27C4C5F5A89}" destId="{16D4A6E0-9C68-4CB1-AEBA-9D86B4F67D3F}" srcOrd="0" destOrd="0" presId="urn:microsoft.com/office/officeart/2005/8/layout/arrow4"/>
    <dgm:cxn modelId="{9CBEA0BF-3FE5-4F03-9527-6B8DF256476C}" srcId="{18879CEA-3014-44F7-B214-3BAF69C2208C}" destId="{CDFB782C-8584-4E29-88FC-B27C4C5F5A89}" srcOrd="1" destOrd="0" parTransId="{2C8CFB1E-FD20-4D70-A134-44B53B05D88B}" sibTransId="{6B9C4CA9-2CF3-4707-89AF-589A0881E481}"/>
    <dgm:cxn modelId="{D5E48E88-A3FE-486F-A6F9-ABF8390231E3}" type="presOf" srcId="{18879CEA-3014-44F7-B214-3BAF69C2208C}" destId="{68FDB0DF-BB83-4D9B-BACC-ACE0AE5A8ED9}" srcOrd="0" destOrd="0" presId="urn:microsoft.com/office/officeart/2005/8/layout/arrow4"/>
    <dgm:cxn modelId="{1599D506-DCD1-4BEF-AC01-19DDC12BFAED}" type="presParOf" srcId="{68FDB0DF-BB83-4D9B-BACC-ACE0AE5A8ED9}" destId="{E34F63D2-BCFF-4E7C-933A-334EBA42A87B}" srcOrd="0" destOrd="0" presId="urn:microsoft.com/office/officeart/2005/8/layout/arrow4"/>
    <dgm:cxn modelId="{9CF3ED7B-35A3-479A-911C-E223B19E3288}" type="presParOf" srcId="{68FDB0DF-BB83-4D9B-BACC-ACE0AE5A8ED9}" destId="{80697D2D-DF6B-47BD-A363-4EF5CC09914C}" srcOrd="1" destOrd="0" presId="urn:microsoft.com/office/officeart/2005/8/layout/arrow4"/>
    <dgm:cxn modelId="{3BCEAC08-1979-4531-AC7D-0B5D3836B20A}" type="presParOf" srcId="{68FDB0DF-BB83-4D9B-BACC-ACE0AE5A8ED9}" destId="{4095E730-ABB1-469A-A61F-9E34D8791296}" srcOrd="2" destOrd="0" presId="urn:microsoft.com/office/officeart/2005/8/layout/arrow4"/>
    <dgm:cxn modelId="{E917BC65-886F-4B85-ACD6-0336363A3C5D}" type="presParOf" srcId="{68FDB0DF-BB83-4D9B-BACC-ACE0AE5A8ED9}" destId="{16D4A6E0-9C68-4CB1-AEBA-9D86B4F67D3F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E1686-03FF-4ECB-8D66-2D323797A719}">
      <dsp:nvSpPr>
        <dsp:cNvPr id="0" name=""/>
        <dsp:cNvSpPr/>
      </dsp:nvSpPr>
      <dsp:spPr>
        <a:xfrm>
          <a:off x="672313" y="669323"/>
          <a:ext cx="1698838" cy="42554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Georgia" panose="02040502050405020303" pitchFamily="18" charset="0"/>
            </a:rPr>
            <a:t>Revenue</a:t>
          </a:r>
        </a:p>
      </dsp:txBody>
      <dsp:txXfrm>
        <a:off x="684777" y="681787"/>
        <a:ext cx="1673910" cy="400612"/>
      </dsp:txXfrm>
    </dsp:sp>
    <dsp:sp modelId="{5F725068-B3AC-45F1-A6BD-11E0C8FE968F}">
      <dsp:nvSpPr>
        <dsp:cNvPr id="0" name=""/>
        <dsp:cNvSpPr/>
      </dsp:nvSpPr>
      <dsp:spPr>
        <a:xfrm>
          <a:off x="3109101" y="687751"/>
          <a:ext cx="1698838" cy="422869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Georgia" panose="02040502050405020303" pitchFamily="18" charset="0"/>
            </a:rPr>
            <a:t>Costs</a:t>
          </a:r>
        </a:p>
      </dsp:txBody>
      <dsp:txXfrm>
        <a:off x="3121486" y="700136"/>
        <a:ext cx="1674068" cy="398099"/>
      </dsp:txXfrm>
    </dsp:sp>
    <dsp:sp modelId="{48E33980-FDF7-47A1-8BFD-25DA66340D8C}">
      <dsp:nvSpPr>
        <dsp:cNvPr id="0" name=""/>
        <dsp:cNvSpPr/>
      </dsp:nvSpPr>
      <dsp:spPr>
        <a:xfrm>
          <a:off x="2394747" y="4212357"/>
          <a:ext cx="707849" cy="305430"/>
        </a:xfrm>
        <a:prstGeom prst="triangle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4B303-BA07-414D-8B61-EA1A7A5B1D8D}">
      <dsp:nvSpPr>
        <dsp:cNvPr id="0" name=""/>
        <dsp:cNvSpPr/>
      </dsp:nvSpPr>
      <dsp:spPr>
        <a:xfrm>
          <a:off x="625123" y="4094998"/>
          <a:ext cx="4247097" cy="7706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41D9E-98C1-4087-8EA6-C19D8F5EE9EA}">
      <dsp:nvSpPr>
        <dsp:cNvPr id="0" name=""/>
        <dsp:cNvSpPr/>
      </dsp:nvSpPr>
      <dsp:spPr>
        <a:xfrm>
          <a:off x="536711" y="1145061"/>
          <a:ext cx="2099323" cy="285769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>
              <a:latin typeface="Georgia" panose="02040502050405020303" pitchFamily="18" charset="0"/>
            </a:rPr>
            <a:t>Driver retention directly translates to increased number of completed trips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kern="12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rPr>
            <a:t>Given average trips per driver constant, driver churn rate = completed trips churn rate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>
              <a:latin typeface="Georgia" panose="02040502050405020303" pitchFamily="18" charset="0"/>
            </a:rPr>
            <a:t>How many additional completed trips per month?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50" kern="12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rPr>
            <a:t>=Average monthly completed trips * churn rate for month * 13.55% retention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50" kern="1200" dirty="0">
              <a:latin typeface="Georgia" panose="02040502050405020303" pitchFamily="18" charset="0"/>
            </a:rPr>
            <a:t>Additional revenue for given month = </a:t>
          </a:r>
          <a:r>
            <a:rPr lang="en-US" sz="1050" kern="12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rPr>
            <a:t>additional completed trips *  (avg net inflow + net booking per trip)</a:t>
          </a:r>
        </a:p>
      </dsp:txBody>
      <dsp:txXfrm>
        <a:off x="639192" y="1247542"/>
        <a:ext cx="1894361" cy="2652734"/>
      </dsp:txXfrm>
    </dsp:sp>
    <dsp:sp modelId="{2A0C9627-CC50-4C4E-8590-86711B0B69C1}">
      <dsp:nvSpPr>
        <dsp:cNvPr id="0" name=""/>
        <dsp:cNvSpPr/>
      </dsp:nvSpPr>
      <dsp:spPr>
        <a:xfrm>
          <a:off x="2938886" y="1158492"/>
          <a:ext cx="2086734" cy="2926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50" kern="1200" dirty="0">
              <a:latin typeface="Georgia" panose="02040502050405020303" pitchFamily="18" charset="0"/>
            </a:rPr>
            <a:t>Fixed initial investment: (Flashlight cost, Lite up setup fee, tooling cost)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50" kern="1200" dirty="0">
              <a:latin typeface="Georgia" panose="02040502050405020303" pitchFamily="18" charset="0"/>
            </a:rPr>
            <a:t>Variable Costs: (cost per lantern)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50" kern="1200" dirty="0">
              <a:latin typeface="Georgia" panose="02040502050405020303" pitchFamily="18" charset="0"/>
            </a:rPr>
            <a:t>How many lanterns are needed?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kern="1200" dirty="0">
              <a:latin typeface="Georgia" panose="02040502050405020303" pitchFamily="18" charset="0"/>
            </a:rPr>
            <a:t>  </a:t>
          </a:r>
          <a:r>
            <a:rPr lang="en-US" sz="1000" kern="12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rPr>
            <a:t>-The average number of eligible drivers in each City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kern="12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rPr>
            <a:t>=Average completed trips / average trips per driver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kern="12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rPr>
            <a:t> -Given 18% of notified drivers pick up a lantern, number of lanterns to order to target entire eligible population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3040752" y="1260358"/>
        <a:ext cx="1883002" cy="2722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F63D2-BCFF-4E7C-933A-334EBA42A87B}">
      <dsp:nvSpPr>
        <dsp:cNvPr id="0" name=""/>
        <dsp:cNvSpPr/>
      </dsp:nvSpPr>
      <dsp:spPr>
        <a:xfrm>
          <a:off x="0" y="0"/>
          <a:ext cx="2328472" cy="2247999"/>
        </a:xfrm>
        <a:prstGeom prst="upArrow">
          <a:avLst/>
        </a:prstGeom>
        <a:solidFill>
          <a:schemeClr val="bg2">
            <a:lumMod val="1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697D2D-DF6B-47BD-A363-4EF5CC09914C}">
      <dsp:nvSpPr>
        <dsp:cNvPr id="0" name=""/>
        <dsp:cNvSpPr/>
      </dsp:nvSpPr>
      <dsp:spPr>
        <a:xfrm>
          <a:off x="2402207" y="0"/>
          <a:ext cx="3951347" cy="2247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0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 dirty="0">
              <a:solidFill>
                <a:srgbClr val="C00000"/>
              </a:solidFill>
              <a:latin typeface="Georgia" panose="02040502050405020303" pitchFamily="18" charset="0"/>
            </a:rPr>
            <a:t>Benefits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Georgia" panose="02040502050405020303" pitchFamily="18" charset="0"/>
            </a:rPr>
            <a:t>-Reduction in driver churn, translates to additional revenue from increased completed trips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Georgia" panose="02040502050405020303" pitchFamily="18" charset="0"/>
            </a:rPr>
            <a:t>-Increased demand from better rider/customer experience: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Georgia" panose="02040502050405020303" pitchFamily="18" charset="0"/>
            </a:rPr>
            <a:t>	More drivers equates to lower wait times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Georgia" panose="02040502050405020303" pitchFamily="18" charset="0"/>
            </a:rPr>
            <a:t>	Decreased probability of surge pricing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Georgia" panose="02040502050405020303" pitchFamily="18" charset="0"/>
            </a:rPr>
            <a:t>	Improved pick-up experience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Georgia" panose="02040502050405020303" pitchFamily="18" charset="0"/>
            </a:rPr>
            <a:t>-Better marketing targeted to building driver and rider loyalty base</a:t>
          </a:r>
        </a:p>
      </dsp:txBody>
      <dsp:txXfrm>
        <a:off x="2402207" y="0"/>
        <a:ext cx="3951347" cy="2247999"/>
      </dsp:txXfrm>
    </dsp:sp>
    <dsp:sp modelId="{4095E730-ABB1-469A-A61F-9E34D8791296}">
      <dsp:nvSpPr>
        <dsp:cNvPr id="0" name=""/>
        <dsp:cNvSpPr/>
      </dsp:nvSpPr>
      <dsp:spPr>
        <a:xfrm>
          <a:off x="702422" y="2435333"/>
          <a:ext cx="2328472" cy="2247999"/>
        </a:xfrm>
        <a:prstGeom prst="downArrow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D4A6E0-9C68-4CB1-AEBA-9D86B4F67D3F}">
      <dsp:nvSpPr>
        <dsp:cNvPr id="0" name=""/>
        <dsp:cNvSpPr/>
      </dsp:nvSpPr>
      <dsp:spPr>
        <a:xfrm>
          <a:off x="3100749" y="2435333"/>
          <a:ext cx="3951347" cy="2247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0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 dirty="0">
              <a:solidFill>
                <a:srgbClr val="C00000"/>
              </a:solidFill>
              <a:latin typeface="Georgia" panose="02040502050405020303" pitchFamily="18" charset="0"/>
            </a:rPr>
            <a:t>Risks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Georgia" panose="02040502050405020303" pitchFamily="18" charset="0"/>
            </a:rPr>
            <a:t>-Test city data not reflective of actual cities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Georgia" panose="02040502050405020303" pitchFamily="18" charset="0"/>
            </a:rPr>
            <a:t>-Safety concerns and regulation exposure from fostering bright light inside vehicle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Georgia" panose="02040502050405020303" pitchFamily="18" charset="0"/>
            </a:rPr>
            <a:t>-Unforeseen implementation or maintenance cost of Lantern program due to scalability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Georgia" panose="02040502050405020303" pitchFamily="18" charset="0"/>
            </a:rPr>
            <a:t>-Cannibalism of driver base from additional requirement of housing lantern</a:t>
          </a:r>
        </a:p>
      </dsp:txBody>
      <dsp:txXfrm>
        <a:off x="3100749" y="2435333"/>
        <a:ext cx="3951347" cy="2247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82795-DB2F-495A-BC0E-EDA637127473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AB020-B514-4F95-8BB0-DD0B37BC63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926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9545C-1ECE-954E-B30C-9E6A098909F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858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632DE2-B117-4CDD-B180-C89A5133D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504AA3D-3DB7-48CF-9E37-A5DF40225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6FCDE7-B5FC-43DE-AD65-661ED4BC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54D8-D823-410D-A390-AC3800DAAF6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2E0369-5AF9-49C7-A421-C8160740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0CC1EA-C15E-4042-A579-40A9B68D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BE95-6B17-43B4-8DA8-29B842A4B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410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64BF1C-19BA-4B0E-BD29-43D25CA5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6E5EA51-FCB7-4A60-9459-2C121B693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C40880-D9F0-430A-8D03-40EF8773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54D8-D823-410D-A390-AC3800DAAF6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1C6E78-A9E4-44E2-96EF-D5CFFF3B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E813FE-D172-4F96-8184-6C8D8052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BE95-6B17-43B4-8DA8-29B842A4B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499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522232C-B801-460F-AABC-890172D26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0714884-BF92-43D5-A1C7-6A691A534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B1B9D5-9181-4941-B5BB-86B0EE97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54D8-D823-410D-A390-AC3800DAAF6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9E803F-AFF1-4C5D-A444-ADCDF214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B92CAB-38D3-4C5F-ACD3-A79097F0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BE95-6B17-43B4-8DA8-29B842A4B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1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4355A5-0F73-459B-9B28-037A3142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74FBA1-9881-4858-AD31-70597DE8F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D24A95-353E-431D-BBF7-70A201C9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54D8-D823-410D-A390-AC3800DAAF6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6C0ED1-FE1D-494E-BE1B-64923234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2840EA-3B09-4898-A2A0-451BE4DC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BE95-6B17-43B4-8DA8-29B842A4B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276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FB9296-086A-4AB2-AE92-E3BE2A224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9B15AE-3F90-4B7F-AFA9-B4131FECA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DE55CE-3B5E-4469-A5D2-F5F04CF2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54D8-D823-410D-A390-AC3800DAAF6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03CF7A-C338-48A3-BFF3-E7996761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2D903D-0A71-4FFD-8018-E6B905E7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BE95-6B17-43B4-8DA8-29B842A4B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990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765B4C-0076-4708-8B71-F9450496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98276F-85A4-4067-8C6F-2A6C03E7F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B774E99-4F6F-4E67-A573-B58AB104E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F41BE51-1E42-44CA-B20B-53309D2F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54D8-D823-410D-A390-AC3800DAAF6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FECB03-6801-4B2C-AE42-BA1C2506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C32D938-60A7-43E6-9367-3BF80DDD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BE95-6B17-43B4-8DA8-29B842A4B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215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F9FB9D-2E60-4E66-B502-453FCAA8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685386-FA14-4840-B666-3DA9D9366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B2586E-4A2C-412B-8FB8-115312169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5189D9E-6A13-4600-9B2A-E5CF420D8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841DDCF-9899-422E-83FA-A870BF4C5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1026AA3-B1DB-4E6B-AE28-985C943A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54D8-D823-410D-A390-AC3800DAAF6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C81BF00-7DE4-4747-AE48-ECB54D3D1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21BAC5B-7B21-45D1-B0F0-9F7BEA16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BE95-6B17-43B4-8DA8-29B842A4B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47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030349-6E9C-4E52-9E3F-9C6C6880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81F922A-F74E-4996-8A13-7777ED59B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54D8-D823-410D-A390-AC3800DAAF6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FB57A4F-23C1-43B0-A702-A7F728E9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4E3C6C-9419-4E29-B12D-CC60D021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BE95-6B17-43B4-8DA8-29B842A4B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929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AD2C71F-6DF5-4DE2-BFBF-32DE5763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54D8-D823-410D-A390-AC3800DAAF6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08BB97A-BE64-415D-ABB1-666B8083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D7D001-C3EC-435F-BEC6-8D4BBE33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BE95-6B17-43B4-8DA8-29B842A4B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353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ABFD1C-F31A-47C0-A025-2E71295F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9FBFDC-0241-4060-9F2D-74D719C0C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0B877EA-CDCC-4406-9931-C42563B13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3B22DB6-41F5-445F-ADFD-D56AA25D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54D8-D823-410D-A390-AC3800DAAF6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DA5A05-C761-45BC-BC38-9CFEE94C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DCBFE5C-7836-41E9-B82E-BCF389A7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BE95-6B17-43B4-8DA8-29B842A4B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793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A9ACE7-1150-4921-93BF-C040B38C9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86732F6-E630-4E99-A6BE-1FC0CE18A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BAC8E8E-AD40-4C3B-9B68-8C3EF8600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E25D7A-2FEF-4FA5-A941-F47AF028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54D8-D823-410D-A390-AC3800DAAF6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7CE167-2CA8-4112-9790-4C61FFF4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C7AFC5B-B27C-4DFA-B698-C3A918CD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BE95-6B17-43B4-8DA8-29B842A4B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951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9829905-BD0B-482E-BC31-E912AA56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BD60E6-A9AC-4A4C-881A-AB1865334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8931C6-2065-4C2D-9590-7875105F7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C54D8-D823-410D-A390-AC3800DAAF6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66A0D4-C7B4-4C9D-A6E2-971B354DF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FB4220-0CB9-4ACE-B01F-6C7FC64BE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DBE95-6B17-43B4-8DA8-29B842A4B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56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441" y="3581364"/>
            <a:ext cx="10248902" cy="118280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Georgia"/>
                <a:cs typeface="Georgia"/>
              </a:rPr>
              <a:t>Light Case Study</a:t>
            </a:r>
            <a:endParaRPr lang="en-US" sz="3200" dirty="0">
              <a:latin typeface="Georgia"/>
              <a:cs typeface="Georgi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973" y="5078725"/>
            <a:ext cx="3460911" cy="400110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sz="2000" dirty="0">
              <a:latin typeface="Georgia"/>
              <a:cs typeface="Georgia"/>
            </a:endParaRPr>
          </a:p>
          <a:p>
            <a:pPr algn="l"/>
            <a:r>
              <a:rPr lang="en-US" sz="6400" dirty="0">
                <a:latin typeface="Georgia"/>
                <a:cs typeface="Georgia"/>
              </a:rPr>
              <a:t>June </a:t>
            </a:r>
            <a:r>
              <a:rPr lang="en-US" sz="6400" dirty="0" smtClean="0">
                <a:latin typeface="Georgia"/>
                <a:cs typeface="Georgia"/>
              </a:rPr>
              <a:t>2019</a:t>
            </a:r>
            <a:endParaRPr lang="en-US" sz="6400" dirty="0">
              <a:latin typeface="Georgia"/>
              <a:cs typeface="Georgi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340" y="4771774"/>
            <a:ext cx="8165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charset="0"/>
                <a:ea typeface="Georgia" charset="0"/>
                <a:cs typeface="Georgia" charset="0"/>
              </a:rPr>
              <a:t>Christie Wang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97980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0633" y="6199797"/>
            <a:ext cx="1217073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4214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B7F5196-6ABB-4CD8-B228-32BE0742FB21}"/>
              </a:ext>
            </a:extLst>
          </p:cNvPr>
          <p:cNvGrpSpPr/>
          <p:nvPr/>
        </p:nvGrpSpPr>
        <p:grpSpPr>
          <a:xfrm>
            <a:off x="0" y="6475805"/>
            <a:ext cx="12157574" cy="371562"/>
            <a:chOff x="0" y="6475805"/>
            <a:chExt cx="12157574" cy="371562"/>
          </a:xfrm>
        </p:grpSpPr>
        <p:sp>
          <p:nvSpPr>
            <p:cNvPr id="4" name="Chevron 3"/>
            <p:cNvSpPr/>
            <p:nvPr/>
          </p:nvSpPr>
          <p:spPr bwMode="ltGray">
            <a:xfrm>
              <a:off x="2364752" y="6482983"/>
              <a:ext cx="2573080" cy="364384"/>
            </a:xfrm>
            <a:prstGeom prst="chevron">
              <a:avLst>
                <a:gd name="adj" fmla="val 31595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eorgia" pitchFamily="18" charset="0"/>
                </a:rPr>
                <a:t>Experiment &amp; Churn Curve Analysis</a:t>
              </a:r>
            </a:p>
          </p:txBody>
        </p:sp>
        <p:sp>
          <p:nvSpPr>
            <p:cNvPr id="5" name="Pentagon 4"/>
            <p:cNvSpPr/>
            <p:nvPr/>
          </p:nvSpPr>
          <p:spPr bwMode="ltGray">
            <a:xfrm>
              <a:off x="0" y="6489981"/>
              <a:ext cx="2477386" cy="350208"/>
            </a:xfrm>
            <a:prstGeom prst="homePlate">
              <a:avLst>
                <a:gd name="adj" fmla="val 31469"/>
              </a:avLst>
            </a:prstGeom>
            <a:solidFill>
              <a:schemeClr val="bg2">
                <a:lumMod val="25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eorgia" pitchFamily="18" charset="0"/>
                </a:rPr>
                <a:t>Executive Summary</a:t>
              </a:r>
            </a:p>
          </p:txBody>
        </p:sp>
        <p:sp>
          <p:nvSpPr>
            <p:cNvPr id="6" name="Chevron 5"/>
            <p:cNvSpPr/>
            <p:nvPr/>
          </p:nvSpPr>
          <p:spPr bwMode="ltGray">
            <a:xfrm>
              <a:off x="4820870" y="6486618"/>
              <a:ext cx="2558126" cy="357748"/>
            </a:xfrm>
            <a:prstGeom prst="chevron">
              <a:avLst>
                <a:gd name="adj" fmla="val 31595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eorgia" pitchFamily="18" charset="0"/>
                </a:rPr>
                <a:t>Breakeven Analysis</a:t>
              </a:r>
            </a:p>
          </p:txBody>
        </p:sp>
        <p:sp>
          <p:nvSpPr>
            <p:cNvPr id="21" name="Chevron 20"/>
            <p:cNvSpPr/>
            <p:nvPr/>
          </p:nvSpPr>
          <p:spPr bwMode="ltGray">
            <a:xfrm>
              <a:off x="9715388" y="6475805"/>
              <a:ext cx="2442186" cy="364384"/>
            </a:xfrm>
            <a:prstGeom prst="chevron">
              <a:avLst>
                <a:gd name="adj" fmla="val 31595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eorgia" pitchFamily="18" charset="0"/>
                </a:rPr>
                <a:t>Key Benefits &amp; Risks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0" y="3001"/>
            <a:ext cx="12192000" cy="486095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Executive Summary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6601" y="737548"/>
            <a:ext cx="87548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After reviewing </a:t>
            </a:r>
            <a:r>
              <a:rPr lang="en-US" sz="1600" dirty="0" smtClean="0">
                <a:latin typeface="Georgia" panose="02040502050405020303" pitchFamily="18" charset="0"/>
              </a:rPr>
              <a:t>light case study </a:t>
            </a:r>
            <a:r>
              <a:rPr lang="en-US" sz="1600" dirty="0" smtClean="0">
                <a:latin typeface="Georgia" panose="02040502050405020303" pitchFamily="18" charset="0"/>
              </a:rPr>
              <a:t>test </a:t>
            </a:r>
            <a:r>
              <a:rPr lang="en-US" sz="1600" dirty="0">
                <a:latin typeface="Georgia" panose="02040502050405020303" pitchFamily="18" charset="0"/>
              </a:rPr>
              <a:t>city experiment data, recommend rolling out the </a:t>
            </a:r>
            <a:r>
              <a:rPr lang="en-US" sz="1600" dirty="0" smtClean="0">
                <a:latin typeface="Georgia" panose="02040502050405020303" pitchFamily="18" charset="0"/>
              </a:rPr>
              <a:t>light program </a:t>
            </a:r>
            <a:r>
              <a:rPr lang="en-US" sz="1600" dirty="0">
                <a:latin typeface="Georgia" panose="02040502050405020303" pitchFamily="18" charset="0"/>
              </a:rPr>
              <a:t>to </a:t>
            </a: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City 2 </a:t>
            </a:r>
            <a:r>
              <a:rPr lang="en-US" sz="1600" dirty="0">
                <a:latin typeface="Georgia" panose="02040502050405020303" pitchFamily="18" charset="0"/>
              </a:rPr>
              <a:t>to effectively </a:t>
            </a:r>
            <a:r>
              <a:rPr lang="en-US" sz="1600" i="1" u="sng" dirty="0">
                <a:solidFill>
                  <a:schemeClr val="accent1"/>
                </a:solidFill>
                <a:latin typeface="Georgia" panose="02040502050405020303" pitchFamily="18" charset="0"/>
              </a:rPr>
              <a:t>increase driver loyalty, reduce churn rate, increase number of completed trips, thus growing net revenue</a:t>
            </a:r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</a:rPr>
              <a:t>.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r>
              <a:rPr lang="en-US" sz="1600" dirty="0">
                <a:latin typeface="Georgia" panose="02040502050405020303" pitchFamily="18" charset="0"/>
              </a:rPr>
              <a:t>The experiment showed </a:t>
            </a:r>
            <a:r>
              <a:rPr lang="en-US" sz="1600" dirty="0" smtClean="0">
                <a:latin typeface="Georgia" panose="02040502050405020303" pitchFamily="18" charset="0"/>
              </a:rPr>
              <a:t>light </a:t>
            </a:r>
            <a:r>
              <a:rPr lang="en-US" sz="1600" dirty="0">
                <a:latin typeface="Georgia" panose="02040502050405020303" pitchFamily="18" charset="0"/>
              </a:rPr>
              <a:t>program decreases the churn rate for drivers who accept the </a:t>
            </a:r>
            <a:r>
              <a:rPr lang="en-US" sz="1600" dirty="0" smtClean="0">
                <a:latin typeface="Georgia" panose="02040502050405020303" pitchFamily="18" charset="0"/>
              </a:rPr>
              <a:t>light </a:t>
            </a:r>
            <a:r>
              <a:rPr lang="en-US" sz="1600" dirty="0">
                <a:latin typeface="Georgia" panose="02040502050405020303" pitchFamily="18" charset="0"/>
              </a:rPr>
              <a:t>which decreases the number of completed trips loss from normal driver churn loss. After carefully evaluating the costs, especially the cost of “Flashlight” initial investment, propose to implement in </a:t>
            </a:r>
            <a:r>
              <a:rPr lang="en-US" sz="1600" b="1" dirty="0">
                <a:latin typeface="Georgia" panose="02040502050405020303" pitchFamily="18" charset="0"/>
              </a:rPr>
              <a:t>City 2 </a:t>
            </a:r>
            <a:r>
              <a:rPr lang="en-US" sz="1600" dirty="0">
                <a:latin typeface="Georgia" panose="02040502050405020303" pitchFamily="18" charset="0"/>
              </a:rPr>
              <a:t>as its large number of completed trips retained will prove to be profitable, taking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6 months </a:t>
            </a:r>
            <a:r>
              <a:rPr lang="en-US" sz="1600" dirty="0">
                <a:latin typeface="Georgia" panose="02040502050405020303" pitchFamily="18" charset="0"/>
              </a:rPr>
              <a:t>to breakeven. Through sensitivity analysis of key model assumptions of </a:t>
            </a:r>
            <a:r>
              <a:rPr lang="en-US" sz="1600" dirty="0" smtClean="0">
                <a:latin typeface="Georgia" panose="02040502050405020303" pitchFamily="18" charset="0"/>
              </a:rPr>
              <a:t>light </a:t>
            </a:r>
            <a:r>
              <a:rPr lang="en-US" sz="1600" dirty="0">
                <a:latin typeface="Georgia" panose="02040502050405020303" pitchFamily="18" charset="0"/>
              </a:rPr>
              <a:t>cost per unit, number of </a:t>
            </a:r>
            <a:r>
              <a:rPr lang="en-US" sz="1600" dirty="0" smtClean="0">
                <a:latin typeface="Georgia" panose="02040502050405020303" pitchFamily="18" charset="0"/>
              </a:rPr>
              <a:t>lights </a:t>
            </a:r>
            <a:r>
              <a:rPr lang="en-US" sz="1600" dirty="0">
                <a:latin typeface="Georgia" panose="02040502050405020303" pitchFamily="18" charset="0"/>
              </a:rPr>
              <a:t>needed, completed trips uplift, </a:t>
            </a:r>
            <a:r>
              <a:rPr lang="en-US" sz="1600" dirty="0" smtClean="0">
                <a:latin typeface="Georgia" panose="02040502050405020303" pitchFamily="18" charset="0"/>
              </a:rPr>
              <a:t>light </a:t>
            </a:r>
            <a:r>
              <a:rPr lang="en-US" sz="1600" dirty="0">
                <a:latin typeface="Georgia" panose="02040502050405020303" pitchFamily="18" charset="0"/>
              </a:rPr>
              <a:t>proves to be profitable and a solid investment choice.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r>
              <a:rPr lang="en-US" sz="1600" dirty="0">
                <a:latin typeface="Georgia" panose="02040502050405020303" pitchFamily="18" charset="0"/>
              </a:rPr>
              <a:t>Key benefits are increased revenue and completed trips from building driver and rider loyalty base while risks include inaccurate test city results data, unforeseen scalability implementation costs, and safety &amp; regulatory exposure. 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L</a:t>
            </a:r>
            <a:r>
              <a:rPr lang="en-US" sz="16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ight </a:t>
            </a:r>
            <a:r>
              <a:rPr lang="en-US" sz="1600" b="1" dirty="0">
                <a:solidFill>
                  <a:srgbClr val="C00000"/>
                </a:solidFill>
                <a:latin typeface="Georgia" panose="02040502050405020303" pitchFamily="18" charset="0"/>
              </a:rPr>
              <a:t>is expected to generate</a:t>
            </a:r>
            <a:r>
              <a:rPr lang="en-US" b="1" dirty="0">
                <a:solidFill>
                  <a:srgbClr val="C00000"/>
                </a:solidFill>
                <a:latin typeface="Georgia" panose="02040502050405020303" pitchFamily="18" charset="0"/>
              </a:rPr>
              <a:t> $4.82M </a:t>
            </a:r>
            <a:r>
              <a:rPr lang="en-US" sz="1600" b="1" dirty="0">
                <a:solidFill>
                  <a:srgbClr val="C00000"/>
                </a:solidFill>
                <a:latin typeface="Georgia" panose="02040502050405020303" pitchFamily="18" charset="0"/>
              </a:rPr>
              <a:t>(additional </a:t>
            </a:r>
            <a:r>
              <a:rPr lang="en-US" b="1" dirty="0">
                <a:solidFill>
                  <a:srgbClr val="C00000"/>
                </a:solidFill>
                <a:latin typeface="Georgia" panose="02040502050405020303" pitchFamily="18" charset="0"/>
              </a:rPr>
              <a:t>0.68% </a:t>
            </a:r>
            <a:r>
              <a:rPr lang="en-US" sz="1600" b="1" dirty="0">
                <a:solidFill>
                  <a:srgbClr val="C00000"/>
                </a:solidFill>
                <a:latin typeface="Georgia" panose="02040502050405020303" pitchFamily="18" charset="0"/>
              </a:rPr>
              <a:t>of total year) revenue and </a:t>
            </a:r>
            <a:r>
              <a:rPr lang="en-US" b="1" dirty="0">
                <a:solidFill>
                  <a:srgbClr val="C00000"/>
                </a:solidFill>
                <a:latin typeface="Georgia" panose="02040502050405020303" pitchFamily="18" charset="0"/>
              </a:rPr>
              <a:t>$872,540 </a:t>
            </a:r>
            <a:r>
              <a:rPr lang="en-US" sz="1600" b="1" dirty="0">
                <a:solidFill>
                  <a:srgbClr val="C00000"/>
                </a:solidFill>
                <a:latin typeface="Georgia" panose="02040502050405020303" pitchFamily="18" charset="0"/>
              </a:rPr>
              <a:t>(additional </a:t>
            </a:r>
            <a:r>
              <a:rPr lang="en-US" b="1" dirty="0">
                <a:solidFill>
                  <a:srgbClr val="C00000"/>
                </a:solidFill>
                <a:latin typeface="Georgia" panose="02040502050405020303" pitchFamily="18" charset="0"/>
              </a:rPr>
              <a:t>0.44% </a:t>
            </a:r>
            <a:r>
              <a:rPr lang="en-US" sz="1600" b="1" dirty="0">
                <a:solidFill>
                  <a:srgbClr val="C00000"/>
                </a:solidFill>
                <a:latin typeface="Georgia" panose="02040502050405020303" pitchFamily="18" charset="0"/>
              </a:rPr>
              <a:t>of total year) net income, after 36 months, growing bottom line substantially.</a:t>
            </a:r>
          </a:p>
        </p:txBody>
      </p:sp>
      <p:sp>
        <p:nvSpPr>
          <p:cNvPr id="9" name="Chevron 8"/>
          <p:cNvSpPr/>
          <p:nvPr/>
        </p:nvSpPr>
        <p:spPr bwMode="ltGray">
          <a:xfrm>
            <a:off x="7274224" y="6489981"/>
            <a:ext cx="2554577" cy="350208"/>
          </a:xfrm>
          <a:prstGeom prst="chevron">
            <a:avLst>
              <a:gd name="adj" fmla="val 31595"/>
            </a:avLst>
          </a:prstGeom>
          <a:solidFill>
            <a:schemeClr val="bg2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eorgia" pitchFamily="18" charset="0"/>
              </a:rPr>
              <a:t>Sensitivity Analysis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85754" y="1404257"/>
            <a:ext cx="2572481" cy="2569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5812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3001"/>
            <a:ext cx="12192000" cy="486095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Experiment &amp; Churn Curve 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01" y="596439"/>
            <a:ext cx="60204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  <a:latin typeface="Georgia" panose="02040502050405020303" pitchFamily="18" charset="0"/>
              </a:rPr>
              <a:t>Key Assumptions: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Georgia" panose="02040502050405020303" pitchFamily="18" charset="0"/>
              </a:rPr>
              <a:t>Test City number of driver and average trips relationship is representative of Cities 1-5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accent2"/>
                </a:solidFill>
                <a:latin typeface="Georgia" panose="02040502050405020303" pitchFamily="18" charset="0"/>
              </a:rPr>
              <a:t>PnL</a:t>
            </a:r>
            <a:r>
              <a:rPr lang="en-US" sz="1200" dirty="0">
                <a:solidFill>
                  <a:schemeClr val="accent2"/>
                </a:solidFill>
                <a:latin typeface="Georgia" panose="02040502050405020303" pitchFamily="18" charset="0"/>
              </a:rPr>
              <a:t> Data &amp; Churn Curve Cities data is reflective for </a:t>
            </a:r>
            <a:r>
              <a:rPr lang="en-US" sz="1200" i="1" dirty="0">
                <a:solidFill>
                  <a:schemeClr val="accent2"/>
                </a:solidFill>
                <a:latin typeface="Georgia" panose="02040502050405020303" pitchFamily="18" charset="0"/>
              </a:rPr>
              <a:t>only</a:t>
            </a:r>
            <a:r>
              <a:rPr lang="en-US" sz="1200" dirty="0">
                <a:solidFill>
                  <a:schemeClr val="accent2"/>
                </a:solidFill>
                <a:latin typeface="Georgia" panose="02040502050405020303" pitchFamily="18" charset="0"/>
              </a:rPr>
              <a:t> drivers with 250+ lifetime trips who have been active for the past 7 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2"/>
                </a:solidFill>
                <a:latin typeface="Georgia" panose="02040502050405020303" pitchFamily="18" charset="0"/>
              </a:rPr>
              <a:t>L</a:t>
            </a:r>
            <a:r>
              <a:rPr lang="en-US" sz="1200" dirty="0" smtClean="0">
                <a:solidFill>
                  <a:schemeClr val="accent2"/>
                </a:solidFill>
                <a:latin typeface="Georgia" panose="02040502050405020303" pitchFamily="18" charset="0"/>
              </a:rPr>
              <a:t>ight </a:t>
            </a:r>
            <a:r>
              <a:rPr lang="en-US" sz="1200" dirty="0">
                <a:solidFill>
                  <a:schemeClr val="accent2"/>
                </a:solidFill>
                <a:latin typeface="Georgia" panose="02040502050405020303" pitchFamily="18" charset="0"/>
              </a:rPr>
              <a:t>do not have a maintenance cost and are fully functional for 36 months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Georgia" panose="02040502050405020303" pitchFamily="18" charset="0"/>
              </a:rPr>
              <a:t>Test City Experiment results carried out for 1 month can be applied for all future months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2"/>
                </a:solidFill>
                <a:latin typeface="Georgia" panose="02040502050405020303" pitchFamily="18" charset="0"/>
              </a:rPr>
              <a:t>L</a:t>
            </a:r>
            <a:r>
              <a:rPr lang="en-US" sz="1200" dirty="0" smtClean="0">
                <a:solidFill>
                  <a:schemeClr val="accent2"/>
                </a:solidFill>
                <a:latin typeface="Georgia" panose="02040502050405020303" pitchFamily="18" charset="0"/>
              </a:rPr>
              <a:t>ight </a:t>
            </a:r>
            <a:r>
              <a:rPr lang="en-US" sz="1200" dirty="0">
                <a:solidFill>
                  <a:schemeClr val="accent2"/>
                </a:solidFill>
                <a:latin typeface="Georgia" panose="02040502050405020303" pitchFamily="18" charset="0"/>
              </a:rPr>
              <a:t>initial capex costs are the same for each city it is implemented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Georgia" panose="02040502050405020303" pitchFamily="18" charset="0"/>
              </a:rPr>
              <a:t>Revenue per additional trip from </a:t>
            </a:r>
            <a:r>
              <a:rPr lang="en-US" sz="1200" dirty="0" smtClean="0">
                <a:solidFill>
                  <a:schemeClr val="accent2"/>
                </a:solidFill>
                <a:latin typeface="Georgia" panose="02040502050405020303" pitchFamily="18" charset="0"/>
              </a:rPr>
              <a:t>L</a:t>
            </a:r>
            <a:r>
              <a:rPr lang="en-US" sz="1200" dirty="0" smtClean="0">
                <a:solidFill>
                  <a:schemeClr val="accent2"/>
                </a:solidFill>
                <a:latin typeface="Georgia" panose="02040502050405020303" pitchFamily="18" charset="0"/>
              </a:rPr>
              <a:t>ight </a:t>
            </a:r>
            <a:r>
              <a:rPr lang="en-US" sz="1200" dirty="0">
                <a:solidFill>
                  <a:schemeClr val="accent2"/>
                </a:solidFill>
                <a:latin typeface="Georgia" panose="02040502050405020303" pitchFamily="18" charset="0"/>
              </a:rPr>
              <a:t>uplift = average net inflow + average net booking per trip</a:t>
            </a:r>
            <a:endParaRPr lang="en-US" sz="1600" dirty="0">
              <a:latin typeface="Georgia" panose="02040502050405020303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2B7F5196-6ABB-4CD8-B228-32BE0742FB21}"/>
              </a:ext>
            </a:extLst>
          </p:cNvPr>
          <p:cNvGrpSpPr/>
          <p:nvPr/>
        </p:nvGrpSpPr>
        <p:grpSpPr>
          <a:xfrm>
            <a:off x="0" y="6475805"/>
            <a:ext cx="12157574" cy="371562"/>
            <a:chOff x="0" y="6475805"/>
            <a:chExt cx="12157574" cy="371562"/>
          </a:xfrm>
        </p:grpSpPr>
        <p:sp>
          <p:nvSpPr>
            <p:cNvPr id="21" name="Chevron 20"/>
            <p:cNvSpPr/>
            <p:nvPr/>
          </p:nvSpPr>
          <p:spPr bwMode="ltGray">
            <a:xfrm>
              <a:off x="2364752" y="6482983"/>
              <a:ext cx="2573080" cy="364384"/>
            </a:xfrm>
            <a:prstGeom prst="chevron">
              <a:avLst>
                <a:gd name="adj" fmla="val 31595"/>
              </a:avLst>
            </a:prstGeom>
            <a:solidFill>
              <a:schemeClr val="bg2">
                <a:lumMod val="25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eorgia" pitchFamily="18" charset="0"/>
                </a:rPr>
                <a:t>Experiment &amp; Churn Curve Analysis</a:t>
              </a:r>
            </a:p>
          </p:txBody>
        </p:sp>
        <p:sp>
          <p:nvSpPr>
            <p:cNvPr id="22" name="Pentagon 21"/>
            <p:cNvSpPr/>
            <p:nvPr/>
          </p:nvSpPr>
          <p:spPr bwMode="ltGray">
            <a:xfrm>
              <a:off x="0" y="6489981"/>
              <a:ext cx="2477386" cy="350208"/>
            </a:xfrm>
            <a:prstGeom prst="homePlate">
              <a:avLst>
                <a:gd name="adj" fmla="val 31469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eorgia" pitchFamily="18" charset="0"/>
                </a:rPr>
                <a:t>Executive Summary</a:t>
              </a:r>
            </a:p>
          </p:txBody>
        </p:sp>
        <p:sp>
          <p:nvSpPr>
            <p:cNvPr id="23" name="Chevron 22"/>
            <p:cNvSpPr/>
            <p:nvPr/>
          </p:nvSpPr>
          <p:spPr bwMode="ltGray">
            <a:xfrm>
              <a:off x="4820870" y="6486618"/>
              <a:ext cx="2558126" cy="357748"/>
            </a:xfrm>
            <a:prstGeom prst="chevron">
              <a:avLst>
                <a:gd name="adj" fmla="val 31595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eorgia" pitchFamily="18" charset="0"/>
                </a:rPr>
                <a:t>Breakeven Analysis</a:t>
              </a:r>
            </a:p>
          </p:txBody>
        </p:sp>
        <p:sp>
          <p:nvSpPr>
            <p:cNvPr id="24" name="Chevron 23"/>
            <p:cNvSpPr/>
            <p:nvPr/>
          </p:nvSpPr>
          <p:spPr bwMode="ltGray">
            <a:xfrm>
              <a:off x="9715388" y="6475805"/>
              <a:ext cx="2442186" cy="364384"/>
            </a:xfrm>
            <a:prstGeom prst="chevron">
              <a:avLst>
                <a:gd name="adj" fmla="val 31595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eorgia" pitchFamily="18" charset="0"/>
                </a:rPr>
                <a:t>Key Benefits &amp; Risks</a:t>
              </a:r>
            </a:p>
          </p:txBody>
        </p:sp>
      </p:grpSp>
      <p:sp>
        <p:nvSpPr>
          <p:cNvPr id="25" name="Chevron 24"/>
          <p:cNvSpPr/>
          <p:nvPr/>
        </p:nvSpPr>
        <p:spPr bwMode="ltGray">
          <a:xfrm>
            <a:off x="7274224" y="6489981"/>
            <a:ext cx="2554577" cy="350208"/>
          </a:xfrm>
          <a:prstGeom prst="chevron">
            <a:avLst>
              <a:gd name="adj" fmla="val 31595"/>
            </a:avLst>
          </a:prstGeom>
          <a:solidFill>
            <a:schemeClr val="bg2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eorgia" pitchFamily="18" charset="0"/>
              </a:rPr>
              <a:t>Sensitivity Analysis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49888" y="718337"/>
            <a:ext cx="54631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Georgia" panose="02040502050405020303" pitchFamily="18" charset="0"/>
              </a:rPr>
              <a:t>Experiment Results: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In drivers that picked up </a:t>
            </a:r>
            <a:r>
              <a:rPr lang="en-US" sz="1600" dirty="0" smtClean="0">
                <a:latin typeface="Georgia" panose="02040502050405020303" pitchFamily="18" charset="0"/>
              </a:rPr>
              <a:t>light </a:t>
            </a:r>
            <a:r>
              <a:rPr lang="en-US" sz="1600" dirty="0">
                <a:latin typeface="Georgia" panose="02040502050405020303" pitchFamily="18" charset="0"/>
              </a:rPr>
              <a:t>population, there was </a:t>
            </a: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13.86% </a:t>
            </a:r>
            <a:r>
              <a:rPr lang="en-US" sz="1600" dirty="0">
                <a:latin typeface="Georgia" panose="02040502050405020303" pitchFamily="18" charset="0"/>
              </a:rPr>
              <a:t>better driver retention rate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Drivers that picked up a </a:t>
            </a:r>
            <a:r>
              <a:rPr lang="en-US" sz="1600" dirty="0" smtClean="0">
                <a:latin typeface="Georgia" panose="02040502050405020303" pitchFamily="18" charset="0"/>
              </a:rPr>
              <a:t>light </a:t>
            </a:r>
            <a:r>
              <a:rPr lang="en-US" sz="1600" dirty="0">
                <a:latin typeface="Georgia" panose="02040502050405020303" pitchFamily="18" charset="0"/>
              </a:rPr>
              <a:t>completed </a:t>
            </a: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13.55% </a:t>
            </a:r>
            <a:r>
              <a:rPr lang="en-US" sz="1600" dirty="0">
                <a:latin typeface="Georgia" panose="02040502050405020303" pitchFamily="18" charset="0"/>
              </a:rPr>
              <a:t>more trips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solidFill>
                  <a:srgbClr val="7030A0"/>
                </a:solidFill>
                <a:latin typeface="Georgia" panose="02040502050405020303" pitchFamily="18" charset="0"/>
              </a:rPr>
              <a:t>18% </a:t>
            </a:r>
            <a:r>
              <a:rPr lang="en-US" sz="1600" dirty="0">
                <a:latin typeface="Georgia" panose="02040502050405020303" pitchFamily="18" charset="0"/>
              </a:rPr>
              <a:t>of eligible, notified drivers picked up a </a:t>
            </a:r>
            <a:r>
              <a:rPr lang="en-US" sz="1600" dirty="0" smtClean="0">
                <a:latin typeface="Georgia" panose="02040502050405020303" pitchFamily="18" charset="0"/>
              </a:rPr>
              <a:t>light</a:t>
            </a: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Average trips per driver is </a:t>
            </a:r>
            <a:r>
              <a:rPr lang="en-US" sz="1600" b="1" dirty="0">
                <a:solidFill>
                  <a:srgbClr val="7030A0"/>
                </a:solidFill>
                <a:latin typeface="Georgia" panose="02040502050405020303" pitchFamily="18" charset="0"/>
              </a:rPr>
              <a:t>139</a:t>
            </a: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C82E857-5DEB-46B4-9698-4C94F6586E27}"/>
              </a:ext>
            </a:extLst>
          </p:cNvPr>
          <p:cNvSpPr/>
          <p:nvPr/>
        </p:nvSpPr>
        <p:spPr>
          <a:xfrm>
            <a:off x="6331774" y="3271967"/>
            <a:ext cx="55885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Georgia" panose="02040502050405020303" pitchFamily="18" charset="0"/>
              </a:rPr>
              <a:t>L</a:t>
            </a:r>
            <a:r>
              <a:rPr lang="en-US" sz="1400" dirty="0" smtClean="0">
                <a:latin typeface="Georgia" panose="02040502050405020303" pitchFamily="18" charset="0"/>
              </a:rPr>
              <a:t>ight </a:t>
            </a:r>
            <a:r>
              <a:rPr lang="en-US" sz="1400" dirty="0">
                <a:latin typeface="Georgia" panose="02040502050405020303" pitchFamily="18" charset="0"/>
              </a:rPr>
              <a:t>program will decrease the driver churn rate observed over time, thus retaining a fixed </a:t>
            </a:r>
            <a:r>
              <a:rPr lang="en-US" sz="1400" b="1" dirty="0">
                <a:latin typeface="Georgia" panose="02040502050405020303" pitchFamily="18" charset="0"/>
              </a:rPr>
              <a:t>13.55% </a:t>
            </a:r>
            <a:r>
              <a:rPr lang="en-US" sz="1400" dirty="0">
                <a:latin typeface="Georgia" panose="02040502050405020303" pitchFamily="18" charset="0"/>
              </a:rPr>
              <a:t>proportion of completed trips that would’ve been loss every month due to churn. As churn rates gradually converge, the driver population reaches steady state and the effect of </a:t>
            </a:r>
            <a:r>
              <a:rPr lang="en-US" sz="1400" dirty="0" smtClean="0">
                <a:latin typeface="Georgia" panose="02040502050405020303" pitchFamily="18" charset="0"/>
              </a:rPr>
              <a:t>light </a:t>
            </a:r>
            <a:r>
              <a:rPr lang="en-US" sz="1400" dirty="0">
                <a:latin typeface="Georgia" panose="02040502050405020303" pitchFamily="18" charset="0"/>
              </a:rPr>
              <a:t>program reaches maximum impact. Factoring the costs of </a:t>
            </a:r>
            <a:r>
              <a:rPr lang="en-US" sz="1400" dirty="0" smtClean="0">
                <a:latin typeface="Georgia" panose="02040502050405020303" pitchFamily="18" charset="0"/>
              </a:rPr>
              <a:t>light </a:t>
            </a:r>
            <a:r>
              <a:rPr lang="en-US" sz="1400" dirty="0">
                <a:latin typeface="Georgia" panose="02040502050405020303" pitchFamily="18" charset="0"/>
              </a:rPr>
              <a:t>program, especially the high initial “Flashlight” cost, the number of additional completed trips generated must be substantial enough to balance out &amp; surpass the costs.</a:t>
            </a:r>
          </a:p>
          <a:p>
            <a:endParaRPr lang="en-US" sz="1400" dirty="0">
              <a:latin typeface="Georgia" panose="02040502050405020303" pitchFamily="18" charset="0"/>
            </a:endParaRPr>
          </a:p>
          <a:p>
            <a:r>
              <a:rPr lang="en-US" sz="1400" dirty="0">
                <a:latin typeface="Georgia" panose="02040502050405020303" pitchFamily="18" charset="0"/>
              </a:rPr>
              <a:t>Due to its large monthly average completed trips and therefore higher volume forecasted trip uplift, propose to implement </a:t>
            </a:r>
            <a:r>
              <a:rPr lang="en-US" sz="1400" dirty="0" smtClean="0">
                <a:latin typeface="Georgia" panose="02040502050405020303" pitchFamily="18" charset="0"/>
              </a:rPr>
              <a:t>light </a:t>
            </a:r>
            <a:r>
              <a:rPr lang="en-US" sz="1400" dirty="0">
                <a:latin typeface="Georgia" panose="02040502050405020303" pitchFamily="18" charset="0"/>
              </a:rPr>
              <a:t>in </a:t>
            </a:r>
            <a:r>
              <a:rPr lang="en-US" sz="1400" b="1" dirty="0">
                <a:solidFill>
                  <a:srgbClr val="FF0000"/>
                </a:solidFill>
                <a:latin typeface="Georgia" panose="02040502050405020303" pitchFamily="18" charset="0"/>
              </a:rPr>
              <a:t>City 2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xmlns="" id="{CB74B7C2-1701-405F-9504-3A2C7C1F94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539962505"/>
              </p:ext>
            </p:extLst>
          </p:nvPr>
        </p:nvGraphicFramePr>
        <p:xfrm>
          <a:off x="276450" y="3017992"/>
          <a:ext cx="5709224" cy="3293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57860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3001"/>
            <a:ext cx="12192000" cy="486095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Georgia" charset="0"/>
                <a:ea typeface="Georgia" charset="0"/>
                <a:cs typeface="Georgia" charset="0"/>
              </a:rPr>
              <a:t>Breakeven Analysis</a:t>
            </a:r>
            <a:endParaRPr lang="en-US" sz="2400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2B7F5196-6ABB-4CD8-B228-32BE0742FB21}"/>
              </a:ext>
            </a:extLst>
          </p:cNvPr>
          <p:cNvGrpSpPr/>
          <p:nvPr/>
        </p:nvGrpSpPr>
        <p:grpSpPr>
          <a:xfrm>
            <a:off x="0" y="6475805"/>
            <a:ext cx="12157574" cy="371562"/>
            <a:chOff x="0" y="6475805"/>
            <a:chExt cx="12157574" cy="371562"/>
          </a:xfrm>
        </p:grpSpPr>
        <p:sp>
          <p:nvSpPr>
            <p:cNvPr id="21" name="Chevron 20"/>
            <p:cNvSpPr/>
            <p:nvPr/>
          </p:nvSpPr>
          <p:spPr bwMode="ltGray">
            <a:xfrm>
              <a:off x="2364752" y="6482983"/>
              <a:ext cx="2573080" cy="364384"/>
            </a:xfrm>
            <a:prstGeom prst="chevron">
              <a:avLst>
                <a:gd name="adj" fmla="val 31595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eorgia" pitchFamily="18" charset="0"/>
                </a:rPr>
                <a:t>Experiment &amp; Churn Curve Analysis</a:t>
              </a:r>
            </a:p>
          </p:txBody>
        </p:sp>
        <p:sp>
          <p:nvSpPr>
            <p:cNvPr id="22" name="Pentagon 21"/>
            <p:cNvSpPr/>
            <p:nvPr/>
          </p:nvSpPr>
          <p:spPr bwMode="ltGray">
            <a:xfrm>
              <a:off x="0" y="6489981"/>
              <a:ext cx="2477386" cy="350208"/>
            </a:xfrm>
            <a:prstGeom prst="homePlate">
              <a:avLst>
                <a:gd name="adj" fmla="val 31469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eorgia" pitchFamily="18" charset="0"/>
                </a:rPr>
                <a:t>Executive Summary</a:t>
              </a:r>
            </a:p>
          </p:txBody>
        </p:sp>
        <p:sp>
          <p:nvSpPr>
            <p:cNvPr id="23" name="Chevron 22"/>
            <p:cNvSpPr/>
            <p:nvPr/>
          </p:nvSpPr>
          <p:spPr bwMode="ltGray">
            <a:xfrm>
              <a:off x="4820870" y="6486618"/>
              <a:ext cx="2558126" cy="357748"/>
            </a:xfrm>
            <a:prstGeom prst="chevron">
              <a:avLst>
                <a:gd name="adj" fmla="val 31595"/>
              </a:avLst>
            </a:prstGeom>
            <a:solidFill>
              <a:schemeClr val="bg2">
                <a:lumMod val="25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eorgia" pitchFamily="18" charset="0"/>
                </a:rPr>
                <a:t>Breakeven Analysis</a:t>
              </a:r>
            </a:p>
          </p:txBody>
        </p:sp>
        <p:sp>
          <p:nvSpPr>
            <p:cNvPr id="24" name="Chevron 23"/>
            <p:cNvSpPr/>
            <p:nvPr/>
          </p:nvSpPr>
          <p:spPr bwMode="ltGray">
            <a:xfrm>
              <a:off x="9715388" y="6475805"/>
              <a:ext cx="2442186" cy="364384"/>
            </a:xfrm>
            <a:prstGeom prst="chevron">
              <a:avLst>
                <a:gd name="adj" fmla="val 31595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eorgia" pitchFamily="18" charset="0"/>
                </a:rPr>
                <a:t>Key Benefits &amp; Risks</a:t>
              </a:r>
            </a:p>
          </p:txBody>
        </p:sp>
      </p:grpSp>
      <p:sp>
        <p:nvSpPr>
          <p:cNvPr id="25" name="Chevron 24"/>
          <p:cNvSpPr/>
          <p:nvPr/>
        </p:nvSpPr>
        <p:spPr bwMode="ltGray">
          <a:xfrm>
            <a:off x="7274224" y="6489981"/>
            <a:ext cx="2554577" cy="350208"/>
          </a:xfrm>
          <a:prstGeom prst="chevron">
            <a:avLst>
              <a:gd name="adj" fmla="val 31595"/>
            </a:avLst>
          </a:prstGeom>
          <a:solidFill>
            <a:schemeClr val="bg2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eorgia" pitchFamily="18" charset="0"/>
              </a:rPr>
              <a:t>Sensitivity Analysis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xmlns="" id="{70CB4343-CB62-4408-8E2F-7722233A96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168522857"/>
              </p:ext>
            </p:extLst>
          </p:nvPr>
        </p:nvGraphicFramePr>
        <p:xfrm>
          <a:off x="-271286" y="17811"/>
          <a:ext cx="5497344" cy="4718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1D18D8B-68DF-4956-B7CB-ABFC179765A1}"/>
              </a:ext>
            </a:extLst>
          </p:cNvPr>
          <p:cNvSpPr/>
          <p:nvPr/>
        </p:nvSpPr>
        <p:spPr>
          <a:xfrm>
            <a:off x="5032617" y="1830118"/>
            <a:ext cx="7037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L</a:t>
            </a:r>
            <a:r>
              <a:rPr lang="en-US" b="1" dirty="0" smtClean="0">
                <a:latin typeface="Georgia" panose="02040502050405020303" pitchFamily="18" charset="0"/>
              </a:rPr>
              <a:t>ight </a:t>
            </a:r>
            <a:r>
              <a:rPr lang="en-US" b="1" dirty="0">
                <a:latin typeface="Georgia" panose="02040502050405020303" pitchFamily="18" charset="0"/>
              </a:rPr>
              <a:t>will take </a:t>
            </a:r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6 months </a:t>
            </a:r>
            <a:r>
              <a:rPr lang="en-US" b="1" dirty="0">
                <a:latin typeface="Georgia" panose="02040502050405020303" pitchFamily="18" charset="0"/>
              </a:rPr>
              <a:t>to breakeven after implementation in City 2.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0B8C788-8E04-46C7-937B-7ABE3960CD65}"/>
              </a:ext>
            </a:extLst>
          </p:cNvPr>
          <p:cNvSpPr/>
          <p:nvPr/>
        </p:nvSpPr>
        <p:spPr>
          <a:xfrm>
            <a:off x="5032617" y="723070"/>
            <a:ext cx="65774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Two critical considerations in evaluating </a:t>
            </a:r>
            <a:r>
              <a:rPr lang="en-US" sz="1600" dirty="0" smtClean="0">
                <a:latin typeface="Georgia" panose="02040502050405020303" pitchFamily="18" charset="0"/>
              </a:rPr>
              <a:t>L</a:t>
            </a:r>
            <a:r>
              <a:rPr lang="en-US" sz="1600" dirty="0" smtClean="0">
                <a:latin typeface="Georgia" panose="02040502050405020303" pitchFamily="18" charset="0"/>
              </a:rPr>
              <a:t>ight’s </a:t>
            </a:r>
            <a:r>
              <a:rPr lang="en-US" sz="1600" dirty="0">
                <a:latin typeface="Georgia" panose="02040502050405020303" pitchFamily="18" charset="0"/>
              </a:rPr>
              <a:t>Cost-Benefit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Number of </a:t>
            </a:r>
            <a:r>
              <a:rPr lang="en-US" sz="1600" dirty="0" smtClean="0">
                <a:latin typeface="Georgia" panose="02040502050405020303" pitchFamily="18" charset="0"/>
              </a:rPr>
              <a:t>lights </a:t>
            </a:r>
            <a:r>
              <a:rPr lang="en-US" sz="1600" dirty="0">
                <a:latin typeface="Georgia" panose="02040502050405020303" pitchFamily="18" charset="0"/>
              </a:rPr>
              <a:t>to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Additional completed trips per month generated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E8CF0F1-7FA4-4DFC-9DD4-DA133877297E}"/>
              </a:ext>
            </a:extLst>
          </p:cNvPr>
          <p:cNvSpPr/>
          <p:nvPr/>
        </p:nvSpPr>
        <p:spPr>
          <a:xfrm>
            <a:off x="171515" y="4998607"/>
            <a:ext cx="6400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In City 2, </a:t>
            </a:r>
            <a:r>
              <a:rPr lang="en-US" sz="1600" dirty="0" smtClean="0">
                <a:latin typeface="Georgia" panose="02040502050405020303" pitchFamily="18" charset="0"/>
              </a:rPr>
              <a:t>L</a:t>
            </a:r>
            <a:r>
              <a:rPr lang="en-US" sz="1600" dirty="0" smtClean="0">
                <a:latin typeface="Georgia" panose="02040502050405020303" pitchFamily="18" charset="0"/>
              </a:rPr>
              <a:t>ight </a:t>
            </a:r>
            <a:r>
              <a:rPr lang="en-US" sz="1600" dirty="0">
                <a:latin typeface="Georgia" panose="02040502050405020303" pitchFamily="18" charset="0"/>
              </a:rPr>
              <a:t>is forecasted to ultimately generate </a:t>
            </a:r>
            <a:r>
              <a:rPr lang="en-US" sz="1600" b="1" dirty="0">
                <a:solidFill>
                  <a:schemeClr val="accent2"/>
                </a:solidFill>
                <a:latin typeface="Georgia" panose="02040502050405020303" pitchFamily="18" charset="0"/>
              </a:rPr>
              <a:t>$4.82M </a:t>
            </a:r>
            <a:r>
              <a:rPr lang="en-US" sz="1600" dirty="0">
                <a:latin typeface="Georgia" panose="02040502050405020303" pitchFamily="18" charset="0"/>
              </a:rPr>
              <a:t>revenue after 36 months, taking into consideration cost of </a:t>
            </a:r>
            <a:r>
              <a:rPr lang="en-US" sz="1600" b="1" dirty="0">
                <a:solidFill>
                  <a:schemeClr val="accent2"/>
                </a:solidFill>
                <a:latin typeface="Georgia" panose="02040502050405020303" pitchFamily="18" charset="0"/>
              </a:rPr>
              <a:t>$3.95M</a:t>
            </a:r>
            <a:r>
              <a:rPr lang="en-US" sz="1600" dirty="0">
                <a:latin typeface="Georgia" panose="02040502050405020303" pitchFamily="18" charset="0"/>
              </a:rPr>
              <a:t>, produces </a:t>
            </a:r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$872,540 net profit</a:t>
            </a:r>
            <a:r>
              <a:rPr lang="en-US" sz="1600" dirty="0">
                <a:latin typeface="Georgia" panose="02040502050405020303" pitchFamily="18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C10AF0A-2F92-4EC6-A5ED-587AD466C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1716" y="2599620"/>
            <a:ext cx="5365234" cy="373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8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3001"/>
            <a:ext cx="12192000" cy="486095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Sensitivity Analysis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2B7F5196-6ABB-4CD8-B228-32BE0742FB21}"/>
              </a:ext>
            </a:extLst>
          </p:cNvPr>
          <p:cNvGrpSpPr/>
          <p:nvPr/>
        </p:nvGrpSpPr>
        <p:grpSpPr>
          <a:xfrm>
            <a:off x="0" y="6475805"/>
            <a:ext cx="12157574" cy="371562"/>
            <a:chOff x="0" y="6475805"/>
            <a:chExt cx="12157574" cy="371562"/>
          </a:xfrm>
        </p:grpSpPr>
        <p:sp>
          <p:nvSpPr>
            <p:cNvPr id="21" name="Chevron 20"/>
            <p:cNvSpPr/>
            <p:nvPr/>
          </p:nvSpPr>
          <p:spPr bwMode="ltGray">
            <a:xfrm>
              <a:off x="2364752" y="6482983"/>
              <a:ext cx="2573080" cy="364384"/>
            </a:xfrm>
            <a:prstGeom prst="chevron">
              <a:avLst>
                <a:gd name="adj" fmla="val 31595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eorgia" pitchFamily="18" charset="0"/>
                </a:rPr>
                <a:t>Experiment &amp; Churn Curve Analysis</a:t>
              </a:r>
            </a:p>
          </p:txBody>
        </p:sp>
        <p:sp>
          <p:nvSpPr>
            <p:cNvPr id="22" name="Pentagon 21"/>
            <p:cNvSpPr/>
            <p:nvPr/>
          </p:nvSpPr>
          <p:spPr bwMode="ltGray">
            <a:xfrm>
              <a:off x="0" y="6489981"/>
              <a:ext cx="2477386" cy="350208"/>
            </a:xfrm>
            <a:prstGeom prst="homePlate">
              <a:avLst>
                <a:gd name="adj" fmla="val 31469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eorgia" pitchFamily="18" charset="0"/>
                </a:rPr>
                <a:t>Executive Summary</a:t>
              </a:r>
            </a:p>
          </p:txBody>
        </p:sp>
        <p:sp>
          <p:nvSpPr>
            <p:cNvPr id="23" name="Chevron 22"/>
            <p:cNvSpPr/>
            <p:nvPr/>
          </p:nvSpPr>
          <p:spPr bwMode="ltGray">
            <a:xfrm>
              <a:off x="4820870" y="6486618"/>
              <a:ext cx="2558126" cy="357748"/>
            </a:xfrm>
            <a:prstGeom prst="chevron">
              <a:avLst>
                <a:gd name="adj" fmla="val 31595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eorgia" pitchFamily="18" charset="0"/>
                </a:rPr>
                <a:t>Breakeven Analysis</a:t>
              </a:r>
              <a:endParaRPr lang="en-GB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24" name="Chevron 23"/>
            <p:cNvSpPr/>
            <p:nvPr/>
          </p:nvSpPr>
          <p:spPr bwMode="ltGray">
            <a:xfrm>
              <a:off x="9715388" y="6475805"/>
              <a:ext cx="2442186" cy="364384"/>
            </a:xfrm>
            <a:prstGeom prst="chevron">
              <a:avLst>
                <a:gd name="adj" fmla="val 31595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eorgia" pitchFamily="18" charset="0"/>
                </a:rPr>
                <a:t>Key Benefits &amp; Risks</a:t>
              </a:r>
            </a:p>
          </p:txBody>
        </p:sp>
      </p:grpSp>
      <p:sp>
        <p:nvSpPr>
          <p:cNvPr id="25" name="Chevron 24"/>
          <p:cNvSpPr/>
          <p:nvPr/>
        </p:nvSpPr>
        <p:spPr bwMode="ltGray">
          <a:xfrm>
            <a:off x="7274224" y="6489981"/>
            <a:ext cx="2554577" cy="350208"/>
          </a:xfrm>
          <a:prstGeom prst="chevron">
            <a:avLst>
              <a:gd name="adj" fmla="val 31595"/>
            </a:avLst>
          </a:prstGeom>
          <a:solidFill>
            <a:schemeClr val="bg2">
              <a:lumMod val="2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eorgia" pitchFamily="18" charset="0"/>
              </a:rPr>
              <a:t>Sensitivity Analysis</a:t>
            </a:r>
            <a:endParaRPr lang="en-GB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FF13BD6-F58A-484E-9E89-7B87ECB71C16}"/>
              </a:ext>
            </a:extLst>
          </p:cNvPr>
          <p:cNvSpPr txBox="1"/>
          <p:nvPr/>
        </p:nvSpPr>
        <p:spPr>
          <a:xfrm>
            <a:off x="5239116" y="1076192"/>
            <a:ext cx="6624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Tested impact of the metrics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light 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per unit cost, number of </a:t>
            </a:r>
            <a:r>
              <a:rPr lang="en-US" sz="1600" i="1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lights 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needed, and retention rate of completed trips </a:t>
            </a:r>
            <a:r>
              <a:rPr lang="en-US" sz="1600" dirty="0">
                <a:latin typeface="Georgia" panose="02040502050405020303" pitchFamily="18" charset="0"/>
              </a:rPr>
              <a:t>to City 2 revenues, costs, and profitability.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1719CF-8DD7-4A63-A099-9087D4D1947E}"/>
              </a:ext>
            </a:extLst>
          </p:cNvPr>
          <p:cNvSpPr txBox="1"/>
          <p:nvPr/>
        </p:nvSpPr>
        <p:spPr>
          <a:xfrm>
            <a:off x="449110" y="4990421"/>
            <a:ext cx="689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Through these various scenarios, </a:t>
            </a:r>
            <a:r>
              <a:rPr lang="en-US" sz="1600" dirty="0" smtClean="0">
                <a:latin typeface="Georgia" panose="02040502050405020303" pitchFamily="18" charset="0"/>
              </a:rPr>
              <a:t>light </a:t>
            </a:r>
            <a:r>
              <a:rPr lang="en-US" sz="1600" dirty="0">
                <a:latin typeface="Georgia" panose="02040502050405020303" pitchFamily="18" charset="0"/>
              </a:rPr>
              <a:t>proves to exemplify </a:t>
            </a:r>
            <a:r>
              <a:rPr lang="en-US" sz="1600" i="1" dirty="0">
                <a:solidFill>
                  <a:schemeClr val="accent2"/>
                </a:solidFill>
                <a:latin typeface="Georgia" panose="02040502050405020303" pitchFamily="18" charset="0"/>
              </a:rPr>
              <a:t>unwavering profitability </a:t>
            </a:r>
            <a:r>
              <a:rPr lang="en-US" sz="1600" dirty="0">
                <a:latin typeface="Georgia" panose="02040502050405020303" pitchFamily="18" charset="0"/>
              </a:rPr>
              <a:t>in City 2 and signal to be solid investment choice.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131C21C6-7A94-4FB4-AEB0-F88380DB793D}"/>
              </a:ext>
            </a:extLst>
          </p:cNvPr>
          <p:cNvSpPr/>
          <p:nvPr/>
        </p:nvSpPr>
        <p:spPr>
          <a:xfrm>
            <a:off x="1323737" y="1277416"/>
            <a:ext cx="2230768" cy="316886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Metric 1: </a:t>
            </a:r>
            <a:r>
              <a:rPr lang="en-US" sz="1600" dirty="0" smtClean="0">
                <a:latin typeface="Georgia" panose="02040502050405020303" pitchFamily="18" charset="0"/>
              </a:rPr>
              <a:t>light </a:t>
            </a:r>
            <a:r>
              <a:rPr lang="en-US" sz="1600" dirty="0">
                <a:latin typeface="Georgia" panose="02040502050405020303" pitchFamily="18" charset="0"/>
              </a:rPr>
              <a:t>Cost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A5B86BE-1518-400D-9DFB-2EC2B30B6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771" y="3104942"/>
            <a:ext cx="4344498" cy="1261634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C5B95B87-4515-492E-A18E-70D42E5FF633}"/>
              </a:ext>
            </a:extLst>
          </p:cNvPr>
          <p:cNvSpPr/>
          <p:nvPr/>
        </p:nvSpPr>
        <p:spPr>
          <a:xfrm>
            <a:off x="3552312" y="2637785"/>
            <a:ext cx="3178911" cy="352339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Metric 2: </a:t>
            </a:r>
            <a:r>
              <a:rPr lang="en-US" sz="1600" dirty="0" smtClean="0">
                <a:latin typeface="Georgia" panose="02040502050405020303" pitchFamily="18" charset="0"/>
              </a:rPr>
              <a:t>light </a:t>
            </a:r>
            <a:r>
              <a:rPr lang="en-US" sz="1600" dirty="0">
                <a:latin typeface="Georgia" panose="02040502050405020303" pitchFamily="18" charset="0"/>
              </a:rPr>
              <a:t>Units Ordered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6304004-4F4F-45D1-8BBA-5EE590393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168" y="4545530"/>
            <a:ext cx="4244175" cy="1171575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58FEA86C-5933-4C38-81F6-34F64C93134F}"/>
              </a:ext>
            </a:extLst>
          </p:cNvPr>
          <p:cNvSpPr/>
          <p:nvPr/>
        </p:nvSpPr>
        <p:spPr>
          <a:xfrm>
            <a:off x="7675168" y="4091868"/>
            <a:ext cx="4244175" cy="352339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Metric 3: Retention Rate of Completed Trips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F3D21671-B7E0-4945-8629-473CF9E87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67" y="1157199"/>
            <a:ext cx="4687982" cy="984034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1FB63586-82A4-4768-BD65-AA83486AB53A}"/>
              </a:ext>
            </a:extLst>
          </p:cNvPr>
          <p:cNvSpPr/>
          <p:nvPr/>
        </p:nvSpPr>
        <p:spPr>
          <a:xfrm>
            <a:off x="1329798" y="788495"/>
            <a:ext cx="2230768" cy="316886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Metric 1: </a:t>
            </a:r>
            <a:r>
              <a:rPr lang="en-US" sz="1600" dirty="0" smtClean="0">
                <a:latin typeface="Georgia" panose="02040502050405020303" pitchFamily="18" charset="0"/>
              </a:rPr>
              <a:t>light </a:t>
            </a:r>
            <a:r>
              <a:rPr lang="en-US" sz="1600" dirty="0">
                <a:latin typeface="Georgia" panose="02040502050405020303" pitchFamily="18" charset="0"/>
              </a:rPr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xmlns="" val="420073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3001"/>
            <a:ext cx="12192000" cy="486095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Key Benefits &amp; Risks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2B7F5196-6ABB-4CD8-B228-32BE0742FB21}"/>
              </a:ext>
            </a:extLst>
          </p:cNvPr>
          <p:cNvGrpSpPr/>
          <p:nvPr/>
        </p:nvGrpSpPr>
        <p:grpSpPr>
          <a:xfrm>
            <a:off x="0" y="6475805"/>
            <a:ext cx="12157574" cy="371562"/>
            <a:chOff x="0" y="6475805"/>
            <a:chExt cx="12157574" cy="371562"/>
          </a:xfrm>
        </p:grpSpPr>
        <p:sp>
          <p:nvSpPr>
            <p:cNvPr id="21" name="Chevron 20"/>
            <p:cNvSpPr/>
            <p:nvPr/>
          </p:nvSpPr>
          <p:spPr bwMode="ltGray">
            <a:xfrm>
              <a:off x="2364752" y="6482983"/>
              <a:ext cx="2573080" cy="364384"/>
            </a:xfrm>
            <a:prstGeom prst="chevron">
              <a:avLst>
                <a:gd name="adj" fmla="val 31595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eorgia" pitchFamily="18" charset="0"/>
                </a:rPr>
                <a:t>Experiment &amp; Churn Curve Analysis</a:t>
              </a:r>
            </a:p>
          </p:txBody>
        </p:sp>
        <p:sp>
          <p:nvSpPr>
            <p:cNvPr id="22" name="Pentagon 21"/>
            <p:cNvSpPr/>
            <p:nvPr/>
          </p:nvSpPr>
          <p:spPr bwMode="ltGray">
            <a:xfrm>
              <a:off x="0" y="6489981"/>
              <a:ext cx="2477386" cy="350208"/>
            </a:xfrm>
            <a:prstGeom prst="homePlate">
              <a:avLst>
                <a:gd name="adj" fmla="val 31469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eorgia" pitchFamily="18" charset="0"/>
                </a:rPr>
                <a:t>Executive Summary</a:t>
              </a:r>
              <a:endParaRPr lang="en-GB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23" name="Chevron 22"/>
            <p:cNvSpPr/>
            <p:nvPr/>
          </p:nvSpPr>
          <p:spPr bwMode="ltGray">
            <a:xfrm>
              <a:off x="4820870" y="6486618"/>
              <a:ext cx="2558126" cy="357748"/>
            </a:xfrm>
            <a:prstGeom prst="chevron">
              <a:avLst>
                <a:gd name="adj" fmla="val 31595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eorgia" pitchFamily="18" charset="0"/>
                </a:rPr>
                <a:t>Breakeven Analysis</a:t>
              </a:r>
            </a:p>
          </p:txBody>
        </p:sp>
        <p:sp>
          <p:nvSpPr>
            <p:cNvPr id="24" name="Chevron 23"/>
            <p:cNvSpPr/>
            <p:nvPr/>
          </p:nvSpPr>
          <p:spPr bwMode="ltGray">
            <a:xfrm>
              <a:off x="9715388" y="6475805"/>
              <a:ext cx="2442186" cy="364384"/>
            </a:xfrm>
            <a:prstGeom prst="chevron">
              <a:avLst>
                <a:gd name="adj" fmla="val 31595"/>
              </a:avLst>
            </a:prstGeom>
            <a:solidFill>
              <a:schemeClr val="bg2">
                <a:lumMod val="25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eorgia" pitchFamily="18" charset="0"/>
                </a:rPr>
                <a:t>Key Benefits &amp; Risks</a:t>
              </a:r>
            </a:p>
          </p:txBody>
        </p:sp>
      </p:grpSp>
      <p:sp>
        <p:nvSpPr>
          <p:cNvPr id="25" name="Chevron 24"/>
          <p:cNvSpPr/>
          <p:nvPr/>
        </p:nvSpPr>
        <p:spPr bwMode="ltGray">
          <a:xfrm>
            <a:off x="7274224" y="6489981"/>
            <a:ext cx="2554577" cy="350208"/>
          </a:xfrm>
          <a:prstGeom prst="chevron">
            <a:avLst>
              <a:gd name="adj" fmla="val 31595"/>
            </a:avLst>
          </a:prstGeom>
          <a:solidFill>
            <a:schemeClr val="bg2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eorgia" pitchFamily="18" charset="0"/>
              </a:rPr>
              <a:t>Sensitivity Analysis</a:t>
            </a:r>
            <a:endParaRPr lang="en-GB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eorgia" pitchFamily="18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xmlns="" id="{3E4D5A56-124C-4590-856B-2246F47CE3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929710755"/>
              </p:ext>
            </p:extLst>
          </p:nvPr>
        </p:nvGraphicFramePr>
        <p:xfrm>
          <a:off x="323018" y="974219"/>
          <a:ext cx="7055978" cy="4683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5A5E3BA-A054-46C3-9D00-D1ECA948F724}"/>
              </a:ext>
            </a:extLst>
          </p:cNvPr>
          <p:cNvSpPr/>
          <p:nvPr/>
        </p:nvSpPr>
        <p:spPr>
          <a:xfrm>
            <a:off x="7748848" y="1520785"/>
            <a:ext cx="393308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This analysis could be improved with additional data regarding: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Driver demographic data with insights to percentage of drivers with 250+ lifetime trips in entire driver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Experiment results reflective of longer time than one month to obtain more accurate retention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Relationship between driver retention and increased completed number of trips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More granular cost breakdown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Does it make sense to include initial capital expenditures for Flashlight and Lite Up for all cities of implementation?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What is marginal cost for each additional city of implementation?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Relationship between notified drivers and drivers that actually picked up </a:t>
            </a:r>
            <a:r>
              <a:rPr lang="en-US" sz="1400" dirty="0" smtClean="0">
                <a:latin typeface="Georgia" panose="02040502050405020303" pitchFamily="18" charset="0"/>
              </a:rPr>
              <a:t>light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942489BF-826D-4A4D-A17D-A05AEB1C7AB9}"/>
              </a:ext>
            </a:extLst>
          </p:cNvPr>
          <p:cNvSpPr/>
          <p:nvPr/>
        </p:nvSpPr>
        <p:spPr>
          <a:xfrm>
            <a:off x="8025701" y="1069062"/>
            <a:ext cx="3178911" cy="3523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Forward Outlook</a:t>
            </a:r>
          </a:p>
        </p:txBody>
      </p:sp>
    </p:spTree>
    <p:extLst>
      <p:ext uri="{BB962C8B-B14F-4D97-AF65-F5344CB8AC3E}">
        <p14:creationId xmlns:p14="http://schemas.microsoft.com/office/powerpoint/2010/main" xmlns="" val="303241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9822</TotalTime>
  <Words>1042</Words>
  <Application>Microsoft Office PowerPoint</Application>
  <PresentationFormat>Custom</PresentationFormat>
  <Paragraphs>105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Light Case Study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COuncil</dc:title>
  <dc:creator>Michael Yao</dc:creator>
  <cp:lastModifiedBy>chris</cp:lastModifiedBy>
  <cp:revision>444</cp:revision>
  <dcterms:created xsi:type="dcterms:W3CDTF">2019-05-04T14:42:21Z</dcterms:created>
  <dcterms:modified xsi:type="dcterms:W3CDTF">2019-08-31T01:45:22Z</dcterms:modified>
</cp:coreProperties>
</file>