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charts/style2.xml" ContentType="application/vnd.ms-office.chartstyl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Override PartName="/ppt/charts/colors4.xml" ContentType="application/vnd.ms-office.chartcolor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charts/colors2.xml" ContentType="application/vnd.ms-office.chartcolorstyle+xml"/>
  <Override PartName="/ppt/charts/colors3.xml" ContentType="application/vnd.ms-office.chartcolorstyl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olors1.xml" ContentType="application/vnd.ms-office.chartcolorstyle+xml"/>
  <Override PartName="/ppt/slideLayouts/slideLayout10.xml" ContentType="application/vnd.openxmlformats-officedocument.presentationml.slideLayout+xml"/>
  <Override PartName="/ppt/charts/chart6.xml" ContentType="application/vnd.openxmlformats-officedocument.drawingml.chart+xml"/>
  <Override PartName="/ppt/notesSlides/notesSlide8.xml" ContentType="application/vnd.openxmlformats-officedocument.presentationml.notesSlide+xml"/>
  <Override PartName="/ppt/charts/chart7.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charts/style4.xml" ContentType="application/vnd.ms-office.chartstyle+xml"/>
  <Override PartName="/ppt/charts/style3.xml" ContentType="application/vnd.ms-office.chartstyle+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charts/style1.xml" ContentType="application/vnd.ms-office.chartstyl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Override PartName="/ppt/theme/themeOverride4.xml" ContentType="application/vnd.openxmlformats-officedocument.themeOverr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70" r:id="rId3"/>
    <p:sldId id="291" r:id="rId4"/>
    <p:sldId id="294" r:id="rId5"/>
    <p:sldId id="288" r:id="rId6"/>
    <p:sldId id="293" r:id="rId7"/>
    <p:sldId id="289" r:id="rId8"/>
    <p:sldId id="290" r:id="rId9"/>
    <p:sldId id="29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952C1B"/>
    <a:srgbClr val="EB4528"/>
    <a:srgbClr val="FF694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6076" autoAdjust="0"/>
    <p:restoredTop sz="94660"/>
  </p:normalViewPr>
  <p:slideViewPr>
    <p:cSldViewPr snapToGrid="0">
      <p:cViewPr varScale="1">
        <p:scale>
          <a:sx n="117" d="100"/>
          <a:sy n="117" d="100"/>
        </p:scale>
        <p:origin x="-264" y="-7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may35\Desktop\Christie_HingeHealth\my%20hinge.xlsx" TargetMode="External"/></Relationships>
</file>

<file path=ppt/charts/_rels/chart2.xml.rels><?xml version="1.0" encoding="UTF-8" standalone="yes"?>
<Relationships xmlns="http://schemas.openxmlformats.org/package/2006/relationships"><Relationship Id="rId2" Type="http://schemas.openxmlformats.org/officeDocument/2006/relationships/oleObject" Target="file:///C:\Users\may35\Desktop\Christie_HingeHealth\my%20hinge.xlsx" TargetMode="External"/><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1" Type="http://schemas.openxmlformats.org/officeDocument/2006/relationships/oleObject" Target="file:///C:\Users\may35\Desktop\Christie_HingeHealth\my%20hinge.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may35\Desktop\Christie_HingeHealth\my%20hinge.xlsx" TargetMode="External"/></Relationships>
</file>

<file path=ppt/charts/_rels/chart5.xml.rels><?xml version="1.0" encoding="UTF-8" standalone="yes"?>
<Relationships xmlns="http://schemas.openxmlformats.org/package/2006/relationships"><Relationship Id="rId3" Type="http://schemas.microsoft.com/office/2011/relationships/chartColorStyle" Target="colors2.xml"/><Relationship Id="rId2" Type="http://schemas.openxmlformats.org/officeDocument/2006/relationships/oleObject" Target="file:///C:\Users\may35\Desktop\Christie_HelloFresh\Excel.xlsx" TargetMode="External"/><Relationship Id="rId1" Type="http://schemas.openxmlformats.org/officeDocument/2006/relationships/themeOverride" Target="../theme/themeOverride2.xml"/><Relationship Id="rId4" Type="http://schemas.microsoft.com/office/2011/relationships/chartStyle" Target="style2.xml"/></Relationships>
</file>

<file path=ppt/charts/_rels/chart6.xml.rels><?xml version="1.0" encoding="UTF-8" standalone="yes"?>
<Relationships xmlns="http://schemas.openxmlformats.org/package/2006/relationships"><Relationship Id="rId3" Type="http://schemas.microsoft.com/office/2011/relationships/chartColorStyle" Target="colors3.xml"/><Relationship Id="rId2" Type="http://schemas.openxmlformats.org/officeDocument/2006/relationships/oleObject" Target="file:///C:\Users\may35\Desktop\Christie_HelloFresh\Excel.xlsx" TargetMode="External"/><Relationship Id="rId1" Type="http://schemas.openxmlformats.org/officeDocument/2006/relationships/themeOverride" Target="../theme/themeOverride3.xml"/><Relationship Id="rId4" Type="http://schemas.microsoft.com/office/2011/relationships/chartStyle" Target="style3.xml"/></Relationships>
</file>

<file path=ppt/charts/_rels/chart7.xml.rels><?xml version="1.0" encoding="UTF-8" standalone="yes"?>
<Relationships xmlns="http://schemas.openxmlformats.org/package/2006/relationships"><Relationship Id="rId3" Type="http://schemas.microsoft.com/office/2011/relationships/chartColorStyle" Target="colors4.xml"/><Relationship Id="rId2" Type="http://schemas.openxmlformats.org/officeDocument/2006/relationships/oleObject" Target="file:///C:\Users\may35\Desktop\Christie_HelloFresh\Excel.xlsx" TargetMode="External"/><Relationship Id="rId1" Type="http://schemas.openxmlformats.org/officeDocument/2006/relationships/themeOverride" Target="../theme/themeOverride4.xml"/><Relationship Id="rId4"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a:t>Satisfaction Over Time</a:t>
            </a:r>
          </a:p>
        </c:rich>
      </c:tx>
      <c:layout/>
      <c:spPr>
        <a:noFill/>
        <a:ln>
          <a:noFill/>
        </a:ln>
        <a:effectLst/>
      </c:spPr>
    </c:title>
    <c:plotArea>
      <c:layout/>
      <c:scatterChart>
        <c:scatterStyle val="lineMarker"/>
        <c:ser>
          <c:idx val="0"/>
          <c:order val="0"/>
          <c:spPr>
            <a:ln w="22225" cap="rnd">
              <a:solidFill>
                <a:schemeClr val="accent2"/>
              </a:solidFill>
              <a:round/>
            </a:ln>
            <a:effectLst/>
          </c:spPr>
          <c:marker>
            <c:symbol val="diamond"/>
            <c:size val="6"/>
            <c:spPr>
              <a:solidFill>
                <a:schemeClr val="accent2"/>
              </a:solidFill>
              <a:ln w="9525">
                <a:solidFill>
                  <a:schemeClr val="accent2"/>
                </a:solidFill>
                <a:round/>
              </a:ln>
              <a:effectLst/>
            </c:spPr>
          </c:marker>
          <c:dLbls>
            <c:dLbl>
              <c:idx val="1"/>
              <c:layout>
                <c:manualLayout>
                  <c:x val="-3.3602637289031512E-2"/>
                  <c:y val="-9.3082869881141561E-2"/>
                </c:manualLayout>
              </c:layout>
              <c:dLblPos val="r"/>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1-AFA3-45FE-B024-56A876C34C7C}"/>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b"/>
            <c:showVal val="1"/>
            <c:extLst xmlns:c16r2="http://schemas.microsoft.com/office/drawing/2015/06/char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'Satisfaction over time'!$E$2:$E$12</c:f>
              <c:numCache>
                <c:formatCode>General</c:formatCode>
                <c:ptCount val="11"/>
                <c:pt idx="0">
                  <c:v>4</c:v>
                </c:pt>
                <c:pt idx="1">
                  <c:v>6</c:v>
                </c:pt>
                <c:pt idx="2">
                  <c:v>8</c:v>
                </c:pt>
                <c:pt idx="3">
                  <c:v>12</c:v>
                </c:pt>
                <c:pt idx="4">
                  <c:v>16</c:v>
                </c:pt>
                <c:pt idx="5">
                  <c:v>20</c:v>
                </c:pt>
                <c:pt idx="6">
                  <c:v>24</c:v>
                </c:pt>
                <c:pt idx="7">
                  <c:v>28</c:v>
                </c:pt>
                <c:pt idx="8">
                  <c:v>32</c:v>
                </c:pt>
                <c:pt idx="9">
                  <c:v>44</c:v>
                </c:pt>
                <c:pt idx="10">
                  <c:v>56</c:v>
                </c:pt>
              </c:numCache>
            </c:numRef>
          </c:xVal>
          <c:yVal>
            <c:numRef>
              <c:f>'Satisfaction over time'!$F$2:$F$12</c:f>
              <c:numCache>
                <c:formatCode>General</c:formatCode>
                <c:ptCount val="11"/>
                <c:pt idx="0">
                  <c:v>8.238532110091743</c:v>
                </c:pt>
                <c:pt idx="1">
                  <c:v>8.25</c:v>
                </c:pt>
                <c:pt idx="2">
                  <c:v>8.96875</c:v>
                </c:pt>
                <c:pt idx="3">
                  <c:v>8.786516853932584</c:v>
                </c:pt>
                <c:pt idx="4">
                  <c:v>9.1794871794871806</c:v>
                </c:pt>
                <c:pt idx="5">
                  <c:v>9.4</c:v>
                </c:pt>
                <c:pt idx="6">
                  <c:v>8.3333333333333357</c:v>
                </c:pt>
                <c:pt idx="7">
                  <c:v>7.666666666666667</c:v>
                </c:pt>
                <c:pt idx="8">
                  <c:v>10</c:v>
                </c:pt>
                <c:pt idx="9">
                  <c:v>10</c:v>
                </c:pt>
                <c:pt idx="10">
                  <c:v>9.5</c:v>
                </c:pt>
              </c:numCache>
            </c:numRef>
          </c:yVal>
          <c:extLst xmlns:c16r2="http://schemas.microsoft.com/office/drawing/2015/06/chart">
            <c:ext xmlns:c16="http://schemas.microsoft.com/office/drawing/2014/chart" uri="{C3380CC4-5D6E-409C-BE32-E72D297353CC}">
              <c16:uniqueId val="{00000000-AFA3-45FE-B024-56A876C34C7C}"/>
            </c:ext>
          </c:extLst>
        </c:ser>
        <c:dLbls>
          <c:showVal val="1"/>
        </c:dLbls>
        <c:axId val="112185728"/>
        <c:axId val="112187648"/>
      </c:scatterChart>
      <c:valAx>
        <c:axId val="112185728"/>
        <c:scaling>
          <c:orientation val="minMax"/>
        </c:scaling>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Week</a:t>
                </a:r>
              </a:p>
            </c:rich>
          </c:tx>
          <c:layout/>
          <c:spPr>
            <a:noFill/>
            <a:ln>
              <a:noFill/>
            </a:ln>
            <a:effectLst/>
          </c:spPr>
        </c:title>
        <c:numFmt formatCode="General" sourceLinked="1"/>
        <c:majorTickMark val="none"/>
        <c:tickLblPos val="nextTo"/>
        <c:spPr>
          <a:noFill/>
          <a:ln w="9525" cap="flat" cmpd="sng" algn="ctr">
            <a:solidFill>
              <a:schemeClr val="dk1">
                <a:lumMod val="15000"/>
                <a:lumOff val="85000"/>
              </a:schemeClr>
            </a:solidFill>
            <a:round/>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187648"/>
        <c:crosses val="autoZero"/>
        <c:crossBetween val="midCat"/>
      </c:valAx>
      <c:valAx>
        <c:axId val="112187648"/>
        <c:scaling>
          <c:orientation val="minMax"/>
          <c:max val="10"/>
        </c:scaling>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Satisfaction Score</a:t>
                </a:r>
              </a:p>
            </c:rich>
          </c:tx>
          <c:layout/>
          <c:spPr>
            <a:noFill/>
            <a:ln>
              <a:noFill/>
            </a:ln>
            <a:effectLst/>
          </c:spPr>
        </c:title>
        <c:numFmt formatCode="General" sourceLinked="1"/>
        <c:majorTickMark val="none"/>
        <c:tickLblPos val="nextTo"/>
        <c:spPr>
          <a:noFill/>
          <a:ln w="9525" cap="flat" cmpd="sng" algn="ctr">
            <a:solidFill>
              <a:schemeClr val="dk1">
                <a:lumMod val="15000"/>
                <a:lumOff val="85000"/>
              </a:schemeClr>
            </a:solidFill>
            <a:round/>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185728"/>
        <c:crosses val="autoZero"/>
        <c:crossBetween val="midCat"/>
      </c:valAx>
      <c:spPr>
        <a:noFill/>
        <a:ln>
          <a:noFill/>
        </a:ln>
        <a:effectLst/>
      </c:spPr>
    </c:plotArea>
    <c:plotVisOnly val="1"/>
    <c:dispBlanksAs val="gap"/>
  </c:chart>
  <c:spPr>
    <a:noFill/>
    <a:ln>
      <a:noFill/>
    </a:ln>
    <a:effectLst/>
  </c:spPr>
  <c:txPr>
    <a:bodyPr/>
    <a:lstStyle/>
    <a:p>
      <a:pPr>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lrMapOvr bg1="lt1" tx1="dk1" bg2="lt2" tx2="dk2" accent1="accent1" accent2="accent2" accent3="accent3" accent4="accent4" accent5="accent5" accent6="accent6" hlink="hlink" folHlink="folHlink"/>
  <c:chart>
    <c:title>
      <c:tx>
        <c:rich>
          <a:bodyPr/>
          <a:lstStyle/>
          <a:p>
            <a:pPr>
              <a:defRPr sz="1400" b="0" i="0" u="none" strike="noStrike" baseline="0">
                <a:solidFill>
                  <a:srgbClr val="333333"/>
                </a:solidFill>
                <a:latin typeface="Calibri"/>
                <a:ea typeface="Calibri"/>
                <a:cs typeface="Calibri"/>
              </a:defRPr>
            </a:pPr>
            <a:r>
              <a:rPr lang="en-US"/>
              <a:t>Client Match Rate</a:t>
            </a:r>
          </a:p>
        </c:rich>
      </c:tx>
      <c:layout/>
      <c:spPr>
        <a:noFill/>
        <a:ln>
          <a:noFill/>
        </a:ln>
        <a:effectLst/>
      </c:spPr>
    </c:title>
    <c:plotArea>
      <c:layout/>
      <c:pieChart>
        <c:varyColors val="1"/>
        <c:ser>
          <c:idx val="0"/>
          <c:order val="0"/>
          <c:dPt>
            <c:idx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D45D-4055-A12C-70F4DA48FA44}"/>
              </c:ext>
            </c:extLst>
          </c:dPt>
          <c:dPt>
            <c:idx val="1"/>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D45D-4055-A12C-70F4DA48FA44}"/>
              </c:ext>
            </c:extLst>
          </c:dPt>
          <c:dLbls>
            <c:spPr>
              <a:noFill/>
              <a:ln>
                <a:noFill/>
              </a:ln>
              <a:effectLst/>
            </c:spPr>
            <c:txPr>
              <a:bodyPr wrap="square" lIns="38100" tIns="19050" rIns="38100" bIns="19050" anchor="ctr">
                <a:spAutoFit/>
              </a:bodyPr>
              <a:lstStyle/>
              <a:p>
                <a:pPr>
                  <a:defRPr sz="1050" b="1" i="0" u="none" strike="noStrike" baseline="0">
                    <a:solidFill>
                      <a:srgbClr val="FFFFFF"/>
                    </a:solidFill>
                    <a:latin typeface="Calibri"/>
                    <a:ea typeface="Calibri"/>
                    <a:cs typeface="Calibri"/>
                  </a:defRPr>
                </a:pPr>
                <a:endParaRPr lang="en-US"/>
              </a:p>
            </c:txPr>
            <c:dLblPos val="bestFit"/>
            <c:showVal val="1"/>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'Client Frequency'!$O$3:$O$4</c:f>
              <c:strCache>
                <c:ptCount val="2"/>
                <c:pt idx="0">
                  <c:v>Users with Known Client</c:v>
                </c:pt>
                <c:pt idx="1">
                  <c:v>Users without Known Client</c:v>
                </c:pt>
              </c:strCache>
            </c:strRef>
          </c:cat>
          <c:val>
            <c:numRef>
              <c:f>'Client Frequency'!$P$3:$P$4</c:f>
              <c:numCache>
                <c:formatCode>0%</c:formatCode>
                <c:ptCount val="2"/>
                <c:pt idx="0">
                  <c:v>0.87698539845287693</c:v>
                </c:pt>
                <c:pt idx="1">
                  <c:v>0.1230146015471232</c:v>
                </c:pt>
              </c:numCache>
            </c:numRef>
          </c:val>
          <c:extLst xmlns:c16r2="http://schemas.microsoft.com/office/drawing/2015/06/chart">
            <c:ext xmlns:c16="http://schemas.microsoft.com/office/drawing/2014/chart" uri="{C3380CC4-5D6E-409C-BE32-E72D297353CC}">
              <c16:uniqueId val="{00000004-D45D-4055-A12C-70F4DA48FA44}"/>
            </c:ext>
          </c:extLst>
        </c:ser>
        <c:dLbls/>
        <c:firstSliceAng val="0"/>
      </c:pieChart>
      <c:spPr>
        <a:noFill/>
        <a:ln w="25400">
          <a:noFill/>
        </a:ln>
      </c:spPr>
    </c:plotArea>
    <c:legend>
      <c:legendPos val="r"/>
      <c:layout/>
      <c:spPr>
        <a:noFill/>
        <a:ln>
          <a:noFill/>
        </a:ln>
        <a:effectLst/>
      </c:spPr>
      <c:txPr>
        <a:bodyPr/>
        <a:lstStyle/>
        <a:p>
          <a:pPr>
            <a:defRPr sz="825" b="0" i="0" u="none" strike="noStrike" baseline="0">
              <a:solidFill>
                <a:srgbClr val="333333"/>
              </a:solidFill>
              <a:latin typeface="Calibri"/>
              <a:ea typeface="Calibri"/>
              <a:cs typeface="Calibri"/>
            </a:defRPr>
          </a:pPr>
          <a:endParaRPr lang="en-US"/>
        </a:p>
      </c:txPr>
    </c:legend>
    <c:plotVisOnly val="1"/>
    <c:dispBlanksAs val="zero"/>
  </c:chart>
  <c:spPr>
    <a:solidFill>
      <a:schemeClr val="bg1"/>
    </a:solidFill>
    <a:ln w="9525" cap="flat" cmpd="sng" algn="ctr">
      <a:solidFill>
        <a:schemeClr val="tx1">
          <a:lumMod val="15000"/>
          <a:lumOff val="85000"/>
        </a:schemeClr>
      </a:solidFill>
      <a:round/>
    </a:ln>
    <a:effectLst/>
  </c:spPr>
  <c:txPr>
    <a:bodyPr/>
    <a:lstStyle/>
    <a:p>
      <a:pPr>
        <a:defRPr sz="900" b="0" i="0" u="none" strike="noStrike" baseline="0">
          <a:solidFill>
            <a:srgbClr val="000000"/>
          </a:solidFill>
          <a:latin typeface="Calibri"/>
          <a:ea typeface="Calibri"/>
          <a:cs typeface="Calibri"/>
        </a:defRPr>
      </a:pPr>
      <a:endParaRPr lang="en-US"/>
    </a:p>
  </c:txPr>
  <c:externalData r:id="rId2"/>
</c:chartSpace>
</file>

<file path=ppt/charts/chart3.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1400" b="0" i="0" u="none" strike="noStrike" baseline="0">
                <a:solidFill>
                  <a:srgbClr val="333333"/>
                </a:solidFill>
                <a:latin typeface="Calibri"/>
                <a:ea typeface="Calibri"/>
                <a:cs typeface="Calibri"/>
              </a:defRPr>
            </a:pPr>
            <a:r>
              <a:rPr lang="en-US" dirty="0"/>
              <a:t>Client Satisfaction Rate</a:t>
            </a:r>
          </a:p>
        </c:rich>
      </c:tx>
      <c:layout>
        <c:manualLayout>
          <c:xMode val="edge"/>
          <c:yMode val="edge"/>
          <c:x val="0.23891524511288323"/>
          <c:y val="4.9398850990505325E-2"/>
        </c:manualLayout>
      </c:layout>
      <c:spPr>
        <a:noFill/>
        <a:ln>
          <a:noFill/>
        </a:ln>
        <a:effectLst/>
      </c:spPr>
    </c:title>
    <c:plotArea>
      <c:layout/>
      <c:pieChart>
        <c:varyColors val="1"/>
        <c:ser>
          <c:idx val="0"/>
          <c:order val="0"/>
          <c:dPt>
            <c:idx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8407-4498-A075-4027B03E5B1F}"/>
              </c:ext>
            </c:extLst>
          </c:dPt>
          <c:dPt>
            <c:idx val="1"/>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8407-4498-A075-4027B03E5B1F}"/>
              </c:ext>
            </c:extLst>
          </c:dPt>
          <c:dLbls>
            <c:spPr>
              <a:noFill/>
              <a:ln>
                <a:noFill/>
              </a:ln>
              <a:effectLst/>
            </c:spPr>
            <c:txPr>
              <a:bodyPr wrap="square" lIns="38100" tIns="19050" rIns="38100" bIns="19050" anchor="ctr">
                <a:spAutoFit/>
              </a:bodyPr>
              <a:lstStyle/>
              <a:p>
                <a:pPr>
                  <a:defRPr sz="900" b="1" i="0" u="none" strike="noStrike" baseline="0">
                    <a:solidFill>
                      <a:srgbClr val="333333"/>
                    </a:solidFill>
                    <a:latin typeface="Calibri"/>
                    <a:ea typeface="Calibri"/>
                    <a:cs typeface="Calibri"/>
                  </a:defRPr>
                </a:pPr>
                <a:endParaRPr lang="en-US"/>
              </a:p>
            </c:txPr>
            <c:dLblPos val="bestFit"/>
            <c:showVal val="1"/>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'Client Frequency'!$T$3:$T$4</c:f>
              <c:strCache>
                <c:ptCount val="2"/>
                <c:pt idx="0">
                  <c:v>Clients with Satisfaction Score</c:v>
                </c:pt>
                <c:pt idx="1">
                  <c:v>Clients without Satisfaction Score</c:v>
                </c:pt>
              </c:strCache>
            </c:strRef>
          </c:cat>
          <c:val>
            <c:numRef>
              <c:f>'Client Frequency'!$U$3:$U$4</c:f>
              <c:numCache>
                <c:formatCode>0%</c:formatCode>
                <c:ptCount val="2"/>
                <c:pt idx="0">
                  <c:v>7.0983063232339062E-3</c:v>
                </c:pt>
                <c:pt idx="1">
                  <c:v>0.99290169367676617</c:v>
                </c:pt>
              </c:numCache>
            </c:numRef>
          </c:val>
          <c:extLst xmlns:c16r2="http://schemas.microsoft.com/office/drawing/2015/06/chart">
            <c:ext xmlns:c16="http://schemas.microsoft.com/office/drawing/2014/chart" uri="{C3380CC4-5D6E-409C-BE32-E72D297353CC}">
              <c16:uniqueId val="{00000004-8407-4498-A075-4027B03E5B1F}"/>
            </c:ext>
          </c:extLst>
        </c:ser>
        <c:dLbls/>
        <c:firstSliceAng val="0"/>
      </c:pieChart>
      <c:spPr>
        <a:noFill/>
        <a:ln w="25400">
          <a:noFill/>
        </a:ln>
      </c:spPr>
    </c:plotArea>
    <c:legend>
      <c:legendPos val="r"/>
      <c:layout/>
      <c:spPr>
        <a:noFill/>
        <a:ln>
          <a:noFill/>
        </a:ln>
        <a:effectLst/>
      </c:spPr>
      <c:txPr>
        <a:bodyPr/>
        <a:lstStyle/>
        <a:p>
          <a:pPr>
            <a:defRPr sz="825" b="0" i="0" u="none" strike="noStrike" baseline="0">
              <a:solidFill>
                <a:srgbClr val="333333"/>
              </a:solidFill>
              <a:latin typeface="Calibri"/>
              <a:ea typeface="Calibri"/>
              <a:cs typeface="Calibri"/>
            </a:defRPr>
          </a:pPr>
          <a:endParaRPr lang="en-US"/>
        </a:p>
      </c:txPr>
    </c:legend>
    <c:plotVisOnly val="1"/>
    <c:dispBlanksAs val="zero"/>
  </c:chart>
  <c:spPr>
    <a:solidFill>
      <a:schemeClr val="bg1"/>
    </a:solidFill>
    <a:ln w="9525" cap="flat" cmpd="sng" algn="ctr">
      <a:solidFill>
        <a:schemeClr val="tx1">
          <a:lumMod val="15000"/>
          <a:lumOff val="85000"/>
        </a:schemeClr>
      </a:solidFill>
      <a:round/>
    </a:ln>
    <a:effectLst/>
  </c:spPr>
  <c:txPr>
    <a:bodyPr/>
    <a:lstStyle/>
    <a:p>
      <a:pPr>
        <a:defRPr sz="900" b="0" i="0" u="none" strike="noStrike" baseline="0">
          <a:solidFill>
            <a:srgbClr val="000000"/>
          </a:solidFill>
          <a:latin typeface="Calibri"/>
          <a:ea typeface="Calibri"/>
          <a:cs typeface="Calibri"/>
        </a:defRPr>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1200" b="1" i="0" u="none" strike="noStrike" baseline="0">
                <a:solidFill>
                  <a:srgbClr val="333333"/>
                </a:solidFill>
                <a:latin typeface="Calibri"/>
                <a:ea typeface="Calibri"/>
                <a:cs typeface="Calibri"/>
              </a:defRPr>
            </a:pPr>
            <a:r>
              <a:rPr lang="en-US" sz="1200"/>
              <a:t>Users With/Without Scores Breakdown</a:t>
            </a:r>
          </a:p>
        </c:rich>
      </c:tx>
      <c:layout/>
      <c:spPr>
        <a:noFill/>
        <a:ln>
          <a:noFill/>
        </a:ln>
        <a:effectLst/>
      </c:spPr>
    </c:title>
    <c:plotArea>
      <c:layout/>
      <c:pieChart>
        <c:varyColors val="1"/>
        <c:ser>
          <c:idx val="0"/>
          <c:order val="0"/>
          <c:dPt>
            <c:idx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0986-4CA0-AB38-25848D5CE3CD}"/>
              </c:ext>
            </c:extLst>
          </c:dPt>
          <c:dPt>
            <c:idx val="1"/>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0986-4CA0-AB38-25848D5CE3CD}"/>
              </c:ext>
            </c:extLst>
          </c:dPt>
          <c:dLbls>
            <c:spPr>
              <a:noFill/>
              <a:ln>
                <a:noFill/>
              </a:ln>
              <a:effectLst/>
            </c:spPr>
            <c:dLblPos val="bestFit"/>
            <c:showVal val="1"/>
            <c:showLeaderLines val="1"/>
            <c:extLst xmlns:c16r2="http://schemas.microsoft.com/office/drawing/2015/06/chart">
              <c:ext xmlns:c15="http://schemas.microsoft.com/office/drawing/2012/chart" uri="{CE6537A1-D6FC-4f65-9D91-7224C49458BB}"/>
            </c:extLst>
          </c:dLbls>
          <c:cat>
            <c:strRef>
              <c:f>'Total user'!$H$3:$H$4</c:f>
              <c:strCache>
                <c:ptCount val="2"/>
                <c:pt idx="0">
                  <c:v>Users with Scores</c:v>
                </c:pt>
                <c:pt idx="1">
                  <c:v>Users without Scores</c:v>
                </c:pt>
              </c:strCache>
            </c:strRef>
          </c:cat>
          <c:val>
            <c:numRef>
              <c:f>'Total user'!$I$3:$I$4</c:f>
              <c:numCache>
                <c:formatCode>0%</c:formatCode>
                <c:ptCount val="2"/>
                <c:pt idx="0">
                  <c:v>0.13791051607735441</c:v>
                </c:pt>
                <c:pt idx="1">
                  <c:v>0.86208948392264551</c:v>
                </c:pt>
              </c:numCache>
            </c:numRef>
          </c:val>
          <c:extLst xmlns:c16r2="http://schemas.microsoft.com/office/drawing/2015/06/chart">
            <c:ext xmlns:c16="http://schemas.microsoft.com/office/drawing/2014/chart" uri="{C3380CC4-5D6E-409C-BE32-E72D297353CC}">
              <c16:uniqueId val="{00000004-0986-4CA0-AB38-25848D5CE3CD}"/>
            </c:ext>
          </c:extLst>
        </c:ser>
        <c:dLbls>
          <c:showVal val="1"/>
        </c:dLbls>
        <c:firstSliceAng val="0"/>
      </c:pieChart>
      <c:spPr>
        <a:noFill/>
        <a:ln w="25400">
          <a:noFill/>
        </a:ln>
      </c:spPr>
    </c:plotArea>
    <c:legend>
      <c:legendPos val="r"/>
      <c:layout/>
      <c:spPr>
        <a:noFill/>
        <a:ln>
          <a:noFill/>
        </a:ln>
        <a:effectLst/>
      </c:spPr>
      <c:txPr>
        <a:bodyPr/>
        <a:lstStyle/>
        <a:p>
          <a:pPr>
            <a:defRPr sz="825" b="1" i="0" u="none" strike="noStrike" baseline="0">
              <a:solidFill>
                <a:srgbClr val="333333"/>
              </a:solidFill>
              <a:latin typeface="Calibri"/>
              <a:ea typeface="Calibri"/>
              <a:cs typeface="Calibri"/>
            </a:defRPr>
          </a:pPr>
          <a:endParaRPr lang="en-US"/>
        </a:p>
      </c:txPr>
    </c:legend>
    <c:plotVisOnly val="1"/>
    <c:dispBlanksAs val="zero"/>
  </c:chart>
  <c:spPr>
    <a:solidFill>
      <a:schemeClr val="bg1"/>
    </a:solidFill>
    <a:ln w="9525" cap="flat" cmpd="sng" algn="ctr">
      <a:solidFill>
        <a:schemeClr val="tx1">
          <a:lumMod val="15000"/>
          <a:lumOff val="85000"/>
        </a:schemeClr>
      </a:solidFill>
      <a:round/>
    </a:ln>
    <a:effectLst/>
  </c:spPr>
  <c:txPr>
    <a:bodyPr/>
    <a:lstStyle/>
    <a:p>
      <a:pPr>
        <a:defRPr sz="900" b="0" i="0" u="none" strike="noStrike" baseline="0">
          <a:solidFill>
            <a:srgbClr val="000000"/>
          </a:solidFill>
          <a:latin typeface="Calibri"/>
          <a:ea typeface="Calibri"/>
          <a:cs typeface="Calibri"/>
        </a:defRPr>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en-US"/>
  <c:style val="1"/>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cap="all" spc="150" baseline="0">
                <a:solidFill>
                  <a:schemeClr val="tx1">
                    <a:lumMod val="50000"/>
                    <a:lumOff val="50000"/>
                  </a:schemeClr>
                </a:solidFill>
                <a:latin typeface="+mn-lt"/>
                <a:ea typeface="+mn-ea"/>
                <a:cs typeface="+mn-cs"/>
              </a:defRPr>
            </a:pPr>
            <a:r>
              <a:rPr lang="en-US" sz="1400"/>
              <a:t>Revenue Over Time</a:t>
            </a:r>
          </a:p>
        </c:rich>
      </c:tx>
      <c:layout/>
      <c:spPr>
        <a:noFill/>
        <a:ln>
          <a:noFill/>
        </a:ln>
        <a:effectLst/>
      </c:spPr>
    </c:title>
    <c:plotArea>
      <c:layout/>
      <c:barChart>
        <c:barDir val="col"/>
        <c:grouping val="clustered"/>
        <c:ser>
          <c:idx val="1"/>
          <c:order val="0"/>
          <c:spPr>
            <a:pattFill prst="narHorz">
              <a:fgClr>
                <a:schemeClr val="dk1">
                  <a:tint val="55000"/>
                </a:schemeClr>
              </a:fgClr>
              <a:bgClr>
                <a:schemeClr val="dk1">
                  <a:tint val="55000"/>
                  <a:lumMod val="20000"/>
                  <a:lumOff val="80000"/>
                </a:schemeClr>
              </a:bgClr>
            </a:pattFill>
            <a:ln>
              <a:noFill/>
            </a:ln>
            <a:effectLst>
              <a:innerShdw blurRad="114300">
                <a:schemeClr val="dk1">
                  <a:tint val="55000"/>
                </a:schemeClr>
              </a:innerShdw>
            </a:effectLst>
          </c:spPr>
          <c:cat>
            <c:numRef>
              <c:f>Sheet1!$A$11:$A$18</c:f>
              <c:numCache>
                <c:formatCode>General</c:formatCode>
                <c:ptCount val="8"/>
                <c:pt idx="2">
                  <c:v>2018</c:v>
                </c:pt>
                <c:pt idx="3">
                  <c:v>2019</c:v>
                </c:pt>
                <c:pt idx="4">
                  <c:v>2020</c:v>
                </c:pt>
                <c:pt idx="5">
                  <c:v>2021</c:v>
                </c:pt>
                <c:pt idx="6">
                  <c:v>2022</c:v>
                </c:pt>
                <c:pt idx="7">
                  <c:v>2023</c:v>
                </c:pt>
              </c:numCache>
            </c:numRef>
          </c:cat>
          <c:val>
            <c:numRef>
              <c:f>Sheet1!$B$11:$B$18</c:f>
              <c:numCache>
                <c:formatCode>General</c:formatCode>
                <c:ptCount val="8"/>
                <c:pt idx="2" formatCode="#,##0">
                  <c:v>800000</c:v>
                </c:pt>
                <c:pt idx="3" formatCode="#,##0">
                  <c:v>967000</c:v>
                </c:pt>
                <c:pt idx="4" formatCode="#,##0">
                  <c:v>1015350</c:v>
                </c:pt>
                <c:pt idx="5" formatCode="#,##0">
                  <c:v>1066117.5</c:v>
                </c:pt>
                <c:pt idx="6" formatCode="#,##0">
                  <c:v>1119423.375</c:v>
                </c:pt>
                <c:pt idx="7" formatCode="#,##0">
                  <c:v>1175394.54375</c:v>
                </c:pt>
              </c:numCache>
            </c:numRef>
          </c:val>
          <c:extLst xmlns:c16r2="http://schemas.microsoft.com/office/drawing/2015/06/chart">
            <c:ext xmlns:c16="http://schemas.microsoft.com/office/drawing/2014/chart" uri="{C3380CC4-5D6E-409C-BE32-E72D297353CC}">
              <c16:uniqueId val="{00000000-4908-435B-A742-971A5874A3EE}"/>
            </c:ext>
          </c:extLst>
        </c:ser>
        <c:dLbls/>
        <c:gapWidth val="54"/>
        <c:overlap val="-17"/>
        <c:axId val="112116096"/>
        <c:axId val="112117632"/>
      </c:barChart>
      <c:catAx>
        <c:axId val="112116096"/>
        <c:scaling>
          <c:orientation val="minMax"/>
        </c:scaling>
        <c:axPos val="b"/>
        <c:numFmt formatCode="General" sourceLinked="1"/>
        <c:maj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117632"/>
        <c:crosses val="autoZero"/>
        <c:auto val="1"/>
        <c:lblAlgn val="ctr"/>
        <c:lblOffset val="100"/>
      </c:catAx>
      <c:valAx>
        <c:axId val="112117632"/>
        <c:scaling>
          <c:orientation val="minMax"/>
          <c:max val="2100000"/>
          <c:min val="500000"/>
        </c:scaling>
        <c:axPos val="l"/>
        <c:title>
          <c:tx>
            <c:rich>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US" dirty="0"/>
                  <a:t>Revenue ($)</a:t>
                </a:r>
              </a:p>
            </c:rich>
          </c:tx>
          <c:layout/>
          <c:spPr>
            <a:noFill/>
            <a:ln>
              <a:noFill/>
            </a:ln>
            <a:effectLst/>
          </c:spPr>
        </c:title>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116096"/>
        <c:crosses val="autoZero"/>
        <c:crossBetween val="between"/>
      </c:valAx>
      <c:spPr>
        <a:noFill/>
        <a:ln>
          <a:noFill/>
        </a:ln>
        <a:effectLst/>
      </c:spPr>
    </c:plotArea>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2"/>
</c:chartSpace>
</file>

<file path=ppt/charts/chart6.xml><?xml version="1.0" encoding="utf-8"?>
<c:chartSpace xmlns:c="http://schemas.openxmlformats.org/drawingml/2006/chart" xmlns:a="http://schemas.openxmlformats.org/drawingml/2006/main" xmlns:r="http://schemas.openxmlformats.org/officeDocument/2006/relationships">
  <c:lang val="en-US"/>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mn-lt"/>
                <a:ea typeface="+mn-ea"/>
                <a:cs typeface="+mn-cs"/>
              </a:defRPr>
            </a:pPr>
            <a:r>
              <a:rPr lang="en-US" sz="1200"/>
              <a:t>Revenue Breakdown by Client</a:t>
            </a:r>
          </a:p>
        </c:rich>
      </c:tx>
      <c:layout/>
      <c:spPr>
        <a:noFill/>
        <a:ln>
          <a:noFill/>
        </a:ln>
        <a:effectLst/>
      </c:spPr>
    </c:title>
    <c:plotArea>
      <c:layout/>
      <c:pieChart>
        <c:varyColors val="1"/>
        <c:ser>
          <c:idx val="0"/>
          <c:order val="0"/>
          <c:tx>
            <c:strRef>
              <c:f>Sheet1!$C$3</c:f>
              <c:strCache>
                <c:ptCount val="1"/>
                <c:pt idx="0">
                  <c:v>Revenue</c:v>
                </c:pt>
              </c:strCache>
            </c:strRef>
          </c:tx>
          <c:dPt>
            <c:idx val="0"/>
            <c:spPr>
              <a:solidFill>
                <a:schemeClr val="accent2"/>
              </a:solidFill>
              <a:ln>
                <a:noFill/>
              </a:ln>
              <a:effectLst/>
              <a:scene3d>
                <a:camera prst="orthographicFront"/>
                <a:lightRig rig="brightRoom" dir="t"/>
              </a:scene3d>
              <a:sp3d prstMaterial="flat">
                <a:bevelT w="50800" h="101600" prst="angle"/>
                <a:contourClr>
                  <a:srgbClr val="000000"/>
                </a:contourClr>
              </a:sp3d>
            </c:spPr>
            <c:extLst xmlns:c16r2="http://schemas.microsoft.com/office/drawing/2015/06/chart">
              <c:ext xmlns:c16="http://schemas.microsoft.com/office/drawing/2014/chart" uri="{C3380CC4-5D6E-409C-BE32-E72D297353CC}">
                <c16:uniqueId val="{00000001-541D-4A9D-B9B4-A7DBC2B52D11}"/>
              </c:ext>
            </c:extLst>
          </c:dPt>
          <c:dPt>
            <c:idx val="1"/>
            <c:spPr>
              <a:solidFill>
                <a:schemeClr val="accent4"/>
              </a:solidFill>
              <a:ln>
                <a:noFill/>
              </a:ln>
              <a:effectLst/>
              <a:scene3d>
                <a:camera prst="orthographicFront"/>
                <a:lightRig rig="brightRoom" dir="t"/>
              </a:scene3d>
              <a:sp3d prstMaterial="flat">
                <a:bevelT w="50800" h="101600" prst="angle"/>
                <a:contourClr>
                  <a:srgbClr val="000000"/>
                </a:contourClr>
              </a:sp3d>
            </c:spPr>
            <c:extLst xmlns:c16r2="http://schemas.microsoft.com/office/drawing/2015/06/chart">
              <c:ext xmlns:c16="http://schemas.microsoft.com/office/drawing/2014/chart" uri="{C3380CC4-5D6E-409C-BE32-E72D297353CC}">
                <c16:uniqueId val="{00000003-541D-4A9D-B9B4-A7DBC2B52D11}"/>
              </c:ext>
            </c:extLst>
          </c:dPt>
          <c:dPt>
            <c:idx val="2"/>
            <c:spPr>
              <a:solidFill>
                <a:schemeClr val="accent6"/>
              </a:solidFill>
              <a:ln>
                <a:noFill/>
              </a:ln>
              <a:effectLst/>
              <a:scene3d>
                <a:camera prst="orthographicFront"/>
                <a:lightRig rig="brightRoom" dir="t"/>
              </a:scene3d>
              <a:sp3d prstMaterial="flat">
                <a:bevelT w="50800" h="101600" prst="angle"/>
                <a:contourClr>
                  <a:srgbClr val="000000"/>
                </a:contourClr>
              </a:sp3d>
            </c:spPr>
            <c:extLst xmlns:c16r2="http://schemas.microsoft.com/office/drawing/2015/06/chart">
              <c:ext xmlns:c16="http://schemas.microsoft.com/office/drawing/2014/chart" uri="{C3380CC4-5D6E-409C-BE32-E72D297353CC}">
                <c16:uniqueId val="{00000005-541D-4A9D-B9B4-A7DBC2B52D11}"/>
              </c:ext>
            </c:extLst>
          </c:dPt>
          <c:dPt>
            <c:idx val="3"/>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xmlns:c16r2="http://schemas.microsoft.com/office/drawing/2015/06/chart">
              <c:ext xmlns:c16="http://schemas.microsoft.com/office/drawing/2014/chart" uri="{C3380CC4-5D6E-409C-BE32-E72D297353CC}">
                <c16:uniqueId val="{00000007-541D-4A9D-B9B4-A7DBC2B52D11}"/>
              </c:ext>
            </c:extLst>
          </c:dPt>
          <c:dPt>
            <c:idx val="4"/>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xmlns:c16r2="http://schemas.microsoft.com/office/drawing/2015/06/chart">
              <c:ext xmlns:c16="http://schemas.microsoft.com/office/drawing/2014/chart" uri="{C3380CC4-5D6E-409C-BE32-E72D297353CC}">
                <c16:uniqueId val="{00000009-541D-4A9D-B9B4-A7DBC2B52D11}"/>
              </c:ext>
            </c:extLst>
          </c:dPt>
          <c:dPt>
            <c:idx val="5"/>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xmlns:c16r2="http://schemas.microsoft.com/office/drawing/2015/06/chart">
              <c:ext xmlns:c16="http://schemas.microsoft.com/office/drawing/2014/chart" uri="{C3380CC4-5D6E-409C-BE32-E72D297353CC}">
                <c16:uniqueId val="{0000000B-541D-4A9D-B9B4-A7DBC2B52D11}"/>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Percent val="1"/>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Sheet1!$B$4:$B$9</c:f>
              <c:strCache>
                <c:ptCount val="6"/>
                <c:pt idx="0">
                  <c:v>Company A</c:v>
                </c:pt>
                <c:pt idx="1">
                  <c:v>Company B</c:v>
                </c:pt>
                <c:pt idx="2">
                  <c:v>Company C</c:v>
                </c:pt>
                <c:pt idx="3">
                  <c:v>Company D</c:v>
                </c:pt>
                <c:pt idx="4">
                  <c:v>Company E</c:v>
                </c:pt>
                <c:pt idx="5">
                  <c:v>Company F</c:v>
                </c:pt>
              </c:strCache>
            </c:strRef>
          </c:cat>
          <c:val>
            <c:numRef>
              <c:f>Sheet1!$C$4:$C$9</c:f>
              <c:numCache>
                <c:formatCode>#,##0</c:formatCode>
                <c:ptCount val="6"/>
                <c:pt idx="0">
                  <c:v>550000</c:v>
                </c:pt>
                <c:pt idx="1">
                  <c:v>200000</c:v>
                </c:pt>
                <c:pt idx="2">
                  <c:v>300000</c:v>
                </c:pt>
                <c:pt idx="3">
                  <c:v>250000</c:v>
                </c:pt>
                <c:pt idx="4">
                  <c:v>120000</c:v>
                </c:pt>
                <c:pt idx="5">
                  <c:v>80000</c:v>
                </c:pt>
              </c:numCache>
            </c:numRef>
          </c:val>
          <c:extLst xmlns:c16r2="http://schemas.microsoft.com/office/drawing/2015/06/chart">
            <c:ext xmlns:c16="http://schemas.microsoft.com/office/drawing/2014/chart" uri="{C3380CC4-5D6E-409C-BE32-E72D297353CC}">
              <c16:uniqueId val="{0000000C-541D-4A9D-B9B4-A7DBC2B52D11}"/>
            </c:ext>
          </c:extLst>
        </c:ser>
        <c:dLbls>
          <c:showPercent val="1"/>
        </c:dLbls>
        <c:firstSliceAng val="0"/>
      </c:pieChart>
      <c:spPr>
        <a:noFill/>
        <a:ln>
          <a:noFill/>
        </a:ln>
        <a:effectLst/>
      </c:spPr>
    </c:plotArea>
    <c:legend>
      <c:legendPos val="r"/>
      <c:layout/>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2"/>
</c:chartSpace>
</file>

<file path=ppt/charts/chart7.xml><?xml version="1.0" encoding="utf-8"?>
<c:chartSpace xmlns:c="http://schemas.openxmlformats.org/drawingml/2006/chart" xmlns:a="http://schemas.openxmlformats.org/drawingml/2006/main" xmlns:r="http://schemas.openxmlformats.org/officeDocument/2006/relationships">
  <c:lang val="en-US"/>
  <c:style val="4"/>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200" b="1" i="0" u="none" strike="noStrike" kern="1200" cap="all" spc="150" baseline="0">
                <a:solidFill>
                  <a:schemeClr val="tx1">
                    <a:lumMod val="50000"/>
                    <a:lumOff val="50000"/>
                  </a:schemeClr>
                </a:solidFill>
                <a:latin typeface="+mn-lt"/>
                <a:ea typeface="+mn-ea"/>
                <a:cs typeface="+mn-cs"/>
              </a:defRPr>
            </a:pPr>
            <a:r>
              <a:rPr lang="en-US" sz="1200"/>
              <a:t>Discounted Cash Flow Projections</a:t>
            </a:r>
          </a:p>
        </c:rich>
      </c:tx>
      <c:layout>
        <c:manualLayout>
          <c:xMode val="edge"/>
          <c:yMode val="edge"/>
          <c:x val="0.23976251552327979"/>
          <c:y val="2.7726339717086542E-2"/>
        </c:manualLayout>
      </c:layout>
      <c:spPr>
        <a:noFill/>
        <a:ln>
          <a:noFill/>
        </a:ln>
        <a:effectLst/>
      </c:spPr>
    </c:title>
    <c:plotArea>
      <c:layout/>
      <c:barChart>
        <c:barDir val="col"/>
        <c:grouping val="clustered"/>
        <c:ser>
          <c:idx val="1"/>
          <c:order val="0"/>
          <c:spPr>
            <a:pattFill prst="narHorz">
              <a:fgClr>
                <a:schemeClr val="accent2">
                  <a:tint val="77000"/>
                </a:schemeClr>
              </a:fgClr>
              <a:bgClr>
                <a:schemeClr val="accent2">
                  <a:tint val="77000"/>
                  <a:lumMod val="20000"/>
                  <a:lumOff val="80000"/>
                </a:schemeClr>
              </a:bgClr>
            </a:pattFill>
            <a:ln>
              <a:noFill/>
            </a:ln>
            <a:effectLst>
              <a:innerShdw blurRad="114300">
                <a:schemeClr val="accent2">
                  <a:tint val="77000"/>
                </a:schemeClr>
              </a:innerShdw>
            </a:effectLst>
          </c:spPr>
          <c:cat>
            <c:numRef>
              <c:f>Sheet1!$A$13:$A$18</c:f>
              <c:numCache>
                <c:formatCode>General</c:formatCode>
                <c:ptCount val="6"/>
                <c:pt idx="0">
                  <c:v>2018</c:v>
                </c:pt>
                <c:pt idx="1">
                  <c:v>2019</c:v>
                </c:pt>
                <c:pt idx="2">
                  <c:v>2020</c:v>
                </c:pt>
                <c:pt idx="3">
                  <c:v>2021</c:v>
                </c:pt>
                <c:pt idx="4">
                  <c:v>2022</c:v>
                </c:pt>
                <c:pt idx="5">
                  <c:v>2023</c:v>
                </c:pt>
              </c:numCache>
            </c:numRef>
          </c:cat>
          <c:val>
            <c:numRef>
              <c:f>Sheet1!$B$13:$B$18</c:f>
              <c:numCache>
                <c:formatCode>#,##0</c:formatCode>
                <c:ptCount val="6"/>
                <c:pt idx="0">
                  <c:v>800000</c:v>
                </c:pt>
                <c:pt idx="1">
                  <c:v>967000</c:v>
                </c:pt>
                <c:pt idx="2">
                  <c:v>1015350</c:v>
                </c:pt>
                <c:pt idx="3">
                  <c:v>1066117.5</c:v>
                </c:pt>
                <c:pt idx="4">
                  <c:v>1119423.375</c:v>
                </c:pt>
                <c:pt idx="5">
                  <c:v>1175394.54375</c:v>
                </c:pt>
              </c:numCache>
            </c:numRef>
          </c:val>
          <c:extLst xmlns:c16r2="http://schemas.microsoft.com/office/drawing/2015/06/chart">
            <c:ext xmlns:c16="http://schemas.microsoft.com/office/drawing/2014/chart" uri="{C3380CC4-5D6E-409C-BE32-E72D297353CC}">
              <c16:uniqueId val="{00000000-435C-4A25-90E0-7D2F75900FB9}"/>
            </c:ext>
          </c:extLst>
        </c:ser>
        <c:dLbls/>
        <c:gapWidth val="54"/>
        <c:overlap val="-17"/>
        <c:axId val="118848128"/>
        <c:axId val="118874496"/>
      </c:barChart>
      <c:catAx>
        <c:axId val="118848128"/>
        <c:scaling>
          <c:orientation val="minMax"/>
        </c:scaling>
        <c:axPos val="b"/>
        <c:numFmt formatCode="General" sourceLinked="1"/>
        <c:maj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874496"/>
        <c:crosses val="autoZero"/>
        <c:auto val="1"/>
        <c:lblAlgn val="ctr"/>
        <c:lblOffset val="100"/>
      </c:catAx>
      <c:valAx>
        <c:axId val="118874496"/>
        <c:scaling>
          <c:orientation val="minMax"/>
          <c:max val="1200000"/>
          <c:min val="500000"/>
        </c:scaling>
        <c:axPos val="l"/>
        <c:title>
          <c:tx>
            <c:rich>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US" dirty="0"/>
                  <a:t> ($)</a:t>
                </a:r>
              </a:p>
            </c:rich>
          </c:tx>
          <c:layout/>
          <c:spPr>
            <a:noFill/>
            <a:ln>
              <a:noFill/>
            </a:ln>
            <a:effectLst/>
          </c:spPr>
        </c:title>
        <c:numFmt formatCode="#,##0"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848128"/>
        <c:crosses val="autoZero"/>
        <c:crossBetween val="between"/>
      </c:valAx>
      <c:spPr>
        <a:noFill/>
        <a:ln>
          <a:noFill/>
        </a:ln>
        <a:effectLst/>
      </c:spPr>
    </c:plotArea>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2"/>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1FC7FE-2991-A444-B4A8-5C6C4A08D00F}" type="datetimeFigureOut">
              <a:rPr lang="en-US" smtClean="0"/>
              <a:pPr/>
              <a:t>8/30/2019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836647-576F-AE49-B32A-7C47917E8BCF}" type="slidenum">
              <a:rPr lang="en-US" smtClean="0"/>
              <a:pPr/>
              <a:t>‹#›</a:t>
            </a:fld>
            <a:endParaRPr lang="en-US"/>
          </a:p>
        </p:txBody>
      </p:sp>
    </p:spTree>
    <p:extLst>
      <p:ext uri="{BB962C8B-B14F-4D97-AF65-F5344CB8AC3E}">
        <p14:creationId xmlns:p14="http://schemas.microsoft.com/office/powerpoint/2010/main" xmlns="" val="2300084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19545C-1ECE-954E-B30C-9E6A098909F1}" type="slidenum">
              <a:rPr lang="en-US" smtClean="0"/>
              <a:pPr/>
              <a:t>2</a:t>
            </a:fld>
            <a:endParaRPr lang="en-US"/>
          </a:p>
        </p:txBody>
      </p:sp>
    </p:spTree>
    <p:extLst>
      <p:ext uri="{BB962C8B-B14F-4D97-AF65-F5344CB8AC3E}">
        <p14:creationId xmlns:p14="http://schemas.microsoft.com/office/powerpoint/2010/main" xmlns="" val="1638888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19545C-1ECE-954E-B30C-9E6A098909F1}" type="slidenum">
              <a:rPr lang="en-US" smtClean="0"/>
              <a:pPr/>
              <a:t>3</a:t>
            </a:fld>
            <a:endParaRPr lang="en-US"/>
          </a:p>
        </p:txBody>
      </p:sp>
    </p:spTree>
    <p:extLst>
      <p:ext uri="{BB962C8B-B14F-4D97-AF65-F5344CB8AC3E}">
        <p14:creationId xmlns:p14="http://schemas.microsoft.com/office/powerpoint/2010/main" xmlns="" val="2790942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19545C-1ECE-954E-B30C-9E6A098909F1}" type="slidenum">
              <a:rPr lang="en-US" smtClean="0"/>
              <a:pPr/>
              <a:t>4</a:t>
            </a:fld>
            <a:endParaRPr lang="en-US"/>
          </a:p>
        </p:txBody>
      </p:sp>
    </p:spTree>
    <p:extLst>
      <p:ext uri="{BB962C8B-B14F-4D97-AF65-F5344CB8AC3E}">
        <p14:creationId xmlns:p14="http://schemas.microsoft.com/office/powerpoint/2010/main" xmlns="" val="1557535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19545C-1ECE-954E-B30C-9E6A098909F1}" type="slidenum">
              <a:rPr lang="en-US" smtClean="0"/>
              <a:pPr/>
              <a:t>5</a:t>
            </a:fld>
            <a:endParaRPr lang="en-US"/>
          </a:p>
        </p:txBody>
      </p:sp>
    </p:spTree>
    <p:extLst>
      <p:ext uri="{BB962C8B-B14F-4D97-AF65-F5344CB8AC3E}">
        <p14:creationId xmlns:p14="http://schemas.microsoft.com/office/powerpoint/2010/main" xmlns="" val="2010797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19545C-1ECE-954E-B30C-9E6A098909F1}" type="slidenum">
              <a:rPr lang="en-US" smtClean="0"/>
              <a:pPr/>
              <a:t>6</a:t>
            </a:fld>
            <a:endParaRPr lang="en-US"/>
          </a:p>
        </p:txBody>
      </p:sp>
    </p:spTree>
    <p:extLst>
      <p:ext uri="{BB962C8B-B14F-4D97-AF65-F5344CB8AC3E}">
        <p14:creationId xmlns:p14="http://schemas.microsoft.com/office/powerpoint/2010/main" xmlns="" val="2170137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19545C-1ECE-954E-B30C-9E6A098909F1}" type="slidenum">
              <a:rPr lang="en-US" smtClean="0"/>
              <a:pPr/>
              <a:t>7</a:t>
            </a:fld>
            <a:endParaRPr lang="en-US"/>
          </a:p>
        </p:txBody>
      </p:sp>
    </p:spTree>
    <p:extLst>
      <p:ext uri="{BB962C8B-B14F-4D97-AF65-F5344CB8AC3E}">
        <p14:creationId xmlns:p14="http://schemas.microsoft.com/office/powerpoint/2010/main" xmlns="" val="1658408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19545C-1ECE-954E-B30C-9E6A098909F1}" type="slidenum">
              <a:rPr lang="en-US" smtClean="0"/>
              <a:pPr/>
              <a:t>8</a:t>
            </a:fld>
            <a:endParaRPr lang="en-US"/>
          </a:p>
        </p:txBody>
      </p:sp>
    </p:spTree>
    <p:extLst>
      <p:ext uri="{BB962C8B-B14F-4D97-AF65-F5344CB8AC3E}">
        <p14:creationId xmlns:p14="http://schemas.microsoft.com/office/powerpoint/2010/main" xmlns="" val="366137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19545C-1ECE-954E-B30C-9E6A098909F1}" type="slidenum">
              <a:rPr lang="en-US" smtClean="0"/>
              <a:pPr/>
              <a:t>9</a:t>
            </a:fld>
            <a:endParaRPr lang="en-US"/>
          </a:p>
        </p:txBody>
      </p:sp>
    </p:spTree>
    <p:extLst>
      <p:ext uri="{BB962C8B-B14F-4D97-AF65-F5344CB8AC3E}">
        <p14:creationId xmlns:p14="http://schemas.microsoft.com/office/powerpoint/2010/main" xmlns="" val="2486316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EF96E7-BA50-4058-976B-7D9F7B29CF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8AA81524-E46B-46AF-8C01-0DD8136533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1BA4B607-2E76-464C-8E39-CB09A349D1D2}"/>
              </a:ext>
            </a:extLst>
          </p:cNvPr>
          <p:cNvSpPr>
            <a:spLocks noGrp="1"/>
          </p:cNvSpPr>
          <p:nvPr>
            <p:ph type="dt" sz="half" idx="10"/>
          </p:nvPr>
        </p:nvSpPr>
        <p:spPr/>
        <p:txBody>
          <a:bodyPr/>
          <a:lstStyle/>
          <a:p>
            <a:fld id="{87543B74-2596-4B82-81F2-21A260F7EDA1}" type="datetimeFigureOut">
              <a:rPr lang="en-US" smtClean="0"/>
              <a:pPr/>
              <a:t>8/30/2019</a:t>
            </a:fld>
            <a:endParaRPr lang="en-US"/>
          </a:p>
        </p:txBody>
      </p:sp>
      <p:sp>
        <p:nvSpPr>
          <p:cNvPr id="5" name="Footer Placeholder 4">
            <a:extLst>
              <a:ext uri="{FF2B5EF4-FFF2-40B4-BE49-F238E27FC236}">
                <a16:creationId xmlns:a16="http://schemas.microsoft.com/office/drawing/2014/main" xmlns="" id="{F4D41815-43F2-4707-A6BA-0715B881BE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F81793B-2F08-450C-8DEB-864FE0AE5C35}"/>
              </a:ext>
            </a:extLst>
          </p:cNvPr>
          <p:cNvSpPr>
            <a:spLocks noGrp="1"/>
          </p:cNvSpPr>
          <p:nvPr>
            <p:ph type="sldNum" sz="quarter" idx="12"/>
          </p:nvPr>
        </p:nvSpPr>
        <p:spPr/>
        <p:txBody>
          <a:bodyPr/>
          <a:lstStyle/>
          <a:p>
            <a:fld id="{1A7A8D37-B7F9-4518-A7D5-05358B06BC00}" type="slidenum">
              <a:rPr lang="en-US" smtClean="0"/>
              <a:pPr/>
              <a:t>‹#›</a:t>
            </a:fld>
            <a:endParaRPr lang="en-US"/>
          </a:p>
        </p:txBody>
      </p:sp>
    </p:spTree>
    <p:extLst>
      <p:ext uri="{BB962C8B-B14F-4D97-AF65-F5344CB8AC3E}">
        <p14:creationId xmlns:p14="http://schemas.microsoft.com/office/powerpoint/2010/main" xmlns="" val="411855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C64139-4FFE-4E6F-9293-18D9560E1D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D2BB5409-8A19-4F94-AD46-FA01CDABC3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A5F7247-0C3E-4DFA-A835-D6967406D25A}"/>
              </a:ext>
            </a:extLst>
          </p:cNvPr>
          <p:cNvSpPr>
            <a:spLocks noGrp="1"/>
          </p:cNvSpPr>
          <p:nvPr>
            <p:ph type="dt" sz="half" idx="10"/>
          </p:nvPr>
        </p:nvSpPr>
        <p:spPr/>
        <p:txBody>
          <a:bodyPr/>
          <a:lstStyle/>
          <a:p>
            <a:fld id="{87543B74-2596-4B82-81F2-21A260F7EDA1}" type="datetimeFigureOut">
              <a:rPr lang="en-US" smtClean="0"/>
              <a:pPr/>
              <a:t>8/30/2019</a:t>
            </a:fld>
            <a:endParaRPr lang="en-US"/>
          </a:p>
        </p:txBody>
      </p:sp>
      <p:sp>
        <p:nvSpPr>
          <p:cNvPr id="5" name="Footer Placeholder 4">
            <a:extLst>
              <a:ext uri="{FF2B5EF4-FFF2-40B4-BE49-F238E27FC236}">
                <a16:creationId xmlns:a16="http://schemas.microsoft.com/office/drawing/2014/main" xmlns="" id="{065186AA-E95C-44C5-A8E3-1ED4B4A20C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1641F9D-D3AE-4429-98D2-E2CD3A42E8BF}"/>
              </a:ext>
            </a:extLst>
          </p:cNvPr>
          <p:cNvSpPr>
            <a:spLocks noGrp="1"/>
          </p:cNvSpPr>
          <p:nvPr>
            <p:ph type="sldNum" sz="quarter" idx="12"/>
          </p:nvPr>
        </p:nvSpPr>
        <p:spPr/>
        <p:txBody>
          <a:bodyPr/>
          <a:lstStyle/>
          <a:p>
            <a:fld id="{1A7A8D37-B7F9-4518-A7D5-05358B06BC00}" type="slidenum">
              <a:rPr lang="en-US" smtClean="0"/>
              <a:pPr/>
              <a:t>‹#›</a:t>
            </a:fld>
            <a:endParaRPr lang="en-US"/>
          </a:p>
        </p:txBody>
      </p:sp>
    </p:spTree>
    <p:extLst>
      <p:ext uri="{BB962C8B-B14F-4D97-AF65-F5344CB8AC3E}">
        <p14:creationId xmlns:p14="http://schemas.microsoft.com/office/powerpoint/2010/main" xmlns="" val="167180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7ED3047-5E62-486A-923E-01A2AFAD3E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AFD2CBC1-08B5-440B-812D-618E567D33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4F6B2F1-032C-4382-A0D9-F317C181692F}"/>
              </a:ext>
            </a:extLst>
          </p:cNvPr>
          <p:cNvSpPr>
            <a:spLocks noGrp="1"/>
          </p:cNvSpPr>
          <p:nvPr>
            <p:ph type="dt" sz="half" idx="10"/>
          </p:nvPr>
        </p:nvSpPr>
        <p:spPr/>
        <p:txBody>
          <a:bodyPr/>
          <a:lstStyle/>
          <a:p>
            <a:fld id="{87543B74-2596-4B82-81F2-21A260F7EDA1}" type="datetimeFigureOut">
              <a:rPr lang="en-US" smtClean="0"/>
              <a:pPr/>
              <a:t>8/30/2019</a:t>
            </a:fld>
            <a:endParaRPr lang="en-US"/>
          </a:p>
        </p:txBody>
      </p:sp>
      <p:sp>
        <p:nvSpPr>
          <p:cNvPr id="5" name="Footer Placeholder 4">
            <a:extLst>
              <a:ext uri="{FF2B5EF4-FFF2-40B4-BE49-F238E27FC236}">
                <a16:creationId xmlns:a16="http://schemas.microsoft.com/office/drawing/2014/main" xmlns="" id="{6745E18A-78C9-4763-BEBE-D4F620722D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612E516-6702-42A4-917B-3034A4201148}"/>
              </a:ext>
            </a:extLst>
          </p:cNvPr>
          <p:cNvSpPr>
            <a:spLocks noGrp="1"/>
          </p:cNvSpPr>
          <p:nvPr>
            <p:ph type="sldNum" sz="quarter" idx="12"/>
          </p:nvPr>
        </p:nvSpPr>
        <p:spPr/>
        <p:txBody>
          <a:bodyPr/>
          <a:lstStyle/>
          <a:p>
            <a:fld id="{1A7A8D37-B7F9-4518-A7D5-05358B06BC00}" type="slidenum">
              <a:rPr lang="en-US" smtClean="0"/>
              <a:pPr/>
              <a:t>‹#›</a:t>
            </a:fld>
            <a:endParaRPr lang="en-US"/>
          </a:p>
        </p:txBody>
      </p:sp>
    </p:spTree>
    <p:extLst>
      <p:ext uri="{BB962C8B-B14F-4D97-AF65-F5344CB8AC3E}">
        <p14:creationId xmlns:p14="http://schemas.microsoft.com/office/powerpoint/2010/main" xmlns="" val="3091737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2EA522-513D-4166-8207-F2030CDDB7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C907763-B412-468A-943F-9E9CACE06B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3F7F5A4-B704-49C6-B2D0-039DDFCF2C3D}"/>
              </a:ext>
            </a:extLst>
          </p:cNvPr>
          <p:cNvSpPr>
            <a:spLocks noGrp="1"/>
          </p:cNvSpPr>
          <p:nvPr>
            <p:ph type="dt" sz="half" idx="10"/>
          </p:nvPr>
        </p:nvSpPr>
        <p:spPr/>
        <p:txBody>
          <a:bodyPr/>
          <a:lstStyle/>
          <a:p>
            <a:fld id="{87543B74-2596-4B82-81F2-21A260F7EDA1}" type="datetimeFigureOut">
              <a:rPr lang="en-US" smtClean="0"/>
              <a:pPr/>
              <a:t>8/30/2019</a:t>
            </a:fld>
            <a:endParaRPr lang="en-US"/>
          </a:p>
        </p:txBody>
      </p:sp>
      <p:sp>
        <p:nvSpPr>
          <p:cNvPr id="5" name="Footer Placeholder 4">
            <a:extLst>
              <a:ext uri="{FF2B5EF4-FFF2-40B4-BE49-F238E27FC236}">
                <a16:creationId xmlns:a16="http://schemas.microsoft.com/office/drawing/2014/main" xmlns="" id="{13ABE1AD-235F-49A6-B899-1A8AC742BE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3745A78-3DE0-4A5D-93FE-E0208CD45BA1}"/>
              </a:ext>
            </a:extLst>
          </p:cNvPr>
          <p:cNvSpPr>
            <a:spLocks noGrp="1"/>
          </p:cNvSpPr>
          <p:nvPr>
            <p:ph type="sldNum" sz="quarter" idx="12"/>
          </p:nvPr>
        </p:nvSpPr>
        <p:spPr/>
        <p:txBody>
          <a:bodyPr/>
          <a:lstStyle/>
          <a:p>
            <a:fld id="{1A7A8D37-B7F9-4518-A7D5-05358B06BC00}" type="slidenum">
              <a:rPr lang="en-US" smtClean="0"/>
              <a:pPr/>
              <a:t>‹#›</a:t>
            </a:fld>
            <a:endParaRPr lang="en-US"/>
          </a:p>
        </p:txBody>
      </p:sp>
    </p:spTree>
    <p:extLst>
      <p:ext uri="{BB962C8B-B14F-4D97-AF65-F5344CB8AC3E}">
        <p14:creationId xmlns:p14="http://schemas.microsoft.com/office/powerpoint/2010/main" xmlns="" val="186610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F6BF36-D759-4B02-AB4C-08D5BC7DC8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A6A8CC24-D1CA-4D9D-9EC6-DE7D312039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AF7334B-8F41-4EE0-BECA-5277F7270CEA}"/>
              </a:ext>
            </a:extLst>
          </p:cNvPr>
          <p:cNvSpPr>
            <a:spLocks noGrp="1"/>
          </p:cNvSpPr>
          <p:nvPr>
            <p:ph type="dt" sz="half" idx="10"/>
          </p:nvPr>
        </p:nvSpPr>
        <p:spPr/>
        <p:txBody>
          <a:bodyPr/>
          <a:lstStyle/>
          <a:p>
            <a:fld id="{87543B74-2596-4B82-81F2-21A260F7EDA1}" type="datetimeFigureOut">
              <a:rPr lang="en-US" smtClean="0"/>
              <a:pPr/>
              <a:t>8/30/2019</a:t>
            </a:fld>
            <a:endParaRPr lang="en-US"/>
          </a:p>
        </p:txBody>
      </p:sp>
      <p:sp>
        <p:nvSpPr>
          <p:cNvPr id="5" name="Footer Placeholder 4">
            <a:extLst>
              <a:ext uri="{FF2B5EF4-FFF2-40B4-BE49-F238E27FC236}">
                <a16:creationId xmlns:a16="http://schemas.microsoft.com/office/drawing/2014/main" xmlns="" id="{490ED179-C5FE-4A29-AFF2-6BBFF5C8A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502D4E7-4E2D-4EEC-9539-9FCC89DAAF5A}"/>
              </a:ext>
            </a:extLst>
          </p:cNvPr>
          <p:cNvSpPr>
            <a:spLocks noGrp="1"/>
          </p:cNvSpPr>
          <p:nvPr>
            <p:ph type="sldNum" sz="quarter" idx="12"/>
          </p:nvPr>
        </p:nvSpPr>
        <p:spPr/>
        <p:txBody>
          <a:bodyPr/>
          <a:lstStyle/>
          <a:p>
            <a:fld id="{1A7A8D37-B7F9-4518-A7D5-05358B06BC00}" type="slidenum">
              <a:rPr lang="en-US" smtClean="0"/>
              <a:pPr/>
              <a:t>‹#›</a:t>
            </a:fld>
            <a:endParaRPr lang="en-US"/>
          </a:p>
        </p:txBody>
      </p:sp>
    </p:spTree>
    <p:extLst>
      <p:ext uri="{BB962C8B-B14F-4D97-AF65-F5344CB8AC3E}">
        <p14:creationId xmlns:p14="http://schemas.microsoft.com/office/powerpoint/2010/main" xmlns="" val="2429763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BE8CE7-A623-45A8-AE51-C2277D1BCA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00459F1-5E46-4E86-91A4-2CCF666A6F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4CB43736-A544-43CC-8468-9D745E7F43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1745A106-3112-4392-95DD-45F291FFD6F9}"/>
              </a:ext>
            </a:extLst>
          </p:cNvPr>
          <p:cNvSpPr>
            <a:spLocks noGrp="1"/>
          </p:cNvSpPr>
          <p:nvPr>
            <p:ph type="dt" sz="half" idx="10"/>
          </p:nvPr>
        </p:nvSpPr>
        <p:spPr/>
        <p:txBody>
          <a:bodyPr/>
          <a:lstStyle/>
          <a:p>
            <a:fld id="{87543B74-2596-4B82-81F2-21A260F7EDA1}" type="datetimeFigureOut">
              <a:rPr lang="en-US" smtClean="0"/>
              <a:pPr/>
              <a:t>8/30/2019</a:t>
            </a:fld>
            <a:endParaRPr lang="en-US"/>
          </a:p>
        </p:txBody>
      </p:sp>
      <p:sp>
        <p:nvSpPr>
          <p:cNvPr id="6" name="Footer Placeholder 5">
            <a:extLst>
              <a:ext uri="{FF2B5EF4-FFF2-40B4-BE49-F238E27FC236}">
                <a16:creationId xmlns:a16="http://schemas.microsoft.com/office/drawing/2014/main" xmlns="" id="{F8602B5D-58A6-48A9-BD56-AA9AE60F05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87042AE-CA5A-41E1-8139-56CEC109087C}"/>
              </a:ext>
            </a:extLst>
          </p:cNvPr>
          <p:cNvSpPr>
            <a:spLocks noGrp="1"/>
          </p:cNvSpPr>
          <p:nvPr>
            <p:ph type="sldNum" sz="quarter" idx="12"/>
          </p:nvPr>
        </p:nvSpPr>
        <p:spPr/>
        <p:txBody>
          <a:bodyPr/>
          <a:lstStyle/>
          <a:p>
            <a:fld id="{1A7A8D37-B7F9-4518-A7D5-05358B06BC00}" type="slidenum">
              <a:rPr lang="en-US" smtClean="0"/>
              <a:pPr/>
              <a:t>‹#›</a:t>
            </a:fld>
            <a:endParaRPr lang="en-US"/>
          </a:p>
        </p:txBody>
      </p:sp>
    </p:spTree>
    <p:extLst>
      <p:ext uri="{BB962C8B-B14F-4D97-AF65-F5344CB8AC3E}">
        <p14:creationId xmlns:p14="http://schemas.microsoft.com/office/powerpoint/2010/main" xmlns="" val="3391838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DCF636-29E7-4424-92CF-0A989EDDB1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2141359-FDD8-4C8B-8020-2C11F8C0F0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BC41E72-1ECD-4D9D-A124-3773B4CE8A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5F1AFE78-28FF-47A0-9888-155057090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48F51D5-11D2-489A-9495-FA44F10214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9C3C3DB9-20E7-44C7-987F-9CDF346749DF}"/>
              </a:ext>
            </a:extLst>
          </p:cNvPr>
          <p:cNvSpPr>
            <a:spLocks noGrp="1"/>
          </p:cNvSpPr>
          <p:nvPr>
            <p:ph type="dt" sz="half" idx="10"/>
          </p:nvPr>
        </p:nvSpPr>
        <p:spPr/>
        <p:txBody>
          <a:bodyPr/>
          <a:lstStyle/>
          <a:p>
            <a:fld id="{87543B74-2596-4B82-81F2-21A260F7EDA1}" type="datetimeFigureOut">
              <a:rPr lang="en-US" smtClean="0"/>
              <a:pPr/>
              <a:t>8/30/2019</a:t>
            </a:fld>
            <a:endParaRPr lang="en-US"/>
          </a:p>
        </p:txBody>
      </p:sp>
      <p:sp>
        <p:nvSpPr>
          <p:cNvPr id="8" name="Footer Placeholder 7">
            <a:extLst>
              <a:ext uri="{FF2B5EF4-FFF2-40B4-BE49-F238E27FC236}">
                <a16:creationId xmlns:a16="http://schemas.microsoft.com/office/drawing/2014/main" xmlns="" id="{E704260F-CE50-4887-A1AE-5EF3BA912E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A6A7B4CF-EB4E-4A21-90A5-DDAAE34ACD60}"/>
              </a:ext>
            </a:extLst>
          </p:cNvPr>
          <p:cNvSpPr>
            <a:spLocks noGrp="1"/>
          </p:cNvSpPr>
          <p:nvPr>
            <p:ph type="sldNum" sz="quarter" idx="12"/>
          </p:nvPr>
        </p:nvSpPr>
        <p:spPr/>
        <p:txBody>
          <a:bodyPr/>
          <a:lstStyle/>
          <a:p>
            <a:fld id="{1A7A8D37-B7F9-4518-A7D5-05358B06BC00}" type="slidenum">
              <a:rPr lang="en-US" smtClean="0"/>
              <a:pPr/>
              <a:t>‹#›</a:t>
            </a:fld>
            <a:endParaRPr lang="en-US"/>
          </a:p>
        </p:txBody>
      </p:sp>
    </p:spTree>
    <p:extLst>
      <p:ext uri="{BB962C8B-B14F-4D97-AF65-F5344CB8AC3E}">
        <p14:creationId xmlns:p14="http://schemas.microsoft.com/office/powerpoint/2010/main" xmlns="" val="898549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E91A28-A318-40BC-9354-DBCB19B28B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D3C3B840-5F3A-401C-B763-0C1E9B5C5877}"/>
              </a:ext>
            </a:extLst>
          </p:cNvPr>
          <p:cNvSpPr>
            <a:spLocks noGrp="1"/>
          </p:cNvSpPr>
          <p:nvPr>
            <p:ph type="dt" sz="half" idx="10"/>
          </p:nvPr>
        </p:nvSpPr>
        <p:spPr/>
        <p:txBody>
          <a:bodyPr/>
          <a:lstStyle/>
          <a:p>
            <a:fld id="{87543B74-2596-4B82-81F2-21A260F7EDA1}" type="datetimeFigureOut">
              <a:rPr lang="en-US" smtClean="0"/>
              <a:pPr/>
              <a:t>8/30/2019</a:t>
            </a:fld>
            <a:endParaRPr lang="en-US"/>
          </a:p>
        </p:txBody>
      </p:sp>
      <p:sp>
        <p:nvSpPr>
          <p:cNvPr id="4" name="Footer Placeholder 3">
            <a:extLst>
              <a:ext uri="{FF2B5EF4-FFF2-40B4-BE49-F238E27FC236}">
                <a16:creationId xmlns:a16="http://schemas.microsoft.com/office/drawing/2014/main" xmlns="" id="{BBD092DB-30E0-4FEF-8DD6-636F76D4D5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BF4CCDC-8FBC-4842-83FC-02FD68B220AE}"/>
              </a:ext>
            </a:extLst>
          </p:cNvPr>
          <p:cNvSpPr>
            <a:spLocks noGrp="1"/>
          </p:cNvSpPr>
          <p:nvPr>
            <p:ph type="sldNum" sz="quarter" idx="12"/>
          </p:nvPr>
        </p:nvSpPr>
        <p:spPr/>
        <p:txBody>
          <a:bodyPr/>
          <a:lstStyle/>
          <a:p>
            <a:fld id="{1A7A8D37-B7F9-4518-A7D5-05358B06BC00}" type="slidenum">
              <a:rPr lang="en-US" smtClean="0"/>
              <a:pPr/>
              <a:t>‹#›</a:t>
            </a:fld>
            <a:endParaRPr lang="en-US"/>
          </a:p>
        </p:txBody>
      </p:sp>
    </p:spTree>
    <p:extLst>
      <p:ext uri="{BB962C8B-B14F-4D97-AF65-F5344CB8AC3E}">
        <p14:creationId xmlns:p14="http://schemas.microsoft.com/office/powerpoint/2010/main" xmlns="" val="176871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088D5A3-245E-402D-BD6E-C612E0D74884}"/>
              </a:ext>
            </a:extLst>
          </p:cNvPr>
          <p:cNvSpPr>
            <a:spLocks noGrp="1"/>
          </p:cNvSpPr>
          <p:nvPr>
            <p:ph type="dt" sz="half" idx="10"/>
          </p:nvPr>
        </p:nvSpPr>
        <p:spPr/>
        <p:txBody>
          <a:bodyPr/>
          <a:lstStyle/>
          <a:p>
            <a:fld id="{87543B74-2596-4B82-81F2-21A260F7EDA1}" type="datetimeFigureOut">
              <a:rPr lang="en-US" smtClean="0"/>
              <a:pPr/>
              <a:t>8/30/2019</a:t>
            </a:fld>
            <a:endParaRPr lang="en-US"/>
          </a:p>
        </p:txBody>
      </p:sp>
      <p:sp>
        <p:nvSpPr>
          <p:cNvPr id="3" name="Footer Placeholder 2">
            <a:extLst>
              <a:ext uri="{FF2B5EF4-FFF2-40B4-BE49-F238E27FC236}">
                <a16:creationId xmlns:a16="http://schemas.microsoft.com/office/drawing/2014/main" xmlns="" id="{659EFDCC-1DB7-4CFA-BE9C-158E7ABD47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5453A19-DB5E-4904-B183-BF92859AAA1A}"/>
              </a:ext>
            </a:extLst>
          </p:cNvPr>
          <p:cNvSpPr>
            <a:spLocks noGrp="1"/>
          </p:cNvSpPr>
          <p:nvPr>
            <p:ph type="sldNum" sz="quarter" idx="12"/>
          </p:nvPr>
        </p:nvSpPr>
        <p:spPr/>
        <p:txBody>
          <a:bodyPr/>
          <a:lstStyle/>
          <a:p>
            <a:fld id="{1A7A8D37-B7F9-4518-A7D5-05358B06BC00}" type="slidenum">
              <a:rPr lang="en-US" smtClean="0"/>
              <a:pPr/>
              <a:t>‹#›</a:t>
            </a:fld>
            <a:endParaRPr lang="en-US"/>
          </a:p>
        </p:txBody>
      </p:sp>
    </p:spTree>
    <p:extLst>
      <p:ext uri="{BB962C8B-B14F-4D97-AF65-F5344CB8AC3E}">
        <p14:creationId xmlns:p14="http://schemas.microsoft.com/office/powerpoint/2010/main" xmlns="" val="387753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11718F-811A-41AA-85C0-F4F765D4DF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E3AEA8C-25BB-441B-BF05-ADAA5A3F3D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CD682E36-6A9F-4283-8CE9-79FE0E8B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600958C-2CE0-4DB5-ADFB-27E28E5D1C70}"/>
              </a:ext>
            </a:extLst>
          </p:cNvPr>
          <p:cNvSpPr>
            <a:spLocks noGrp="1"/>
          </p:cNvSpPr>
          <p:nvPr>
            <p:ph type="dt" sz="half" idx="10"/>
          </p:nvPr>
        </p:nvSpPr>
        <p:spPr/>
        <p:txBody>
          <a:bodyPr/>
          <a:lstStyle/>
          <a:p>
            <a:fld id="{87543B74-2596-4B82-81F2-21A260F7EDA1}" type="datetimeFigureOut">
              <a:rPr lang="en-US" smtClean="0"/>
              <a:pPr/>
              <a:t>8/30/2019</a:t>
            </a:fld>
            <a:endParaRPr lang="en-US"/>
          </a:p>
        </p:txBody>
      </p:sp>
      <p:sp>
        <p:nvSpPr>
          <p:cNvPr id="6" name="Footer Placeholder 5">
            <a:extLst>
              <a:ext uri="{FF2B5EF4-FFF2-40B4-BE49-F238E27FC236}">
                <a16:creationId xmlns:a16="http://schemas.microsoft.com/office/drawing/2014/main" xmlns="" id="{68FD744B-4978-4C59-98F3-2529689590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0F91648-A960-43C8-8841-A17D8D0F7AF2}"/>
              </a:ext>
            </a:extLst>
          </p:cNvPr>
          <p:cNvSpPr>
            <a:spLocks noGrp="1"/>
          </p:cNvSpPr>
          <p:nvPr>
            <p:ph type="sldNum" sz="quarter" idx="12"/>
          </p:nvPr>
        </p:nvSpPr>
        <p:spPr/>
        <p:txBody>
          <a:bodyPr/>
          <a:lstStyle/>
          <a:p>
            <a:fld id="{1A7A8D37-B7F9-4518-A7D5-05358B06BC00}" type="slidenum">
              <a:rPr lang="en-US" smtClean="0"/>
              <a:pPr/>
              <a:t>‹#›</a:t>
            </a:fld>
            <a:endParaRPr lang="en-US"/>
          </a:p>
        </p:txBody>
      </p:sp>
    </p:spTree>
    <p:extLst>
      <p:ext uri="{BB962C8B-B14F-4D97-AF65-F5344CB8AC3E}">
        <p14:creationId xmlns:p14="http://schemas.microsoft.com/office/powerpoint/2010/main" xmlns="" val="1195444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AE087E-0CFF-4D2F-B7A7-134378FF79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ED3996F1-D5F7-45DD-91D8-F01DDBD7EF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DD3D8D21-23E8-4933-A8E9-B1E77B0371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9FED98F-004E-4ADE-AADB-36B68772B29B}"/>
              </a:ext>
            </a:extLst>
          </p:cNvPr>
          <p:cNvSpPr>
            <a:spLocks noGrp="1"/>
          </p:cNvSpPr>
          <p:nvPr>
            <p:ph type="dt" sz="half" idx="10"/>
          </p:nvPr>
        </p:nvSpPr>
        <p:spPr/>
        <p:txBody>
          <a:bodyPr/>
          <a:lstStyle/>
          <a:p>
            <a:fld id="{87543B74-2596-4B82-81F2-21A260F7EDA1}" type="datetimeFigureOut">
              <a:rPr lang="en-US" smtClean="0"/>
              <a:pPr/>
              <a:t>8/30/2019</a:t>
            </a:fld>
            <a:endParaRPr lang="en-US"/>
          </a:p>
        </p:txBody>
      </p:sp>
      <p:sp>
        <p:nvSpPr>
          <p:cNvPr id="6" name="Footer Placeholder 5">
            <a:extLst>
              <a:ext uri="{FF2B5EF4-FFF2-40B4-BE49-F238E27FC236}">
                <a16:creationId xmlns:a16="http://schemas.microsoft.com/office/drawing/2014/main" xmlns="" id="{B20AE372-CCBA-49E0-A9B3-B42B98BD97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A4CE3E3-F33A-4FD1-9743-F8BADC216EF9}"/>
              </a:ext>
            </a:extLst>
          </p:cNvPr>
          <p:cNvSpPr>
            <a:spLocks noGrp="1"/>
          </p:cNvSpPr>
          <p:nvPr>
            <p:ph type="sldNum" sz="quarter" idx="12"/>
          </p:nvPr>
        </p:nvSpPr>
        <p:spPr/>
        <p:txBody>
          <a:bodyPr/>
          <a:lstStyle/>
          <a:p>
            <a:fld id="{1A7A8D37-B7F9-4518-A7D5-05358B06BC00}" type="slidenum">
              <a:rPr lang="en-US" smtClean="0"/>
              <a:pPr/>
              <a:t>‹#›</a:t>
            </a:fld>
            <a:endParaRPr lang="en-US"/>
          </a:p>
        </p:txBody>
      </p:sp>
    </p:spTree>
    <p:extLst>
      <p:ext uri="{BB962C8B-B14F-4D97-AF65-F5344CB8AC3E}">
        <p14:creationId xmlns:p14="http://schemas.microsoft.com/office/powerpoint/2010/main" xmlns="" val="4208779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811CA62-17BC-4B78-A9AD-869465C306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CC838245-0F25-4F6E-AE6C-9C7A2720C4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3C3E52D-1242-4F8D-B36E-2BADE4BE83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543B74-2596-4B82-81F2-21A260F7EDA1}" type="datetimeFigureOut">
              <a:rPr lang="en-US" smtClean="0"/>
              <a:pPr/>
              <a:t>8/30/2019</a:t>
            </a:fld>
            <a:endParaRPr lang="en-US"/>
          </a:p>
        </p:txBody>
      </p:sp>
      <p:sp>
        <p:nvSpPr>
          <p:cNvPr id="5" name="Footer Placeholder 4">
            <a:extLst>
              <a:ext uri="{FF2B5EF4-FFF2-40B4-BE49-F238E27FC236}">
                <a16:creationId xmlns:a16="http://schemas.microsoft.com/office/drawing/2014/main" xmlns="" id="{F6BBE45D-F30B-4E0F-A3C3-523B95192C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7EB8A810-2939-4FA5-AED5-CA008301E2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A8D37-B7F9-4518-A7D5-05358B06BC00}" type="slidenum">
              <a:rPr lang="en-US" smtClean="0"/>
              <a:pPr/>
              <a:t>‹#›</a:t>
            </a:fld>
            <a:endParaRPr lang="en-US"/>
          </a:p>
        </p:txBody>
      </p:sp>
    </p:spTree>
    <p:extLst>
      <p:ext uri="{BB962C8B-B14F-4D97-AF65-F5344CB8AC3E}">
        <p14:creationId xmlns:p14="http://schemas.microsoft.com/office/powerpoint/2010/main" xmlns="" val="2644581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chart" Target="../charts/chart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image" Target="../media/image2.emf"/><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chart" Target="../charts/char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chart" Target="../charts/char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72C615-3C07-4A60-8805-0D4297DABDC6}"/>
              </a:ext>
            </a:extLst>
          </p:cNvPr>
          <p:cNvSpPr>
            <a:spLocks noGrp="1"/>
          </p:cNvSpPr>
          <p:nvPr>
            <p:ph type="ctrTitle"/>
          </p:nvPr>
        </p:nvSpPr>
        <p:spPr>
          <a:xfrm>
            <a:off x="1617518" y="3429000"/>
            <a:ext cx="9144000" cy="2387600"/>
          </a:xfrm>
        </p:spPr>
        <p:txBody>
          <a:bodyPr>
            <a:normAutofit/>
          </a:bodyPr>
          <a:lstStyle/>
          <a:p>
            <a:r>
              <a:rPr lang="en-US" sz="4900" b="1" dirty="0" smtClean="0">
                <a:cs typeface="Arial" panose="020B0604020202020204" pitchFamily="34" charset="0"/>
              </a:rPr>
              <a:t>Health App Case Study</a:t>
            </a:r>
            <a:r>
              <a:rPr lang="en-US" dirty="0">
                <a:cs typeface="Arial" panose="020B0604020202020204" pitchFamily="34" charset="0"/>
              </a:rPr>
              <a:t/>
            </a:r>
            <a:br>
              <a:rPr lang="en-US" dirty="0">
                <a:cs typeface="Arial" panose="020B0604020202020204" pitchFamily="34" charset="0"/>
              </a:rPr>
            </a:br>
            <a:r>
              <a:rPr lang="en-US" sz="3200" dirty="0">
                <a:cs typeface="Arial" panose="020B0604020202020204" pitchFamily="34" charset="0"/>
              </a:rPr>
              <a:t>Christie Wang</a:t>
            </a:r>
            <a:br>
              <a:rPr lang="en-US" sz="3200" dirty="0">
                <a:cs typeface="Arial" panose="020B0604020202020204" pitchFamily="34" charset="0"/>
              </a:rPr>
            </a:br>
            <a:r>
              <a:rPr lang="en-US" sz="1600" dirty="0">
                <a:cs typeface="Arial" panose="020B0604020202020204" pitchFamily="34" charset="0"/>
              </a:rPr>
              <a:t>July 2019</a:t>
            </a:r>
            <a:endParaRPr lang="en-US" dirty="0">
              <a:cs typeface="Arial" panose="020B0604020202020204" pitchFamily="34" charset="0"/>
            </a:endParaRPr>
          </a:p>
        </p:txBody>
      </p:sp>
      <p:sp>
        <p:nvSpPr>
          <p:cNvPr id="6" name="Rounded Rectangle 5">
            <a:extLst>
              <a:ext uri="{FF2B5EF4-FFF2-40B4-BE49-F238E27FC236}">
                <a16:creationId xmlns:a16="http://schemas.microsoft.com/office/drawing/2014/main" xmlns="" id="{7BDB77BD-C49E-F94E-A50C-1C5FC2C554FE}"/>
              </a:ext>
            </a:extLst>
          </p:cNvPr>
          <p:cNvSpPr/>
          <p:nvPr/>
        </p:nvSpPr>
        <p:spPr>
          <a:xfrm>
            <a:off x="0" y="3001"/>
            <a:ext cx="12192000" cy="486095"/>
          </a:xfrm>
          <a:prstGeom prst="roundRect">
            <a:avLst>
              <a:gd name="adj" fmla="val 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ea typeface="Georgia" charset="0"/>
              <a:cs typeface="Georgia" charset="0"/>
            </a:endParaRPr>
          </a:p>
        </p:txBody>
      </p:sp>
    </p:spTree>
    <p:extLst>
      <p:ext uri="{BB962C8B-B14F-4D97-AF65-F5344CB8AC3E}">
        <p14:creationId xmlns:p14="http://schemas.microsoft.com/office/powerpoint/2010/main" xmlns="" val="124748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0" y="3001"/>
            <a:ext cx="12192000" cy="486095"/>
          </a:xfrm>
          <a:prstGeom prst="roundRect">
            <a:avLst>
              <a:gd name="adj" fmla="val 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ea typeface="Georgia" charset="0"/>
                <a:cs typeface="Georgia" charset="0"/>
              </a:rPr>
              <a:t>Health App Business </a:t>
            </a:r>
            <a:r>
              <a:rPr lang="en-US" sz="2400" dirty="0">
                <a:ea typeface="Georgia" charset="0"/>
                <a:cs typeface="Georgia" charset="0"/>
              </a:rPr>
              <a:t>Model Assumptions</a:t>
            </a:r>
          </a:p>
        </p:txBody>
      </p:sp>
      <p:sp>
        <p:nvSpPr>
          <p:cNvPr id="13" name="TextBox 12">
            <a:extLst>
              <a:ext uri="{FF2B5EF4-FFF2-40B4-BE49-F238E27FC236}">
                <a16:creationId xmlns:a16="http://schemas.microsoft.com/office/drawing/2014/main" xmlns="" id="{5FF55367-0017-4821-92AF-6DACFA59336A}"/>
              </a:ext>
            </a:extLst>
          </p:cNvPr>
          <p:cNvSpPr txBox="1"/>
          <p:nvPr/>
        </p:nvSpPr>
        <p:spPr>
          <a:xfrm>
            <a:off x="192630" y="795930"/>
            <a:ext cx="11652625" cy="3908762"/>
          </a:xfrm>
          <a:prstGeom prst="rect">
            <a:avLst/>
          </a:prstGeom>
          <a:noFill/>
        </p:spPr>
        <p:txBody>
          <a:bodyPr wrap="square" rtlCol="0">
            <a:spAutoFit/>
          </a:bodyPr>
          <a:lstStyle/>
          <a:p>
            <a:r>
              <a:rPr lang="en-US" i="1" u="sng" dirty="0"/>
              <a:t>Assumptions of Business Model</a:t>
            </a:r>
            <a:endParaRPr lang="en-US" sz="1600" dirty="0"/>
          </a:p>
          <a:p>
            <a:r>
              <a:rPr lang="en-US" dirty="0" smtClean="0"/>
              <a:t>Health App’s </a:t>
            </a:r>
            <a:r>
              <a:rPr lang="en-US" dirty="0"/>
              <a:t>target customer base: Companies that are self-insured employers</a:t>
            </a:r>
            <a:endParaRPr lang="en-US" sz="1600" dirty="0"/>
          </a:p>
          <a:p>
            <a:r>
              <a:rPr lang="en-US" dirty="0"/>
              <a:t>“Self-insured’ employers do not use an insurance company and instead pay all employee medical claims themselves out-of-pocket using third-party administrator (ex. UMR) to process claims on employer’s behalf</a:t>
            </a:r>
          </a:p>
          <a:p>
            <a:pPr marL="285750" indent="-285750">
              <a:buFont typeface="Arial" panose="020B0604020202020204" pitchFamily="34" charset="0"/>
              <a:buChar char="•"/>
            </a:pPr>
            <a:r>
              <a:rPr lang="en-US" sz="1600" dirty="0"/>
              <a:t>Therefore, these employers have an incentive to minimize the medical expenses incurred by their employees (of course, under the assumption that this can be done while still keeping employee’s health and well-being as top priority)</a:t>
            </a:r>
          </a:p>
          <a:p>
            <a:r>
              <a:rPr lang="en-US" i="1" dirty="0" smtClean="0"/>
              <a:t>Health App </a:t>
            </a:r>
            <a:r>
              <a:rPr lang="en-US" i="1" dirty="0"/>
              <a:t>help companies achieve this by improving patient medical outcomes through its 12-week Digital Care Pathway (program), thus decreasing the probability of incurring additional medical expenditures on the employer</a:t>
            </a:r>
          </a:p>
          <a:p>
            <a:endParaRPr lang="en-US" dirty="0"/>
          </a:p>
          <a:p>
            <a:pPr marL="285750" indent="-285750">
              <a:buFont typeface="Arial" panose="020B0604020202020204" pitchFamily="34" charset="0"/>
              <a:buChar char="•"/>
            </a:pPr>
            <a:r>
              <a:rPr lang="en-US" dirty="0" smtClean="0"/>
              <a:t>Health App </a:t>
            </a:r>
            <a:r>
              <a:rPr lang="en-US" dirty="0"/>
              <a:t>signs set term contracts with companies where </a:t>
            </a:r>
            <a:r>
              <a:rPr lang="en-US" dirty="0" smtClean="0"/>
              <a:t>Health App </a:t>
            </a:r>
            <a:r>
              <a:rPr lang="en-US" dirty="0"/>
              <a:t>gives access to each company employee to its program, and pays </a:t>
            </a:r>
            <a:r>
              <a:rPr lang="en-US" dirty="0" smtClean="0"/>
              <a:t>Health App </a:t>
            </a:r>
            <a:r>
              <a:rPr lang="en-US" dirty="0"/>
              <a:t>a set amount that is based on total number of employees that would be under coverage</a:t>
            </a:r>
            <a:endParaRPr lang="en-US" sz="1600" dirty="0"/>
          </a:p>
          <a:p>
            <a:pPr marL="285750" indent="-285750">
              <a:buFont typeface="Arial" panose="020B0604020202020204" pitchFamily="34" charset="0"/>
              <a:buChar char="•"/>
            </a:pPr>
            <a:r>
              <a:rPr lang="en-US" dirty="0"/>
              <a:t>Company satisfaction of </a:t>
            </a:r>
            <a:r>
              <a:rPr lang="en-US" dirty="0" smtClean="0"/>
              <a:t>Health App </a:t>
            </a:r>
            <a:r>
              <a:rPr lang="en-US" dirty="0"/>
              <a:t>is reflected and equal to satisfaction of all of it’s employees/users</a:t>
            </a:r>
          </a:p>
          <a:p>
            <a:pPr marL="285750" indent="-285750">
              <a:buFont typeface="Arial" panose="020B0604020202020204" pitchFamily="34" charset="0"/>
              <a:buChar char="•"/>
            </a:pPr>
            <a:r>
              <a:rPr lang="en-US" dirty="0"/>
              <a:t>The 12-week program is continuous as needed, ex) week 56 represents the 56</a:t>
            </a:r>
            <a:r>
              <a:rPr lang="en-US" baseline="30000" dirty="0"/>
              <a:t>th</a:t>
            </a:r>
            <a:r>
              <a:rPr lang="en-US" dirty="0"/>
              <a:t> week the user has enrolled in the program</a:t>
            </a:r>
          </a:p>
        </p:txBody>
      </p:sp>
    </p:spTree>
    <p:extLst>
      <p:ext uri="{BB962C8B-B14F-4D97-AF65-F5344CB8AC3E}">
        <p14:creationId xmlns:p14="http://schemas.microsoft.com/office/powerpoint/2010/main" xmlns="" val="320732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0" y="3001"/>
            <a:ext cx="12192000" cy="486095"/>
          </a:xfrm>
          <a:prstGeom prst="roundRect">
            <a:avLst>
              <a:gd name="adj" fmla="val 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ea typeface="Georgia" charset="0"/>
                <a:cs typeface="Georgia" charset="0"/>
              </a:rPr>
              <a:t>Analytics: Part A</a:t>
            </a:r>
          </a:p>
        </p:txBody>
      </p:sp>
      <p:graphicFrame>
        <p:nvGraphicFramePr>
          <p:cNvPr id="13" name="Chart 12">
            <a:extLst>
              <a:ext uri="{FF2B5EF4-FFF2-40B4-BE49-F238E27FC236}">
                <a16:creationId xmlns:a16="http://schemas.microsoft.com/office/drawing/2014/main" xmlns="" id="{87D8D013-92E6-4BA4-93BA-D486F3D98F82}"/>
              </a:ext>
            </a:extLst>
          </p:cNvPr>
          <p:cNvGraphicFramePr>
            <a:graphicFrameLocks/>
          </p:cNvGraphicFramePr>
          <p:nvPr>
            <p:extLst>
              <p:ext uri="{D42A27DB-BD31-4B8C-83A1-F6EECF244321}">
                <p14:modId xmlns:p14="http://schemas.microsoft.com/office/powerpoint/2010/main" xmlns="" val="3502597240"/>
              </p:ext>
            </p:extLst>
          </p:nvPr>
        </p:nvGraphicFramePr>
        <p:xfrm>
          <a:off x="145880" y="627366"/>
          <a:ext cx="5947926" cy="3002647"/>
        </p:xfrm>
        <a:graphic>
          <a:graphicData uri="http://schemas.openxmlformats.org/drawingml/2006/chart">
            <c:chart xmlns:c="http://schemas.openxmlformats.org/drawingml/2006/chart" xmlns:r="http://schemas.openxmlformats.org/officeDocument/2006/relationships" r:id="rId3"/>
          </a:graphicData>
        </a:graphic>
      </p:graphicFrame>
      <p:pic>
        <p:nvPicPr>
          <p:cNvPr id="23" name="Picture 22">
            <a:extLst>
              <a:ext uri="{FF2B5EF4-FFF2-40B4-BE49-F238E27FC236}">
                <a16:creationId xmlns:a16="http://schemas.microsoft.com/office/drawing/2014/main" xmlns="" id="{9E8B38FF-C0FD-4FD6-B6AA-9A7089354379}"/>
              </a:ext>
            </a:extLst>
          </p:cNvPr>
          <p:cNvPicPr>
            <a:picLocks noChangeAspect="1"/>
          </p:cNvPicPr>
          <p:nvPr/>
        </p:nvPicPr>
        <p:blipFill>
          <a:blip r:embed="rId4"/>
          <a:stretch>
            <a:fillRect/>
          </a:stretch>
        </p:blipFill>
        <p:spPr>
          <a:xfrm>
            <a:off x="9666852" y="3773684"/>
            <a:ext cx="1395871" cy="614233"/>
          </a:xfrm>
          <a:prstGeom prst="rect">
            <a:avLst/>
          </a:prstGeom>
        </p:spPr>
      </p:pic>
      <p:sp>
        <p:nvSpPr>
          <p:cNvPr id="24" name="Rectangle 23">
            <a:extLst>
              <a:ext uri="{FF2B5EF4-FFF2-40B4-BE49-F238E27FC236}">
                <a16:creationId xmlns:a16="http://schemas.microsoft.com/office/drawing/2014/main" xmlns="" id="{DB526CAB-5BC1-48CB-8179-2C3AF8194DE8}"/>
              </a:ext>
            </a:extLst>
          </p:cNvPr>
          <p:cNvSpPr/>
          <p:nvPr/>
        </p:nvSpPr>
        <p:spPr>
          <a:xfrm>
            <a:off x="1168866" y="3718848"/>
            <a:ext cx="5013780" cy="31621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Client Analysis</a:t>
            </a:r>
          </a:p>
        </p:txBody>
      </p:sp>
      <p:pic>
        <p:nvPicPr>
          <p:cNvPr id="25" name="Picture 24">
            <a:extLst>
              <a:ext uri="{FF2B5EF4-FFF2-40B4-BE49-F238E27FC236}">
                <a16:creationId xmlns:a16="http://schemas.microsoft.com/office/drawing/2014/main" xmlns="" id="{2C945200-A7D7-412F-A1D7-F4BBBE2F3626}"/>
              </a:ext>
            </a:extLst>
          </p:cNvPr>
          <p:cNvPicPr>
            <a:picLocks noChangeAspect="1"/>
          </p:cNvPicPr>
          <p:nvPr/>
        </p:nvPicPr>
        <p:blipFill>
          <a:blip r:embed="rId5"/>
          <a:stretch>
            <a:fillRect/>
          </a:stretch>
        </p:blipFill>
        <p:spPr>
          <a:xfrm>
            <a:off x="6680159" y="2535225"/>
            <a:ext cx="1693069" cy="4308534"/>
          </a:xfrm>
          <a:prstGeom prst="rect">
            <a:avLst/>
          </a:prstGeom>
        </p:spPr>
      </p:pic>
      <p:graphicFrame>
        <p:nvGraphicFramePr>
          <p:cNvPr id="26" name="Chart 25">
            <a:extLst>
              <a:ext uri="{FF2B5EF4-FFF2-40B4-BE49-F238E27FC236}">
                <a16:creationId xmlns:a16="http://schemas.microsoft.com/office/drawing/2014/main" xmlns="" id="{25DDDBCF-2CBF-4684-8772-09918E5498F0}"/>
              </a:ext>
            </a:extLst>
          </p:cNvPr>
          <p:cNvGraphicFramePr>
            <a:graphicFrameLocks/>
          </p:cNvGraphicFramePr>
          <p:nvPr>
            <p:extLst>
              <p:ext uri="{D42A27DB-BD31-4B8C-83A1-F6EECF244321}">
                <p14:modId xmlns:p14="http://schemas.microsoft.com/office/powerpoint/2010/main" xmlns="" val="1625519271"/>
              </p:ext>
            </p:extLst>
          </p:nvPr>
        </p:nvGraphicFramePr>
        <p:xfrm>
          <a:off x="2823088" y="4192676"/>
          <a:ext cx="3270718" cy="2591666"/>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7" name="Chart 26">
            <a:extLst>
              <a:ext uri="{FF2B5EF4-FFF2-40B4-BE49-F238E27FC236}">
                <a16:creationId xmlns:a16="http://schemas.microsoft.com/office/drawing/2014/main" xmlns="" id="{8F980141-C8AF-4947-9B46-B8036E0A9DCE}"/>
              </a:ext>
            </a:extLst>
          </p:cNvPr>
          <p:cNvGraphicFramePr>
            <a:graphicFrameLocks/>
          </p:cNvGraphicFramePr>
          <p:nvPr>
            <p:extLst>
              <p:ext uri="{D42A27DB-BD31-4B8C-83A1-F6EECF244321}">
                <p14:modId xmlns:p14="http://schemas.microsoft.com/office/powerpoint/2010/main" xmlns="" val="2094694537"/>
              </p:ext>
            </p:extLst>
          </p:nvPr>
        </p:nvGraphicFramePr>
        <p:xfrm>
          <a:off x="8657440" y="4449955"/>
          <a:ext cx="3277192" cy="2313819"/>
        </p:xfrm>
        <a:graphic>
          <a:graphicData uri="http://schemas.openxmlformats.org/drawingml/2006/chart">
            <c:chart xmlns:c="http://schemas.openxmlformats.org/drawingml/2006/chart" xmlns:r="http://schemas.openxmlformats.org/officeDocument/2006/relationships" r:id="rId7"/>
          </a:graphicData>
        </a:graphic>
      </p:graphicFrame>
      <p:sp>
        <p:nvSpPr>
          <p:cNvPr id="28" name="TextBox 27">
            <a:extLst>
              <a:ext uri="{FF2B5EF4-FFF2-40B4-BE49-F238E27FC236}">
                <a16:creationId xmlns:a16="http://schemas.microsoft.com/office/drawing/2014/main" xmlns="" id="{5BF564E9-31F9-482E-A60D-2B58D3699793}"/>
              </a:ext>
            </a:extLst>
          </p:cNvPr>
          <p:cNvSpPr txBox="1"/>
          <p:nvPr/>
        </p:nvSpPr>
        <p:spPr>
          <a:xfrm>
            <a:off x="266857" y="4399326"/>
            <a:ext cx="2363588" cy="1446550"/>
          </a:xfrm>
          <a:prstGeom prst="rect">
            <a:avLst/>
          </a:prstGeom>
          <a:noFill/>
        </p:spPr>
        <p:txBody>
          <a:bodyPr wrap="square" rtlCol="0">
            <a:spAutoFit/>
          </a:bodyPr>
          <a:lstStyle/>
          <a:p>
            <a:r>
              <a:rPr lang="en-US" sz="1100" dirty="0"/>
              <a:t>There are 12% users that were unable to matched with associated sponsoring company. </a:t>
            </a:r>
          </a:p>
          <a:p>
            <a:r>
              <a:rPr lang="en-US" sz="1100" dirty="0"/>
              <a:t>More conclusive/up-to-date client information can help reduce this </a:t>
            </a:r>
            <a:r>
              <a:rPr lang="en-US" sz="1100" dirty="0" err="1"/>
              <a:t>unmatch</a:t>
            </a:r>
            <a:r>
              <a:rPr lang="en-US" sz="1100" dirty="0"/>
              <a:t> rate and allow more in-depth analysis around </a:t>
            </a:r>
            <a:r>
              <a:rPr lang="en-US" sz="1100" dirty="0" smtClean="0"/>
              <a:t>Health App’s </a:t>
            </a:r>
            <a:r>
              <a:rPr lang="en-US" sz="1100" dirty="0"/>
              <a:t>overall client base satisfaction</a:t>
            </a:r>
          </a:p>
        </p:txBody>
      </p:sp>
      <p:sp>
        <p:nvSpPr>
          <p:cNvPr id="29" name="TextBox 28">
            <a:extLst>
              <a:ext uri="{FF2B5EF4-FFF2-40B4-BE49-F238E27FC236}">
                <a16:creationId xmlns:a16="http://schemas.microsoft.com/office/drawing/2014/main" xmlns="" id="{CBD61ABC-6AB6-4CE4-B764-C9B1A5B0E1F9}"/>
              </a:ext>
            </a:extLst>
          </p:cNvPr>
          <p:cNvSpPr txBox="1"/>
          <p:nvPr/>
        </p:nvSpPr>
        <p:spPr>
          <a:xfrm>
            <a:off x="8451278" y="2426334"/>
            <a:ext cx="4353902" cy="430887"/>
          </a:xfrm>
          <a:prstGeom prst="rect">
            <a:avLst/>
          </a:prstGeom>
          <a:noFill/>
        </p:spPr>
        <p:txBody>
          <a:bodyPr wrap="square" rtlCol="0">
            <a:spAutoFit/>
          </a:bodyPr>
          <a:lstStyle/>
          <a:p>
            <a:r>
              <a:rPr lang="en-US" sz="1100" dirty="0"/>
              <a:t>Clients 19 and 2 have brought in the most number of users</a:t>
            </a:r>
          </a:p>
          <a:p>
            <a:r>
              <a:rPr lang="en-US" sz="1100" dirty="0"/>
              <a:t>There are five clients that do not have any users of the program</a:t>
            </a:r>
          </a:p>
        </p:txBody>
      </p:sp>
      <p:sp>
        <p:nvSpPr>
          <p:cNvPr id="30" name="TextBox 29">
            <a:extLst>
              <a:ext uri="{FF2B5EF4-FFF2-40B4-BE49-F238E27FC236}">
                <a16:creationId xmlns:a16="http://schemas.microsoft.com/office/drawing/2014/main" xmlns="" id="{DDBC79E7-B218-4E16-885A-87829AFC4552}"/>
              </a:ext>
            </a:extLst>
          </p:cNvPr>
          <p:cNvSpPr txBox="1"/>
          <p:nvPr/>
        </p:nvSpPr>
        <p:spPr>
          <a:xfrm>
            <a:off x="8451278" y="2834965"/>
            <a:ext cx="3689515" cy="938719"/>
          </a:xfrm>
          <a:prstGeom prst="rect">
            <a:avLst/>
          </a:prstGeom>
          <a:noFill/>
        </p:spPr>
        <p:txBody>
          <a:bodyPr wrap="square" rtlCol="0">
            <a:spAutoFit/>
          </a:bodyPr>
          <a:lstStyle/>
          <a:p>
            <a:r>
              <a:rPr lang="en-US" sz="1100" dirty="0"/>
              <a:t>Defining client satisfaction rating as the average of ratings their users experience, and due to limited user feedback available, see below for scores of client 6 and 3 </a:t>
            </a:r>
          </a:p>
          <a:p>
            <a:pPr marL="171450" indent="-171450">
              <a:buFont typeface="Arial" panose="020B0604020202020204" pitchFamily="34" charset="0"/>
              <a:buChar char="•"/>
            </a:pPr>
            <a:r>
              <a:rPr lang="en-US" sz="1100" dirty="0"/>
              <a:t>Both clients show reasonable satisfaction scores compared to the average of 8.7 across all users</a:t>
            </a:r>
          </a:p>
        </p:txBody>
      </p:sp>
      <p:sp>
        <p:nvSpPr>
          <p:cNvPr id="31" name="TextBox 30">
            <a:extLst>
              <a:ext uri="{FF2B5EF4-FFF2-40B4-BE49-F238E27FC236}">
                <a16:creationId xmlns:a16="http://schemas.microsoft.com/office/drawing/2014/main" xmlns="" id="{7061A3BA-5A7D-4136-B1C7-0DBB97196044}"/>
              </a:ext>
            </a:extLst>
          </p:cNvPr>
          <p:cNvSpPr txBox="1"/>
          <p:nvPr/>
        </p:nvSpPr>
        <p:spPr>
          <a:xfrm>
            <a:off x="6093806" y="607018"/>
            <a:ext cx="5947925" cy="1769715"/>
          </a:xfrm>
          <a:prstGeom prst="rect">
            <a:avLst/>
          </a:prstGeom>
          <a:noFill/>
        </p:spPr>
        <p:txBody>
          <a:bodyPr wrap="square" rtlCol="0">
            <a:spAutoFit/>
          </a:bodyPr>
          <a:lstStyle/>
          <a:p>
            <a:r>
              <a:rPr lang="en-US" sz="1300" b="1" u="sng" dirty="0"/>
              <a:t>Average satisfaction score during entire program: 8.7</a:t>
            </a:r>
          </a:p>
          <a:p>
            <a:r>
              <a:rPr lang="en-US" sz="1200" dirty="0"/>
              <a:t>Analyzing how satisfaction changes over time:</a:t>
            </a:r>
          </a:p>
          <a:p>
            <a:pPr marL="171450" indent="-171450">
              <a:buFont typeface="Arial" panose="020B0604020202020204" pitchFamily="34" charset="0"/>
              <a:buChar char="•"/>
            </a:pPr>
            <a:r>
              <a:rPr lang="en-US" sz="1200" dirty="0"/>
              <a:t>Greater satisfaction experienced towards user’s later weeks</a:t>
            </a:r>
          </a:p>
          <a:p>
            <a:pPr marL="628650" lvl="1" indent="-171450">
              <a:buFont typeface="Arial" panose="020B0604020202020204" pitchFamily="34" charset="0"/>
              <a:buChar char="•"/>
            </a:pPr>
            <a:r>
              <a:rPr lang="en-US" sz="1200" dirty="0"/>
              <a:t>Additional information will allow analysis comparing reasonings behind differences in satisfaction from program start to ending weeks</a:t>
            </a:r>
          </a:p>
          <a:p>
            <a:pPr marL="628650" lvl="1" indent="-171450">
              <a:buFont typeface="Arial" panose="020B0604020202020204" pitchFamily="34" charset="0"/>
              <a:buChar char="•"/>
            </a:pPr>
            <a:r>
              <a:rPr lang="en-US" sz="1200" dirty="0"/>
              <a:t>Could it be due to users getting accustomed to program in beginning and experiencing and wanting more clarity on usage?</a:t>
            </a:r>
          </a:p>
          <a:p>
            <a:pPr marL="171450" indent="-171450">
              <a:buFont typeface="Arial" panose="020B0604020202020204" pitchFamily="34" charset="0"/>
              <a:buChar char="•"/>
            </a:pPr>
            <a:r>
              <a:rPr lang="en-US" sz="1200" dirty="0"/>
              <a:t>Week 28 seems to be where satisfaction is at its lowest</a:t>
            </a:r>
          </a:p>
          <a:p>
            <a:pPr marL="628650" lvl="1" indent="-171450">
              <a:buFont typeface="Arial" panose="020B0604020202020204" pitchFamily="34" charset="0"/>
              <a:buChar char="•"/>
            </a:pPr>
            <a:r>
              <a:rPr lang="en-US" sz="1200" dirty="0"/>
              <a:t>Additional information will allow for further analysis on drivers of this performance</a:t>
            </a:r>
          </a:p>
        </p:txBody>
      </p:sp>
    </p:spTree>
    <p:extLst>
      <p:ext uri="{BB962C8B-B14F-4D97-AF65-F5344CB8AC3E}">
        <p14:creationId xmlns:p14="http://schemas.microsoft.com/office/powerpoint/2010/main" xmlns="" val="2534966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0" y="3001"/>
            <a:ext cx="12192000" cy="486095"/>
          </a:xfrm>
          <a:prstGeom prst="roundRect">
            <a:avLst>
              <a:gd name="adj" fmla="val 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ea typeface="Georgia" charset="0"/>
                <a:cs typeface="Georgia" charset="0"/>
              </a:rPr>
              <a:t>Analytics: Part A</a:t>
            </a:r>
          </a:p>
        </p:txBody>
      </p:sp>
      <p:pic>
        <p:nvPicPr>
          <p:cNvPr id="16" name="Picture 15">
            <a:extLst>
              <a:ext uri="{FF2B5EF4-FFF2-40B4-BE49-F238E27FC236}">
                <a16:creationId xmlns:a16="http://schemas.microsoft.com/office/drawing/2014/main" xmlns="" id="{9D5616CC-076D-450D-8668-6C20A10A063F}"/>
              </a:ext>
            </a:extLst>
          </p:cNvPr>
          <p:cNvPicPr>
            <a:picLocks noChangeAspect="1"/>
          </p:cNvPicPr>
          <p:nvPr/>
        </p:nvPicPr>
        <p:blipFill>
          <a:blip r:embed="rId3"/>
          <a:stretch>
            <a:fillRect/>
          </a:stretch>
        </p:blipFill>
        <p:spPr>
          <a:xfrm>
            <a:off x="388689" y="973124"/>
            <a:ext cx="1146047" cy="5805181"/>
          </a:xfrm>
          <a:prstGeom prst="rect">
            <a:avLst/>
          </a:prstGeom>
        </p:spPr>
      </p:pic>
      <p:sp>
        <p:nvSpPr>
          <p:cNvPr id="17" name="TextBox 16">
            <a:extLst>
              <a:ext uri="{FF2B5EF4-FFF2-40B4-BE49-F238E27FC236}">
                <a16:creationId xmlns:a16="http://schemas.microsoft.com/office/drawing/2014/main" xmlns="" id="{487DC915-7474-4E7C-8149-62C271DACAD1}"/>
              </a:ext>
            </a:extLst>
          </p:cNvPr>
          <p:cNvSpPr txBox="1"/>
          <p:nvPr/>
        </p:nvSpPr>
        <p:spPr>
          <a:xfrm>
            <a:off x="1610238" y="1149292"/>
            <a:ext cx="4186423" cy="1569660"/>
          </a:xfrm>
          <a:prstGeom prst="rect">
            <a:avLst/>
          </a:prstGeom>
          <a:noFill/>
        </p:spPr>
        <p:txBody>
          <a:bodyPr wrap="square" rtlCol="0">
            <a:spAutoFit/>
          </a:bodyPr>
          <a:lstStyle/>
          <a:p>
            <a:r>
              <a:rPr lang="en-US" sz="1200" dirty="0"/>
              <a:t>Largest recruitment phases 59 and 58 were brought in from client 19 and recruitment phase 44 was brought in from client 10</a:t>
            </a:r>
          </a:p>
          <a:p>
            <a:pPr marL="171450" indent="-171450">
              <a:buFont typeface="Arial" panose="020B0604020202020204" pitchFamily="34" charset="0"/>
              <a:buChar char="•"/>
            </a:pPr>
            <a:r>
              <a:rPr lang="en-US" sz="1200" dirty="0"/>
              <a:t>Gives insight into number of users that sign up for </a:t>
            </a:r>
            <a:r>
              <a:rPr lang="en-US" sz="1200" dirty="0" smtClean="0"/>
              <a:t>Health App </a:t>
            </a:r>
            <a:r>
              <a:rPr lang="en-US" sz="1200" dirty="0"/>
              <a:t>program during the same time</a:t>
            </a:r>
          </a:p>
          <a:p>
            <a:pPr marL="171450" indent="-171450">
              <a:buFont typeface="Arial" panose="020B0604020202020204" pitchFamily="34" charset="0"/>
              <a:buChar char="•"/>
            </a:pPr>
            <a:r>
              <a:rPr lang="en-US" sz="1200" dirty="0"/>
              <a:t>With additional data, can look into if there is correlation in satisfaction experienced by users and the recruitment cycle they joined in</a:t>
            </a:r>
          </a:p>
        </p:txBody>
      </p:sp>
      <p:graphicFrame>
        <p:nvGraphicFramePr>
          <p:cNvPr id="7" name="Chart 6">
            <a:extLst>
              <a:ext uri="{FF2B5EF4-FFF2-40B4-BE49-F238E27FC236}">
                <a16:creationId xmlns:a16="http://schemas.microsoft.com/office/drawing/2014/main" xmlns="" id="{C3977EA2-B7F3-4E44-BAFE-3CEFCDD3F74F}"/>
              </a:ext>
            </a:extLst>
          </p:cNvPr>
          <p:cNvGraphicFramePr>
            <a:graphicFrameLocks/>
          </p:cNvGraphicFramePr>
          <p:nvPr>
            <p:extLst>
              <p:ext uri="{D42A27DB-BD31-4B8C-83A1-F6EECF244321}">
                <p14:modId xmlns:p14="http://schemas.microsoft.com/office/powerpoint/2010/main" xmlns="" val="2327324152"/>
              </p:ext>
            </p:extLst>
          </p:nvPr>
        </p:nvGraphicFramePr>
        <p:xfrm>
          <a:off x="2688444" y="3355597"/>
          <a:ext cx="4186423" cy="2753950"/>
        </p:xfrm>
        <a:graphic>
          <a:graphicData uri="http://schemas.openxmlformats.org/drawingml/2006/chart">
            <c:chart xmlns:c="http://schemas.openxmlformats.org/drawingml/2006/chart" xmlns:r="http://schemas.openxmlformats.org/officeDocument/2006/relationships" r:id="rId4"/>
          </a:graphicData>
        </a:graphic>
      </p:graphicFrame>
      <p:pic>
        <p:nvPicPr>
          <p:cNvPr id="8" name="Picture 7">
            <a:extLst>
              <a:ext uri="{FF2B5EF4-FFF2-40B4-BE49-F238E27FC236}">
                <a16:creationId xmlns:a16="http://schemas.microsoft.com/office/drawing/2014/main" xmlns="" id="{AA07AEAB-6CBC-4706-BE59-25CFE26DC325}"/>
              </a:ext>
            </a:extLst>
          </p:cNvPr>
          <p:cNvPicPr>
            <a:picLocks noChangeAspect="1"/>
          </p:cNvPicPr>
          <p:nvPr/>
        </p:nvPicPr>
        <p:blipFill>
          <a:blip r:embed="rId5"/>
          <a:stretch>
            <a:fillRect/>
          </a:stretch>
        </p:blipFill>
        <p:spPr>
          <a:xfrm>
            <a:off x="7270177" y="5035098"/>
            <a:ext cx="4650086" cy="830997"/>
          </a:xfrm>
          <a:prstGeom prst="rect">
            <a:avLst/>
          </a:prstGeom>
        </p:spPr>
      </p:pic>
      <p:sp>
        <p:nvSpPr>
          <p:cNvPr id="9" name="TextBox 8">
            <a:extLst>
              <a:ext uri="{FF2B5EF4-FFF2-40B4-BE49-F238E27FC236}">
                <a16:creationId xmlns:a16="http://schemas.microsoft.com/office/drawing/2014/main" xmlns="" id="{FAE0AF7A-A7F8-4FA6-ADDA-D34CA81CAF63}"/>
              </a:ext>
            </a:extLst>
          </p:cNvPr>
          <p:cNvSpPr txBox="1"/>
          <p:nvPr/>
        </p:nvSpPr>
        <p:spPr>
          <a:xfrm>
            <a:off x="7260617" y="3666791"/>
            <a:ext cx="4851915" cy="646331"/>
          </a:xfrm>
          <a:prstGeom prst="rect">
            <a:avLst/>
          </a:prstGeom>
          <a:noFill/>
        </p:spPr>
        <p:txBody>
          <a:bodyPr wrap="square" rtlCol="0">
            <a:spAutoFit/>
          </a:bodyPr>
          <a:lstStyle/>
          <a:p>
            <a:r>
              <a:rPr lang="en-US" sz="1200" dirty="0"/>
              <a:t>Given that large proportion of users did not indicate satisfaction scores, look into any trends associated with users that did not fill out a score and users that did with additional information</a:t>
            </a:r>
          </a:p>
        </p:txBody>
      </p:sp>
      <p:sp>
        <p:nvSpPr>
          <p:cNvPr id="11" name="Rectangle 10">
            <a:extLst>
              <a:ext uri="{FF2B5EF4-FFF2-40B4-BE49-F238E27FC236}">
                <a16:creationId xmlns:a16="http://schemas.microsoft.com/office/drawing/2014/main" xmlns="" id="{71560FA1-D021-400A-993A-6BC87AF32A6D}"/>
              </a:ext>
            </a:extLst>
          </p:cNvPr>
          <p:cNvSpPr/>
          <p:nvPr/>
        </p:nvSpPr>
        <p:spPr>
          <a:xfrm>
            <a:off x="388689" y="597400"/>
            <a:ext cx="5013780" cy="31621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Recruitment Phase Analysis</a:t>
            </a:r>
          </a:p>
        </p:txBody>
      </p:sp>
      <p:sp>
        <p:nvSpPr>
          <p:cNvPr id="12" name="Rectangle 11">
            <a:extLst>
              <a:ext uri="{FF2B5EF4-FFF2-40B4-BE49-F238E27FC236}">
                <a16:creationId xmlns:a16="http://schemas.microsoft.com/office/drawing/2014/main" xmlns="" id="{FBCC8A71-7FB8-41DD-A487-85A19E7D0539}"/>
              </a:ext>
            </a:extLst>
          </p:cNvPr>
          <p:cNvSpPr/>
          <p:nvPr/>
        </p:nvSpPr>
        <p:spPr>
          <a:xfrm>
            <a:off x="6371438" y="2754198"/>
            <a:ext cx="5013780" cy="31621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User Feedback Analysis</a:t>
            </a:r>
          </a:p>
        </p:txBody>
      </p:sp>
    </p:spTree>
    <p:extLst>
      <p:ext uri="{BB962C8B-B14F-4D97-AF65-F5344CB8AC3E}">
        <p14:creationId xmlns:p14="http://schemas.microsoft.com/office/powerpoint/2010/main" xmlns="" val="3277324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0" y="3001"/>
            <a:ext cx="12192000" cy="486095"/>
          </a:xfrm>
          <a:prstGeom prst="roundRect">
            <a:avLst>
              <a:gd name="adj" fmla="val 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ea typeface="Georgia" charset="0"/>
                <a:cs typeface="Georgia" charset="0"/>
              </a:rPr>
              <a:t>Analytics: Part B</a:t>
            </a:r>
          </a:p>
        </p:txBody>
      </p:sp>
      <p:sp>
        <p:nvSpPr>
          <p:cNvPr id="8" name="TextBox 7">
            <a:extLst>
              <a:ext uri="{FF2B5EF4-FFF2-40B4-BE49-F238E27FC236}">
                <a16:creationId xmlns:a16="http://schemas.microsoft.com/office/drawing/2014/main" xmlns="" id="{1574CBC4-12D8-4420-8BBD-7687EF1A3D1B}"/>
              </a:ext>
            </a:extLst>
          </p:cNvPr>
          <p:cNvSpPr txBox="1"/>
          <p:nvPr/>
        </p:nvSpPr>
        <p:spPr>
          <a:xfrm>
            <a:off x="108741" y="489096"/>
            <a:ext cx="11702958" cy="1846659"/>
          </a:xfrm>
          <a:prstGeom prst="rect">
            <a:avLst/>
          </a:prstGeom>
          <a:noFill/>
        </p:spPr>
        <p:txBody>
          <a:bodyPr wrap="square" rtlCol="0">
            <a:spAutoFit/>
          </a:bodyPr>
          <a:lstStyle/>
          <a:p>
            <a:r>
              <a:rPr lang="en-US" sz="1600" u="sng" dirty="0">
                <a:solidFill>
                  <a:schemeClr val="accent5">
                    <a:lumMod val="50000"/>
                  </a:schemeClr>
                </a:solidFill>
              </a:rPr>
              <a:t>What ways can members’ satisfaction impact the company’s business performance?</a:t>
            </a:r>
          </a:p>
          <a:p>
            <a:r>
              <a:rPr lang="en-US" sz="1400" dirty="0"/>
              <a:t>High patient satisfaction can have direct impact on how their sponsoring companies </a:t>
            </a:r>
            <a:r>
              <a:rPr lang="en-US" sz="1400" dirty="0" smtClean="0"/>
              <a:t>(Health App’s </a:t>
            </a:r>
            <a:r>
              <a:rPr lang="en-US" sz="1400" dirty="0"/>
              <a:t>clients) transact with </a:t>
            </a:r>
            <a:r>
              <a:rPr lang="en-US" sz="1400" dirty="0" smtClean="0"/>
              <a:t>Health App</a:t>
            </a:r>
            <a:endParaRPr lang="en-US" sz="1400" dirty="0"/>
          </a:p>
          <a:p>
            <a:pPr marL="285750" indent="-285750">
              <a:buFont typeface="Arial" panose="020B0604020202020204" pitchFamily="34" charset="0"/>
              <a:buChar char="•"/>
            </a:pPr>
            <a:r>
              <a:rPr lang="en-US" sz="1400" dirty="0"/>
              <a:t>Highly satisfied patients with improved outcomes will pass along this sentiment to their employer, advocating employer to continue to partake in </a:t>
            </a:r>
            <a:r>
              <a:rPr lang="en-US" sz="1400" dirty="0" smtClean="0"/>
              <a:t>Health App’s </a:t>
            </a:r>
            <a:r>
              <a:rPr lang="en-US" sz="1400" dirty="0"/>
              <a:t>services which directly translates to revenue for the business</a:t>
            </a:r>
          </a:p>
          <a:p>
            <a:pPr marL="285750" indent="-285750">
              <a:buFont typeface="Arial" panose="020B0604020202020204" pitchFamily="34" charset="0"/>
              <a:buChar char="•"/>
            </a:pPr>
            <a:r>
              <a:rPr lang="en-US" sz="1400" dirty="0"/>
              <a:t>Companies that see consistent employee/patient satisfaction and experience costs $ savings from reduced medical and surgery expenses from employees’ success (from experience with Hinge Heath’s program) will continue to partner with </a:t>
            </a:r>
            <a:r>
              <a:rPr lang="en-US" sz="1400" dirty="0" smtClean="0"/>
              <a:t>Health App, </a:t>
            </a:r>
            <a:r>
              <a:rPr lang="en-US" sz="1400" dirty="0"/>
              <a:t>serving to provide a consistent revenue stream for the business</a:t>
            </a:r>
          </a:p>
          <a:p>
            <a:pPr marL="742950" lvl="1" indent="-285750">
              <a:buFont typeface="Arial" panose="020B0604020202020204" pitchFamily="34" charset="0"/>
              <a:buChar char="•"/>
            </a:pPr>
            <a:r>
              <a:rPr lang="en-US" sz="1400" dirty="0"/>
              <a:t>Recommend </a:t>
            </a:r>
            <a:r>
              <a:rPr lang="en-US" sz="1400" dirty="0" smtClean="0"/>
              <a:t>Health App </a:t>
            </a:r>
            <a:r>
              <a:rPr lang="en-US" sz="1400" dirty="0"/>
              <a:t>to other self-insured companies, therefore growing the business’s customer base</a:t>
            </a:r>
          </a:p>
        </p:txBody>
      </p:sp>
      <p:sp>
        <p:nvSpPr>
          <p:cNvPr id="14" name="TextBox 13">
            <a:extLst>
              <a:ext uri="{FF2B5EF4-FFF2-40B4-BE49-F238E27FC236}">
                <a16:creationId xmlns:a16="http://schemas.microsoft.com/office/drawing/2014/main" xmlns="" id="{00400B86-F851-47DA-A401-D5E12A3F337A}"/>
              </a:ext>
            </a:extLst>
          </p:cNvPr>
          <p:cNvSpPr txBox="1"/>
          <p:nvPr/>
        </p:nvSpPr>
        <p:spPr>
          <a:xfrm>
            <a:off x="108740" y="2335755"/>
            <a:ext cx="11974519" cy="2831544"/>
          </a:xfrm>
          <a:prstGeom prst="rect">
            <a:avLst/>
          </a:prstGeom>
          <a:noFill/>
        </p:spPr>
        <p:txBody>
          <a:bodyPr wrap="square" rtlCol="0">
            <a:spAutoFit/>
          </a:bodyPr>
          <a:lstStyle/>
          <a:p>
            <a:r>
              <a:rPr lang="en-US" sz="1600" u="sng" dirty="0">
                <a:solidFill>
                  <a:schemeClr val="accent5">
                    <a:lumMod val="50000"/>
                  </a:schemeClr>
                </a:solidFill>
              </a:rPr>
              <a:t>Based on your analysis in Part A, what could </a:t>
            </a:r>
            <a:r>
              <a:rPr lang="en-US" sz="1600" u="sng" dirty="0" smtClean="0">
                <a:solidFill>
                  <a:schemeClr val="accent5">
                    <a:lumMod val="50000"/>
                  </a:schemeClr>
                </a:solidFill>
              </a:rPr>
              <a:t>Health App </a:t>
            </a:r>
            <a:r>
              <a:rPr lang="en-US" sz="1600" u="sng" dirty="0">
                <a:solidFill>
                  <a:schemeClr val="accent5">
                    <a:lumMod val="50000"/>
                  </a:schemeClr>
                </a:solidFill>
              </a:rPr>
              <a:t>do to impact member satisfaction? What would you recommend?</a:t>
            </a:r>
          </a:p>
          <a:p>
            <a:r>
              <a:rPr lang="en-US" sz="1400" i="1" u="sng" dirty="0">
                <a:solidFill>
                  <a:srgbClr val="C00000"/>
                </a:solidFill>
              </a:rPr>
              <a:t>Additional data regarding user information, satisfaction free text comments, client information, etc. will definitely help in producing more conclusive recommendation</a:t>
            </a:r>
          </a:p>
          <a:p>
            <a:endParaRPr lang="en-US" sz="1600" u="sng" dirty="0"/>
          </a:p>
          <a:p>
            <a:r>
              <a:rPr lang="en-US" sz="1600" u="sng" dirty="0"/>
              <a:t>Recommendation : </a:t>
            </a:r>
          </a:p>
          <a:p>
            <a:pPr marL="285750" indent="-285750">
              <a:buFont typeface="Arial" panose="020B0604020202020204" pitchFamily="34" charset="0"/>
              <a:buChar char="•"/>
            </a:pPr>
            <a:r>
              <a:rPr lang="en-US" sz="1400" dirty="0"/>
              <a:t>Target analysis and improvement of the program during week 28 (as this time period shows  to have received lowest average satisfaction scores)</a:t>
            </a:r>
          </a:p>
          <a:p>
            <a:pPr marL="285750" indent="-285750">
              <a:buFont typeface="Arial" panose="020B0604020202020204" pitchFamily="34" charset="0"/>
              <a:buChar char="•"/>
            </a:pPr>
            <a:r>
              <a:rPr lang="en-US" sz="1400" dirty="0"/>
              <a:t>Look to increase satisfaction during beginning weeks of the program to satisfaction levels received during end weeks of program</a:t>
            </a:r>
          </a:p>
          <a:p>
            <a:pPr marL="285750" indent="-285750">
              <a:buFont typeface="Arial" panose="020B0604020202020204" pitchFamily="34" charset="0"/>
              <a:buChar char="•"/>
            </a:pPr>
            <a:r>
              <a:rPr lang="en-US" sz="1400" dirty="0"/>
              <a:t>Personally reach out to all patients/users that entered satisfaction scores below the average 8.72 to get more understanding of user reasoning behind score and gain more insights to potential improvements that can be made</a:t>
            </a:r>
          </a:p>
          <a:p>
            <a:pPr marL="285750" indent="-285750">
              <a:buFont typeface="Arial" panose="020B0604020202020204" pitchFamily="34" charset="0"/>
              <a:buChar char="•"/>
            </a:pPr>
            <a:r>
              <a:rPr lang="en-US" sz="1400" dirty="0"/>
              <a:t>Address issue with low user satisfaction feedback rate by incentivizing users to submit customer satisfaction feedback from additional rewards</a:t>
            </a:r>
            <a:endParaRPr lang="en-US" sz="1600" dirty="0"/>
          </a:p>
          <a:p>
            <a:endParaRPr lang="en-US" sz="1600" u="sng" dirty="0"/>
          </a:p>
          <a:p>
            <a:r>
              <a:rPr lang="en-US" sz="1600" u="sng" dirty="0"/>
              <a:t> </a:t>
            </a:r>
            <a:endParaRPr lang="en-US" sz="1200" u="sng" dirty="0"/>
          </a:p>
        </p:txBody>
      </p:sp>
    </p:spTree>
    <p:extLst>
      <p:ext uri="{BB962C8B-B14F-4D97-AF65-F5344CB8AC3E}">
        <p14:creationId xmlns:p14="http://schemas.microsoft.com/office/powerpoint/2010/main" xmlns="" val="1164388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0" y="3001"/>
            <a:ext cx="12192000" cy="486095"/>
          </a:xfrm>
          <a:prstGeom prst="roundRect">
            <a:avLst>
              <a:gd name="adj" fmla="val 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ea typeface="Georgia" charset="0"/>
                <a:cs typeface="Georgia" charset="0"/>
              </a:rPr>
              <a:t>Analytics: Part B</a:t>
            </a:r>
          </a:p>
        </p:txBody>
      </p:sp>
      <p:sp>
        <p:nvSpPr>
          <p:cNvPr id="7" name="TextBox 6">
            <a:extLst>
              <a:ext uri="{FF2B5EF4-FFF2-40B4-BE49-F238E27FC236}">
                <a16:creationId xmlns:a16="http://schemas.microsoft.com/office/drawing/2014/main" xmlns="" id="{4C3D5E7E-5ED8-4BD3-B73F-B51A2A676689}"/>
              </a:ext>
            </a:extLst>
          </p:cNvPr>
          <p:cNvSpPr txBox="1"/>
          <p:nvPr/>
        </p:nvSpPr>
        <p:spPr>
          <a:xfrm>
            <a:off x="192630" y="795930"/>
            <a:ext cx="12083259" cy="3785652"/>
          </a:xfrm>
          <a:prstGeom prst="rect">
            <a:avLst/>
          </a:prstGeom>
          <a:noFill/>
        </p:spPr>
        <p:txBody>
          <a:bodyPr wrap="square" rtlCol="0">
            <a:spAutoFit/>
          </a:bodyPr>
          <a:lstStyle/>
          <a:p>
            <a:r>
              <a:rPr lang="en-US" sz="1600" u="sng" dirty="0">
                <a:solidFill>
                  <a:schemeClr val="accent5">
                    <a:lumMod val="50000"/>
                  </a:schemeClr>
                </a:solidFill>
              </a:rPr>
              <a:t>What other drivers of our business performance do you consider as important and why?</a:t>
            </a:r>
          </a:p>
          <a:p>
            <a:pPr marL="285750" indent="-285750">
              <a:buFont typeface="Arial" panose="020B0604020202020204" pitchFamily="34" charset="0"/>
              <a:buChar char="•"/>
            </a:pPr>
            <a:r>
              <a:rPr lang="en-US" sz="1400" b="1" dirty="0"/>
              <a:t>Profitability: </a:t>
            </a:r>
            <a:r>
              <a:rPr lang="en-US" sz="1400" dirty="0">
                <a:solidFill>
                  <a:srgbClr val="952C1B"/>
                </a:solidFill>
              </a:rPr>
              <a:t>to measure overall financial performance of the business</a:t>
            </a:r>
          </a:p>
          <a:p>
            <a:pPr marL="742950" lvl="1" indent="-285750">
              <a:buFont typeface="Arial" panose="020B0604020202020204" pitchFamily="34" charset="0"/>
              <a:buChar char="•"/>
            </a:pPr>
            <a:r>
              <a:rPr lang="en-US" sz="1400" dirty="0"/>
              <a:t>To ultimately evaluate profitability, analyze revenue and costs</a:t>
            </a:r>
          </a:p>
          <a:p>
            <a:pPr marL="742950" lvl="1" indent="-285750">
              <a:buFont typeface="Arial" panose="020B0604020202020204" pitchFamily="34" charset="0"/>
              <a:buChar char="•"/>
            </a:pPr>
            <a:r>
              <a:rPr lang="en-US" sz="1400" dirty="0"/>
              <a:t>Revenues - what are key drivers? How do we continue to build these key drivers?</a:t>
            </a:r>
          </a:p>
          <a:p>
            <a:pPr marL="742950" lvl="1" indent="-285750">
              <a:buFont typeface="Arial" panose="020B0604020202020204" pitchFamily="34" charset="0"/>
              <a:buChar char="•"/>
            </a:pPr>
            <a:r>
              <a:rPr lang="en-US" sz="1400" dirty="0"/>
              <a:t>Costs – what are the biggest costs? How do we minimize these costs</a:t>
            </a:r>
          </a:p>
          <a:p>
            <a:pPr marL="285750" indent="-285750">
              <a:buFont typeface="Arial" panose="020B0604020202020204" pitchFamily="34" charset="0"/>
              <a:buChar char="•"/>
            </a:pPr>
            <a:r>
              <a:rPr lang="en-US" sz="1400" b="1" dirty="0"/>
              <a:t>Free Cash Flow: </a:t>
            </a:r>
            <a:r>
              <a:rPr lang="en-US" sz="1400" dirty="0">
                <a:solidFill>
                  <a:srgbClr val="952C1B"/>
                </a:solidFill>
              </a:rPr>
              <a:t>considers if business can support its daily operations</a:t>
            </a:r>
          </a:p>
          <a:p>
            <a:pPr marL="742950" lvl="1" indent="-285750">
              <a:buFont typeface="Arial" panose="020B0604020202020204" pitchFamily="34" charset="0"/>
              <a:buChar char="•"/>
            </a:pPr>
            <a:r>
              <a:rPr lang="en-US" sz="1400" dirty="0"/>
              <a:t>Breakdown of cash flows: Operating, Investing, Financing</a:t>
            </a:r>
          </a:p>
          <a:p>
            <a:pPr marL="742950" lvl="1" indent="-285750">
              <a:buFont typeface="Arial" panose="020B0604020202020204" pitchFamily="34" charset="0"/>
              <a:buChar char="•"/>
            </a:pPr>
            <a:r>
              <a:rPr lang="en-US" sz="1400" dirty="0"/>
              <a:t>Revenue Cycle Management analysis to gain insights to accounts receivable and payable cycles</a:t>
            </a:r>
          </a:p>
          <a:p>
            <a:pPr marL="742950" lvl="1" indent="-285750">
              <a:buFont typeface="Arial" panose="020B0604020202020204" pitchFamily="34" charset="0"/>
              <a:buChar char="•"/>
            </a:pPr>
            <a:r>
              <a:rPr lang="en-US" sz="1400" dirty="0"/>
              <a:t>Unlevered vs levered free cash flow, as levered factors in considerations on company’s debt and equity profile (if applicable)</a:t>
            </a:r>
          </a:p>
          <a:p>
            <a:pPr marL="285750" indent="-285750">
              <a:buFont typeface="Arial" panose="020B0604020202020204" pitchFamily="34" charset="0"/>
              <a:buChar char="•"/>
            </a:pPr>
            <a:r>
              <a:rPr lang="en-US" sz="1400" b="1" dirty="0"/>
              <a:t>Growth Opportunity: </a:t>
            </a:r>
            <a:r>
              <a:rPr lang="en-US" sz="1400" dirty="0">
                <a:solidFill>
                  <a:srgbClr val="952C1B"/>
                </a:solidFill>
              </a:rPr>
              <a:t>to get a sense of potential direction of business</a:t>
            </a:r>
          </a:p>
          <a:p>
            <a:pPr marL="742950" lvl="1" indent="-285750">
              <a:buFont typeface="Arial" panose="020B0604020202020204" pitchFamily="34" charset="0"/>
              <a:buChar char="•"/>
            </a:pPr>
            <a:r>
              <a:rPr lang="en-US" sz="1400" dirty="0"/>
              <a:t>To measure growth opportunity, look at revenue growth and customer base growth, % expected market share, enterprise value</a:t>
            </a:r>
          </a:p>
          <a:p>
            <a:pPr marL="742950" lvl="1" indent="-285750">
              <a:buFont typeface="Arial" panose="020B0604020202020204" pitchFamily="34" charset="0"/>
              <a:buChar char="•"/>
            </a:pPr>
            <a:r>
              <a:rPr lang="en-US" sz="1400" dirty="0"/>
              <a:t>Evaluating customer base growth crucial to determining how to grow the business</a:t>
            </a:r>
          </a:p>
          <a:p>
            <a:pPr marL="742950" lvl="1" indent="-285750">
              <a:buFont typeface="Arial" panose="020B0604020202020204" pitchFamily="34" charset="0"/>
              <a:buChar char="•"/>
            </a:pPr>
            <a:r>
              <a:rPr lang="en-US" sz="1400" dirty="0"/>
              <a:t>What drives customer base growth?</a:t>
            </a:r>
          </a:p>
          <a:p>
            <a:pPr marL="1200150" lvl="2" indent="-285750">
              <a:buFont typeface="Arial" panose="020B0604020202020204" pitchFamily="34" charset="0"/>
              <a:buChar char="•"/>
            </a:pPr>
            <a:r>
              <a:rPr lang="en-US" sz="1400" dirty="0"/>
              <a:t>Program success for patients</a:t>
            </a:r>
          </a:p>
          <a:p>
            <a:pPr marL="1657350" lvl="3" indent="-285750">
              <a:buFont typeface="Arial" panose="020B0604020202020204" pitchFamily="34" charset="0"/>
              <a:buChar char="•"/>
            </a:pPr>
            <a:r>
              <a:rPr lang="en-US" sz="1400" dirty="0"/>
              <a:t>Continuously strive to improve program, reduce patient symptoms</a:t>
            </a:r>
          </a:p>
          <a:p>
            <a:pPr marL="1657350" lvl="3" indent="-285750">
              <a:buFont typeface="Arial" panose="020B0604020202020204" pitchFamily="34" charset="0"/>
              <a:buChar char="•"/>
            </a:pPr>
            <a:r>
              <a:rPr lang="en-US" sz="1400" dirty="0"/>
              <a:t>Gain insights to program improvement from patient satisfaction &amp; evaluation surveys</a:t>
            </a:r>
          </a:p>
          <a:p>
            <a:pPr marL="1200150" lvl="2" indent="-285750">
              <a:buFont typeface="Arial" panose="020B0604020202020204" pitchFamily="34" charset="0"/>
              <a:buChar char="•"/>
            </a:pPr>
            <a:r>
              <a:rPr lang="en-US" sz="1400" dirty="0"/>
              <a:t>As employers save money and spend less on employee medical expense, continue to partner with </a:t>
            </a:r>
            <a:r>
              <a:rPr lang="en-US" sz="1400" dirty="0" smtClean="0"/>
              <a:t>Health App</a:t>
            </a:r>
            <a:endParaRPr lang="en-US" sz="1400" dirty="0"/>
          </a:p>
        </p:txBody>
      </p:sp>
    </p:spTree>
    <p:extLst>
      <p:ext uri="{BB962C8B-B14F-4D97-AF65-F5344CB8AC3E}">
        <p14:creationId xmlns:p14="http://schemas.microsoft.com/office/powerpoint/2010/main" xmlns="" val="1185630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0" y="3001"/>
            <a:ext cx="12192000" cy="486095"/>
          </a:xfrm>
          <a:prstGeom prst="roundRect">
            <a:avLst>
              <a:gd name="adj" fmla="val 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ea typeface="Georgia" charset="0"/>
                <a:cs typeface="Georgia" charset="0"/>
              </a:rPr>
              <a:t>Finance at </a:t>
            </a:r>
            <a:r>
              <a:rPr lang="en-US" sz="2400" dirty="0" smtClean="0">
                <a:ea typeface="Georgia" charset="0"/>
                <a:cs typeface="Georgia" charset="0"/>
              </a:rPr>
              <a:t>Health App: </a:t>
            </a:r>
            <a:r>
              <a:rPr lang="en-US" sz="2400" dirty="0">
                <a:ea typeface="Georgia" charset="0"/>
                <a:cs typeface="Georgia" charset="0"/>
              </a:rPr>
              <a:t>Revenue Cycle Management</a:t>
            </a:r>
          </a:p>
        </p:txBody>
      </p:sp>
      <p:sp>
        <p:nvSpPr>
          <p:cNvPr id="11" name="TextBox 10">
            <a:extLst>
              <a:ext uri="{FF2B5EF4-FFF2-40B4-BE49-F238E27FC236}">
                <a16:creationId xmlns:a16="http://schemas.microsoft.com/office/drawing/2014/main" xmlns="" id="{900AD633-89FF-A340-A2C9-984C02FD9261}"/>
              </a:ext>
            </a:extLst>
          </p:cNvPr>
          <p:cNvSpPr txBox="1"/>
          <p:nvPr/>
        </p:nvSpPr>
        <p:spPr>
          <a:xfrm>
            <a:off x="157675" y="598778"/>
            <a:ext cx="12034325" cy="5724644"/>
          </a:xfrm>
          <a:prstGeom prst="rect">
            <a:avLst/>
          </a:prstGeom>
          <a:noFill/>
        </p:spPr>
        <p:txBody>
          <a:bodyPr wrap="square" rtlCol="0">
            <a:spAutoFit/>
          </a:bodyPr>
          <a:lstStyle/>
          <a:p>
            <a:r>
              <a:rPr lang="en-US" sz="1600" dirty="0"/>
              <a:t>To measure the success of the business through analyzing </a:t>
            </a:r>
            <a:r>
              <a:rPr lang="en-US" sz="1600" b="1" dirty="0"/>
              <a:t>Revenue Cycle Management</a:t>
            </a:r>
            <a:r>
              <a:rPr lang="en-US" sz="1600" dirty="0"/>
              <a:t>, focus on the following key performance indicators:</a:t>
            </a:r>
            <a:br>
              <a:rPr lang="en-US" sz="1600" dirty="0"/>
            </a:br>
            <a:r>
              <a:rPr lang="en-US" sz="1600" b="1" u="sng" dirty="0"/>
              <a:t>Account Receivable Days</a:t>
            </a:r>
            <a:endParaRPr lang="en-US" sz="1600" u="sng" dirty="0"/>
          </a:p>
          <a:p>
            <a:pPr marL="285750" indent="-285750" fontAlgn="base">
              <a:buFont typeface="Arial" panose="020B0604020202020204" pitchFamily="34" charset="0"/>
              <a:buChar char="•"/>
            </a:pPr>
            <a:r>
              <a:rPr lang="en-US" sz="1400" i="1" dirty="0"/>
              <a:t>Calculation: (Total Receivables - Credits ) / Average Daily Gross Charge Amount</a:t>
            </a:r>
          </a:p>
          <a:p>
            <a:pPr marL="285750" indent="-285750" fontAlgn="base">
              <a:buFont typeface="Arial" panose="020B0604020202020204" pitchFamily="34" charset="0"/>
              <a:buChar char="•"/>
            </a:pPr>
            <a:r>
              <a:rPr lang="en-US" sz="1600" dirty="0"/>
              <a:t>Provide insights to efficiency of revenue cycle, the average number of days it takes a practice to collect payments due</a:t>
            </a:r>
          </a:p>
          <a:p>
            <a:pPr marL="285750" indent="-285750" fontAlgn="base">
              <a:buFont typeface="Arial" panose="020B0604020202020204" pitchFamily="34" charset="0"/>
              <a:buChar char="•"/>
            </a:pPr>
            <a:r>
              <a:rPr lang="en-US" sz="1600" dirty="0"/>
              <a:t>Minimize account receivable days and maximize account payable days to achieve achieve greatest flexibility with free cash flow</a:t>
            </a:r>
          </a:p>
          <a:p>
            <a:pPr marL="285750" indent="-285750" fontAlgn="base">
              <a:buFont typeface="Arial" panose="020B0604020202020204" pitchFamily="34" charset="0"/>
              <a:buChar char="•"/>
            </a:pPr>
            <a:r>
              <a:rPr lang="en-US" sz="1600" dirty="0"/>
              <a:t>Visibility to account payable days would help set targets for a desired account receivable days</a:t>
            </a:r>
          </a:p>
          <a:p>
            <a:pPr marL="285750" indent="-285750" fontAlgn="base">
              <a:buFont typeface="Arial" panose="020B0604020202020204" pitchFamily="34" charset="0"/>
              <a:buChar char="•"/>
            </a:pPr>
            <a:r>
              <a:rPr lang="en-US" sz="1600" dirty="0"/>
              <a:t>More in depth look: percentage of total accounts receivable balance that is over predefined threshold number</a:t>
            </a:r>
          </a:p>
          <a:p>
            <a:r>
              <a:rPr lang="en-US" sz="1600" b="1" u="sng" dirty="0"/>
              <a:t>Denial Rate and Denial Resolve Rate</a:t>
            </a:r>
            <a:endParaRPr lang="en-US" sz="1600" u="sng" dirty="0"/>
          </a:p>
          <a:p>
            <a:pPr marL="285750" indent="-285750" fontAlgn="base">
              <a:buFont typeface="Arial" panose="020B0604020202020204" pitchFamily="34" charset="0"/>
              <a:buChar char="•"/>
            </a:pPr>
            <a:r>
              <a:rPr lang="en-US" sz="1400" i="1" dirty="0"/>
              <a:t>Calculation: Total claims denied / total claim submitted</a:t>
            </a:r>
          </a:p>
          <a:p>
            <a:pPr marL="285750" indent="-285750" fontAlgn="base">
              <a:buFont typeface="Arial" panose="020B0604020202020204" pitchFamily="34" charset="0"/>
              <a:buChar char="•"/>
            </a:pPr>
            <a:r>
              <a:rPr lang="en-US" sz="1600" dirty="0"/>
              <a:t>Provides insight to success (or lack of) of claims, any arising issue, and how effective resolution methods are</a:t>
            </a:r>
          </a:p>
          <a:p>
            <a:pPr marL="285750" indent="-285750" fontAlgn="base">
              <a:buFont typeface="Arial" panose="020B0604020202020204" pitchFamily="34" charset="0"/>
              <a:buChar char="•"/>
            </a:pPr>
            <a:r>
              <a:rPr lang="en-US" sz="1600" dirty="0"/>
              <a:t>More in depth look: denial rate upon first submission</a:t>
            </a:r>
          </a:p>
          <a:p>
            <a:pPr marL="742950" lvl="1" indent="-285750" fontAlgn="base">
              <a:buFont typeface="Arial" panose="020B0604020202020204" pitchFamily="34" charset="0"/>
              <a:buChar char="•"/>
            </a:pPr>
            <a:r>
              <a:rPr lang="en-US" sz="1600" dirty="0"/>
              <a:t>If this high, warrant further analysis of denial reasonings to pinpoint and address any trends (ex. clarify exact details of operational aspects of submitting claims align with requirements)</a:t>
            </a:r>
          </a:p>
          <a:p>
            <a:r>
              <a:rPr lang="en-US" sz="1600" b="1" u="sng" dirty="0"/>
              <a:t>Collection Rate</a:t>
            </a:r>
            <a:endParaRPr lang="en-US" sz="1600" u="sng" dirty="0"/>
          </a:p>
          <a:p>
            <a:pPr marL="285750" indent="-285750" fontAlgn="base">
              <a:buFont typeface="Arial" panose="020B0604020202020204" pitchFamily="34" charset="0"/>
              <a:buChar char="•"/>
            </a:pPr>
            <a:r>
              <a:rPr lang="en-US" sz="1400" i="1" dirty="0"/>
              <a:t>Calculation: (Payments – Credits) / (Charges – Contractual Agreements) x 100</a:t>
            </a:r>
          </a:p>
          <a:p>
            <a:pPr marL="285750" indent="-285750" fontAlgn="base">
              <a:buFont typeface="Arial" panose="020B0604020202020204" pitchFamily="34" charset="0"/>
              <a:buChar char="•"/>
            </a:pPr>
            <a:r>
              <a:rPr lang="en-US" sz="1600" dirty="0"/>
              <a:t>Provides insights to how successful is business able to collect revenues due</a:t>
            </a:r>
            <a:r>
              <a:rPr lang="en-US" sz="1600" b="1" dirty="0"/>
              <a:t> </a:t>
            </a:r>
            <a:r>
              <a:rPr lang="en-US" sz="1400" b="1" dirty="0"/>
              <a:t>&amp;</a:t>
            </a:r>
            <a:r>
              <a:rPr lang="en-US" sz="1600" b="1" dirty="0"/>
              <a:t> </a:t>
            </a:r>
            <a:r>
              <a:rPr lang="en-US" sz="1600" dirty="0"/>
              <a:t>quantify the revenue earned that business is able to absorb</a:t>
            </a:r>
          </a:p>
          <a:p>
            <a:endParaRPr lang="en-US" sz="1600" i="1" u="sng" dirty="0"/>
          </a:p>
          <a:p>
            <a:r>
              <a:rPr lang="en-US" sz="1600" i="1" u="sng" dirty="0"/>
              <a:t>Additional Key Performance Metrics</a:t>
            </a:r>
            <a:endParaRPr lang="en-US" sz="1600" dirty="0"/>
          </a:p>
          <a:p>
            <a:r>
              <a:rPr lang="en-US" sz="1400" b="1" u="sng" dirty="0"/>
              <a:t>Cost to Collect</a:t>
            </a:r>
            <a:r>
              <a:rPr lang="en-US" sz="1400" u="sng" dirty="0"/>
              <a:t> </a:t>
            </a:r>
          </a:p>
          <a:p>
            <a:pPr marL="285750" indent="-285750">
              <a:buFont typeface="Arial" panose="020B0604020202020204" pitchFamily="34" charset="0"/>
              <a:buChar char="•"/>
            </a:pPr>
            <a:r>
              <a:rPr lang="en-US" sz="1400" dirty="0"/>
              <a:t>Defined as cost associated with managing the billing process (ex. any systems to submit invoices, medical claims, man hours) to collect all revenue</a:t>
            </a:r>
          </a:p>
          <a:p>
            <a:pPr marL="285750" indent="-285750">
              <a:buFont typeface="Arial" panose="020B0604020202020204" pitchFamily="34" charset="0"/>
              <a:buChar char="•"/>
            </a:pPr>
            <a:r>
              <a:rPr lang="en-US" sz="1400" dirty="0"/>
              <a:t>Provides insight into impact how this process impacts business bottom line</a:t>
            </a:r>
          </a:p>
          <a:p>
            <a:r>
              <a:rPr lang="en-US" sz="1400" b="1" u="sng" dirty="0"/>
              <a:t>Average Reimbursement Rate</a:t>
            </a:r>
          </a:p>
          <a:p>
            <a:pPr marL="285750" indent="-285750">
              <a:buFont typeface="Arial" panose="020B0604020202020204" pitchFamily="34" charset="0"/>
              <a:buChar char="•"/>
            </a:pPr>
            <a:r>
              <a:rPr lang="en-US" sz="1400" dirty="0"/>
              <a:t>Defined rate that business issues reimbursements for services</a:t>
            </a:r>
          </a:p>
          <a:p>
            <a:pPr marL="285750" indent="-285750">
              <a:buFont typeface="Arial" panose="020B0604020202020204" pitchFamily="34" charset="0"/>
              <a:buChar char="•"/>
            </a:pPr>
            <a:r>
              <a:rPr lang="en-US" sz="1400" dirty="0"/>
              <a:t>Provides insight into any issues resulting with services and patient satisfaction with services</a:t>
            </a:r>
          </a:p>
        </p:txBody>
      </p:sp>
    </p:spTree>
    <p:extLst>
      <p:ext uri="{BB962C8B-B14F-4D97-AF65-F5344CB8AC3E}">
        <p14:creationId xmlns:p14="http://schemas.microsoft.com/office/powerpoint/2010/main" xmlns="" val="668224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0" y="3001"/>
            <a:ext cx="12192000" cy="486095"/>
          </a:xfrm>
          <a:prstGeom prst="roundRect">
            <a:avLst>
              <a:gd name="adj" fmla="val 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ea typeface="Georgia" charset="0"/>
                <a:cs typeface="Georgia" charset="0"/>
              </a:rPr>
              <a:t>Finance at </a:t>
            </a:r>
            <a:r>
              <a:rPr lang="en-US" sz="2400" dirty="0" smtClean="0">
                <a:ea typeface="Georgia" charset="0"/>
                <a:cs typeface="Georgia" charset="0"/>
              </a:rPr>
              <a:t>Health App: </a:t>
            </a:r>
            <a:r>
              <a:rPr lang="en-US" sz="2400" dirty="0">
                <a:ea typeface="Georgia" charset="0"/>
                <a:cs typeface="Georgia" charset="0"/>
              </a:rPr>
              <a:t>Revenue, Accounts Receivable and Cash Flow</a:t>
            </a:r>
          </a:p>
        </p:txBody>
      </p:sp>
      <p:sp>
        <p:nvSpPr>
          <p:cNvPr id="11" name="TextBox 10">
            <a:extLst>
              <a:ext uri="{FF2B5EF4-FFF2-40B4-BE49-F238E27FC236}">
                <a16:creationId xmlns:a16="http://schemas.microsoft.com/office/drawing/2014/main" xmlns="" id="{900AD633-89FF-A340-A2C9-984C02FD9261}"/>
              </a:ext>
            </a:extLst>
          </p:cNvPr>
          <p:cNvSpPr txBox="1"/>
          <p:nvPr/>
        </p:nvSpPr>
        <p:spPr>
          <a:xfrm>
            <a:off x="97539" y="533073"/>
            <a:ext cx="12034325" cy="523220"/>
          </a:xfrm>
          <a:prstGeom prst="rect">
            <a:avLst/>
          </a:prstGeom>
          <a:noFill/>
        </p:spPr>
        <p:txBody>
          <a:bodyPr wrap="square" rtlCol="0">
            <a:spAutoFit/>
          </a:bodyPr>
          <a:lstStyle/>
          <a:p>
            <a:r>
              <a:rPr lang="en-US" sz="1400" i="1" dirty="0"/>
              <a:t>Data taken from financial reports: Income Statement, Statement of Cash Flows, Balance Sheet, along with information regarding client contribution to revenue, historical financial (revenue and profit) performance, projected revenue growth. See example presentation below for latest fiscal year 2018.</a:t>
            </a:r>
            <a:endParaRPr lang="en-US" sz="1600" i="1" dirty="0"/>
          </a:p>
        </p:txBody>
      </p:sp>
      <p:sp>
        <p:nvSpPr>
          <p:cNvPr id="4" name="Rectangle 3"/>
          <p:cNvSpPr/>
          <p:nvPr/>
        </p:nvSpPr>
        <p:spPr>
          <a:xfrm>
            <a:off x="350621" y="1094772"/>
            <a:ext cx="3877429" cy="33135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Revenue Mix</a:t>
            </a:r>
          </a:p>
        </p:txBody>
      </p:sp>
      <p:sp>
        <p:nvSpPr>
          <p:cNvPr id="6" name="Rectangle 5">
            <a:extLst>
              <a:ext uri="{FF2B5EF4-FFF2-40B4-BE49-F238E27FC236}">
                <a16:creationId xmlns:a16="http://schemas.microsoft.com/office/drawing/2014/main" xmlns="" id="{9916AC0E-6CC8-41ED-8560-A37342AC216A}"/>
              </a:ext>
            </a:extLst>
          </p:cNvPr>
          <p:cNvSpPr/>
          <p:nvPr/>
        </p:nvSpPr>
        <p:spPr>
          <a:xfrm>
            <a:off x="7859056" y="2617364"/>
            <a:ext cx="3810000" cy="35430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Revenue Growth</a:t>
            </a:r>
          </a:p>
        </p:txBody>
      </p:sp>
      <p:sp>
        <p:nvSpPr>
          <p:cNvPr id="9" name="TextBox 8">
            <a:extLst>
              <a:ext uri="{FF2B5EF4-FFF2-40B4-BE49-F238E27FC236}">
                <a16:creationId xmlns:a16="http://schemas.microsoft.com/office/drawing/2014/main" xmlns="" id="{C684730E-3DDF-4BE7-8BAD-12EF00C4C26E}"/>
              </a:ext>
            </a:extLst>
          </p:cNvPr>
          <p:cNvSpPr txBox="1"/>
          <p:nvPr/>
        </p:nvSpPr>
        <p:spPr>
          <a:xfrm>
            <a:off x="4463135" y="1641548"/>
            <a:ext cx="6862004" cy="892552"/>
          </a:xfrm>
          <a:prstGeom prst="rect">
            <a:avLst/>
          </a:prstGeom>
          <a:noFill/>
        </p:spPr>
        <p:txBody>
          <a:bodyPr wrap="square" rtlCol="0">
            <a:spAutoFit/>
          </a:bodyPr>
          <a:lstStyle/>
          <a:p>
            <a:r>
              <a:rPr lang="en-US" sz="1300" u="sng" dirty="0" smtClean="0">
                <a:solidFill>
                  <a:srgbClr val="952C1B"/>
                </a:solidFill>
              </a:rPr>
              <a:t>Health App </a:t>
            </a:r>
            <a:r>
              <a:rPr lang="en-US" sz="1300" u="sng" dirty="0">
                <a:solidFill>
                  <a:srgbClr val="952C1B"/>
                </a:solidFill>
              </a:rPr>
              <a:t>has a healthy client base</a:t>
            </a:r>
          </a:p>
          <a:p>
            <a:pPr marL="171450" indent="-171450">
              <a:buFont typeface="Arial" panose="020B0604020202020204" pitchFamily="34" charset="0"/>
              <a:buChar char="•"/>
            </a:pPr>
            <a:r>
              <a:rPr lang="en-US" sz="1300" b="1" dirty="0">
                <a:solidFill>
                  <a:srgbClr val="952C1B"/>
                </a:solidFill>
              </a:rPr>
              <a:t>Company A </a:t>
            </a:r>
            <a:r>
              <a:rPr lang="en-US" sz="1300" dirty="0">
                <a:solidFill>
                  <a:srgbClr val="952C1B"/>
                </a:solidFill>
              </a:rPr>
              <a:t>drives greatest portion of 2018 revenue</a:t>
            </a:r>
          </a:p>
          <a:p>
            <a:pPr marL="171450" indent="-171450">
              <a:buFont typeface="Arial" panose="020B0604020202020204" pitchFamily="34" charset="0"/>
              <a:buChar char="•"/>
            </a:pPr>
            <a:r>
              <a:rPr lang="en-US" sz="1300" dirty="0">
                <a:solidFill>
                  <a:srgbClr val="952C1B"/>
                </a:solidFill>
              </a:rPr>
              <a:t>Continued strengthening of relationships with companies </a:t>
            </a:r>
            <a:r>
              <a:rPr lang="en-US" sz="1300" b="1" dirty="0">
                <a:solidFill>
                  <a:srgbClr val="952C1B"/>
                </a:solidFill>
              </a:rPr>
              <a:t>A, C, D </a:t>
            </a:r>
            <a:r>
              <a:rPr lang="en-US" sz="1300" dirty="0">
                <a:solidFill>
                  <a:srgbClr val="952C1B"/>
                </a:solidFill>
              </a:rPr>
              <a:t>along with growing relationships with companies </a:t>
            </a:r>
            <a:r>
              <a:rPr lang="en-US" sz="1300" b="1" dirty="0">
                <a:solidFill>
                  <a:srgbClr val="952C1B"/>
                </a:solidFill>
              </a:rPr>
              <a:t>F, E, B </a:t>
            </a:r>
            <a:r>
              <a:rPr lang="en-US" sz="1300" dirty="0">
                <a:solidFill>
                  <a:srgbClr val="952C1B"/>
                </a:solidFill>
              </a:rPr>
              <a:t>will be key contributor to revenue growth</a:t>
            </a:r>
          </a:p>
        </p:txBody>
      </p:sp>
      <p:graphicFrame>
        <p:nvGraphicFramePr>
          <p:cNvPr id="13" name="Chart 12">
            <a:extLst>
              <a:ext uri="{FF2B5EF4-FFF2-40B4-BE49-F238E27FC236}">
                <a16:creationId xmlns:a16="http://schemas.microsoft.com/office/drawing/2014/main" xmlns="" id="{7075125C-686D-4B15-9343-3932961AFB4E}"/>
              </a:ext>
            </a:extLst>
          </p:cNvPr>
          <p:cNvGraphicFramePr>
            <a:graphicFrameLocks/>
          </p:cNvGraphicFramePr>
          <p:nvPr>
            <p:extLst>
              <p:ext uri="{D42A27DB-BD31-4B8C-83A1-F6EECF244321}">
                <p14:modId xmlns:p14="http://schemas.microsoft.com/office/powerpoint/2010/main" xmlns="" val="1250846824"/>
              </p:ext>
            </p:extLst>
          </p:nvPr>
        </p:nvGraphicFramePr>
        <p:xfrm>
          <a:off x="7654924" y="2954239"/>
          <a:ext cx="4156775" cy="2468187"/>
        </p:xfrm>
        <a:graphic>
          <a:graphicData uri="http://schemas.openxmlformats.org/drawingml/2006/chart">
            <c:chart xmlns:c="http://schemas.openxmlformats.org/drawingml/2006/chart" xmlns:r="http://schemas.openxmlformats.org/officeDocument/2006/relationships" r:id="rId3"/>
          </a:graphicData>
        </a:graphic>
      </p:graphicFrame>
      <p:sp>
        <p:nvSpPr>
          <p:cNvPr id="3" name="Left Bracket 2">
            <a:extLst>
              <a:ext uri="{FF2B5EF4-FFF2-40B4-BE49-F238E27FC236}">
                <a16:creationId xmlns:a16="http://schemas.microsoft.com/office/drawing/2014/main" xmlns="" id="{8366561F-0A64-4675-85A1-5BEE256A1787}"/>
              </a:ext>
            </a:extLst>
          </p:cNvPr>
          <p:cNvSpPr/>
          <p:nvPr/>
        </p:nvSpPr>
        <p:spPr>
          <a:xfrm rot="16200000">
            <a:off x="10912893" y="4864173"/>
            <a:ext cx="63973" cy="1230300"/>
          </a:xfrm>
          <a:prstGeom prst="leftBracket">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xmlns="" id="{6C3C8925-DC23-4174-8A43-7903786205C4}"/>
              </a:ext>
            </a:extLst>
          </p:cNvPr>
          <p:cNvSpPr txBox="1"/>
          <p:nvPr/>
        </p:nvSpPr>
        <p:spPr>
          <a:xfrm>
            <a:off x="10710763" y="5511310"/>
            <a:ext cx="782156" cy="246221"/>
          </a:xfrm>
          <a:prstGeom prst="rect">
            <a:avLst/>
          </a:prstGeom>
          <a:noFill/>
        </p:spPr>
        <p:txBody>
          <a:bodyPr wrap="square" rtlCol="0">
            <a:spAutoFit/>
          </a:bodyPr>
          <a:lstStyle/>
          <a:p>
            <a:r>
              <a:rPr lang="en-US" sz="1000" i="1" dirty="0">
                <a:solidFill>
                  <a:schemeClr val="accent2"/>
                </a:solidFill>
              </a:rPr>
              <a:t>Projected</a:t>
            </a:r>
          </a:p>
        </p:txBody>
      </p:sp>
      <p:graphicFrame>
        <p:nvGraphicFramePr>
          <p:cNvPr id="15" name="Chart 14">
            <a:extLst>
              <a:ext uri="{FF2B5EF4-FFF2-40B4-BE49-F238E27FC236}">
                <a16:creationId xmlns:a16="http://schemas.microsoft.com/office/drawing/2014/main" xmlns="" id="{75E85443-2CC9-494E-8313-7C8D4070B8E8}"/>
              </a:ext>
            </a:extLst>
          </p:cNvPr>
          <p:cNvGraphicFramePr>
            <a:graphicFrameLocks/>
          </p:cNvGraphicFramePr>
          <p:nvPr>
            <p:extLst>
              <p:ext uri="{D42A27DB-BD31-4B8C-83A1-F6EECF244321}">
                <p14:modId xmlns:p14="http://schemas.microsoft.com/office/powerpoint/2010/main" xmlns="" val="3052055274"/>
              </p:ext>
            </p:extLst>
          </p:nvPr>
        </p:nvGraphicFramePr>
        <p:xfrm>
          <a:off x="350621" y="1400223"/>
          <a:ext cx="4063562" cy="2390863"/>
        </p:xfrm>
        <a:graphic>
          <a:graphicData uri="http://schemas.openxmlformats.org/drawingml/2006/chart">
            <c:chart xmlns:c="http://schemas.openxmlformats.org/drawingml/2006/chart" xmlns:r="http://schemas.openxmlformats.org/officeDocument/2006/relationships" r:id="rId4"/>
          </a:graphicData>
        </a:graphic>
      </p:graphicFrame>
      <p:sp>
        <p:nvSpPr>
          <p:cNvPr id="16" name="TextBox 15">
            <a:extLst>
              <a:ext uri="{FF2B5EF4-FFF2-40B4-BE49-F238E27FC236}">
                <a16:creationId xmlns:a16="http://schemas.microsoft.com/office/drawing/2014/main" xmlns="" id="{DE492DEB-FA75-4E75-93CE-12EB21F1EC2F}"/>
              </a:ext>
            </a:extLst>
          </p:cNvPr>
          <p:cNvSpPr txBox="1"/>
          <p:nvPr/>
        </p:nvSpPr>
        <p:spPr>
          <a:xfrm>
            <a:off x="1096148" y="3774018"/>
            <a:ext cx="6681671" cy="707886"/>
          </a:xfrm>
          <a:prstGeom prst="rect">
            <a:avLst/>
          </a:prstGeom>
          <a:noFill/>
        </p:spPr>
        <p:txBody>
          <a:bodyPr wrap="square" rtlCol="0">
            <a:spAutoFit/>
          </a:bodyPr>
          <a:lstStyle/>
          <a:p>
            <a:r>
              <a:rPr lang="en-US" sz="1300" dirty="0">
                <a:solidFill>
                  <a:srgbClr val="952C1B"/>
                </a:solidFill>
              </a:rPr>
              <a:t>The business has shown </a:t>
            </a:r>
            <a:r>
              <a:rPr lang="en-US" sz="1300" b="1" dirty="0">
                <a:solidFill>
                  <a:srgbClr val="952C1B"/>
                </a:solidFill>
              </a:rPr>
              <a:t>exceptional revenue growth </a:t>
            </a:r>
            <a:r>
              <a:rPr lang="en-US" sz="1300" dirty="0">
                <a:solidFill>
                  <a:srgbClr val="952C1B"/>
                </a:solidFill>
              </a:rPr>
              <a:t>for the past few years</a:t>
            </a:r>
          </a:p>
          <a:p>
            <a:r>
              <a:rPr lang="en-US" sz="1300" dirty="0">
                <a:solidFill>
                  <a:srgbClr val="952C1B"/>
                </a:solidFill>
              </a:rPr>
              <a:t>Based on a 5% annual growth rate for upcoming years, we expect to see gross revenue surpass </a:t>
            </a:r>
            <a:r>
              <a:rPr lang="en-US" sz="1400" b="1" dirty="0">
                <a:solidFill>
                  <a:srgbClr val="C00000"/>
                </a:solidFill>
              </a:rPr>
              <a:t>$2,000,000 </a:t>
            </a:r>
            <a:r>
              <a:rPr lang="en-US" sz="1300" dirty="0">
                <a:solidFill>
                  <a:srgbClr val="952C1B"/>
                </a:solidFill>
              </a:rPr>
              <a:t>by 2023</a:t>
            </a:r>
          </a:p>
        </p:txBody>
      </p:sp>
      <p:sp>
        <p:nvSpPr>
          <p:cNvPr id="20" name="TextBox 19">
            <a:extLst>
              <a:ext uri="{FF2B5EF4-FFF2-40B4-BE49-F238E27FC236}">
                <a16:creationId xmlns:a16="http://schemas.microsoft.com/office/drawing/2014/main" xmlns="" id="{14ED83E2-D6BD-4ACC-A57D-6EBAEA26B7DC}"/>
              </a:ext>
            </a:extLst>
          </p:cNvPr>
          <p:cNvSpPr txBox="1"/>
          <p:nvPr/>
        </p:nvSpPr>
        <p:spPr>
          <a:xfrm>
            <a:off x="407318" y="5031339"/>
            <a:ext cx="6741952" cy="1692771"/>
          </a:xfrm>
          <a:prstGeom prst="rect">
            <a:avLst/>
          </a:prstGeom>
          <a:noFill/>
        </p:spPr>
        <p:txBody>
          <a:bodyPr wrap="square" rtlCol="0">
            <a:spAutoFit/>
          </a:bodyPr>
          <a:lstStyle/>
          <a:p>
            <a:r>
              <a:rPr lang="en-US" sz="1300" u="sng" dirty="0" smtClean="0">
                <a:solidFill>
                  <a:srgbClr val="952C1B"/>
                </a:solidFill>
              </a:rPr>
              <a:t>Health App </a:t>
            </a:r>
            <a:r>
              <a:rPr lang="en-US" sz="1300" u="sng" dirty="0">
                <a:solidFill>
                  <a:srgbClr val="952C1B"/>
                </a:solidFill>
              </a:rPr>
              <a:t>had total $1,000,000 costs for fiscal year 2018</a:t>
            </a:r>
          </a:p>
          <a:p>
            <a:pPr marL="171450" indent="-171450">
              <a:buFont typeface="Arial" panose="020B0604020202020204" pitchFamily="34" charset="0"/>
              <a:buChar char="•"/>
            </a:pPr>
            <a:r>
              <a:rPr lang="en-US" sz="1300" dirty="0">
                <a:solidFill>
                  <a:srgbClr val="952C1B"/>
                </a:solidFill>
              </a:rPr>
              <a:t>Cost of Services</a:t>
            </a:r>
          </a:p>
          <a:p>
            <a:pPr marL="628650" lvl="1" indent="-171450">
              <a:buFont typeface="Arial" panose="020B0604020202020204" pitchFamily="34" charset="0"/>
              <a:buChar char="•"/>
            </a:pPr>
            <a:r>
              <a:rPr lang="en-US" sz="1300" dirty="0">
                <a:solidFill>
                  <a:srgbClr val="952C1B"/>
                </a:solidFill>
              </a:rPr>
              <a:t>Education </a:t>
            </a:r>
            <a:r>
              <a:rPr lang="en-US" sz="1300" dirty="0">
                <a:solidFill>
                  <a:srgbClr val="952C1B"/>
                </a:solidFill>
                <a:sym typeface="Wingdings" panose="05000000000000000000" pitchFamily="2" charset="2"/>
              </a:rPr>
              <a:t> </a:t>
            </a:r>
            <a:r>
              <a:rPr lang="en-US" sz="1300" dirty="0">
                <a:solidFill>
                  <a:srgbClr val="952C1B"/>
                </a:solidFill>
              </a:rPr>
              <a:t>Application Platform Costs</a:t>
            </a:r>
          </a:p>
          <a:p>
            <a:pPr marL="628650" lvl="1" indent="-171450">
              <a:buFont typeface="Arial" panose="020B0604020202020204" pitchFamily="34" charset="0"/>
              <a:buChar char="•"/>
            </a:pPr>
            <a:r>
              <a:rPr lang="en-US" sz="1300" dirty="0">
                <a:solidFill>
                  <a:srgbClr val="952C1B"/>
                </a:solidFill>
              </a:rPr>
              <a:t>Exercise Therapy </a:t>
            </a:r>
            <a:r>
              <a:rPr lang="en-US" sz="1300" dirty="0">
                <a:solidFill>
                  <a:srgbClr val="952C1B"/>
                </a:solidFill>
                <a:sym typeface="Wingdings" panose="05000000000000000000" pitchFamily="2" charset="2"/>
              </a:rPr>
              <a:t></a:t>
            </a:r>
            <a:r>
              <a:rPr lang="en-US" sz="1300" dirty="0">
                <a:solidFill>
                  <a:srgbClr val="952C1B"/>
                </a:solidFill>
              </a:rPr>
              <a:t> wearable motion sensors and tablet computer costs</a:t>
            </a:r>
          </a:p>
          <a:p>
            <a:pPr marL="628650" lvl="1" indent="-171450">
              <a:buFont typeface="Arial" panose="020B0604020202020204" pitchFamily="34" charset="0"/>
              <a:buChar char="•"/>
            </a:pPr>
            <a:r>
              <a:rPr lang="en-US" sz="1300" dirty="0">
                <a:solidFill>
                  <a:srgbClr val="952C1B"/>
                </a:solidFill>
              </a:rPr>
              <a:t>Behavioral support (social support through a virtual team, personal coaching and cognitive behavioral therapy) </a:t>
            </a:r>
            <a:r>
              <a:rPr lang="en-US" sz="1300" dirty="0">
                <a:solidFill>
                  <a:srgbClr val="952C1B"/>
                </a:solidFill>
                <a:sym typeface="Wingdings" panose="05000000000000000000" pitchFamily="2" charset="2"/>
              </a:rPr>
              <a:t> </a:t>
            </a:r>
            <a:r>
              <a:rPr lang="en-US" sz="1300" dirty="0">
                <a:solidFill>
                  <a:srgbClr val="952C1B"/>
                </a:solidFill>
              </a:rPr>
              <a:t>Cost of virtual team, health care coaches/agents</a:t>
            </a:r>
          </a:p>
          <a:p>
            <a:pPr marL="171450" indent="-171450">
              <a:buFont typeface="Arial" panose="020B0604020202020204" pitchFamily="34" charset="0"/>
              <a:buChar char="•"/>
            </a:pPr>
            <a:r>
              <a:rPr lang="en-US" sz="1300" dirty="0">
                <a:solidFill>
                  <a:srgbClr val="952C1B"/>
                </a:solidFill>
              </a:rPr>
              <a:t>Research and Development Costs</a:t>
            </a:r>
          </a:p>
          <a:p>
            <a:pPr marL="171450" indent="-171450">
              <a:buFont typeface="Arial" panose="020B0604020202020204" pitchFamily="34" charset="0"/>
              <a:buChar char="•"/>
            </a:pPr>
            <a:r>
              <a:rPr lang="en-US" sz="1300" dirty="0">
                <a:solidFill>
                  <a:srgbClr val="952C1B"/>
                </a:solidFill>
              </a:rPr>
              <a:t>General and Administrative Costs</a:t>
            </a:r>
          </a:p>
        </p:txBody>
      </p:sp>
      <p:sp>
        <p:nvSpPr>
          <p:cNvPr id="21" name="Rectangle 20">
            <a:extLst>
              <a:ext uri="{FF2B5EF4-FFF2-40B4-BE49-F238E27FC236}">
                <a16:creationId xmlns:a16="http://schemas.microsoft.com/office/drawing/2014/main" xmlns="" id="{C4F72CFF-851E-4025-B24A-41472749D7FB}"/>
              </a:ext>
            </a:extLst>
          </p:cNvPr>
          <p:cNvSpPr/>
          <p:nvPr/>
        </p:nvSpPr>
        <p:spPr>
          <a:xfrm>
            <a:off x="443687" y="4620809"/>
            <a:ext cx="3877429" cy="33135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Cost Drivers</a:t>
            </a:r>
          </a:p>
        </p:txBody>
      </p:sp>
      <p:sp>
        <p:nvSpPr>
          <p:cNvPr id="22" name="TextBox 21">
            <a:extLst>
              <a:ext uri="{FF2B5EF4-FFF2-40B4-BE49-F238E27FC236}">
                <a16:creationId xmlns:a16="http://schemas.microsoft.com/office/drawing/2014/main" xmlns="" id="{F978808F-178C-412B-948D-7600906E59EA}"/>
              </a:ext>
            </a:extLst>
          </p:cNvPr>
          <p:cNvSpPr txBox="1"/>
          <p:nvPr/>
        </p:nvSpPr>
        <p:spPr>
          <a:xfrm>
            <a:off x="7985920" y="5986373"/>
            <a:ext cx="3494782" cy="338554"/>
          </a:xfrm>
          <a:prstGeom prst="rect">
            <a:avLst/>
          </a:prstGeom>
          <a:noFill/>
        </p:spPr>
        <p:txBody>
          <a:bodyPr wrap="square" rtlCol="0">
            <a:spAutoFit/>
          </a:bodyPr>
          <a:lstStyle/>
          <a:p>
            <a:r>
              <a:rPr lang="en-US" sz="1400" dirty="0" smtClean="0">
                <a:solidFill>
                  <a:srgbClr val="C00000"/>
                </a:solidFill>
              </a:rPr>
              <a:t>Health App </a:t>
            </a:r>
            <a:r>
              <a:rPr lang="en-US" sz="1400" dirty="0">
                <a:solidFill>
                  <a:srgbClr val="C00000"/>
                </a:solidFill>
              </a:rPr>
              <a:t>had profit of </a:t>
            </a:r>
            <a:r>
              <a:rPr lang="en-US" sz="1600" b="1" dirty="0">
                <a:solidFill>
                  <a:srgbClr val="C00000"/>
                </a:solidFill>
              </a:rPr>
              <a:t>$800,000 </a:t>
            </a:r>
            <a:r>
              <a:rPr lang="en-US" sz="1400" dirty="0">
                <a:solidFill>
                  <a:srgbClr val="C00000"/>
                </a:solidFill>
              </a:rPr>
              <a:t>for2018</a:t>
            </a:r>
          </a:p>
        </p:txBody>
      </p:sp>
      <p:sp>
        <p:nvSpPr>
          <p:cNvPr id="23" name="Arrow: Right 22">
            <a:extLst>
              <a:ext uri="{FF2B5EF4-FFF2-40B4-BE49-F238E27FC236}">
                <a16:creationId xmlns:a16="http://schemas.microsoft.com/office/drawing/2014/main" xmlns="" id="{0816B0DC-7293-4152-B96B-6630ACD43A4F}"/>
              </a:ext>
            </a:extLst>
          </p:cNvPr>
          <p:cNvSpPr/>
          <p:nvPr/>
        </p:nvSpPr>
        <p:spPr>
          <a:xfrm>
            <a:off x="6982323" y="6017150"/>
            <a:ext cx="915978" cy="351966"/>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556729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0" y="3001"/>
            <a:ext cx="12192000" cy="486095"/>
          </a:xfrm>
          <a:prstGeom prst="roundRect">
            <a:avLst>
              <a:gd name="adj" fmla="val 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ea typeface="Georgia" charset="0"/>
                <a:cs typeface="Georgia" charset="0"/>
              </a:rPr>
              <a:t>Finance at </a:t>
            </a:r>
            <a:r>
              <a:rPr lang="en-US" sz="2400" dirty="0" smtClean="0">
                <a:ea typeface="Georgia" charset="0"/>
                <a:cs typeface="Georgia" charset="0"/>
              </a:rPr>
              <a:t>Health App: </a:t>
            </a:r>
            <a:r>
              <a:rPr lang="en-US" sz="2400" dirty="0">
                <a:ea typeface="Georgia" charset="0"/>
                <a:cs typeface="Georgia" charset="0"/>
              </a:rPr>
              <a:t>Revenue, Accounts Receivable and Cash Flow</a:t>
            </a:r>
          </a:p>
        </p:txBody>
      </p:sp>
      <p:sp>
        <p:nvSpPr>
          <p:cNvPr id="4" name="Rectangle 3"/>
          <p:cNvSpPr/>
          <p:nvPr/>
        </p:nvSpPr>
        <p:spPr>
          <a:xfrm>
            <a:off x="216397" y="646462"/>
            <a:ext cx="3810000" cy="381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Cash Flow Breakdown</a:t>
            </a:r>
          </a:p>
        </p:txBody>
      </p:sp>
      <p:sp>
        <p:nvSpPr>
          <p:cNvPr id="7" name="Rectangle 6">
            <a:extLst>
              <a:ext uri="{FF2B5EF4-FFF2-40B4-BE49-F238E27FC236}">
                <a16:creationId xmlns:a16="http://schemas.microsoft.com/office/drawing/2014/main" xmlns="" id="{381AFC45-B474-4DE7-AB0A-643205D16FB9}"/>
              </a:ext>
            </a:extLst>
          </p:cNvPr>
          <p:cNvSpPr/>
          <p:nvPr/>
        </p:nvSpPr>
        <p:spPr>
          <a:xfrm>
            <a:off x="7626133" y="718584"/>
            <a:ext cx="4219122" cy="381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Accounts Receivable Key Performance Metrics</a:t>
            </a:r>
          </a:p>
        </p:txBody>
      </p:sp>
      <p:sp>
        <p:nvSpPr>
          <p:cNvPr id="9" name="TextBox 8">
            <a:extLst>
              <a:ext uri="{FF2B5EF4-FFF2-40B4-BE49-F238E27FC236}">
                <a16:creationId xmlns:a16="http://schemas.microsoft.com/office/drawing/2014/main" xmlns="" id="{C684730E-3DDF-4BE7-8BAD-12EF00C4C26E}"/>
              </a:ext>
            </a:extLst>
          </p:cNvPr>
          <p:cNvSpPr txBox="1"/>
          <p:nvPr/>
        </p:nvSpPr>
        <p:spPr>
          <a:xfrm>
            <a:off x="216397" y="1184829"/>
            <a:ext cx="3700547" cy="1384995"/>
          </a:xfrm>
          <a:prstGeom prst="rect">
            <a:avLst/>
          </a:prstGeom>
          <a:noFill/>
        </p:spPr>
        <p:txBody>
          <a:bodyPr wrap="square" rtlCol="0">
            <a:spAutoFit/>
          </a:bodyPr>
          <a:lstStyle/>
          <a:p>
            <a:r>
              <a:rPr lang="en-US" sz="1200" u="sng" dirty="0"/>
              <a:t>Operating Cash Flows</a:t>
            </a:r>
          </a:p>
          <a:p>
            <a:pPr marL="171450" indent="-171450">
              <a:buFont typeface="Arial" panose="020B0604020202020204" pitchFamily="34" charset="0"/>
              <a:buChar char="•"/>
            </a:pPr>
            <a:r>
              <a:rPr lang="en-US" sz="1200" dirty="0"/>
              <a:t>Gives sense into if business can sustain its operational activities</a:t>
            </a:r>
          </a:p>
          <a:p>
            <a:r>
              <a:rPr lang="en-US" sz="1200" u="sng" dirty="0"/>
              <a:t>Investing Cash Flows</a:t>
            </a:r>
          </a:p>
          <a:p>
            <a:pPr marL="171450" indent="-171450">
              <a:buFont typeface="Arial" panose="020B0604020202020204" pitchFamily="34" charset="0"/>
              <a:buChar char="•"/>
            </a:pPr>
            <a:r>
              <a:rPr lang="en-US" sz="1200" dirty="0"/>
              <a:t>Capital Expenditures to invest/grow business</a:t>
            </a:r>
          </a:p>
          <a:p>
            <a:r>
              <a:rPr lang="en-US" sz="1200" u="sng" dirty="0"/>
              <a:t>Financing Cash Flows</a:t>
            </a:r>
          </a:p>
          <a:p>
            <a:pPr marL="171450" indent="-171450">
              <a:buFont typeface="Arial" panose="020B0604020202020204" pitchFamily="34" charset="0"/>
              <a:buChar char="•"/>
            </a:pPr>
            <a:r>
              <a:rPr lang="en-US" sz="1200" dirty="0"/>
              <a:t>Any debt or equity financing activities?</a:t>
            </a:r>
          </a:p>
        </p:txBody>
      </p:sp>
      <p:sp>
        <p:nvSpPr>
          <p:cNvPr id="12" name="TextBox 11">
            <a:extLst>
              <a:ext uri="{FF2B5EF4-FFF2-40B4-BE49-F238E27FC236}">
                <a16:creationId xmlns:a16="http://schemas.microsoft.com/office/drawing/2014/main" xmlns="" id="{452F66DC-262F-4D8B-93E8-912964DE0858}"/>
              </a:ext>
            </a:extLst>
          </p:cNvPr>
          <p:cNvSpPr txBox="1"/>
          <p:nvPr/>
        </p:nvSpPr>
        <p:spPr>
          <a:xfrm>
            <a:off x="3161822" y="5713499"/>
            <a:ext cx="7080656" cy="954107"/>
          </a:xfrm>
          <a:prstGeom prst="rect">
            <a:avLst/>
          </a:prstGeom>
          <a:noFill/>
        </p:spPr>
        <p:txBody>
          <a:bodyPr wrap="square" rtlCol="0">
            <a:spAutoFit/>
          </a:bodyPr>
          <a:lstStyle/>
          <a:p>
            <a:pPr marL="171450" indent="-171450">
              <a:buFont typeface="Arial" panose="020B0604020202020204" pitchFamily="34" charset="0"/>
              <a:buChar char="•"/>
            </a:pPr>
            <a:r>
              <a:rPr lang="en-US" sz="1400" dirty="0"/>
              <a:t>Expansion of client base to only self-insured companies but also include health insurance and managed health-care providers, ultimately increasing reachability to more and more potential patients</a:t>
            </a:r>
          </a:p>
          <a:p>
            <a:pPr marL="171450" indent="-171450">
              <a:buFont typeface="Arial" panose="020B0604020202020204" pitchFamily="34" charset="0"/>
              <a:buChar char="•"/>
            </a:pPr>
            <a:r>
              <a:rPr lang="en-US" sz="1400" dirty="0"/>
              <a:t>Enhanced services: new features for wearable motion sensors, additional coaching content</a:t>
            </a:r>
          </a:p>
        </p:txBody>
      </p:sp>
      <p:sp>
        <p:nvSpPr>
          <p:cNvPr id="13" name="Rectangle 12">
            <a:extLst>
              <a:ext uri="{FF2B5EF4-FFF2-40B4-BE49-F238E27FC236}">
                <a16:creationId xmlns:a16="http://schemas.microsoft.com/office/drawing/2014/main" xmlns="" id="{C4DAA0C0-003E-43C7-8D87-C092B26B3A91}"/>
              </a:ext>
            </a:extLst>
          </p:cNvPr>
          <p:cNvSpPr/>
          <p:nvPr/>
        </p:nvSpPr>
        <p:spPr>
          <a:xfrm>
            <a:off x="4482322" y="5276000"/>
            <a:ext cx="3877429" cy="33135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Potential Growth Opportunities</a:t>
            </a:r>
          </a:p>
        </p:txBody>
      </p:sp>
      <p:sp>
        <p:nvSpPr>
          <p:cNvPr id="14" name="TextBox 13">
            <a:extLst>
              <a:ext uri="{FF2B5EF4-FFF2-40B4-BE49-F238E27FC236}">
                <a16:creationId xmlns:a16="http://schemas.microsoft.com/office/drawing/2014/main" xmlns="" id="{FD2BF3B6-FC7C-47CB-8767-5A32D9556D3B}"/>
              </a:ext>
            </a:extLst>
          </p:cNvPr>
          <p:cNvSpPr txBox="1"/>
          <p:nvPr/>
        </p:nvSpPr>
        <p:spPr>
          <a:xfrm>
            <a:off x="8636587" y="1264616"/>
            <a:ext cx="2596271" cy="954107"/>
          </a:xfrm>
          <a:prstGeom prst="rect">
            <a:avLst/>
          </a:prstGeom>
          <a:noFill/>
          <a:ln w="19050">
            <a:solidFill>
              <a:schemeClr val="tx1"/>
            </a:solidFill>
          </a:ln>
        </p:spPr>
        <p:txBody>
          <a:bodyPr wrap="square" rtlCol="0">
            <a:spAutoFit/>
          </a:bodyPr>
          <a:lstStyle/>
          <a:p>
            <a:r>
              <a:rPr lang="en-US" sz="1400" dirty="0">
                <a:solidFill>
                  <a:srgbClr val="952C1B"/>
                </a:solidFill>
              </a:rPr>
              <a:t>Account Receivable Days = 30</a:t>
            </a:r>
          </a:p>
          <a:p>
            <a:r>
              <a:rPr lang="en-US" sz="1400" dirty="0">
                <a:solidFill>
                  <a:srgbClr val="952C1B"/>
                </a:solidFill>
              </a:rPr>
              <a:t>Denial Rate = 4%</a:t>
            </a:r>
          </a:p>
          <a:p>
            <a:r>
              <a:rPr lang="en-US" sz="1400" dirty="0">
                <a:solidFill>
                  <a:srgbClr val="952C1B"/>
                </a:solidFill>
              </a:rPr>
              <a:t>Denial Resolve Rate= 97%</a:t>
            </a:r>
          </a:p>
          <a:p>
            <a:r>
              <a:rPr lang="en-US" sz="1400" dirty="0">
                <a:solidFill>
                  <a:srgbClr val="952C1B"/>
                </a:solidFill>
              </a:rPr>
              <a:t>Collection Rate = 98%</a:t>
            </a:r>
          </a:p>
        </p:txBody>
      </p:sp>
      <p:sp>
        <p:nvSpPr>
          <p:cNvPr id="15" name="TextBox 14">
            <a:extLst>
              <a:ext uri="{FF2B5EF4-FFF2-40B4-BE49-F238E27FC236}">
                <a16:creationId xmlns:a16="http://schemas.microsoft.com/office/drawing/2014/main" xmlns="" id="{741AF058-31D8-4899-815F-A01C23716259}"/>
              </a:ext>
            </a:extLst>
          </p:cNvPr>
          <p:cNvSpPr txBox="1"/>
          <p:nvPr/>
        </p:nvSpPr>
        <p:spPr>
          <a:xfrm>
            <a:off x="342234" y="3798266"/>
            <a:ext cx="7080656"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To evaluate how changes in assumptions surrounding revenue variability factors (such as accounts receivable), costs, growth rate, impact bottom line</a:t>
            </a:r>
          </a:p>
          <a:p>
            <a:pPr marL="285750" indent="-285750">
              <a:buFont typeface="Arial" panose="020B0604020202020204" pitchFamily="34" charset="0"/>
              <a:buChar char="•"/>
            </a:pPr>
            <a:r>
              <a:rPr lang="en-US" sz="1400" dirty="0"/>
              <a:t>Opportunity to develop risk management practices to prevent and best minimize any variances to expected revenue and profitability </a:t>
            </a:r>
          </a:p>
        </p:txBody>
      </p:sp>
      <p:sp>
        <p:nvSpPr>
          <p:cNvPr id="16" name="Rectangle 15">
            <a:extLst>
              <a:ext uri="{FF2B5EF4-FFF2-40B4-BE49-F238E27FC236}">
                <a16:creationId xmlns:a16="http://schemas.microsoft.com/office/drawing/2014/main" xmlns="" id="{8244A0DD-BF99-4D2C-B2E9-A7EDDE7B4E02}"/>
              </a:ext>
            </a:extLst>
          </p:cNvPr>
          <p:cNvSpPr/>
          <p:nvPr/>
        </p:nvSpPr>
        <p:spPr>
          <a:xfrm>
            <a:off x="417733" y="3291142"/>
            <a:ext cx="3877429" cy="33135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Sensitivity Analysis and Risk Management</a:t>
            </a:r>
          </a:p>
        </p:txBody>
      </p:sp>
      <p:pic>
        <p:nvPicPr>
          <p:cNvPr id="17" name="Picture 16">
            <a:extLst>
              <a:ext uri="{FF2B5EF4-FFF2-40B4-BE49-F238E27FC236}">
                <a16:creationId xmlns:a16="http://schemas.microsoft.com/office/drawing/2014/main" xmlns="" id="{C19277A0-35A4-4651-84A0-030AA7F23779}"/>
              </a:ext>
            </a:extLst>
          </p:cNvPr>
          <p:cNvPicPr>
            <a:picLocks noChangeAspect="1"/>
          </p:cNvPicPr>
          <p:nvPr/>
        </p:nvPicPr>
        <p:blipFill>
          <a:blip r:embed="rId3"/>
          <a:stretch>
            <a:fillRect/>
          </a:stretch>
        </p:blipFill>
        <p:spPr>
          <a:xfrm>
            <a:off x="7986321" y="3446399"/>
            <a:ext cx="3562350" cy="962025"/>
          </a:xfrm>
          <a:prstGeom prst="rect">
            <a:avLst/>
          </a:prstGeom>
        </p:spPr>
      </p:pic>
      <p:pic>
        <p:nvPicPr>
          <p:cNvPr id="18" name="Picture 17">
            <a:extLst>
              <a:ext uri="{FF2B5EF4-FFF2-40B4-BE49-F238E27FC236}">
                <a16:creationId xmlns:a16="http://schemas.microsoft.com/office/drawing/2014/main" xmlns="" id="{7F7F89CE-D4A0-4802-BD77-1B069E5B77F7}"/>
              </a:ext>
            </a:extLst>
          </p:cNvPr>
          <p:cNvPicPr>
            <a:picLocks noChangeAspect="1"/>
          </p:cNvPicPr>
          <p:nvPr/>
        </p:nvPicPr>
        <p:blipFill>
          <a:blip r:embed="rId4"/>
          <a:stretch>
            <a:fillRect/>
          </a:stretch>
        </p:blipFill>
        <p:spPr>
          <a:xfrm>
            <a:off x="7986321" y="4584192"/>
            <a:ext cx="3438525" cy="257175"/>
          </a:xfrm>
          <a:prstGeom prst="rect">
            <a:avLst/>
          </a:prstGeom>
        </p:spPr>
      </p:pic>
      <p:sp>
        <p:nvSpPr>
          <p:cNvPr id="19" name="Rectangle 18">
            <a:extLst>
              <a:ext uri="{FF2B5EF4-FFF2-40B4-BE49-F238E27FC236}">
                <a16:creationId xmlns:a16="http://schemas.microsoft.com/office/drawing/2014/main" xmlns="" id="{E3E3D1B4-05B2-4010-A6BB-4F770EE4D6D5}"/>
              </a:ext>
            </a:extLst>
          </p:cNvPr>
          <p:cNvSpPr/>
          <p:nvPr/>
        </p:nvSpPr>
        <p:spPr>
          <a:xfrm>
            <a:off x="7806077" y="3104953"/>
            <a:ext cx="3799011" cy="331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Impact on Profitability</a:t>
            </a:r>
          </a:p>
        </p:txBody>
      </p:sp>
      <p:sp>
        <p:nvSpPr>
          <p:cNvPr id="20" name="Rectangle 19">
            <a:extLst>
              <a:ext uri="{FF2B5EF4-FFF2-40B4-BE49-F238E27FC236}">
                <a16:creationId xmlns:a16="http://schemas.microsoft.com/office/drawing/2014/main" xmlns="" id="{6FF6C8A0-38FA-4DC1-B7F2-557FB32AB374}"/>
              </a:ext>
            </a:extLst>
          </p:cNvPr>
          <p:cNvSpPr/>
          <p:nvPr/>
        </p:nvSpPr>
        <p:spPr>
          <a:xfrm>
            <a:off x="7351734" y="3513216"/>
            <a:ext cx="908686" cy="331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Factor 1</a:t>
            </a:r>
          </a:p>
        </p:txBody>
      </p:sp>
      <p:sp>
        <p:nvSpPr>
          <p:cNvPr id="21" name="Rectangle 20">
            <a:extLst>
              <a:ext uri="{FF2B5EF4-FFF2-40B4-BE49-F238E27FC236}">
                <a16:creationId xmlns:a16="http://schemas.microsoft.com/office/drawing/2014/main" xmlns="" id="{6B0887BB-70C5-4089-BF53-E4E9D417E5E2}"/>
              </a:ext>
            </a:extLst>
          </p:cNvPr>
          <p:cNvSpPr/>
          <p:nvPr/>
        </p:nvSpPr>
        <p:spPr>
          <a:xfrm>
            <a:off x="7986321" y="4020340"/>
            <a:ext cx="908686" cy="331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Factor 2</a:t>
            </a:r>
          </a:p>
        </p:txBody>
      </p:sp>
      <p:graphicFrame>
        <p:nvGraphicFramePr>
          <p:cNvPr id="22" name="Chart 21">
            <a:extLst>
              <a:ext uri="{FF2B5EF4-FFF2-40B4-BE49-F238E27FC236}">
                <a16:creationId xmlns:a16="http://schemas.microsoft.com/office/drawing/2014/main" xmlns="" id="{73DFBD9D-1702-41A8-AF8E-38F956343E8A}"/>
              </a:ext>
            </a:extLst>
          </p:cNvPr>
          <p:cNvGraphicFramePr>
            <a:graphicFrameLocks/>
          </p:cNvGraphicFramePr>
          <p:nvPr>
            <p:extLst>
              <p:ext uri="{D42A27DB-BD31-4B8C-83A1-F6EECF244321}">
                <p14:modId xmlns:p14="http://schemas.microsoft.com/office/powerpoint/2010/main" xmlns="" val="3687703284"/>
              </p:ext>
            </p:extLst>
          </p:nvPr>
        </p:nvGraphicFramePr>
        <p:xfrm>
          <a:off x="3916944" y="893804"/>
          <a:ext cx="3743571" cy="2290241"/>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xmlns="" val="1224785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5438</TotalTime>
  <Words>1281</Words>
  <Application>Microsoft Office PowerPoint</Application>
  <PresentationFormat>Custom</PresentationFormat>
  <Paragraphs>151</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Health App Case Study Christie Wang July 2019</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Christie Wang</dc:title>
  <dc:creator>Michael Yao</dc:creator>
  <cp:lastModifiedBy>chris</cp:lastModifiedBy>
  <cp:revision>523</cp:revision>
  <dcterms:created xsi:type="dcterms:W3CDTF">2019-07-10T01:57:16Z</dcterms:created>
  <dcterms:modified xsi:type="dcterms:W3CDTF">2019-08-31T01:48:23Z</dcterms:modified>
</cp:coreProperties>
</file>