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Default Extension="xlsm" ContentType="application/vnd.ms-excel.sheet.macroEnabled.12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91" r:id="rId4"/>
    <p:sldId id="293" r:id="rId5"/>
    <p:sldId id="294" r:id="rId6"/>
    <p:sldId id="295" r:id="rId7"/>
    <p:sldId id="28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Yao" initials="MY" lastIdx="3" clrIdx="0">
    <p:extLst>
      <p:ext uri="{19B8F6BF-5375-455C-9EA6-DF929625EA0E}">
        <p15:presenceInfo xmlns="" xmlns:p15="http://schemas.microsoft.com/office/powerpoint/2012/main" userId="Michael Y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B4528"/>
    <a:srgbClr val="952C1B"/>
    <a:srgbClr val="FF694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887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2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FC7FE-2991-A444-B4A8-5C6C4A08D00F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36647-576F-AE49-B32A-7C47917E8B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008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9545C-1ECE-954E-B30C-9E6A098909F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888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9545C-1ECE-954E-B30C-9E6A098909F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7546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9545C-1ECE-954E-B30C-9E6A098909F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2287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9545C-1ECE-954E-B30C-9E6A098909F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2871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9545C-1ECE-954E-B30C-9E6A098909F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4146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9545C-1ECE-954E-B30C-9E6A098909F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840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EF96E7-BA50-4058-976B-7D9F7B29C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AA81524-E46B-46AF-8C01-0DD813653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BA4B607-2E76-464C-8E39-CB09A349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B74-2596-4B82-81F2-21A260F7EDA1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D41815-43F2-4707-A6BA-0715B881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81793B-2F08-450C-8DEB-864FE0AE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8D37-B7F9-4518-A7D5-05358B06B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855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C64139-4FFE-4E6F-9293-18D9560E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2BB5409-8A19-4F94-AD46-FA01CDABC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A5F7247-0C3E-4DFA-A835-D6967406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B74-2596-4B82-81F2-21A260F7EDA1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5186AA-E95C-44C5-A8E3-1ED4B4A2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641F9D-D3AE-4429-98D2-E2CD3A42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8D37-B7F9-4518-A7D5-05358B06B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180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7ED3047-5E62-486A-923E-01A2AFAD3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FD2CBC1-08B5-440B-812D-618E567D3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4F6B2F1-032C-4382-A0D9-F317C181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B74-2596-4B82-81F2-21A260F7EDA1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45E18A-78C9-4763-BEBE-D4F62072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12E516-6702-42A4-917B-3034A420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8D37-B7F9-4518-A7D5-05358B06B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73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2EA522-513D-4166-8207-F2030CDD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907763-B412-468A-943F-9E9CACE0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3F7F5A4-B704-49C6-B2D0-039DDFCF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B74-2596-4B82-81F2-21A260F7EDA1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ABE1AD-235F-49A6-B899-1A8AC742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3745A78-3DE0-4A5D-93FE-E0208CD4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8D37-B7F9-4518-A7D5-05358B06B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61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F6BF36-D759-4B02-AB4C-08D5BC7D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6A8CC24-D1CA-4D9D-9EC6-DE7D31203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AF7334B-8F41-4EE0-BECA-5277F727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B74-2596-4B82-81F2-21A260F7EDA1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0ED179-C5FE-4A29-AFF2-6BBFF5C8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02D4E7-4E2D-4EEC-9539-9FCC89DA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8D37-B7F9-4518-A7D5-05358B06B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976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BE8CE7-A623-45A8-AE51-C2277D1B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0459F1-5E46-4E86-91A4-2CCF666A6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CB43736-A544-43CC-8468-9D745E7F4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745A106-3112-4392-95DD-45F291FF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B74-2596-4B82-81F2-21A260F7EDA1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8602B5D-58A6-48A9-BD56-AA9AE60F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87042AE-CA5A-41E1-8139-56CEC109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8D37-B7F9-4518-A7D5-05358B06B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183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DCF636-29E7-4424-92CF-0A989EDD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2141359-FDD8-4C8B-8020-2C11F8C0F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BC41E72-1ECD-4D9D-A124-3773B4CE8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F1AFE78-28FF-47A0-9888-155057090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48F51D5-11D2-489A-9495-FA44F1021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C3C3DB9-20E7-44C7-987F-9CDF3467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B74-2596-4B82-81F2-21A260F7EDA1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704260F-CE50-4887-A1AE-5EF3BA91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6A7B4CF-EB4E-4A21-90A5-DDAAE34A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8D37-B7F9-4518-A7D5-05358B06B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854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E91A28-A318-40BC-9354-DBCB19B2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3C3B840-5F3A-401C-B763-0C1E9B5C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B74-2596-4B82-81F2-21A260F7EDA1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D092DB-30E0-4FEF-8DD6-636F76D4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BF4CCDC-8FBC-4842-83FC-02FD68B2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8D37-B7F9-4518-A7D5-05358B06B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871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088D5A3-245E-402D-BD6E-C612E0D7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B74-2596-4B82-81F2-21A260F7EDA1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59EFDCC-1DB7-4CFA-BE9C-158E7ABD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5453A19-DB5E-4904-B183-BF92859A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8D37-B7F9-4518-A7D5-05358B06B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753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11718F-811A-41AA-85C0-F4F765D4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3AEA8C-25BB-441B-BF05-ADAA5A3F3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D682E36-6A9F-4283-8CE9-79FE0E8B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600958C-2CE0-4DB5-ADFB-27E28E5D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B74-2596-4B82-81F2-21A260F7EDA1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8FD744B-4978-4C59-98F3-25296895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0F91648-A960-43C8-8841-A17D8D0F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8D37-B7F9-4518-A7D5-05358B06B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544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AE087E-0CFF-4D2F-B7A7-134378FF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D3996F1-D5F7-45DD-91D8-F01DDBD7E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D3D8D21-23E8-4933-A8E9-B1E77B037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9FED98F-004E-4ADE-AADB-36B68772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B74-2596-4B82-81F2-21A260F7EDA1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20AE372-CCBA-49E0-A9B3-B42B98BD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A4CE3E3-F33A-4FD1-9743-F8BADC21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8D37-B7F9-4518-A7D5-05358B06B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877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811CA62-17BC-4B78-A9AD-869465C3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C838245-0F25-4F6E-AE6C-9C7A2720C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C3E52D-1242-4F8D-B36E-2BADE4BE8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43B74-2596-4B82-81F2-21A260F7EDA1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BBE45D-F30B-4E0F-A3C3-523B95192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B8A810-2939-4FA5-AED5-CA008301E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A8D37-B7F9-4518-A7D5-05358B06B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458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Office_Excel_Worksheet3.xlsx"/><Relationship Id="rId5" Type="http://schemas.openxmlformats.org/officeDocument/2006/relationships/package" Target="../embeddings/Microsoft_Office_Word_Document2.docx"/><Relationship Id="rId4" Type="http://schemas.openxmlformats.org/officeDocument/2006/relationships/package" Target="../embeddings/Microsoft_Office_Excel_Macro-Enabled_Worksheet1.xlsm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72C615-3C07-4A60-8805-0D4297DAB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521" y="2446234"/>
            <a:ext cx="9144000" cy="2387600"/>
          </a:xfrm>
        </p:spPr>
        <p:txBody>
          <a:bodyPr>
            <a:normAutofit/>
          </a:bodyPr>
          <a:lstStyle/>
          <a:p>
            <a:r>
              <a:rPr lang="en-US" sz="49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Real </a:t>
            </a:r>
            <a:r>
              <a:rPr lang="en-US" sz="4900" b="1" dirty="0">
                <a:solidFill>
                  <a:schemeClr val="accent4"/>
                </a:solidFill>
                <a:cs typeface="Arial" panose="020B0604020202020204" pitchFamily="34" charset="0"/>
              </a:rPr>
              <a:t>Estate </a:t>
            </a:r>
            <a:r>
              <a:rPr lang="en-US" sz="49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Case Study</a:t>
            </a:r>
            <a:r>
              <a:rPr lang="en-US" dirty="0">
                <a:cs typeface="Arial" panose="020B0604020202020204" pitchFamily="34" charset="0"/>
              </a:rPr>
              <a:t/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sz="3200" dirty="0">
                <a:cs typeface="Arial" panose="020B0604020202020204" pitchFamily="34" charset="0"/>
              </a:rPr>
              <a:t>Christie Wang</a:t>
            </a:r>
            <a:br>
              <a:rPr lang="en-US" sz="3200" dirty="0">
                <a:cs typeface="Arial" panose="020B0604020202020204" pitchFamily="34" charset="0"/>
              </a:rPr>
            </a:br>
            <a:r>
              <a:rPr lang="en-US" sz="1600" dirty="0">
                <a:cs typeface="Arial" panose="020B0604020202020204" pitchFamily="34" charset="0"/>
              </a:rPr>
              <a:t>August 2019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="" xmlns:a16="http://schemas.microsoft.com/office/drawing/2014/main" id="{7BDB77BD-C49E-F94E-A50C-1C5FC2C554FE}"/>
              </a:ext>
            </a:extLst>
          </p:cNvPr>
          <p:cNvSpPr/>
          <p:nvPr/>
        </p:nvSpPr>
        <p:spPr>
          <a:xfrm>
            <a:off x="0" y="0"/>
            <a:ext cx="12192000" cy="48609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highlight>
                <a:srgbClr val="EB4528"/>
              </a:highlight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74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0" y="3001"/>
            <a:ext cx="12192000" cy="48609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a typeface="Georgia" charset="0"/>
                <a:cs typeface="Georgia" charset="0"/>
              </a:rPr>
              <a:t>Joining the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B0B751C-02AF-4BDA-BC8D-C23EBF5C2AE8}"/>
              </a:ext>
            </a:extLst>
          </p:cNvPr>
          <p:cNvSpPr txBox="1"/>
          <p:nvPr/>
        </p:nvSpPr>
        <p:spPr>
          <a:xfrm>
            <a:off x="257725" y="1511648"/>
            <a:ext cx="1856768" cy="5212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lvl="0" algn="ctr"/>
            <a:r>
              <a:rPr lang="en-US" sz="1300" b="1" dirty="0">
                <a:solidFill>
                  <a:schemeClr val="bg1"/>
                </a:solidFill>
              </a:rPr>
              <a:t>Step 1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84C3A13-65D3-44FC-9386-7FB8C176894A}"/>
              </a:ext>
            </a:extLst>
          </p:cNvPr>
          <p:cNvSpPr txBox="1"/>
          <p:nvPr/>
        </p:nvSpPr>
        <p:spPr>
          <a:xfrm>
            <a:off x="2114493" y="1511648"/>
            <a:ext cx="6425970" cy="521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lvl="0"/>
            <a:r>
              <a:rPr lang="en-US" sz="1200" b="1" dirty="0"/>
              <a:t>Create Unique Table for </a:t>
            </a:r>
            <a:r>
              <a:rPr lang="en-US" sz="1200" b="1" dirty="0" err="1"/>
              <a:t>Spend_Data</a:t>
            </a:r>
            <a:r>
              <a:rPr lang="en-US" sz="1200" b="1" dirty="0"/>
              <a:t>. </a:t>
            </a:r>
            <a:r>
              <a:rPr lang="en-US" sz="1200" dirty="0"/>
              <a:t>Remove Duplicate Project Codes for later joining process.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E32EB91E-BF97-4C08-9DA5-3418448A3B13}"/>
              </a:ext>
            </a:extLst>
          </p:cNvPr>
          <p:cNvSpPr/>
          <p:nvPr/>
        </p:nvSpPr>
        <p:spPr>
          <a:xfrm>
            <a:off x="183313" y="922293"/>
            <a:ext cx="153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u="sng" cap="all" dirty="0"/>
              <a:t>Join Process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7C45BFC-EA88-4FCC-90AD-B9A615178235}"/>
              </a:ext>
            </a:extLst>
          </p:cNvPr>
          <p:cNvSpPr txBox="1"/>
          <p:nvPr/>
        </p:nvSpPr>
        <p:spPr>
          <a:xfrm>
            <a:off x="257725" y="2252879"/>
            <a:ext cx="1856768" cy="5212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lvl="0" algn="ctr"/>
            <a:r>
              <a:rPr lang="en-US" sz="1300" b="1" dirty="0">
                <a:solidFill>
                  <a:schemeClr val="bg1"/>
                </a:solidFill>
              </a:rPr>
              <a:t>Step 2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8D15720-947C-4770-96F3-6C36BF75FB95}"/>
              </a:ext>
            </a:extLst>
          </p:cNvPr>
          <p:cNvSpPr txBox="1"/>
          <p:nvPr/>
        </p:nvSpPr>
        <p:spPr>
          <a:xfrm>
            <a:off x="2114493" y="2252879"/>
            <a:ext cx="6425970" cy="521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lvl="0"/>
            <a:r>
              <a:rPr lang="en-US" sz="1200" b="1" dirty="0"/>
              <a:t>Create Unique Table for </a:t>
            </a:r>
            <a:r>
              <a:rPr lang="en-US" sz="1200" b="1" dirty="0" err="1"/>
              <a:t>Building_Data</a:t>
            </a:r>
            <a:r>
              <a:rPr lang="en-US" sz="1200" b="1" dirty="0"/>
              <a:t>. </a:t>
            </a:r>
            <a:r>
              <a:rPr lang="en-US" sz="1200" dirty="0"/>
              <a:t>Fill in (30) </a:t>
            </a:r>
            <a:r>
              <a:rPr lang="en-US" sz="1200" dirty="0" smtClean="0"/>
              <a:t>null </a:t>
            </a:r>
            <a:r>
              <a:rPr lang="en-US" sz="1200" dirty="0"/>
              <a:t>Project Id values by using the non-null project ids in a different row with the same Deal id, lease date, and property short code.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6B262A4-3C5A-4CA0-960E-F450CBA4BD89}"/>
              </a:ext>
            </a:extLst>
          </p:cNvPr>
          <p:cNvSpPr txBox="1"/>
          <p:nvPr/>
        </p:nvSpPr>
        <p:spPr>
          <a:xfrm>
            <a:off x="257725" y="3004909"/>
            <a:ext cx="1856768" cy="6107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lvl="0" algn="ctr"/>
            <a:r>
              <a:rPr lang="en-US" sz="1300" b="1" dirty="0">
                <a:solidFill>
                  <a:schemeClr val="bg1"/>
                </a:solidFill>
              </a:rPr>
              <a:t>Step 3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5174745B-7028-41E4-A328-A4C83A4C54BA}"/>
              </a:ext>
            </a:extLst>
          </p:cNvPr>
          <p:cNvSpPr txBox="1"/>
          <p:nvPr/>
        </p:nvSpPr>
        <p:spPr>
          <a:xfrm>
            <a:off x="2114493" y="3004909"/>
            <a:ext cx="6425970" cy="610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lvl="0"/>
            <a:r>
              <a:rPr lang="en-US" sz="1200" b="1" dirty="0"/>
              <a:t>Join Building Data, Spend Data, and TI Data together. </a:t>
            </a:r>
            <a:r>
              <a:rPr lang="en-US" sz="1200" dirty="0"/>
              <a:t>Building Data + Spend Data on Project Id = Project Code. (Building Data + Spend Data) + TI Data on Deal Id = Deal UUID. </a:t>
            </a:r>
            <a:r>
              <a:rPr lang="en-US" sz="1200" b="1" dirty="0"/>
              <a:t>Filter Data for 2016-2017 Data Only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3382FCC-B91C-4D73-9A8D-4CCA7F0A4A02}"/>
              </a:ext>
            </a:extLst>
          </p:cNvPr>
          <p:cNvSpPr txBox="1"/>
          <p:nvPr/>
        </p:nvSpPr>
        <p:spPr>
          <a:xfrm>
            <a:off x="257725" y="3846477"/>
            <a:ext cx="1856768" cy="5212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lvl="0" algn="ctr"/>
            <a:r>
              <a:rPr lang="en-US" sz="1300" b="1" dirty="0">
                <a:solidFill>
                  <a:schemeClr val="bg1"/>
                </a:solidFill>
              </a:rPr>
              <a:t>Step 4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FBD334A-A13D-4456-8C9C-3F658677AB8E}"/>
              </a:ext>
            </a:extLst>
          </p:cNvPr>
          <p:cNvSpPr txBox="1"/>
          <p:nvPr/>
        </p:nvSpPr>
        <p:spPr>
          <a:xfrm>
            <a:off x="2114493" y="3846477"/>
            <a:ext cx="6425970" cy="521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lvl="0"/>
            <a:r>
              <a:rPr lang="en-US" sz="1200" b="1" dirty="0"/>
              <a:t>Select only relevant data to be used for Tableau.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="" xmlns:a16="http://schemas.microsoft.com/office/drawing/2014/main" id="{D109AB3E-534E-46BB-96E4-BE3F776898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98799499"/>
              </p:ext>
            </p:extLst>
          </p:nvPr>
        </p:nvGraphicFramePr>
        <p:xfrm>
          <a:off x="10506724" y="2513483"/>
          <a:ext cx="1354582" cy="1206687"/>
        </p:xfrm>
        <a:graphic>
          <a:graphicData uri="http://schemas.openxmlformats.org/presentationml/2006/ole">
            <p:oleObj spid="_x0000_s2286" name="Macro-Enabled Worksheet" showAsIcon="1" r:id="rId4" imgW="685800" imgH="577800" progId="Excel.SheetMacroEnabled.12">
              <p:embed/>
            </p:oleObj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="" xmlns:a16="http://schemas.microsoft.com/office/drawing/2014/main" id="{4254FE97-6657-48F7-9727-CE786DE2C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00407409"/>
              </p:ext>
            </p:extLst>
          </p:nvPr>
        </p:nvGraphicFramePr>
        <p:xfrm>
          <a:off x="10506724" y="1370555"/>
          <a:ext cx="1354582" cy="1142928"/>
        </p:xfrm>
        <a:graphic>
          <a:graphicData uri="http://schemas.openxmlformats.org/presentationml/2006/ole">
            <p:oleObj spid="_x0000_s2287" name="Document" showAsIcon="1" r:id="rId5" imgW="685800" imgH="577800" progId="Word.Document.12">
              <p:embed/>
            </p:oleObj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="" xmlns:a16="http://schemas.microsoft.com/office/drawing/2014/main" id="{17DE50F2-D92C-4AFB-ADA7-C7CA2543C5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02435250"/>
              </p:ext>
            </p:extLst>
          </p:nvPr>
        </p:nvGraphicFramePr>
        <p:xfrm>
          <a:off x="10506724" y="3824745"/>
          <a:ext cx="1354582" cy="1085880"/>
        </p:xfrm>
        <a:graphic>
          <a:graphicData uri="http://schemas.openxmlformats.org/presentationml/2006/ole">
            <p:oleObj spid="_x0000_s2288" name="Worksheet" showAsIcon="1" r:id="rId6" imgW="685800" imgH="577800" progId="Excel.Shee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2073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0" y="3001"/>
            <a:ext cx="12192000" cy="48609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a typeface="Georgia" charset="0"/>
                <a:cs typeface="Georgia" charset="0"/>
              </a:rPr>
              <a:t>Question 1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E17C7F54-44A4-4BA5-B72F-D1A3C1696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770" y="1670750"/>
            <a:ext cx="8644230" cy="518424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A2CEF3FA-4BBD-46F1-92DE-787389960E26}"/>
              </a:ext>
            </a:extLst>
          </p:cNvPr>
          <p:cNvSpPr/>
          <p:nvPr/>
        </p:nvSpPr>
        <p:spPr>
          <a:xfrm>
            <a:off x="3753151" y="725224"/>
            <a:ext cx="7544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i="1" u="sng" dirty="0">
                <a:solidFill>
                  <a:srgbClr val="7030A0"/>
                </a:solidFill>
              </a:rPr>
              <a:t>How did each Cluster perform per Desk &amp; per USF (usable square feet) in 2017 compared to 2016? (*use open date to determine year)</a:t>
            </a:r>
            <a:endParaRPr lang="en-US" sz="2000" b="1" i="1" u="sng" dirty="0">
              <a:solidFill>
                <a:srgbClr val="7030A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62ED45B-9209-4520-9C18-C261F6B432FF}"/>
              </a:ext>
            </a:extLst>
          </p:cNvPr>
          <p:cNvSpPr txBox="1"/>
          <p:nvPr/>
        </p:nvSpPr>
        <p:spPr>
          <a:xfrm>
            <a:off x="167008" y="598651"/>
            <a:ext cx="310959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For all 2016-2017 Data: </a:t>
            </a:r>
          </a:p>
          <a:p>
            <a:endParaRPr lang="en-US" sz="1400" b="1" dirty="0"/>
          </a:p>
          <a:p>
            <a:r>
              <a:rPr lang="en-US" sz="1500" dirty="0"/>
              <a:t>Over time for each cluster, we see that both Net Capital Expenditure per USF and Net Capital Expenditure per desk has </a:t>
            </a:r>
            <a:r>
              <a:rPr lang="en-US" sz="1500" b="1" dirty="0">
                <a:solidFill>
                  <a:srgbClr val="00B050"/>
                </a:solidFill>
              </a:rPr>
              <a:t>decreased</a:t>
            </a:r>
            <a:r>
              <a:rPr lang="en-US" sz="1500" dirty="0"/>
              <a:t>!</a:t>
            </a:r>
          </a:p>
          <a:p>
            <a:endParaRPr lang="en-US" sz="1500" dirty="0"/>
          </a:p>
          <a:p>
            <a:r>
              <a:rPr lang="en-US" sz="1500" dirty="0"/>
              <a:t>This shows that each cluster in 2017 is spending less per desk and per Usable Square </a:t>
            </a:r>
            <a:r>
              <a:rPr lang="en-US" sz="1500" dirty="0" smtClean="0"/>
              <a:t>foot than in 2016. 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62786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0" y="3001"/>
            <a:ext cx="12192000" cy="48609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a typeface="Georgia" charset="0"/>
                <a:cs typeface="Georgia" charset="0"/>
              </a:rPr>
              <a:t>Question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44B9FE-0A94-4A54-A61B-C2D7C44F3CF6}"/>
              </a:ext>
            </a:extLst>
          </p:cNvPr>
          <p:cNvSpPr/>
          <p:nvPr/>
        </p:nvSpPr>
        <p:spPr>
          <a:xfrm>
            <a:off x="4275667" y="703452"/>
            <a:ext cx="5338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b="1" i="1" u="sng" dirty="0">
                <a:solidFill>
                  <a:srgbClr val="7030A0"/>
                </a:solidFill>
              </a:rPr>
              <a:t>How do the Clusters compare to each other?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AF27BD3-4EC8-41AB-B1DF-8BA28898054C}"/>
              </a:ext>
            </a:extLst>
          </p:cNvPr>
          <p:cNvSpPr txBox="1"/>
          <p:nvPr/>
        </p:nvSpPr>
        <p:spPr>
          <a:xfrm>
            <a:off x="167008" y="598651"/>
            <a:ext cx="310959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For all 2016-2017 Data: </a:t>
            </a:r>
          </a:p>
          <a:p>
            <a:endParaRPr lang="en-US" sz="1400" b="1" dirty="0"/>
          </a:p>
          <a:p>
            <a:r>
              <a:rPr lang="en-US" sz="1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Cluster 4 Ranks highest </a:t>
            </a:r>
            <a:r>
              <a:rPr lang="en-US" sz="1500" dirty="0"/>
              <a:t>for Net Capital Expenditure, Total Number of Desks, and Net Capital Expenditure per Desk. </a:t>
            </a:r>
          </a:p>
          <a:p>
            <a:endParaRPr lang="en-US" sz="1500" dirty="0"/>
          </a:p>
          <a:p>
            <a:r>
              <a:rPr lang="en-US" sz="1500" dirty="0"/>
              <a:t>Although Cluster 5 and 6 had strong numbers for Total Number of Desks and Net Capital Expenditure, </a:t>
            </a:r>
            <a:r>
              <a:rPr lang="en-US" sz="1500" b="1" dirty="0"/>
              <a:t>Clusters 1 and 2 </a:t>
            </a:r>
            <a:r>
              <a:rPr lang="en-US" sz="1500" dirty="0"/>
              <a:t>had the second and third highest Net Capital Expenditure per desk. </a:t>
            </a:r>
          </a:p>
          <a:p>
            <a:endParaRPr lang="en-US" sz="1500" dirty="0"/>
          </a:p>
          <a:p>
            <a:r>
              <a:rPr lang="en-US" sz="1500" b="1" dirty="0">
                <a:solidFill>
                  <a:srgbClr val="FF0000"/>
                </a:solidFill>
              </a:rPr>
              <a:t>Cluster 3 </a:t>
            </a:r>
            <a:r>
              <a:rPr lang="en-US" sz="1500" dirty="0"/>
              <a:t>had the lowest Net Capital Expenditure and Total Number of desks, but </a:t>
            </a:r>
            <a:r>
              <a:rPr lang="en-US" sz="1500" b="1" dirty="0">
                <a:solidFill>
                  <a:schemeClr val="accent4">
                    <a:lumMod val="75000"/>
                  </a:schemeClr>
                </a:solidFill>
              </a:rPr>
              <a:t>Cluster 6</a:t>
            </a:r>
            <a:r>
              <a:rPr lang="en-US" sz="1500" dirty="0"/>
              <a:t> had the lowest Net Capital Expenditure per Desk</a:t>
            </a:r>
          </a:p>
          <a:p>
            <a:endParaRPr lang="en-US" sz="1500" dirty="0"/>
          </a:p>
          <a:p>
            <a:r>
              <a:rPr lang="en-US" sz="1500" i="1" dirty="0">
                <a:solidFill>
                  <a:srgbClr val="002060"/>
                </a:solidFill>
              </a:rPr>
              <a:t>These results show that Cluster 4 exhibits the highest Net </a:t>
            </a:r>
            <a:r>
              <a:rPr lang="en-US" sz="1500" i="1" dirty="0" err="1" smtClean="0">
                <a:solidFill>
                  <a:srgbClr val="002060"/>
                </a:solidFill>
              </a:rPr>
              <a:t>CapEx</a:t>
            </a:r>
            <a:r>
              <a:rPr lang="en-US" sz="1500" i="1" dirty="0" smtClean="0">
                <a:solidFill>
                  <a:srgbClr val="002060"/>
                </a:solidFill>
              </a:rPr>
              <a:t>, </a:t>
            </a:r>
            <a:r>
              <a:rPr lang="en-US" sz="1500" i="1" dirty="0">
                <a:solidFill>
                  <a:srgbClr val="002060"/>
                </a:solidFill>
              </a:rPr>
              <a:t>followed by Clusters 2 and 1, giving light to the relative expensiveness of the properties included in these three clusters</a:t>
            </a:r>
          </a:p>
          <a:p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FE19231-763A-4114-AA0C-3035FD294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238" y="1878691"/>
            <a:ext cx="2815218" cy="49733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88299654-FC53-4D92-896C-60C92911D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969" y="1878691"/>
            <a:ext cx="2804496" cy="49763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516DF7D9-074F-472B-B3A2-6C12428B4B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630" y="1875689"/>
            <a:ext cx="2735443" cy="49763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7644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0" y="3001"/>
            <a:ext cx="12192000" cy="48609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a typeface="Georgia" charset="0"/>
                <a:cs typeface="Georgia" charset="0"/>
              </a:rPr>
              <a:t>Question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44B9FE-0A94-4A54-A61B-C2D7C44F3CF6}"/>
              </a:ext>
            </a:extLst>
          </p:cNvPr>
          <p:cNvSpPr/>
          <p:nvPr/>
        </p:nvSpPr>
        <p:spPr>
          <a:xfrm>
            <a:off x="4275667" y="703452"/>
            <a:ext cx="5338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b="1" i="1" u="sng" dirty="0">
                <a:solidFill>
                  <a:srgbClr val="7030A0"/>
                </a:solidFill>
              </a:rPr>
              <a:t>How do the Clusters compare to each other?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AF27BD3-4EC8-41AB-B1DF-8BA28898054C}"/>
              </a:ext>
            </a:extLst>
          </p:cNvPr>
          <p:cNvSpPr txBox="1"/>
          <p:nvPr/>
        </p:nvSpPr>
        <p:spPr>
          <a:xfrm>
            <a:off x="167008" y="598651"/>
            <a:ext cx="3109592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For all 2016-2017 Data: </a:t>
            </a:r>
          </a:p>
          <a:p>
            <a:endParaRPr lang="en-US" sz="1400" b="1" dirty="0"/>
          </a:p>
          <a:p>
            <a:r>
              <a:rPr lang="en-US" sz="1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Cluster 4 Ranks highest </a:t>
            </a:r>
            <a:r>
              <a:rPr lang="en-US" sz="1500" dirty="0"/>
              <a:t>for Net Capital Expenditure, Total Number of Usable Square Feet, and Net Capital Expenditure per Usable Square Feet.</a:t>
            </a:r>
          </a:p>
          <a:p>
            <a:endParaRPr lang="en-US" sz="1500" dirty="0"/>
          </a:p>
          <a:p>
            <a:r>
              <a:rPr lang="en-US" sz="1500" dirty="0"/>
              <a:t>Although Cluster 5 and 6 had strong numbers for Usable Square Feet and Net Capital Expenditure, </a:t>
            </a:r>
            <a:r>
              <a:rPr lang="en-US" sz="1500" b="1" dirty="0"/>
              <a:t>Clusters 1 and 2 </a:t>
            </a:r>
            <a:r>
              <a:rPr lang="en-US" sz="1500" dirty="0"/>
              <a:t>had the second and third highest Net Capital Expenditure per </a:t>
            </a:r>
            <a:r>
              <a:rPr lang="en-US" sz="1500" dirty="0" smtClean="0"/>
              <a:t>Usable Square Feet. </a:t>
            </a:r>
            <a:endParaRPr lang="en-US" sz="1500" dirty="0"/>
          </a:p>
          <a:p>
            <a:endParaRPr lang="en-US" sz="1500" dirty="0"/>
          </a:p>
          <a:p>
            <a:r>
              <a:rPr lang="en-US" sz="1500" b="1" dirty="0">
                <a:solidFill>
                  <a:srgbClr val="FF0000"/>
                </a:solidFill>
              </a:rPr>
              <a:t>Cluster 3 </a:t>
            </a:r>
            <a:r>
              <a:rPr lang="en-US" sz="1500" dirty="0"/>
              <a:t>had the lowest Net Capital Expenditure and Total Number of </a:t>
            </a:r>
            <a:r>
              <a:rPr lang="en-US" sz="1500" dirty="0" smtClean="0"/>
              <a:t>Usable Square Feet, </a:t>
            </a:r>
            <a:r>
              <a:rPr lang="en-US" sz="1500" dirty="0"/>
              <a:t>but </a:t>
            </a:r>
            <a:r>
              <a:rPr lang="en-US" sz="1500" b="1" dirty="0">
                <a:solidFill>
                  <a:schemeClr val="accent4">
                    <a:lumMod val="75000"/>
                  </a:schemeClr>
                </a:solidFill>
              </a:rPr>
              <a:t>Cluster 6</a:t>
            </a:r>
            <a:r>
              <a:rPr lang="en-US" sz="1500" dirty="0"/>
              <a:t> had the lowest Net Capital Expenditure </a:t>
            </a:r>
            <a:r>
              <a:rPr lang="en-US" sz="1500" dirty="0" smtClean="0"/>
              <a:t>per Usable Square Feet</a:t>
            </a:r>
            <a:endParaRPr lang="en-US" sz="1500" dirty="0"/>
          </a:p>
          <a:p>
            <a:endParaRPr lang="en-US" sz="1500" dirty="0"/>
          </a:p>
          <a:p>
            <a:r>
              <a:rPr lang="en-US" sz="1500" i="1" dirty="0" smtClean="0">
                <a:solidFill>
                  <a:srgbClr val="002060"/>
                </a:solidFill>
              </a:rPr>
              <a:t>Similar to Net Capital Expenditure per Usable Square Feet, these results highlight </a:t>
            </a:r>
            <a:r>
              <a:rPr lang="en-US" sz="1500" i="1" dirty="0">
                <a:solidFill>
                  <a:srgbClr val="002060"/>
                </a:solidFill>
              </a:rPr>
              <a:t>the relative expensiveness of the properties included in </a:t>
            </a:r>
            <a:r>
              <a:rPr lang="en-US" sz="1500" i="1" dirty="0" smtClean="0">
                <a:solidFill>
                  <a:srgbClr val="002060"/>
                </a:solidFill>
              </a:rPr>
              <a:t>Clusters 4, 2, and 1</a:t>
            </a:r>
            <a:endParaRPr lang="en-US" sz="1500" i="1" dirty="0">
              <a:solidFill>
                <a:srgbClr val="002060"/>
              </a:solidFill>
            </a:endParaRPr>
          </a:p>
          <a:p>
            <a:endParaRPr lang="en-US" sz="1400" dirty="0"/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88299654-FC53-4D92-896C-60C92911D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969" y="1878691"/>
            <a:ext cx="2804496" cy="4976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544EB00-8650-4B84-A701-85B8393BA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8698" y="1872689"/>
            <a:ext cx="2767276" cy="4982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FCDF01D-3BDA-4994-8F6E-DCC97F7A2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1356" y="1881692"/>
            <a:ext cx="2779450" cy="49763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41133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0" y="3001"/>
            <a:ext cx="12192000" cy="48609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a typeface="Georgia" charset="0"/>
                <a:cs typeface="Georgia" charset="0"/>
              </a:rPr>
              <a:t>Question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44B9FE-0A94-4A54-A61B-C2D7C44F3CF6}"/>
              </a:ext>
            </a:extLst>
          </p:cNvPr>
          <p:cNvSpPr/>
          <p:nvPr/>
        </p:nvSpPr>
        <p:spPr>
          <a:xfrm>
            <a:off x="3347207" y="703452"/>
            <a:ext cx="8145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i="1" u="sng" dirty="0">
                <a:solidFill>
                  <a:srgbClr val="7030A0"/>
                </a:solidFill>
              </a:rPr>
              <a:t>Which markets in each Cluster are the cheapest and most expensive to build in?</a:t>
            </a:r>
            <a:endParaRPr lang="en-US" sz="2000" b="1" i="1" u="sng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AF27BD3-4EC8-41AB-B1DF-8BA28898054C}"/>
              </a:ext>
            </a:extLst>
          </p:cNvPr>
          <p:cNvSpPr txBox="1"/>
          <p:nvPr/>
        </p:nvSpPr>
        <p:spPr>
          <a:xfrm>
            <a:off x="771165" y="1453179"/>
            <a:ext cx="3109592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For all 2016-2017 Data: </a:t>
            </a:r>
          </a:p>
          <a:p>
            <a:endParaRPr lang="en-US" sz="1400" b="1" dirty="0"/>
          </a:p>
          <a:p>
            <a:r>
              <a:rPr lang="en-US" sz="1500" dirty="0">
                <a:solidFill>
                  <a:srgbClr val="002060"/>
                </a:solidFill>
              </a:rPr>
              <a:t>The Markets with </a:t>
            </a:r>
            <a:r>
              <a:rPr lang="en-US" sz="1500" b="1" dirty="0">
                <a:solidFill>
                  <a:srgbClr val="002060"/>
                </a:solidFill>
              </a:rPr>
              <a:t>the highest average spending costs</a:t>
            </a:r>
            <a:r>
              <a:rPr lang="en-US" sz="1500" dirty="0">
                <a:solidFill>
                  <a:srgbClr val="002060"/>
                </a:solidFill>
              </a:rPr>
              <a:t> in each cluster is denoted on the right in the “Cluster Max Market Table”. </a:t>
            </a:r>
            <a:r>
              <a:rPr lang="en-US" sz="1500" b="1" dirty="0">
                <a:solidFill>
                  <a:srgbClr val="FF0000"/>
                </a:solidFill>
              </a:rPr>
              <a:t>Boston</a:t>
            </a:r>
            <a:r>
              <a:rPr lang="en-US" sz="1500" dirty="0">
                <a:solidFill>
                  <a:srgbClr val="002060"/>
                </a:solidFill>
              </a:rPr>
              <a:t> has the highest average spending cost per project of all markets in all the clusters. </a:t>
            </a:r>
          </a:p>
          <a:p>
            <a:endParaRPr lang="en-US" sz="1500" dirty="0">
              <a:solidFill>
                <a:srgbClr val="002060"/>
              </a:solidFill>
            </a:endParaRPr>
          </a:p>
          <a:p>
            <a:r>
              <a:rPr lang="en-US" sz="1500" dirty="0">
                <a:solidFill>
                  <a:srgbClr val="002060"/>
                </a:solidFill>
              </a:rPr>
              <a:t>The Markets with </a:t>
            </a:r>
            <a:r>
              <a:rPr lang="en-US" sz="1500" b="1" dirty="0">
                <a:solidFill>
                  <a:srgbClr val="002060"/>
                </a:solidFill>
              </a:rPr>
              <a:t>the lowest average spending costs</a:t>
            </a:r>
            <a:r>
              <a:rPr lang="en-US" sz="1500" dirty="0">
                <a:solidFill>
                  <a:srgbClr val="002060"/>
                </a:solidFill>
              </a:rPr>
              <a:t> in each cluster is denoted on the right in the “Cluster Min Market Table”.  </a:t>
            </a:r>
            <a:r>
              <a:rPr lang="en-US" sz="1500" b="1" dirty="0">
                <a:solidFill>
                  <a:srgbClr val="00B050"/>
                </a:solidFill>
              </a:rPr>
              <a:t>Israel</a:t>
            </a:r>
            <a:r>
              <a:rPr lang="en-US" sz="1500" dirty="0">
                <a:solidFill>
                  <a:srgbClr val="002060"/>
                </a:solidFill>
              </a:rPr>
              <a:t> has the lowest Average Spending Cost per project of all markets in all the clusters. </a:t>
            </a:r>
          </a:p>
          <a:p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C23A787-28DC-4994-B2A0-4B15D337D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382" y="1430403"/>
            <a:ext cx="3819525" cy="1990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297DD7D-EE68-4DBC-BCDA-A62A39667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595" y="3670268"/>
            <a:ext cx="3819525" cy="1809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0821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0" y="3001"/>
            <a:ext cx="12192000" cy="48609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a typeface="Georgia" charset="0"/>
                <a:cs typeface="Georgia" charset="0"/>
              </a:rPr>
              <a:t>Analysis Improvement Opportunities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0243" y="1037549"/>
            <a:ext cx="6096000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u="sng" dirty="0" smtClean="0"/>
              <a:t>Clarity around data quality issues present in dataset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Discrepancies around usable square feet and desk data where certain property floors have inconsistent relationships between the two (ex. Zero usable square feet with non-zero number of desks)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Negative capital expenses for projects found, can that be interpreted to indicate positive capital gains with partaking in this project?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Relationship of Deal UUID to Deal Code in </a:t>
            </a:r>
            <a:r>
              <a:rPr lang="en-US" i="1" dirty="0" smtClean="0"/>
              <a:t>TI Data</a:t>
            </a:r>
            <a:r>
              <a:rPr lang="en-US" dirty="0" smtClean="0"/>
              <a:t>, noticed Deal Code has last presentation date appended as last few digits, relationship of this presentation date to open date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Addressing nulls in data: more conclusive </a:t>
            </a:r>
            <a:r>
              <a:rPr lang="en-US" i="1" dirty="0" smtClean="0"/>
              <a:t>Spend Data </a:t>
            </a:r>
            <a:r>
              <a:rPr lang="en-US" dirty="0" smtClean="0"/>
              <a:t>to include capital expenditure of all projects and </a:t>
            </a:r>
            <a:r>
              <a:rPr lang="en-US" i="1" dirty="0" smtClean="0"/>
              <a:t>TI Data </a:t>
            </a:r>
            <a:r>
              <a:rPr lang="en-US" dirty="0" smtClean="0"/>
              <a:t>to include tenant improvement monies for all deals</a:t>
            </a:r>
          </a:p>
        </p:txBody>
      </p:sp>
      <p:sp>
        <p:nvSpPr>
          <p:cNvPr id="4" name="Rectangle 3"/>
          <p:cNvSpPr/>
          <p:nvPr/>
        </p:nvSpPr>
        <p:spPr>
          <a:xfrm>
            <a:off x="6885214" y="1064765"/>
            <a:ext cx="4957328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u="sng" dirty="0" smtClean="0"/>
              <a:t>Additional Areas of Improvement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Additional data regarding the types of projects to further segment and analyze net capital expenditures by types of projects within each cluster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Insights into logic behind how clusters are created and the grouping of properties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Further breakdown of capital expenditure spend and tenant improvement monies figures</a:t>
            </a:r>
          </a:p>
        </p:txBody>
      </p:sp>
    </p:spTree>
    <p:extLst>
      <p:ext uri="{BB962C8B-B14F-4D97-AF65-F5344CB8AC3E}">
        <p14:creationId xmlns="" xmlns:p14="http://schemas.microsoft.com/office/powerpoint/2010/main" val="66822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5416</TotalTime>
  <Words>754</Words>
  <Application>Microsoft Office PowerPoint</Application>
  <PresentationFormat>Custom</PresentationFormat>
  <Paragraphs>63</Paragraphs>
  <Slides>7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Office Theme</vt:lpstr>
      <vt:lpstr>Macro-Enabled Worksheet</vt:lpstr>
      <vt:lpstr>Document</vt:lpstr>
      <vt:lpstr>Worksheet</vt:lpstr>
      <vt:lpstr>Real Estate Case Study Christie Wang August 2019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Christie Wang</dc:title>
  <dc:creator>Michael Yao</dc:creator>
  <cp:lastModifiedBy>chris</cp:lastModifiedBy>
  <cp:revision>659</cp:revision>
  <dcterms:created xsi:type="dcterms:W3CDTF">2019-07-10T01:57:16Z</dcterms:created>
  <dcterms:modified xsi:type="dcterms:W3CDTF">2019-08-31T01:27:37Z</dcterms:modified>
</cp:coreProperties>
</file>