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528"/>
    <a:srgbClr val="952C1B"/>
    <a:srgbClr val="FF6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35\Desktop\Christie_Tesla\Christie_Wang_Taco_Truck_Exce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35\Desktop\Christie_Tesla\Christie_Wang_Taco_Truck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35\Desktop\Christie_Tesla\Christie_Wang_Taco_Truck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Enterprise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639886281282"/>
          <c:y val="0.12687078149863648"/>
          <c:w val="0.8921836011371872"/>
          <c:h val="0.7320363074569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DCF!$O$2</c:f>
              <c:strCache>
                <c:ptCount val="1"/>
                <c:pt idx="0">
                  <c:v>Discount Rate 10.8%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(DCF!$C$23,DCF!$E$23,DCF!$G$23)</c:f>
              <c:numCache>
                <c:formatCode>"$"#,##0_);\("$"#,##0\);"$"#,##0_);@_)</c:formatCode>
                <c:ptCount val="3"/>
                <c:pt idx="0">
                  <c:v>4384492.4947101325</c:v>
                </c:pt>
                <c:pt idx="1">
                  <c:v>4583179.2168026268</c:v>
                </c:pt>
                <c:pt idx="2">
                  <c:v>4806701.7791566821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1-4824-9513-0640A5187ADC}"/>
            </c:ext>
          </c:extLst>
        </c:ser>
        <c:ser>
          <c:idx val="1"/>
          <c:order val="1"/>
          <c:tx>
            <c:strRef>
              <c:f>DCF!$O$3</c:f>
              <c:strCache>
                <c:ptCount val="1"/>
                <c:pt idx="0">
                  <c:v>Discount Rate 12%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(DCF!$C$24,DCF!$E$24,DCF!$G$24)</c:f>
              <c:numCache>
                <c:formatCode>"$"#,##0_);\("$"#,##0\);"$"#,##0_);@_)</c:formatCode>
                <c:ptCount val="3"/>
                <c:pt idx="0">
                  <c:v>3753901.7618828132</c:v>
                </c:pt>
                <c:pt idx="1">
                  <c:v>3892554.3344350928</c:v>
                </c:pt>
                <c:pt idx="2">
                  <c:v>4045801.9146244531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1-4824-9513-0640A5187ADC}"/>
            </c:ext>
          </c:extLst>
        </c:ser>
        <c:ser>
          <c:idx val="2"/>
          <c:order val="2"/>
          <c:tx>
            <c:strRef>
              <c:f>DCF!$O$4</c:f>
              <c:strCache>
                <c:ptCount val="1"/>
                <c:pt idx="0">
                  <c:v>Discount Rate 13.2%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(DCF!$C$25,DCF!$E$25,DCF!$G$25)</c:f>
              <c:numCache>
                <c:formatCode>"$"#,##0_);\("$"#,##0\);"$"#,##0_);@_)</c:formatCode>
                <c:ptCount val="3"/>
                <c:pt idx="0">
                  <c:v>3281111.6975483177</c:v>
                </c:pt>
                <c:pt idx="1">
                  <c:v>3382205.4990200661</c:v>
                </c:pt>
                <c:pt idx="2">
                  <c:v>3492489.6460801545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1-4824-9513-0640A5187A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37861984"/>
        <c:axId val="437862376"/>
      </c:barChart>
      <c:catAx>
        <c:axId val="43786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62376"/>
        <c:crosses val="autoZero"/>
        <c:auto val="1"/>
        <c:lblAlgn val="ctr"/>
        <c:lblOffset val="100"/>
        <c:noMultiLvlLbl val="0"/>
      </c:catAx>
      <c:valAx>
        <c:axId val="437862376"/>
        <c:scaling>
          <c:orientation val="minMax"/>
        </c:scaling>
        <c:delete val="0"/>
        <c:axPos val="l"/>
        <c:numFmt formatCode="&quot;$&quot;#,##0_);\(&quot;$&quot;#,##0\);&quot;$&quot;#,##0_);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6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CA" sz="1400" dirty="0"/>
              <a:t>EV/EBITDA Multiple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DCF!$O$2</c:f>
              <c:strCache>
                <c:ptCount val="1"/>
                <c:pt idx="0">
                  <c:v>Discount Rate 10.8%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(DCF!$C$30,DCF!$E$30,DCF!$G$30)</c:f>
              <c:numCache>
                <c:formatCode>0.0\x_);\(0.0\x\);@_)</c:formatCode>
                <c:ptCount val="3"/>
                <c:pt idx="0">
                  <c:v>10.89478527681371</c:v>
                </c:pt>
                <c:pt idx="1">
                  <c:v>11.580194207469489</c:v>
                </c:pt>
                <c:pt idx="2">
                  <c:v>12.351279254457241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7-438A-8310-0439FDD6602C}"/>
            </c:ext>
          </c:extLst>
        </c:ser>
        <c:ser>
          <c:idx val="1"/>
          <c:order val="1"/>
          <c:tx>
            <c:strRef>
              <c:f>DCF!$O$3</c:f>
              <c:strCache>
                <c:ptCount val="1"/>
                <c:pt idx="0">
                  <c:v>Discount Rate 12%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(DCF!$C$31,DCF!$E$31,DCF!$G$31)</c:f>
              <c:numCache>
                <c:formatCode>0.0\x_);\(0.0\x\);@_)</c:formatCode>
                <c:ptCount val="3"/>
                <c:pt idx="0">
                  <c:v>9.3383873801260382</c:v>
                </c:pt>
                <c:pt idx="1">
                  <c:v>9.8431650763490683</c:v>
                </c:pt>
                <c:pt idx="2">
                  <c:v>10.401077266911363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87-438A-8310-0439FDD6602C}"/>
            </c:ext>
          </c:extLst>
        </c:ser>
        <c:ser>
          <c:idx val="2"/>
          <c:order val="2"/>
          <c:tx>
            <c:strRef>
              <c:f>DCF!$O$4</c:f>
              <c:strCache>
                <c:ptCount val="1"/>
                <c:pt idx="0">
                  <c:v>Discount Rate 13.2%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DCF!$O$5:$O$7</c:f>
              <c:strCache>
                <c:ptCount val="3"/>
                <c:pt idx="0">
                  <c:v>Perpetual Growth Rate 3.6%</c:v>
                </c:pt>
                <c:pt idx="1">
                  <c:v>Perpetual Growth Rate 4%</c:v>
                </c:pt>
                <c:pt idx="2">
                  <c:v>Perpetual Growth Rate 4.4%</c:v>
                </c:pt>
              </c:strCache>
            </c:strRef>
          </c:cat>
          <c:val>
            <c:numRef>
              <c:f>(DCF!$C$32,DCF!$E$32,DCF!$G$32)</c:f>
              <c:numCache>
                <c:formatCode>0.0\x_);\(0.0\x\);@_)</c:formatCode>
                <c:ptCount val="3"/>
                <c:pt idx="0">
                  <c:v>8.1710889576102819</c:v>
                </c:pt>
                <c:pt idx="1">
                  <c:v>8.5592739794339714</c:v>
                </c:pt>
                <c:pt idx="2">
                  <c:v>8.9827485486961773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87-438A-8310-0439FDD660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0297584"/>
        <c:axId val="430443776"/>
      </c:barChart>
      <c:catAx>
        <c:axId val="44029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43776"/>
        <c:crosses val="autoZero"/>
        <c:auto val="1"/>
        <c:lblAlgn val="ctr"/>
        <c:lblOffset val="100"/>
        <c:noMultiLvlLbl val="0"/>
      </c:catAx>
      <c:valAx>
        <c:axId val="430443776"/>
        <c:scaling>
          <c:orientation val="minMax"/>
        </c:scaling>
        <c:delete val="0"/>
        <c:axPos val="l"/>
        <c:numFmt formatCode="0.0\x_);\(0.0\x\);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29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DCF!$O$1</c:f>
          <c:strCache>
            <c:ptCount val="1"/>
            <c:pt idx="0">
              <c:v>Taco-Bout It Projected Cash Flows 2019-2023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DCF!$E$4</c:f>
              <c:strCache>
                <c:ptCount val="1"/>
                <c:pt idx="0">
                  <c:v>2019P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2019,2020,2021,2022,2023</c:v>
              </c:pt>
            </c:strLit>
          </c:cat>
          <c:val>
            <c:numRef>
              <c:f>DCF!$E$14</c:f>
              <c:numCache>
                <c:formatCode>_("$"* #,##0_);_("$"* \(#,##0\);_("$"* "-"??_);_(@_)</c:formatCode>
                <c:ptCount val="1"/>
                <c:pt idx="0">
                  <c:v>301899.57858109771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5-43AA-94DF-A5D217726713}"/>
            </c:ext>
          </c:extLst>
        </c:ser>
        <c:ser>
          <c:idx val="1"/>
          <c:order val="1"/>
          <c:tx>
            <c:strRef>
              <c:f>DCF!$F$4</c:f>
              <c:strCache>
                <c:ptCount val="1"/>
                <c:pt idx="0">
                  <c:v>2020P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2019,2020,2021,2022,2023</c:v>
              </c:pt>
            </c:strLit>
          </c:cat>
          <c:val>
            <c:numRef>
              <c:f>DCF!$F$14</c:f>
              <c:numCache>
                <c:formatCode>_("$"* #,##0_);_("$"* \(#,##0\);_("$"* "-"??_);_(@_)</c:formatCode>
                <c:ptCount val="1"/>
                <c:pt idx="0">
                  <c:v>316894.55751015263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5-43AA-94DF-A5D217726713}"/>
            </c:ext>
          </c:extLst>
        </c:ser>
        <c:ser>
          <c:idx val="2"/>
          <c:order val="2"/>
          <c:tx>
            <c:strRef>
              <c:f>DCF!$G$4</c:f>
              <c:strCache>
                <c:ptCount val="1"/>
                <c:pt idx="0">
                  <c:v>2021P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2019,2020,2021,2022,2023</c:v>
              </c:pt>
            </c:strLit>
          </c:cat>
          <c:val>
            <c:numRef>
              <c:f>DCF!$G$14</c:f>
              <c:numCache>
                <c:formatCode>_("$"* #,##0_);_("$"* \(#,##0\);_("$"* "-"??_);_(@_)</c:formatCode>
                <c:ptCount val="1"/>
                <c:pt idx="0">
                  <c:v>332639.28538566025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5-43AA-94DF-A5D217726713}"/>
            </c:ext>
          </c:extLst>
        </c:ser>
        <c:ser>
          <c:idx val="3"/>
          <c:order val="3"/>
          <c:tx>
            <c:strRef>
              <c:f>DCF!$H$4</c:f>
              <c:strCache>
                <c:ptCount val="1"/>
                <c:pt idx="0">
                  <c:v>2022P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2019,2020,2021,2022,2023</c:v>
              </c:pt>
            </c:strLit>
          </c:cat>
          <c:val>
            <c:numRef>
              <c:f>DCF!$H$14</c:f>
              <c:numCache>
                <c:formatCode>_("$"* #,##0_);_("$"* \(#,##0\);_("$"* "-"??_);_(@_)</c:formatCode>
                <c:ptCount val="1"/>
                <c:pt idx="0">
                  <c:v>349171.2496549433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35-43AA-94DF-A5D217726713}"/>
            </c:ext>
          </c:extLst>
        </c:ser>
        <c:ser>
          <c:idx val="4"/>
          <c:order val="4"/>
          <c:tx>
            <c:strRef>
              <c:f>DCF!$I$4</c:f>
              <c:strCache>
                <c:ptCount val="1"/>
                <c:pt idx="0">
                  <c:v>2023P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2019,2020,2021,2022,2023</c:v>
              </c:pt>
            </c:strLit>
          </c:cat>
          <c:val>
            <c:numRef>
              <c:f>DCF!$I$14</c:f>
              <c:numCache>
                <c:formatCode>_("$"* #,##0_);_("$"* \(#,##0\);_("$"* "-"??_);_(@_)</c:formatCode>
                <c:ptCount val="1"/>
                <c:pt idx="0">
                  <c:v>366529.81213769049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5-43AA-94DF-A5D2177267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87386432"/>
        <c:axId val="174726400"/>
      </c:barChart>
      <c:catAx>
        <c:axId val="187386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726400"/>
        <c:crosses val="autoZero"/>
        <c:auto val="1"/>
        <c:lblAlgn val="ctr"/>
        <c:lblOffset val="100"/>
        <c:noMultiLvlLbl val="0"/>
      </c:catAx>
      <c:valAx>
        <c:axId val="17472640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8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7FE-2991-A444-B4A8-5C6C4A08D00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6647-576F-AE49-B32A-7C47917E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545C-1ECE-954E-B30C-9E6A09890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96E7-BA50-4058-976B-7D9F7B29C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1524-E46B-46AF-8C01-0DD81365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B607-2E76-464C-8E39-CB09A349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1815-43F2-4707-A6BA-0715B881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793B-2F08-450C-8DEB-864FE0A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139-4FFE-4E6F-9293-18D9560E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5409-8A19-4F94-AD46-FA01CDAB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7247-0C3E-4DFA-A835-D6967406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86AA-E95C-44C5-A8E3-1ED4B4A2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1F9D-D3AE-4429-98D2-E2CD3A4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D3047-5E62-486A-923E-01A2AFAD3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2CBC1-08B5-440B-812D-618E567D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B2F1-032C-4382-A0D9-F317C181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E18A-78C9-4763-BEBE-D4F6207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E516-6702-42A4-917B-3034A42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522-513D-4166-8207-F2030CD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7763-B412-468A-943F-9E9CACE0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F5A4-B704-49C6-B2D0-039DDFC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E1AD-235F-49A6-B899-1A8AC742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5A78-3DE0-4A5D-93FE-E0208CD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BF36-D759-4B02-AB4C-08D5BC7D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CC24-D1CA-4D9D-9EC6-DE7D31203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334B-8F41-4EE0-BECA-5277F727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D179-C5FE-4A29-AFF2-6BBFF5C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D4E7-4E2D-4EEC-9539-9FCC89DA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8CE7-A623-45A8-AE51-C2277D1B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59F1-5E46-4E86-91A4-2CCF666A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3736-A544-43CC-8468-9D745E7F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A106-3112-4392-95DD-45F291FF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2B5D-58A6-48A9-BD56-AA9AE60F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42AE-CA5A-41E1-8139-56CEC109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F636-29E7-4424-92CF-0A989ED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41359-FDD8-4C8B-8020-2C11F8C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1E72-1ECD-4D9D-A124-3773B4CE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FE78-28FF-47A0-9888-155057090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F51D5-11D2-489A-9495-FA44F102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C3DB9-20E7-44C7-987F-9CDF3467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260F-CE50-4887-A1AE-5EF3BA9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7B4CF-EB4E-4A21-90A5-DDAAE34A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1A28-A318-40BC-9354-DBCB19B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B840-5F3A-401C-B763-0C1E9B5C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92DB-30E0-4FEF-8DD6-636F76D4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CCDC-8FBC-4842-83FC-02FD68B2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D5A3-245E-402D-BD6E-C612E0D7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EFDCC-1DB7-4CFA-BE9C-158E7ABD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53A19-DB5E-4904-B183-BF92859A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718F-811A-41AA-85C0-F4F765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EA8C-25BB-441B-BF05-ADAA5A3F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2E36-6A9F-4283-8CE9-79FE0E8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958C-2CE0-4DB5-ADFB-27E28E5D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744B-4978-4C59-98F3-2529689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1648-A960-43C8-8841-A17D8D0F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087E-0CFF-4D2F-B7A7-134378F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996F1-D5F7-45DD-91D8-F01DDBD7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8D21-23E8-4933-A8E9-B1E77B03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ED98F-004E-4ADE-AADB-36B68772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AE372-CCBA-49E0-A9B3-B42B98BD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E3E3-F33A-4FD1-9743-F8BADC21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1CA62-17BC-4B78-A9AD-869465C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8245-0F25-4F6E-AE6C-9C7A2720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E52D-1242-4F8D-B36E-2BADE4BE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3B74-2596-4B82-81F2-21A260F7EDA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45D-F30B-4E0F-A3C3-523B9519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A810-2939-4FA5-AED5-CA008301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37-B7F9-4518-A7D5-05358B06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C615-3C07-4A60-8805-0D4297DA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518" y="3429000"/>
            <a:ext cx="9144000" cy="2387600"/>
          </a:xfrm>
        </p:spPr>
        <p:txBody>
          <a:bodyPr>
            <a:normAutofit/>
          </a:bodyPr>
          <a:lstStyle/>
          <a:p>
            <a:r>
              <a:rPr lang="en-US" sz="4900" b="1" dirty="0">
                <a:cs typeface="Arial" panose="020B0604020202020204" pitchFamily="34" charset="0"/>
              </a:rPr>
              <a:t>TACO-BOUT IT</a:t>
            </a:r>
            <a:br>
              <a:rPr lang="en-US" sz="4900" b="1" dirty="0">
                <a:cs typeface="Arial" panose="020B0604020202020204" pitchFamily="34" charset="0"/>
              </a:rPr>
            </a:br>
            <a:r>
              <a:rPr lang="en-US" sz="4900" b="1" dirty="0">
                <a:cs typeface="Arial" panose="020B0604020202020204" pitchFamily="34" charset="0"/>
              </a:rPr>
              <a:t>Investor Presentation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sz="3200" dirty="0">
                <a:cs typeface="Arial" panose="020B0604020202020204" pitchFamily="34" charset="0"/>
              </a:rPr>
              <a:t>Christie Wang</a:t>
            </a:r>
            <a:br>
              <a:rPr lang="en-US" sz="32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July 2019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B77BD-C49E-F94E-A50C-1C5FC2C554FE}"/>
              </a:ext>
            </a:extLst>
          </p:cNvPr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Georgia" charset="0"/>
              <a:cs typeface="Georgia" charset="0"/>
            </a:endParaRPr>
          </a:p>
        </p:txBody>
      </p:sp>
      <p:pic>
        <p:nvPicPr>
          <p:cNvPr id="1026" name="Picture 2" descr="Image result for taco truck cartoon">
            <a:extLst>
              <a:ext uri="{FF2B5EF4-FFF2-40B4-BE49-F238E27FC236}">
                <a16:creationId xmlns:a16="http://schemas.microsoft.com/office/drawing/2014/main" id="{F4821FDA-CBBD-AC45-88D4-4AAE4BB0C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4486" b="2040"/>
          <a:stretch/>
        </p:blipFill>
        <p:spPr bwMode="auto">
          <a:xfrm>
            <a:off x="5103477" y="1917837"/>
            <a:ext cx="2206336" cy="17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exican food">
            <a:extLst>
              <a:ext uri="{FF2B5EF4-FFF2-40B4-BE49-F238E27FC236}">
                <a16:creationId xmlns:a16="http://schemas.microsoft.com/office/drawing/2014/main" id="{BAEED106-B740-E547-B944-13550F58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19" y="4764544"/>
            <a:ext cx="3135682" cy="20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exican food">
            <a:extLst>
              <a:ext uri="{FF2B5EF4-FFF2-40B4-BE49-F238E27FC236}">
                <a16:creationId xmlns:a16="http://schemas.microsoft.com/office/drawing/2014/main" id="{5FBF8ADF-A129-4A46-86D8-1B5B2DDE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18" y="489096"/>
            <a:ext cx="3135682" cy="20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exican food">
            <a:extLst>
              <a:ext uri="{FF2B5EF4-FFF2-40B4-BE49-F238E27FC236}">
                <a16:creationId xmlns:a16="http://schemas.microsoft.com/office/drawing/2014/main" id="{63292183-465A-6F44-B850-2DE110A6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096"/>
            <a:ext cx="3356974" cy="35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exican food">
            <a:extLst>
              <a:ext uri="{FF2B5EF4-FFF2-40B4-BE49-F238E27FC236}">
                <a16:creationId xmlns:a16="http://schemas.microsoft.com/office/drawing/2014/main" id="{C2ECE935-3CC0-DA4C-93AB-A7E477BF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17" y="2579550"/>
            <a:ext cx="3135682" cy="21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exican food">
            <a:extLst>
              <a:ext uri="{FF2B5EF4-FFF2-40B4-BE49-F238E27FC236}">
                <a16:creationId xmlns:a16="http://schemas.microsoft.com/office/drawing/2014/main" id="{E1117CB2-7FD3-3F4D-8749-22AFB130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9545"/>
            <a:ext cx="3356974" cy="282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Company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57675" y="821802"/>
            <a:ext cx="11506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Launched in 2018, TACO-BOUT IT is a local taco food truck in New York City that serves 100% organic, high-quality, delicious tacos</a:t>
            </a:r>
          </a:p>
          <a:p>
            <a:r>
              <a:rPr lang="en-US" dirty="0"/>
              <a:t>One of the most popular food trucks in Midtown, servicing 36,000 customers in merely one year.</a:t>
            </a:r>
          </a:p>
          <a:p>
            <a:endParaRPr lang="en-US" dirty="0"/>
          </a:p>
          <a:p>
            <a:r>
              <a:rPr lang="en-US" b="1" u="sng" dirty="0"/>
              <a:t>WHO WE ARE?</a:t>
            </a:r>
          </a:p>
          <a:p>
            <a:r>
              <a:rPr lang="en-US" dirty="0"/>
              <a:t>At TACO-BOUT IT our </a:t>
            </a:r>
            <a:r>
              <a:rPr lang="en-US" b="1" dirty="0">
                <a:solidFill>
                  <a:srgbClr val="7030A0"/>
                </a:solidFill>
              </a:rPr>
              <a:t>mission</a:t>
            </a:r>
            <a:r>
              <a:rPr lang="en-US" dirty="0"/>
              <a:t> is simple: enhance and educate the palate with the freshest ingredients and flavors, bringing authentic Mexican flavors to satisfy the customer’s heart and soul.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 creating big taste, while leaving a small environmental footprint!</a:t>
            </a:r>
          </a:p>
          <a:p>
            <a:endParaRPr lang="en-US" dirty="0"/>
          </a:p>
          <a:p>
            <a:r>
              <a:rPr lang="en-US" dirty="0"/>
              <a:t>All ingredients are locally sourced to minimize transportation waste and all leftovers are properly recycled into compost.</a:t>
            </a:r>
          </a:p>
          <a:p>
            <a:r>
              <a:rPr lang="en-US" dirty="0"/>
              <a:t>We only use biodegradable, 100% compostable, eco-friendly food packaging containers and utensils.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2" descr="Image result for taco truck cartoon">
            <a:extLst>
              <a:ext uri="{FF2B5EF4-FFF2-40B4-BE49-F238E27FC236}">
                <a16:creationId xmlns:a16="http://schemas.microsoft.com/office/drawing/2014/main" id="{96C83C4F-152A-E444-A1EE-6706E8B32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4486" b="2040"/>
          <a:stretch/>
        </p:blipFill>
        <p:spPr bwMode="auto">
          <a:xfrm>
            <a:off x="9985664" y="5125841"/>
            <a:ext cx="2206336" cy="17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Financials and Company 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375790" y="670800"/>
            <a:ext cx="593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obtaining initial $500,000 funding, </a:t>
            </a:r>
          </a:p>
          <a:p>
            <a:r>
              <a:rPr lang="en-US" dirty="0"/>
              <a:t>Reported gross revenue of </a:t>
            </a:r>
            <a:r>
              <a:rPr lang="en-US" b="1" dirty="0"/>
              <a:t>$360,000 </a:t>
            </a:r>
            <a:r>
              <a:rPr lang="en-US" dirty="0"/>
              <a:t>and net income of </a:t>
            </a:r>
            <a:r>
              <a:rPr lang="en-US" b="1" dirty="0"/>
              <a:t>$282,655 </a:t>
            </a:r>
            <a:r>
              <a:rPr lang="en-US" dirty="0"/>
              <a:t>for the 2018 fiscal year</a:t>
            </a:r>
          </a:p>
          <a:p>
            <a:r>
              <a:rPr lang="en-US" dirty="0"/>
              <a:t>Expect 5% annual growth rate and strong cash flows</a:t>
            </a:r>
          </a:p>
          <a:p>
            <a:endParaRPr lang="en-US" dirty="0"/>
          </a:p>
          <a:p>
            <a:r>
              <a:rPr lang="en-US" dirty="0"/>
              <a:t>Assuming </a:t>
            </a:r>
            <a:r>
              <a:rPr lang="en-US" b="1" dirty="0"/>
              <a:t>4% </a:t>
            </a:r>
            <a:r>
              <a:rPr lang="en-US" dirty="0"/>
              <a:t>perpetual growth rate and </a:t>
            </a:r>
            <a:r>
              <a:rPr lang="en-US" b="1" dirty="0"/>
              <a:t>10x</a:t>
            </a:r>
            <a:r>
              <a:rPr lang="en-US" dirty="0"/>
              <a:t> EV/EBITDA multiple, value TACO-BOUT IT at </a:t>
            </a:r>
            <a:r>
              <a:rPr lang="en-US" b="1" dirty="0"/>
              <a:t>$3,914,094 </a:t>
            </a:r>
          </a:p>
          <a:p>
            <a:r>
              <a:rPr lang="en-US" dirty="0"/>
              <a:t>Strong financial results prove to be robust through in-depth sensitivity analysis that includes employing running Monte-Carlo simulation to measure the impact of key assumptions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C18EE8-9EA0-41DC-9F7C-3E7656B51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747681"/>
              </p:ext>
            </p:extLst>
          </p:nvPr>
        </p:nvGraphicFramePr>
        <p:xfrm>
          <a:off x="1062606" y="3820869"/>
          <a:ext cx="4538444" cy="294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42189"/>
              </p:ext>
            </p:extLst>
          </p:nvPr>
        </p:nvGraphicFramePr>
        <p:xfrm>
          <a:off x="7066600" y="3855160"/>
          <a:ext cx="4697955" cy="291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13734"/>
              </p:ext>
            </p:extLst>
          </p:nvPr>
        </p:nvGraphicFramePr>
        <p:xfrm>
          <a:off x="7191703" y="670800"/>
          <a:ext cx="4292825" cy="255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6438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48609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eorgia" charset="0"/>
                <a:cs typeface="Georgia" charset="0"/>
              </a:rPr>
              <a:t>Growth and Opportunities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157675" y="821802"/>
            <a:ext cx="12034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Potential Headwinds:</a:t>
            </a:r>
          </a:p>
          <a:p>
            <a:r>
              <a:rPr lang="en-US" dirty="0"/>
              <a:t>Subject to cyclical business cycle from potential lower levels of customer demand during the winter seasons</a:t>
            </a:r>
          </a:p>
          <a:p>
            <a:r>
              <a:rPr lang="en-US" dirty="0"/>
              <a:t>Exposed to price inflation of key ingredients due to variability of local markets</a:t>
            </a:r>
          </a:p>
          <a:p>
            <a:endParaRPr lang="en-US" dirty="0"/>
          </a:p>
          <a:p>
            <a:r>
              <a:rPr lang="en-US" u="sng" dirty="0"/>
              <a:t>Growth Opportunities:</a:t>
            </a:r>
          </a:p>
          <a:p>
            <a:r>
              <a:rPr lang="en-US" dirty="0"/>
              <a:t>Launch a second truck location around the Union Square area to capture business among college-student demographics</a:t>
            </a:r>
          </a:p>
          <a:p>
            <a:r>
              <a:rPr lang="en-US" dirty="0"/>
              <a:t>Form partnerships with on-demand delivery platforms to expand potential customer base and make TACO-BOUT IT available to more communities</a:t>
            </a:r>
          </a:p>
          <a:p>
            <a:r>
              <a:rPr lang="en-US" dirty="0"/>
              <a:t>Develop and implement mobile application that allows customers to place orders ahead of time, get real time updates on their order status, and further enhance the customer rewards program</a:t>
            </a:r>
          </a:p>
          <a:p>
            <a:endParaRPr lang="en-US" dirty="0"/>
          </a:p>
          <a:p>
            <a:r>
              <a:rPr lang="en-US" dirty="0"/>
              <a:t>We are fully confident that TACO-BOUT IT will not only meet but exceeds its targets of continued revenue inflow, and successfully grow at 5% annual rate to continuously capture market share for the upcoming years.</a:t>
            </a:r>
          </a:p>
          <a:p>
            <a:endParaRPr lang="en-US" dirty="0"/>
          </a:p>
        </p:txBody>
      </p:sp>
      <p:pic>
        <p:nvPicPr>
          <p:cNvPr id="4" name="Picture 2" descr="Image result for taco truck cartoon">
            <a:extLst>
              <a:ext uri="{FF2B5EF4-FFF2-40B4-BE49-F238E27FC236}">
                <a16:creationId xmlns:a16="http://schemas.microsoft.com/office/drawing/2014/main" id="{4F319EC6-4285-C645-8CC5-72223FB4B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4486" b="2040"/>
          <a:stretch/>
        </p:blipFill>
        <p:spPr bwMode="auto">
          <a:xfrm>
            <a:off x="0" y="5103790"/>
            <a:ext cx="2206336" cy="17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aco truck cartoon">
            <a:extLst>
              <a:ext uri="{FF2B5EF4-FFF2-40B4-BE49-F238E27FC236}">
                <a16:creationId xmlns:a16="http://schemas.microsoft.com/office/drawing/2014/main" id="{760810E0-4A3F-834F-921B-D74657285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4486" b="2040"/>
          <a:stretch/>
        </p:blipFill>
        <p:spPr bwMode="auto">
          <a:xfrm>
            <a:off x="9985664" y="5100789"/>
            <a:ext cx="2206336" cy="17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aco truck cartoon">
            <a:extLst>
              <a:ext uri="{FF2B5EF4-FFF2-40B4-BE49-F238E27FC236}">
                <a16:creationId xmlns:a16="http://schemas.microsoft.com/office/drawing/2014/main" id="{EA46137A-B0E6-7641-A797-2FDB06C3D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14486" b="2040"/>
          <a:stretch/>
        </p:blipFill>
        <p:spPr bwMode="auto">
          <a:xfrm>
            <a:off x="7646866" y="5103790"/>
            <a:ext cx="2206336" cy="17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6EEBCF24-30F8-5E4C-89CF-F0AFE308DA4E}"/>
              </a:ext>
            </a:extLst>
          </p:cNvPr>
          <p:cNvSpPr/>
          <p:nvPr/>
        </p:nvSpPr>
        <p:spPr>
          <a:xfrm>
            <a:off x="3012448" y="5840108"/>
            <a:ext cx="2768252" cy="7265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79E22-56E3-6C49-B7B4-4645FF39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12" y="5424745"/>
            <a:ext cx="727175" cy="13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2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3001"/>
            <a:ext cx="12192000" cy="6854999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ea typeface="Georgia" charset="0"/>
              <a:cs typeface="Georgi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AD633-89FF-A340-A2C9-984C02FD9261}"/>
              </a:ext>
            </a:extLst>
          </p:cNvPr>
          <p:cNvSpPr txBox="1"/>
          <p:nvPr/>
        </p:nvSpPr>
        <p:spPr>
          <a:xfrm>
            <a:off x="4712898" y="2044005"/>
            <a:ext cx="32566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You!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Questions?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6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371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TACO-BOUT IT Investor Presentation Christie Wang July 2019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Christie Wang</dc:title>
  <dc:creator>Michael Yao</dc:creator>
  <cp:lastModifiedBy>Michael Yao</cp:lastModifiedBy>
  <cp:revision>434</cp:revision>
  <dcterms:created xsi:type="dcterms:W3CDTF">2019-07-10T01:57:16Z</dcterms:created>
  <dcterms:modified xsi:type="dcterms:W3CDTF">2019-07-25T06:08:48Z</dcterms:modified>
</cp:coreProperties>
</file>