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ed Hat Display SemiBold"/>
      <p:regular r:id="rId19"/>
      <p:bold r:id="rId20"/>
      <p:italic r:id="rId21"/>
      <p:boldItalic r:id="rId22"/>
    </p:embeddedFont>
    <p:embeddedFont>
      <p:font typeface="Red Hat Display Medium"/>
      <p:regular r:id="rId23"/>
      <p:bold r:id="rId24"/>
      <p:italic r:id="rId25"/>
      <p:boldItalic r:id="rId26"/>
    </p:embeddedFont>
    <p:embeddedFont>
      <p:font typeface="Red Hat Display"/>
      <p:regular r:id="rId27"/>
      <p:bold r:id="rId28"/>
      <p:italic r:id="rId29"/>
      <p:boldItalic r:id="rId30"/>
    </p:embeddedFont>
    <p:embeddedFont>
      <p:font typeface="Spectral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C3478F-F4C6-40A6-8AFE-C59A3DB941D6}">
  <a:tblStyle styleId="{EAC3478F-F4C6-40A6-8AFE-C59A3DB941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SemiBold-bold.fntdata"/><Relationship Id="rId22" Type="http://schemas.openxmlformats.org/officeDocument/2006/relationships/font" Target="fonts/RedHatDisplaySemiBold-boldItalic.fntdata"/><Relationship Id="rId21" Type="http://schemas.openxmlformats.org/officeDocument/2006/relationships/font" Target="fonts/RedHatDisplaySemiBold-italic.fntdata"/><Relationship Id="rId24" Type="http://schemas.openxmlformats.org/officeDocument/2006/relationships/font" Target="fonts/RedHatDisplayMedium-bold.fntdata"/><Relationship Id="rId23" Type="http://schemas.openxmlformats.org/officeDocument/2006/relationships/font" Target="fonts/RedHatDisplay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edHatDisplayMedium-boldItalic.fntdata"/><Relationship Id="rId25" Type="http://schemas.openxmlformats.org/officeDocument/2006/relationships/font" Target="fonts/RedHatDisplayMedium-italic.fntdata"/><Relationship Id="rId28" Type="http://schemas.openxmlformats.org/officeDocument/2006/relationships/font" Target="fonts/RedHatDisplay-bold.fntdata"/><Relationship Id="rId27" Type="http://schemas.openxmlformats.org/officeDocument/2006/relationships/font" Target="fonts/RedHatDispl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edHat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ectral-regular.fntdata"/><Relationship Id="rId30" Type="http://schemas.openxmlformats.org/officeDocument/2006/relationships/font" Target="fonts/RedHatDisplay-boldItalic.fntdata"/><Relationship Id="rId11" Type="http://schemas.openxmlformats.org/officeDocument/2006/relationships/slide" Target="slides/slide5.xml"/><Relationship Id="rId33" Type="http://schemas.openxmlformats.org/officeDocument/2006/relationships/font" Target="fonts/Spectral-italic.fntdata"/><Relationship Id="rId10" Type="http://schemas.openxmlformats.org/officeDocument/2006/relationships/slide" Target="slides/slide4.xml"/><Relationship Id="rId32" Type="http://schemas.openxmlformats.org/officeDocument/2006/relationships/font" Target="fonts/Spectral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pectral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edHatDisplay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map.sdsu.edu/geog104/images/unit-1/six_components.jp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050c5b3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050c5b3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050c5b3b71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050c5b3b71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050cd374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g3050cd3742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050c5b3b71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050c5b3b71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050c5b3b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050c5b3b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050c5b3b7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050c5b3b7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050c5b3b7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050c5b3b7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050c5b3b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050c5b3b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050c5b3b71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050c5b3b71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050c5b3b7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050c5b3b7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050c5b3b7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050c5b3b7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050c5b3b71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050c5b3b7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Image adapted from the San Diego State University website Geographic Information Science and Spatial Reasoning at </a:t>
            </a:r>
            <a:r>
              <a:rPr lang="en" sz="1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http://map.sdsu.edu/geog104/images/unit-1/six_components.jpg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Accessed 8 January 2018.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" name="Google Shape;26;p2"/>
          <p:cNvSpPr txBox="1"/>
          <p:nvPr>
            <p:ph type="title"/>
          </p:nvPr>
        </p:nvSpPr>
        <p:spPr>
          <a:xfrm>
            <a:off x="3154650" y="3235981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3154650" y="3875775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ards">
  <p:cSld name="CUSTOM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1"/>
          <p:cNvPicPr preferRelativeResize="0"/>
          <p:nvPr/>
        </p:nvPicPr>
        <p:blipFill rotWithShape="1">
          <a:blip r:embed="rId2">
            <a:alphaModFix/>
          </a:blip>
          <a:srcRect b="7467" l="0" r="17931" t="6703"/>
          <a:stretch/>
        </p:blipFill>
        <p:spPr>
          <a:xfrm>
            <a:off x="5425450" y="0"/>
            <a:ext cx="3718549" cy="40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61" name="Google Shape;261;p11"/>
          <p:cNvSpPr txBox="1"/>
          <p:nvPr>
            <p:ph idx="1" type="subTitle"/>
          </p:nvPr>
        </p:nvSpPr>
        <p:spPr>
          <a:xfrm>
            <a:off x="5405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62" name="Google Shape;262;p11"/>
          <p:cNvSpPr txBox="1"/>
          <p:nvPr>
            <p:ph idx="2" type="subTitle"/>
          </p:nvPr>
        </p:nvSpPr>
        <p:spPr>
          <a:xfrm>
            <a:off x="5405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63" name="Google Shape;263;p11"/>
          <p:cNvSpPr txBox="1"/>
          <p:nvPr>
            <p:ph idx="3" type="subTitle"/>
          </p:nvPr>
        </p:nvSpPr>
        <p:spPr>
          <a:xfrm>
            <a:off x="346657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64" name="Google Shape;264;p11"/>
          <p:cNvSpPr txBox="1"/>
          <p:nvPr>
            <p:ph idx="4" type="subTitle"/>
          </p:nvPr>
        </p:nvSpPr>
        <p:spPr>
          <a:xfrm>
            <a:off x="346657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65" name="Google Shape;265;p11"/>
          <p:cNvSpPr txBox="1"/>
          <p:nvPr>
            <p:ph idx="5" type="subTitle"/>
          </p:nvPr>
        </p:nvSpPr>
        <p:spPr>
          <a:xfrm>
            <a:off x="63926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66" name="Google Shape;266;p11"/>
          <p:cNvSpPr txBox="1"/>
          <p:nvPr>
            <p:ph idx="6" type="subTitle"/>
          </p:nvPr>
        </p:nvSpPr>
        <p:spPr>
          <a:xfrm>
            <a:off x="63926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67" name="Google Shape;26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3 ideas">
  <p:cSld name="CUSTOM_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2"/>
          <p:cNvPicPr preferRelativeResize="0"/>
          <p:nvPr/>
        </p:nvPicPr>
        <p:blipFill rotWithShape="1">
          <a:blip r:embed="rId2">
            <a:alphaModFix/>
          </a:blip>
          <a:srcRect b="15068" l="14900" r="18070" t="15235"/>
          <a:stretch/>
        </p:blipFill>
        <p:spPr>
          <a:xfrm>
            <a:off x="2750850" y="1538351"/>
            <a:ext cx="1791900" cy="217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2"/>
          <p:cNvSpPr/>
          <p:nvPr/>
        </p:nvSpPr>
        <p:spPr>
          <a:xfrm rot="10800000">
            <a:off x="2020350" y="3151875"/>
            <a:ext cx="2509500" cy="12168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71" name="Google Shape;271;p12"/>
          <p:cNvSpPr txBox="1"/>
          <p:nvPr>
            <p:ph type="title"/>
          </p:nvPr>
        </p:nvSpPr>
        <p:spPr>
          <a:xfrm>
            <a:off x="228600" y="420025"/>
            <a:ext cx="4296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72" name="Google Shape;272;p12"/>
          <p:cNvSpPr/>
          <p:nvPr>
            <p:ph idx="2" type="pic"/>
          </p:nvPr>
        </p:nvSpPr>
        <p:spPr>
          <a:xfrm>
            <a:off x="228425" y="2450950"/>
            <a:ext cx="1791900" cy="19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12"/>
          <p:cNvSpPr txBox="1"/>
          <p:nvPr>
            <p:ph idx="1" type="subTitle"/>
          </p:nvPr>
        </p:nvSpPr>
        <p:spPr>
          <a:xfrm>
            <a:off x="2150204" y="3212736"/>
            <a:ext cx="16365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4" name="Google Shape;274;p12"/>
          <p:cNvSpPr txBox="1"/>
          <p:nvPr>
            <p:ph idx="3" type="subTitle"/>
          </p:nvPr>
        </p:nvSpPr>
        <p:spPr>
          <a:xfrm>
            <a:off x="2150200" y="3668125"/>
            <a:ext cx="22611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75" name="Google Shape;275;p12"/>
          <p:cNvSpPr txBox="1"/>
          <p:nvPr>
            <p:ph idx="4" type="subTitle"/>
          </p:nvPr>
        </p:nvSpPr>
        <p:spPr>
          <a:xfrm>
            <a:off x="6122828" y="399200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76" name="Google Shape;276;p12"/>
          <p:cNvSpPr txBox="1"/>
          <p:nvPr>
            <p:ph idx="5" type="subTitle"/>
          </p:nvPr>
        </p:nvSpPr>
        <p:spPr>
          <a:xfrm>
            <a:off x="6122827" y="837400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77" name="Google Shape;277;p12"/>
          <p:cNvSpPr txBox="1"/>
          <p:nvPr>
            <p:ph idx="6" type="subTitle"/>
          </p:nvPr>
        </p:nvSpPr>
        <p:spPr>
          <a:xfrm>
            <a:off x="6122828" y="1964891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78" name="Google Shape;278;p12"/>
          <p:cNvSpPr txBox="1"/>
          <p:nvPr>
            <p:ph idx="7" type="subTitle"/>
          </p:nvPr>
        </p:nvSpPr>
        <p:spPr>
          <a:xfrm>
            <a:off x="6122827" y="2403091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79" name="Google Shape;279;p12"/>
          <p:cNvSpPr txBox="1"/>
          <p:nvPr>
            <p:ph idx="8" type="subTitle"/>
          </p:nvPr>
        </p:nvSpPr>
        <p:spPr>
          <a:xfrm>
            <a:off x="6122828" y="3532866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80" name="Google Shape;280;p12"/>
          <p:cNvSpPr txBox="1"/>
          <p:nvPr>
            <p:ph idx="9" type="subTitle"/>
          </p:nvPr>
        </p:nvSpPr>
        <p:spPr>
          <a:xfrm>
            <a:off x="6122827" y="3971066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81" name="Google Shape;28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">
  <p:cSld name="CUSTOM_4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"/>
          <p:cNvSpPr txBox="1"/>
          <p:nvPr>
            <p:ph idx="1" type="subTitle"/>
          </p:nvPr>
        </p:nvSpPr>
        <p:spPr>
          <a:xfrm>
            <a:off x="4590850" y="24819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3"/>
          <p:cNvSpPr txBox="1"/>
          <p:nvPr>
            <p:ph idx="2" type="subTitle"/>
          </p:nvPr>
        </p:nvSpPr>
        <p:spPr>
          <a:xfrm>
            <a:off x="4590850" y="38127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85" name="Google Shape;285;p13"/>
          <p:cNvSpPr txBox="1"/>
          <p:nvPr>
            <p:ph idx="3" type="subTitle"/>
          </p:nvPr>
        </p:nvSpPr>
        <p:spPr>
          <a:xfrm>
            <a:off x="4590850" y="11511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86" name="Google Shape;286;p13"/>
          <p:cNvSpPr txBox="1"/>
          <p:nvPr>
            <p:ph type="title"/>
          </p:nvPr>
        </p:nvSpPr>
        <p:spPr>
          <a:xfrm>
            <a:off x="228600" y="420025"/>
            <a:ext cx="2926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7" name="Google Shape;287;p13"/>
          <p:cNvSpPr/>
          <p:nvPr/>
        </p:nvSpPr>
        <p:spPr>
          <a:xfrm>
            <a:off x="3849550" y="11511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3849550" y="24819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3849550" y="-179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3849550" y="3812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91" name="Google Shape;291;p13"/>
          <p:cNvSpPr txBox="1"/>
          <p:nvPr>
            <p:ph idx="4" type="subTitle"/>
          </p:nvPr>
        </p:nvSpPr>
        <p:spPr>
          <a:xfrm>
            <a:off x="6080700" y="11999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92" name="Google Shape;292;p13"/>
          <p:cNvSpPr txBox="1"/>
          <p:nvPr>
            <p:ph idx="5" type="subTitle"/>
          </p:nvPr>
        </p:nvSpPr>
        <p:spPr>
          <a:xfrm>
            <a:off x="6080700" y="25307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93" name="Google Shape;293;p13"/>
          <p:cNvSpPr txBox="1"/>
          <p:nvPr>
            <p:ph idx="6" type="subTitle"/>
          </p:nvPr>
        </p:nvSpPr>
        <p:spPr>
          <a:xfrm>
            <a:off x="6080700" y="38615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94" name="Google Shape;29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 w/ text">
  <p:cSld name="CUSTOM_5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97" name="Google Shape;297;p14"/>
          <p:cNvSpPr txBox="1"/>
          <p:nvPr>
            <p:ph idx="1" type="subTitle"/>
          </p:nvPr>
        </p:nvSpPr>
        <p:spPr>
          <a:xfrm>
            <a:off x="22952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8" name="Google Shape;298;p14"/>
          <p:cNvSpPr txBox="1"/>
          <p:nvPr>
            <p:ph idx="2" type="subTitle"/>
          </p:nvPr>
        </p:nvSpPr>
        <p:spPr>
          <a:xfrm>
            <a:off x="242747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9" name="Google Shape;299;p14"/>
          <p:cNvSpPr txBox="1"/>
          <p:nvPr>
            <p:ph idx="3" type="subTitle"/>
          </p:nvPr>
        </p:nvSpPr>
        <p:spPr>
          <a:xfrm>
            <a:off x="4622700" y="1803875"/>
            <a:ext cx="17763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14"/>
          <p:cNvSpPr txBox="1"/>
          <p:nvPr>
            <p:ph idx="4" type="subTitle"/>
          </p:nvPr>
        </p:nvSpPr>
        <p:spPr>
          <a:xfrm>
            <a:off x="6813656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1" name="Google Shape;301;p14"/>
          <p:cNvSpPr txBox="1"/>
          <p:nvPr>
            <p:ph idx="5" type="body"/>
          </p:nvPr>
        </p:nvSpPr>
        <p:spPr>
          <a:xfrm>
            <a:off x="561325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02" name="Google Shape;302;p14"/>
          <p:cNvSpPr txBox="1"/>
          <p:nvPr>
            <p:ph idx="6" type="body"/>
          </p:nvPr>
        </p:nvSpPr>
        <p:spPr>
          <a:xfrm>
            <a:off x="2757388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03" name="Google Shape;303;p14"/>
          <p:cNvSpPr txBox="1"/>
          <p:nvPr>
            <p:ph idx="7" type="body"/>
          </p:nvPr>
        </p:nvSpPr>
        <p:spPr>
          <a:xfrm>
            <a:off x="495841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04" name="Google Shape;304;p14"/>
          <p:cNvSpPr txBox="1"/>
          <p:nvPr>
            <p:ph idx="8" type="body"/>
          </p:nvPr>
        </p:nvSpPr>
        <p:spPr>
          <a:xfrm>
            <a:off x="714686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05" name="Google Shape;305;p14"/>
          <p:cNvSpPr txBox="1"/>
          <p:nvPr>
            <p:ph idx="9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6" name="Google Shape;306;p14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7" name="Google Shape;30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5_2_3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10" name="Google Shape;310;p15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1" name="Google Shape;311;p15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3" name="Google Shape;313;p15"/>
          <p:cNvSpPr txBox="1"/>
          <p:nvPr>
            <p:ph idx="2" type="subTitle"/>
          </p:nvPr>
        </p:nvSpPr>
        <p:spPr>
          <a:xfrm>
            <a:off x="197717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4" name="Google Shape;314;p15"/>
          <p:cNvSpPr txBox="1"/>
          <p:nvPr>
            <p:ph idx="3" type="subTitle"/>
          </p:nvPr>
        </p:nvSpPr>
        <p:spPr>
          <a:xfrm>
            <a:off x="362318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5" name="Google Shape;315;p15"/>
          <p:cNvSpPr txBox="1"/>
          <p:nvPr>
            <p:ph idx="4" type="subTitle"/>
          </p:nvPr>
        </p:nvSpPr>
        <p:spPr>
          <a:xfrm>
            <a:off x="5465499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6" name="Google Shape;316;p15"/>
          <p:cNvSpPr txBox="1"/>
          <p:nvPr>
            <p:ph idx="5" type="subTitle"/>
          </p:nvPr>
        </p:nvSpPr>
        <p:spPr>
          <a:xfrm>
            <a:off x="385125" y="22006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6" type="subTitle"/>
          </p:nvPr>
        </p:nvSpPr>
        <p:spPr>
          <a:xfrm>
            <a:off x="385125" y="26108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7" type="subTitle"/>
          </p:nvPr>
        </p:nvSpPr>
        <p:spPr>
          <a:xfrm>
            <a:off x="385125" y="3024075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9" name="Google Shape;319;p15"/>
          <p:cNvSpPr txBox="1"/>
          <p:nvPr>
            <p:ph idx="8" type="subTitle"/>
          </p:nvPr>
        </p:nvSpPr>
        <p:spPr>
          <a:xfrm>
            <a:off x="385125" y="34296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0" name="Google Shape;320;p15"/>
          <p:cNvSpPr txBox="1"/>
          <p:nvPr>
            <p:ph idx="9" type="subTitle"/>
          </p:nvPr>
        </p:nvSpPr>
        <p:spPr>
          <a:xfrm>
            <a:off x="385125" y="38485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1" name="Google Shape;321;p15"/>
          <p:cNvSpPr txBox="1"/>
          <p:nvPr>
            <p:ph idx="13" type="subTitle"/>
          </p:nvPr>
        </p:nvSpPr>
        <p:spPr>
          <a:xfrm>
            <a:off x="1977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2" name="Google Shape;322;p15"/>
          <p:cNvSpPr txBox="1"/>
          <p:nvPr>
            <p:ph idx="14" type="subTitle"/>
          </p:nvPr>
        </p:nvSpPr>
        <p:spPr>
          <a:xfrm>
            <a:off x="1977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3" name="Google Shape;323;p15"/>
          <p:cNvSpPr txBox="1"/>
          <p:nvPr>
            <p:ph idx="15" type="subTitle"/>
          </p:nvPr>
        </p:nvSpPr>
        <p:spPr>
          <a:xfrm>
            <a:off x="1977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4" name="Google Shape;324;p15"/>
          <p:cNvSpPr txBox="1"/>
          <p:nvPr>
            <p:ph idx="16" type="subTitle"/>
          </p:nvPr>
        </p:nvSpPr>
        <p:spPr>
          <a:xfrm>
            <a:off x="1977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5" name="Google Shape;325;p15"/>
          <p:cNvSpPr txBox="1"/>
          <p:nvPr>
            <p:ph idx="17" type="subTitle"/>
          </p:nvPr>
        </p:nvSpPr>
        <p:spPr>
          <a:xfrm>
            <a:off x="1977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6" name="Google Shape;326;p15"/>
          <p:cNvSpPr txBox="1"/>
          <p:nvPr>
            <p:ph idx="18" type="subTitle"/>
          </p:nvPr>
        </p:nvSpPr>
        <p:spPr>
          <a:xfrm>
            <a:off x="3623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7" name="Google Shape;327;p15"/>
          <p:cNvSpPr txBox="1"/>
          <p:nvPr>
            <p:ph idx="19" type="subTitle"/>
          </p:nvPr>
        </p:nvSpPr>
        <p:spPr>
          <a:xfrm>
            <a:off x="3623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8" name="Google Shape;328;p15"/>
          <p:cNvSpPr txBox="1"/>
          <p:nvPr>
            <p:ph idx="20" type="subTitle"/>
          </p:nvPr>
        </p:nvSpPr>
        <p:spPr>
          <a:xfrm>
            <a:off x="3623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9" name="Google Shape;329;p15"/>
          <p:cNvSpPr txBox="1"/>
          <p:nvPr>
            <p:ph idx="21" type="subTitle"/>
          </p:nvPr>
        </p:nvSpPr>
        <p:spPr>
          <a:xfrm>
            <a:off x="3623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30" name="Google Shape;330;p15"/>
          <p:cNvSpPr txBox="1"/>
          <p:nvPr>
            <p:ph idx="22" type="subTitle"/>
          </p:nvPr>
        </p:nvSpPr>
        <p:spPr>
          <a:xfrm>
            <a:off x="3623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31" name="Google Shape;331;p15"/>
          <p:cNvSpPr txBox="1"/>
          <p:nvPr>
            <p:ph idx="23" type="subTitle"/>
          </p:nvPr>
        </p:nvSpPr>
        <p:spPr>
          <a:xfrm>
            <a:off x="5465501" y="22006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32" name="Google Shape;332;p15"/>
          <p:cNvSpPr txBox="1"/>
          <p:nvPr>
            <p:ph idx="24" type="subTitle"/>
          </p:nvPr>
        </p:nvSpPr>
        <p:spPr>
          <a:xfrm>
            <a:off x="5465501" y="26108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33" name="Google Shape;333;p15"/>
          <p:cNvSpPr txBox="1"/>
          <p:nvPr>
            <p:ph idx="25" type="subTitle"/>
          </p:nvPr>
        </p:nvSpPr>
        <p:spPr>
          <a:xfrm>
            <a:off x="5465501" y="30222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34" name="Google Shape;334;p15"/>
          <p:cNvSpPr txBox="1"/>
          <p:nvPr>
            <p:ph idx="26" type="subTitle"/>
          </p:nvPr>
        </p:nvSpPr>
        <p:spPr>
          <a:xfrm>
            <a:off x="5465501" y="34370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35" name="Google Shape;335;p15"/>
          <p:cNvSpPr txBox="1"/>
          <p:nvPr>
            <p:ph idx="27" type="subTitle"/>
          </p:nvPr>
        </p:nvSpPr>
        <p:spPr>
          <a:xfrm>
            <a:off x="5465501" y="38494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36" name="Google Shape;33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highlights">
  <p:cSld name="CUSTOM_5_2_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39" name="Google Shape;339;p16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0" name="Google Shape;340;p16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1" name="Google Shape;341;p16"/>
          <p:cNvSpPr txBox="1"/>
          <p:nvPr>
            <p:ph idx="2" type="subTitle"/>
          </p:nvPr>
        </p:nvSpPr>
        <p:spPr>
          <a:xfrm>
            <a:off x="229525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2" name="Google Shape;342;p16"/>
          <p:cNvSpPr txBox="1"/>
          <p:nvPr>
            <p:ph idx="3" type="subTitle"/>
          </p:nvPr>
        </p:nvSpPr>
        <p:spPr>
          <a:xfrm>
            <a:off x="201570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3" name="Google Shape;343;p16"/>
          <p:cNvSpPr txBox="1"/>
          <p:nvPr>
            <p:ph idx="4" type="subTitle"/>
          </p:nvPr>
        </p:nvSpPr>
        <p:spPr>
          <a:xfrm>
            <a:off x="3774602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4" name="Google Shape;344;p16"/>
          <p:cNvSpPr txBox="1"/>
          <p:nvPr>
            <p:ph idx="5" type="subTitle"/>
          </p:nvPr>
        </p:nvSpPr>
        <p:spPr>
          <a:xfrm>
            <a:off x="5616677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5" name="Google Shape;345;p16"/>
          <p:cNvSpPr txBox="1"/>
          <p:nvPr>
            <p:ph idx="6" type="subTitle"/>
          </p:nvPr>
        </p:nvSpPr>
        <p:spPr>
          <a:xfrm>
            <a:off x="741145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6" name="Google Shape;346;p16"/>
          <p:cNvSpPr txBox="1"/>
          <p:nvPr>
            <p:ph idx="7" type="body"/>
          </p:nvPr>
        </p:nvSpPr>
        <p:spPr>
          <a:xfrm>
            <a:off x="3875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47" name="Google Shape;347;p16"/>
          <p:cNvSpPr txBox="1"/>
          <p:nvPr>
            <p:ph idx="8" type="body"/>
          </p:nvPr>
        </p:nvSpPr>
        <p:spPr>
          <a:xfrm>
            <a:off x="2164609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348" name="Google Shape;348;p16"/>
          <p:cNvSpPr txBox="1"/>
          <p:nvPr>
            <p:ph idx="9" type="body"/>
          </p:nvPr>
        </p:nvSpPr>
        <p:spPr>
          <a:xfrm>
            <a:off x="39416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49" name="Google Shape;349;p16"/>
          <p:cNvSpPr txBox="1"/>
          <p:nvPr>
            <p:ph idx="13" type="body"/>
          </p:nvPr>
        </p:nvSpPr>
        <p:spPr>
          <a:xfrm>
            <a:off x="57644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50" name="Google Shape;350;p16"/>
          <p:cNvSpPr txBox="1"/>
          <p:nvPr>
            <p:ph idx="14" type="body"/>
          </p:nvPr>
        </p:nvSpPr>
        <p:spPr>
          <a:xfrm>
            <a:off x="75873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51" name="Google Shape;35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 w/ dots">
  <p:cSld name="CUSTOM_5_2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54" name="Google Shape;354;p17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55" name="Google Shape;355;p17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6" name="Google Shape;356;p17"/>
          <p:cNvSpPr txBox="1"/>
          <p:nvPr>
            <p:ph idx="2" type="subTitle"/>
          </p:nvPr>
        </p:nvSpPr>
        <p:spPr>
          <a:xfrm>
            <a:off x="35170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3" type="subTitle"/>
          </p:nvPr>
        </p:nvSpPr>
        <p:spPr>
          <a:xfrm>
            <a:off x="331505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4" type="subTitle"/>
          </p:nvPr>
        </p:nvSpPr>
        <p:spPr>
          <a:xfrm>
            <a:off x="6278400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grpSp>
        <p:nvGrpSpPr>
          <p:cNvPr id="360" name="Google Shape;360;p17"/>
          <p:cNvGrpSpPr/>
          <p:nvPr/>
        </p:nvGrpSpPr>
        <p:grpSpPr>
          <a:xfrm flipH="1">
            <a:off x="6903656" y="79823"/>
            <a:ext cx="2140834" cy="1767927"/>
            <a:chOff x="142083" y="79814"/>
            <a:chExt cx="1831025" cy="1512212"/>
          </a:xfrm>
        </p:grpSpPr>
        <p:sp>
          <p:nvSpPr>
            <p:cNvPr id="361" name="Google Shape;361;p17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385" name="Google Shape;385;p17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86" name="Google Shape;386;p17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87" name="Google Shape;38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">
  <p:cSld name="CUSTOM_5_2_1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90" name="Google Shape;390;p18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1" name="Google Shape;391;p18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2" name="Google Shape;392;p18"/>
          <p:cNvSpPr txBox="1"/>
          <p:nvPr>
            <p:ph idx="2" type="subTitle"/>
          </p:nvPr>
        </p:nvSpPr>
        <p:spPr>
          <a:xfrm>
            <a:off x="35170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3" type="subTitle"/>
          </p:nvPr>
        </p:nvSpPr>
        <p:spPr>
          <a:xfrm>
            <a:off x="331505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94" name="Google Shape;394;p18"/>
          <p:cNvSpPr txBox="1"/>
          <p:nvPr>
            <p:ph idx="4" type="subTitle"/>
          </p:nvPr>
        </p:nvSpPr>
        <p:spPr>
          <a:xfrm>
            <a:off x="6278400" y="2435600"/>
            <a:ext cx="2439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95" name="Google Shape;395;p18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396" name="Google Shape;396;p18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97" name="Google Shape;397;p18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98" name="Google Shape;39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highlights">
  <p:cSld name="CUSTOM_5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1" name="Google Shape;401;p19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02" name="Google Shape;402;p19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03" name="Google Shape;403;p19"/>
          <p:cNvSpPr txBox="1"/>
          <p:nvPr>
            <p:ph idx="2" type="subTitle"/>
          </p:nvPr>
        </p:nvSpPr>
        <p:spPr>
          <a:xfrm>
            <a:off x="637000" y="1820550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04" name="Google Shape;404;p19"/>
          <p:cNvSpPr txBox="1"/>
          <p:nvPr>
            <p:ph idx="3" type="subTitle"/>
          </p:nvPr>
        </p:nvSpPr>
        <p:spPr>
          <a:xfrm>
            <a:off x="637000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05" name="Google Shape;405;p19"/>
          <p:cNvSpPr txBox="1"/>
          <p:nvPr>
            <p:ph idx="4" type="subTitle"/>
          </p:nvPr>
        </p:nvSpPr>
        <p:spPr>
          <a:xfrm>
            <a:off x="5028175" y="1820550"/>
            <a:ext cx="702300" cy="7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19"/>
          <p:cNvSpPr txBox="1"/>
          <p:nvPr>
            <p:ph idx="5" type="subTitle"/>
          </p:nvPr>
        </p:nvSpPr>
        <p:spPr>
          <a:xfrm>
            <a:off x="5028175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07" name="Google Shape;407;p19"/>
          <p:cNvSpPr txBox="1"/>
          <p:nvPr>
            <p:ph idx="6" type="subTitle"/>
          </p:nvPr>
        </p:nvSpPr>
        <p:spPr>
          <a:xfrm>
            <a:off x="1546000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408" name="Google Shape;408;p19"/>
          <p:cNvSpPr txBox="1"/>
          <p:nvPr>
            <p:ph idx="7" type="subTitle"/>
          </p:nvPr>
        </p:nvSpPr>
        <p:spPr>
          <a:xfrm>
            <a:off x="1546000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409" name="Google Shape;409;p19"/>
          <p:cNvSpPr txBox="1"/>
          <p:nvPr>
            <p:ph idx="8" type="subTitle"/>
          </p:nvPr>
        </p:nvSpPr>
        <p:spPr>
          <a:xfrm>
            <a:off x="5937175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410" name="Google Shape;410;p19"/>
          <p:cNvSpPr txBox="1"/>
          <p:nvPr>
            <p:ph idx="9" type="subTitle"/>
          </p:nvPr>
        </p:nvSpPr>
        <p:spPr>
          <a:xfrm>
            <a:off x="5937175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411" name="Google Shape;41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Black">
  <p:cSld name="BLANK_1_1_1_1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20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0"/>
          <p:cNvCxnSpPr>
            <a:stCxn id="415" idx="1"/>
            <a:endCxn id="416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0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0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0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19" name="Google Shape;419;p20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20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20" name="Google Shape;420;p20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20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20"/>
          <p:cNvSpPr txBox="1"/>
          <p:nvPr>
            <p:ph idx="1" type="subTitle"/>
          </p:nvPr>
        </p:nvSpPr>
        <p:spPr>
          <a:xfrm>
            <a:off x="3948800" y="2677300"/>
            <a:ext cx="4966500" cy="2006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23" name="Google Shape;423;p20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4" name="Google Shape;42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3">
    <p:bg>
      <p:bgPr>
        <a:solidFill>
          <a:schemeClr val="accent5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" name="Google Shape;45;p3"/>
          <p:cNvSpPr txBox="1"/>
          <p:nvPr>
            <p:ph type="title"/>
          </p:nvPr>
        </p:nvSpPr>
        <p:spPr>
          <a:xfrm>
            <a:off x="3154650" y="467500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" type="subTitle"/>
          </p:nvPr>
        </p:nvSpPr>
        <p:spPr>
          <a:xfrm>
            <a:off x="3154650" y="1107294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/>
          <p:nvPr>
            <p:ph idx="2" type="pic"/>
          </p:nvPr>
        </p:nvSpPr>
        <p:spPr>
          <a:xfrm>
            <a:off x="3154650" y="3875225"/>
            <a:ext cx="618600" cy="808500"/>
          </a:xfrm>
          <a:prstGeom prst="snip2DiagRect">
            <a:avLst>
              <a:gd fmla="val 0" name="adj1"/>
              <a:gd fmla="val 34473" name="adj2"/>
            </a:avLst>
          </a:prstGeom>
          <a:noFill/>
          <a:ln>
            <a:noFill/>
          </a:ln>
        </p:spPr>
      </p:sp>
      <p:sp>
        <p:nvSpPr>
          <p:cNvPr id="48" name="Google Shape;48;p3"/>
          <p:cNvSpPr txBox="1"/>
          <p:nvPr>
            <p:ph idx="3" type="subTitle"/>
          </p:nvPr>
        </p:nvSpPr>
        <p:spPr>
          <a:xfrm>
            <a:off x="3859150" y="4072916"/>
            <a:ext cx="26217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ed Hat Display"/>
              <a:buNone/>
              <a:defRPr sz="9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4" type="subTitle"/>
          </p:nvPr>
        </p:nvSpPr>
        <p:spPr>
          <a:xfrm>
            <a:off x="38591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3"/>
          <p:cNvSpPr txBox="1"/>
          <p:nvPr>
            <p:ph idx="5" type="subTitle"/>
          </p:nvPr>
        </p:nvSpPr>
        <p:spPr>
          <a:xfrm>
            <a:off x="505580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3"/>
          <p:cNvSpPr txBox="1"/>
          <p:nvPr>
            <p:ph idx="6" type="subTitle"/>
          </p:nvPr>
        </p:nvSpPr>
        <p:spPr>
          <a:xfrm>
            <a:off x="62524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Green">
  <p:cSld name="BLANK_1_1_1_1_1_1_2">
    <p:bg>
      <p:bgPr>
        <a:solidFill>
          <a:schemeClr val="accent5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6" name="Google Shape;426;p21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1"/>
          <p:cNvCxnSpPr>
            <a:stCxn id="428" idx="1"/>
            <a:endCxn id="429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1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1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21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32" name="Google Shape;432;p21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21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33" name="Google Shape;433;p21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1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35" name="Google Shape;435;p21"/>
          <p:cNvSpPr txBox="1"/>
          <p:nvPr>
            <p:ph idx="1" type="subTitle"/>
          </p:nvPr>
        </p:nvSpPr>
        <p:spPr>
          <a:xfrm>
            <a:off x="3948800" y="2677301"/>
            <a:ext cx="4941000" cy="1929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/ description">
  <p:cSld name="BLANK_1_1_1_1_1_1_1_1_1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"/>
          <p:cNvSpPr txBox="1"/>
          <p:nvPr>
            <p:ph idx="1" type="subTitle"/>
          </p:nvPr>
        </p:nvSpPr>
        <p:spPr>
          <a:xfrm>
            <a:off x="4782025" y="17315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0" name="Google Shape;440;p22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1" name="Google Shape;441;p22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5" name="Google Shape;445;p22"/>
          <p:cNvSpPr txBox="1"/>
          <p:nvPr>
            <p:ph idx="2" type="subTitle"/>
          </p:nvPr>
        </p:nvSpPr>
        <p:spPr>
          <a:xfrm>
            <a:off x="4944882" y="18751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6" name="Google Shape;446;p22"/>
          <p:cNvSpPr txBox="1"/>
          <p:nvPr>
            <p:ph idx="3" type="subTitle"/>
          </p:nvPr>
        </p:nvSpPr>
        <p:spPr>
          <a:xfrm>
            <a:off x="4782025" y="2682477"/>
            <a:ext cx="19269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7" name="Google Shape;447;p22"/>
          <p:cNvSpPr txBox="1"/>
          <p:nvPr>
            <p:ph idx="4" type="subTitle"/>
          </p:nvPr>
        </p:nvSpPr>
        <p:spPr>
          <a:xfrm>
            <a:off x="4944882" y="2826125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8" name="Google Shape;448;p22"/>
          <p:cNvSpPr txBox="1"/>
          <p:nvPr>
            <p:ph idx="5" type="subTitle"/>
          </p:nvPr>
        </p:nvSpPr>
        <p:spPr>
          <a:xfrm>
            <a:off x="4782025" y="36280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9" name="Google Shape;449;p22"/>
          <p:cNvSpPr txBox="1"/>
          <p:nvPr>
            <p:ph idx="6" type="subTitle"/>
          </p:nvPr>
        </p:nvSpPr>
        <p:spPr>
          <a:xfrm>
            <a:off x="4944882" y="37716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0" name="Google Shape;450;p22"/>
          <p:cNvSpPr txBox="1"/>
          <p:nvPr>
            <p:ph idx="7" type="subTitle"/>
          </p:nvPr>
        </p:nvSpPr>
        <p:spPr>
          <a:xfrm>
            <a:off x="7123375" y="17315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51" name="Google Shape;451;p22"/>
          <p:cNvSpPr txBox="1"/>
          <p:nvPr>
            <p:ph idx="8" type="subTitle"/>
          </p:nvPr>
        </p:nvSpPr>
        <p:spPr>
          <a:xfrm>
            <a:off x="7278029" y="18751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2" name="Google Shape;452;p22"/>
          <p:cNvSpPr txBox="1"/>
          <p:nvPr>
            <p:ph idx="9" type="subTitle"/>
          </p:nvPr>
        </p:nvSpPr>
        <p:spPr>
          <a:xfrm>
            <a:off x="7123375" y="2682477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53" name="Google Shape;453;p22"/>
          <p:cNvSpPr txBox="1"/>
          <p:nvPr>
            <p:ph idx="13" type="subTitle"/>
          </p:nvPr>
        </p:nvSpPr>
        <p:spPr>
          <a:xfrm>
            <a:off x="7278029" y="2826127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4" name="Google Shape;454;p22"/>
          <p:cNvSpPr txBox="1"/>
          <p:nvPr>
            <p:ph idx="14" type="subTitle"/>
          </p:nvPr>
        </p:nvSpPr>
        <p:spPr>
          <a:xfrm>
            <a:off x="7123375" y="36280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55" name="Google Shape;455;p22"/>
          <p:cNvSpPr txBox="1"/>
          <p:nvPr>
            <p:ph idx="15" type="subTitle"/>
          </p:nvPr>
        </p:nvSpPr>
        <p:spPr>
          <a:xfrm>
            <a:off x="7278029" y="37716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6" name="Google Shape;45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_1_1_1_1_1_1_1_1_1_2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/>
          <p:nvPr>
            <p:ph idx="1" type="subTitle"/>
          </p:nvPr>
        </p:nvSpPr>
        <p:spPr>
          <a:xfrm>
            <a:off x="5711285" y="17315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59" name="Google Shape;459;p23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0" name="Google Shape;460;p23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1" name="Google Shape;461;p23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2" name="Google Shape;462;p23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3" name="Google Shape;463;p23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4" name="Google Shape;464;p23"/>
          <p:cNvSpPr txBox="1"/>
          <p:nvPr>
            <p:ph idx="2" type="subTitle"/>
          </p:nvPr>
        </p:nvSpPr>
        <p:spPr>
          <a:xfrm>
            <a:off x="5711285" y="22504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65" name="Google Shape;465;p23"/>
          <p:cNvSpPr txBox="1"/>
          <p:nvPr>
            <p:ph idx="3" type="subTitle"/>
          </p:nvPr>
        </p:nvSpPr>
        <p:spPr>
          <a:xfrm>
            <a:off x="5711285" y="2769450"/>
            <a:ext cx="28467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66" name="Google Shape;466;p23"/>
          <p:cNvSpPr txBox="1"/>
          <p:nvPr>
            <p:ph idx="4" type="subTitle"/>
          </p:nvPr>
        </p:nvSpPr>
        <p:spPr>
          <a:xfrm>
            <a:off x="5711285" y="328842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67" name="Google Shape;467;p23"/>
          <p:cNvSpPr txBox="1"/>
          <p:nvPr>
            <p:ph idx="5" type="subTitle"/>
          </p:nvPr>
        </p:nvSpPr>
        <p:spPr>
          <a:xfrm>
            <a:off x="5711285" y="38074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68" name="Google Shape;468;p23"/>
          <p:cNvSpPr txBox="1"/>
          <p:nvPr>
            <p:ph idx="6" type="subTitle"/>
          </p:nvPr>
        </p:nvSpPr>
        <p:spPr>
          <a:xfrm>
            <a:off x="5711285" y="43263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69" name="Google Shape;46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6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4"/>
          <p:cNvSpPr/>
          <p:nvPr/>
        </p:nvSpPr>
        <p:spPr>
          <a:xfrm rot="5400000">
            <a:off x="446600" y="-454900"/>
            <a:ext cx="2712900" cy="3605700"/>
          </a:xfrm>
          <a:prstGeom prst="snip1Rect">
            <a:avLst>
              <a:gd fmla="val 3981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72" name="Google Shape;472;p24"/>
          <p:cNvSpPr txBox="1"/>
          <p:nvPr>
            <p:ph type="title"/>
          </p:nvPr>
        </p:nvSpPr>
        <p:spPr>
          <a:xfrm>
            <a:off x="228600" y="525200"/>
            <a:ext cx="3154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3" name="Google Shape;473;p24"/>
          <p:cNvSpPr txBox="1"/>
          <p:nvPr>
            <p:ph idx="1" type="subTitle"/>
          </p:nvPr>
        </p:nvSpPr>
        <p:spPr>
          <a:xfrm>
            <a:off x="228600" y="1185575"/>
            <a:ext cx="2806800" cy="9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4" name="Google Shape;474;p24"/>
          <p:cNvSpPr txBox="1"/>
          <p:nvPr>
            <p:ph idx="2" type="subTitle"/>
          </p:nvPr>
        </p:nvSpPr>
        <p:spPr>
          <a:xfrm>
            <a:off x="4784300" y="1597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75" name="Google Shape;475;p24"/>
          <p:cNvSpPr txBox="1"/>
          <p:nvPr>
            <p:ph idx="3" type="subTitle"/>
          </p:nvPr>
        </p:nvSpPr>
        <p:spPr>
          <a:xfrm>
            <a:off x="6129000" y="16000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76" name="Google Shape;476;p24"/>
          <p:cNvSpPr txBox="1"/>
          <p:nvPr>
            <p:ph idx="4" type="subTitle"/>
          </p:nvPr>
        </p:nvSpPr>
        <p:spPr>
          <a:xfrm>
            <a:off x="6129000" y="2669675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77" name="Google Shape;477;p24"/>
          <p:cNvSpPr txBox="1"/>
          <p:nvPr>
            <p:ph idx="5" type="subTitle"/>
          </p:nvPr>
        </p:nvSpPr>
        <p:spPr>
          <a:xfrm>
            <a:off x="6129000" y="37392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78" name="Google Shape;478;p24"/>
          <p:cNvSpPr txBox="1"/>
          <p:nvPr>
            <p:ph idx="6" type="subTitle"/>
          </p:nvPr>
        </p:nvSpPr>
        <p:spPr>
          <a:xfrm>
            <a:off x="4784300" y="2668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79" name="Google Shape;479;p24"/>
          <p:cNvSpPr txBox="1"/>
          <p:nvPr>
            <p:ph idx="7" type="subTitle"/>
          </p:nvPr>
        </p:nvSpPr>
        <p:spPr>
          <a:xfrm>
            <a:off x="4784300" y="3739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80" name="Google Shape;48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3" name="Google Shape;48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86" name="Google Shape;48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7" name="Google Shape;48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0" name="Google Shape;490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1" name="Google Shape;491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2" name="Google Shape;49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5" name="Google Shape;495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6" name="Google Shape;49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9" name="Google Shape;49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2" name="Google Shape;502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3" name="Google Shape;503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4" name="Google Shape;50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BLANK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7291578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8102077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677575" y="4100576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5206068" y="0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6447262" y="0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8102075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8102075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7291578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5206074" y="102043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4028275" y="0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4028281" y="1020428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5206074" y="204086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102075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7291574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8102080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7291574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7291574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6447262" y="1020429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6447262" y="2040858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6447275" y="3061486"/>
            <a:ext cx="8442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8677575" y="0"/>
            <a:ext cx="4665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677575" y="2040869"/>
            <a:ext cx="4665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8677575" y="1020428"/>
            <a:ext cx="4665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8677577" y="3061472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" name="Google Shape;78;p4"/>
          <p:cNvSpPr txBox="1"/>
          <p:nvPr>
            <p:ph type="title"/>
          </p:nvPr>
        </p:nvSpPr>
        <p:spPr>
          <a:xfrm>
            <a:off x="259050" y="367084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  <p:sp>
        <p:nvSpPr>
          <p:cNvPr id="507" name="Google Shape;50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0" name="Google Shape;510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1" name="Google Shape;51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6" name="Google Shape;516;p3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7" name="Google Shape;517;p3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1" name="Google Shape;521;p3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22" name="Google Shape;522;p3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3" name="Google Shape;523;p3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4" name="Google Shape;524;p3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5" name="Google Shape;52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28" name="Google Shape;528;p3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9" name="Google Shape;529;p3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0" name="Google Shape;530;p3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1" name="Google Shape;531;p3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2" name="Google Shape;532;p3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3" name="Google Shape;533;p3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4" name="Google Shape;53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7" name="Google Shape;537;p3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8" name="Google Shape;538;p3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9" name="Google Shape;539;p3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0" name="Google Shape;540;p3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1" name="Google Shape;541;p3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2" name="Google Shape;542;p3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3" name="Google Shape;543;p3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4" name="Google Shape;544;p3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5" name="Google Shape;54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8" name="Google Shape;548;p3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2" name="Google Shape;552;p3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53" name="Google Shape;553;p3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54" name="Google Shape;554;p3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5" name="Google Shape;55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6" name="Google Shape;556;p3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7" name="Google Shape;557;p3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8" name="Google Shape;55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1" name="Google Shape;561;p4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62" name="Google Shape;562;p4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63" name="Google Shape;563;p4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4" name="Google Shape;564;p4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4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6" name="Google Shape;56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7" name="Google Shape;567;p4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8" name="Google Shape;568;p4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9" name="Google Shape;569;p4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0" name="Google Shape;57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BLANK_1">
    <p:bg>
      <p:bgPr>
        <a:solidFill>
          <a:schemeClr val="accent5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4895291" y="1377627"/>
            <a:ext cx="4091726" cy="3670806"/>
            <a:chOff x="5223565" y="1672200"/>
            <a:chExt cx="3763198" cy="3376074"/>
          </a:xfrm>
        </p:grpSpPr>
        <p:sp>
          <p:nvSpPr>
            <p:cNvPr id="82" name="Google Shape;82;p5"/>
            <p:cNvSpPr/>
            <p:nvPr/>
          </p:nvSpPr>
          <p:spPr>
            <a:xfrm>
              <a:off x="8597363" y="4658874"/>
              <a:ext cx="389400" cy="38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221477" y="467476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827856" y="466875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7434256" y="4656732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7061685" y="4674751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674992" y="46837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302724" y="4703118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931636" y="4719313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574999" y="4754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223565" y="4792075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233309" y="4405993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255991" y="403107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577744" y="435924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597859" y="3989773"/>
              <a:ext cx="128400" cy="1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617892" y="3617917"/>
              <a:ext cx="88200" cy="8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640242" y="3256822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947917" y="43376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947917" y="39489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971017" y="3583374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00412" y="3213736"/>
              <a:ext cx="120600" cy="1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028158" y="284821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310165" y="4307974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317617" y="3928525"/>
              <a:ext cx="251100" cy="251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338017" y="3557025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353659" y="3174152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378718" y="2811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742842" y="2786001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416508" y="246086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767893" y="2423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818658" y="2063849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6725510" y="316172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703814" y="353649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693510" y="391833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6683243" y="4298575"/>
              <a:ext cx="302100" cy="30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061692" y="4285375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070692" y="3905000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085092" y="352870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7103018" y="3150325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7124313" y="27793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7146044" y="2409955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7186793" y="2052175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7976817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8371192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8764889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441492" y="427460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452292" y="3896000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7470292" y="351017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7484692" y="3137725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7497293" y="2761300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7515288" y="23867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564468" y="2035826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7828801" y="427251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7835067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7850970" y="3509478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78599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7886401" y="2761299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7904067" y="2376550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7944867" y="2030125"/>
              <a:ext cx="152100" cy="15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330538" y="2030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717639" y="2025398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298197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691644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27387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66248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2484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649389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228667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620488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22520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61639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217728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605974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54" name="Google Shape;154;p5"/>
          <p:cNvGrpSpPr/>
          <p:nvPr/>
        </p:nvGrpSpPr>
        <p:grpSpPr>
          <a:xfrm>
            <a:off x="142078" y="79823"/>
            <a:ext cx="2140834" cy="1767927"/>
            <a:chOff x="142083" y="79814"/>
            <a:chExt cx="1831025" cy="1512212"/>
          </a:xfrm>
        </p:grpSpPr>
        <p:sp>
          <p:nvSpPr>
            <p:cNvPr id="155" name="Google Shape;155;p5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179" name="Google Shape;179;p5"/>
          <p:cNvSpPr txBox="1"/>
          <p:nvPr>
            <p:ph type="title"/>
          </p:nvPr>
        </p:nvSpPr>
        <p:spPr>
          <a:xfrm>
            <a:off x="228600" y="216039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0" name="Google Shape;180;p5"/>
          <p:cNvSpPr txBox="1"/>
          <p:nvPr>
            <p:ph idx="1" type="subTitle"/>
          </p:nvPr>
        </p:nvSpPr>
        <p:spPr>
          <a:xfrm>
            <a:off x="228600" y="2800192"/>
            <a:ext cx="4916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73" name="Google Shape;57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6" name="Google Shape;576;p4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7" name="Google Shape;577;p4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8" name="Google Shape;578;p4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9" name="Google Shape;579;p4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p4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1" name="Google Shape;581;p4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2" name="Google Shape;582;p4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3" name="Google Shape;583;p4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4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8" name="Google Shape;588;p43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89" name="Google Shape;589;p4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0" name="Google Shape;590;p4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1" name="Google Shape;591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1">
  <p:cSld name="CUSTOM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84" name="Google Shape;184;p6"/>
          <p:cNvSpPr/>
          <p:nvPr>
            <p:ph idx="2" type="pic"/>
          </p:nvPr>
        </p:nvSpPr>
        <p:spPr>
          <a:xfrm>
            <a:off x="22842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6"/>
          <p:cNvSpPr/>
          <p:nvPr>
            <p:ph idx="3" type="pic"/>
          </p:nvPr>
        </p:nvSpPr>
        <p:spPr>
          <a:xfrm>
            <a:off x="203677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6"/>
          <p:cNvSpPr/>
          <p:nvPr>
            <p:ph idx="4" type="pic"/>
          </p:nvPr>
        </p:nvSpPr>
        <p:spPr>
          <a:xfrm>
            <a:off x="3844088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6"/>
          <p:cNvSpPr/>
          <p:nvPr>
            <p:ph idx="5" type="pic"/>
          </p:nvPr>
        </p:nvSpPr>
        <p:spPr>
          <a:xfrm>
            <a:off x="565551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6"/>
          <p:cNvSpPr/>
          <p:nvPr>
            <p:ph idx="6" type="pic"/>
          </p:nvPr>
        </p:nvSpPr>
        <p:spPr>
          <a:xfrm>
            <a:off x="747086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6"/>
          <p:cNvSpPr txBox="1"/>
          <p:nvPr>
            <p:ph idx="1" type="subTitle"/>
          </p:nvPr>
        </p:nvSpPr>
        <p:spPr>
          <a:xfrm>
            <a:off x="32670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Google Shape;190;p6"/>
          <p:cNvSpPr txBox="1"/>
          <p:nvPr>
            <p:ph idx="7" type="subTitle"/>
          </p:nvPr>
        </p:nvSpPr>
        <p:spPr>
          <a:xfrm>
            <a:off x="32670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91" name="Google Shape;191;p6"/>
          <p:cNvSpPr txBox="1"/>
          <p:nvPr>
            <p:ph idx="8" type="subTitle"/>
          </p:nvPr>
        </p:nvSpPr>
        <p:spPr>
          <a:xfrm>
            <a:off x="2131863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2" name="Google Shape;192;p6"/>
          <p:cNvSpPr txBox="1"/>
          <p:nvPr>
            <p:ph idx="9" type="subTitle"/>
          </p:nvPr>
        </p:nvSpPr>
        <p:spPr>
          <a:xfrm>
            <a:off x="2131863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93" name="Google Shape;193;p6"/>
          <p:cNvSpPr txBox="1"/>
          <p:nvPr>
            <p:ph idx="13" type="subTitle"/>
          </p:nvPr>
        </p:nvSpPr>
        <p:spPr>
          <a:xfrm>
            <a:off x="394585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Google Shape;194;p6"/>
          <p:cNvSpPr txBox="1"/>
          <p:nvPr>
            <p:ph idx="14" type="subTitle"/>
          </p:nvPr>
        </p:nvSpPr>
        <p:spPr>
          <a:xfrm>
            <a:off x="394585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95" name="Google Shape;195;p6"/>
          <p:cNvSpPr txBox="1"/>
          <p:nvPr>
            <p:ph idx="15" type="subTitle"/>
          </p:nvPr>
        </p:nvSpPr>
        <p:spPr>
          <a:xfrm>
            <a:off x="575346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6" name="Google Shape;196;p6"/>
          <p:cNvSpPr txBox="1"/>
          <p:nvPr>
            <p:ph idx="16" type="subTitle"/>
          </p:nvPr>
        </p:nvSpPr>
        <p:spPr>
          <a:xfrm>
            <a:off x="575346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97" name="Google Shape;197;p6"/>
          <p:cNvSpPr txBox="1"/>
          <p:nvPr>
            <p:ph idx="17" type="subTitle"/>
          </p:nvPr>
        </p:nvSpPr>
        <p:spPr>
          <a:xfrm>
            <a:off x="756971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p6"/>
          <p:cNvSpPr txBox="1"/>
          <p:nvPr>
            <p:ph idx="18" type="subTitle"/>
          </p:nvPr>
        </p:nvSpPr>
        <p:spPr>
          <a:xfrm>
            <a:off x="756971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99" name="Google Shape;19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2">
  <p:cSld name="CUSTOM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02" name="Google Shape;202;p7"/>
          <p:cNvSpPr/>
          <p:nvPr/>
        </p:nvSpPr>
        <p:spPr>
          <a:xfrm>
            <a:off x="4898537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5962868" y="6100"/>
            <a:ext cx="2115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8077928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3063300" y="6100"/>
            <a:ext cx="18354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6" name="Google Shape;206;p7"/>
          <p:cNvSpPr/>
          <p:nvPr>
            <p:ph idx="2" type="pic"/>
          </p:nvPr>
        </p:nvSpPr>
        <p:spPr>
          <a:xfrm>
            <a:off x="228425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7"/>
          <p:cNvSpPr/>
          <p:nvPr>
            <p:ph idx="3" type="pic"/>
          </p:nvPr>
        </p:nvSpPr>
        <p:spPr>
          <a:xfrm>
            <a:off x="203908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7"/>
          <p:cNvSpPr/>
          <p:nvPr>
            <p:ph idx="4" type="pic"/>
          </p:nvPr>
        </p:nvSpPr>
        <p:spPr>
          <a:xfrm>
            <a:off x="3849663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7"/>
          <p:cNvSpPr/>
          <p:nvPr>
            <p:ph idx="5" type="pic"/>
          </p:nvPr>
        </p:nvSpPr>
        <p:spPr>
          <a:xfrm>
            <a:off x="56602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7"/>
          <p:cNvSpPr/>
          <p:nvPr>
            <p:ph idx="6" type="pic"/>
          </p:nvPr>
        </p:nvSpPr>
        <p:spPr>
          <a:xfrm>
            <a:off x="74707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7"/>
          <p:cNvSpPr txBox="1"/>
          <p:nvPr>
            <p:ph idx="1" type="subTitle"/>
          </p:nvPr>
        </p:nvSpPr>
        <p:spPr>
          <a:xfrm>
            <a:off x="326700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7"/>
          <p:cNvSpPr txBox="1"/>
          <p:nvPr>
            <p:ph idx="7" type="subTitle"/>
          </p:nvPr>
        </p:nvSpPr>
        <p:spPr>
          <a:xfrm>
            <a:off x="326700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3" name="Google Shape;213;p7"/>
          <p:cNvSpPr txBox="1"/>
          <p:nvPr>
            <p:ph idx="8" type="subTitle"/>
          </p:nvPr>
        </p:nvSpPr>
        <p:spPr>
          <a:xfrm>
            <a:off x="21251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4" name="Google Shape;214;p7"/>
          <p:cNvSpPr txBox="1"/>
          <p:nvPr>
            <p:ph idx="9" type="subTitle"/>
          </p:nvPr>
        </p:nvSpPr>
        <p:spPr>
          <a:xfrm>
            <a:off x="21251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5" name="Google Shape;215;p7"/>
          <p:cNvSpPr txBox="1"/>
          <p:nvPr>
            <p:ph idx="13" type="subTitle"/>
          </p:nvPr>
        </p:nvSpPr>
        <p:spPr>
          <a:xfrm>
            <a:off x="39356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7"/>
          <p:cNvSpPr txBox="1"/>
          <p:nvPr>
            <p:ph idx="14" type="subTitle"/>
          </p:nvPr>
        </p:nvSpPr>
        <p:spPr>
          <a:xfrm>
            <a:off x="39356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7" name="Google Shape;217;p7"/>
          <p:cNvSpPr txBox="1"/>
          <p:nvPr>
            <p:ph idx="15" type="subTitle"/>
          </p:nvPr>
        </p:nvSpPr>
        <p:spPr>
          <a:xfrm>
            <a:off x="5746188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8" name="Google Shape;218;p7"/>
          <p:cNvSpPr txBox="1"/>
          <p:nvPr>
            <p:ph idx="16" type="subTitle"/>
          </p:nvPr>
        </p:nvSpPr>
        <p:spPr>
          <a:xfrm>
            <a:off x="5746188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9" name="Google Shape;219;p7"/>
          <p:cNvSpPr txBox="1"/>
          <p:nvPr>
            <p:ph idx="17" type="subTitle"/>
          </p:nvPr>
        </p:nvSpPr>
        <p:spPr>
          <a:xfrm>
            <a:off x="755671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7"/>
          <p:cNvSpPr txBox="1"/>
          <p:nvPr>
            <p:ph idx="18" type="subTitle"/>
          </p:nvPr>
        </p:nvSpPr>
        <p:spPr>
          <a:xfrm>
            <a:off x="755671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21" name="Google Shape;221;p7"/>
          <p:cNvSpPr txBox="1"/>
          <p:nvPr>
            <p:ph idx="19" type="body"/>
          </p:nvPr>
        </p:nvSpPr>
        <p:spPr>
          <a:xfrm>
            <a:off x="2286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22" name="Google Shape;222;p7"/>
          <p:cNvSpPr txBox="1"/>
          <p:nvPr>
            <p:ph idx="20" type="body"/>
          </p:nvPr>
        </p:nvSpPr>
        <p:spPr>
          <a:xfrm>
            <a:off x="203910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23" name="Google Shape;223;p7"/>
          <p:cNvSpPr txBox="1"/>
          <p:nvPr>
            <p:ph idx="21" type="body"/>
          </p:nvPr>
        </p:nvSpPr>
        <p:spPr>
          <a:xfrm>
            <a:off x="384952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4" name="Google Shape;224;p7"/>
          <p:cNvSpPr txBox="1"/>
          <p:nvPr>
            <p:ph idx="22" type="body"/>
          </p:nvPr>
        </p:nvSpPr>
        <p:spPr>
          <a:xfrm>
            <a:off x="565995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25" name="Google Shape;225;p7"/>
          <p:cNvSpPr txBox="1"/>
          <p:nvPr>
            <p:ph idx="23" type="body"/>
          </p:nvPr>
        </p:nvSpPr>
        <p:spPr>
          <a:xfrm>
            <a:off x="74703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26" name="Google Shape;22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1_1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29" name="Google Shape;22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locks">
  <p:cSld name="BLANK_1_1_1_1_3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>
            <p:ph idx="1" type="subTitle"/>
          </p:nvPr>
        </p:nvSpPr>
        <p:spPr>
          <a:xfrm>
            <a:off x="424600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9"/>
          <p:cNvSpPr txBox="1"/>
          <p:nvPr>
            <p:ph idx="2" type="body"/>
          </p:nvPr>
        </p:nvSpPr>
        <p:spPr>
          <a:xfrm>
            <a:off x="424600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33" name="Google Shape;233;p9"/>
          <p:cNvSpPr txBox="1"/>
          <p:nvPr>
            <p:ph idx="3" type="subTitle"/>
          </p:nvPr>
        </p:nvSpPr>
        <p:spPr>
          <a:xfrm>
            <a:off x="3329688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9"/>
          <p:cNvSpPr txBox="1"/>
          <p:nvPr>
            <p:ph idx="4" type="body"/>
          </p:nvPr>
        </p:nvSpPr>
        <p:spPr>
          <a:xfrm>
            <a:off x="3329688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35" name="Google Shape;235;p9"/>
          <p:cNvSpPr txBox="1"/>
          <p:nvPr>
            <p:ph idx="5" type="subTitle"/>
          </p:nvPr>
        </p:nvSpPr>
        <p:spPr>
          <a:xfrm>
            <a:off x="6237091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9"/>
          <p:cNvSpPr txBox="1"/>
          <p:nvPr>
            <p:ph idx="6" type="body"/>
          </p:nvPr>
        </p:nvSpPr>
        <p:spPr>
          <a:xfrm>
            <a:off x="6237091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37" name="Google Shape;237;p9"/>
          <p:cNvSpPr txBox="1"/>
          <p:nvPr>
            <p:ph type="title"/>
          </p:nvPr>
        </p:nvSpPr>
        <p:spPr>
          <a:xfrm>
            <a:off x="228600" y="420025"/>
            <a:ext cx="481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38" name="Google Shape;238;p9"/>
          <p:cNvSpPr txBox="1"/>
          <p:nvPr>
            <p:ph idx="7" type="subTitle"/>
          </p:nvPr>
        </p:nvSpPr>
        <p:spPr>
          <a:xfrm>
            <a:off x="424600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9" name="Google Shape;239;p9"/>
          <p:cNvSpPr txBox="1"/>
          <p:nvPr>
            <p:ph idx="8" type="body"/>
          </p:nvPr>
        </p:nvSpPr>
        <p:spPr>
          <a:xfrm>
            <a:off x="424600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40" name="Google Shape;240;p9"/>
          <p:cNvSpPr txBox="1"/>
          <p:nvPr>
            <p:ph idx="9" type="subTitle"/>
          </p:nvPr>
        </p:nvSpPr>
        <p:spPr>
          <a:xfrm>
            <a:off x="4815675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9"/>
          <p:cNvSpPr txBox="1"/>
          <p:nvPr>
            <p:ph idx="13" type="body"/>
          </p:nvPr>
        </p:nvSpPr>
        <p:spPr>
          <a:xfrm>
            <a:off x="4815675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42" name="Google Shape;24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">
  <p:cSld name="BLANK_1_1_1_1_2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45" name="Google Shape;245;p10"/>
          <p:cNvSpPr/>
          <p:nvPr>
            <p:ph idx="2" type="pic"/>
          </p:nvPr>
        </p:nvSpPr>
        <p:spPr>
          <a:xfrm>
            <a:off x="1446025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46" name="Google Shape;246;p10"/>
          <p:cNvSpPr/>
          <p:nvPr>
            <p:ph idx="3" type="pic"/>
          </p:nvPr>
        </p:nvSpPr>
        <p:spPr>
          <a:xfrm>
            <a:off x="6526650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47" name="Google Shape;247;p10"/>
          <p:cNvSpPr/>
          <p:nvPr>
            <p:ph idx="4" type="pic"/>
          </p:nvPr>
        </p:nvSpPr>
        <p:spPr>
          <a:xfrm>
            <a:off x="3982125" y="2570200"/>
            <a:ext cx="1232400" cy="1292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48" name="Google Shape;248;p10"/>
          <p:cNvSpPr txBox="1"/>
          <p:nvPr>
            <p:ph idx="1" type="subTitle"/>
          </p:nvPr>
        </p:nvSpPr>
        <p:spPr>
          <a:xfrm>
            <a:off x="228477" y="266742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49" name="Google Shape;249;p10"/>
          <p:cNvSpPr txBox="1"/>
          <p:nvPr>
            <p:ph idx="5" type="subTitle"/>
          </p:nvPr>
        </p:nvSpPr>
        <p:spPr>
          <a:xfrm>
            <a:off x="228475" y="3167625"/>
            <a:ext cx="2195100" cy="690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50" name="Google Shape;250;p10"/>
          <p:cNvSpPr txBox="1"/>
          <p:nvPr>
            <p:ph idx="6" type="subTitle"/>
          </p:nvPr>
        </p:nvSpPr>
        <p:spPr>
          <a:xfrm>
            <a:off x="2833342" y="3971788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0"/>
          <p:cNvSpPr txBox="1"/>
          <p:nvPr>
            <p:ph idx="7" type="subTitle"/>
          </p:nvPr>
        </p:nvSpPr>
        <p:spPr>
          <a:xfrm>
            <a:off x="2833350" y="4471996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52" name="Google Shape;252;p10"/>
          <p:cNvSpPr txBox="1"/>
          <p:nvPr>
            <p:ph idx="8" type="subTitle"/>
          </p:nvPr>
        </p:nvSpPr>
        <p:spPr>
          <a:xfrm>
            <a:off x="5382242" y="268614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53" name="Google Shape;253;p10"/>
          <p:cNvSpPr txBox="1"/>
          <p:nvPr>
            <p:ph idx="9" type="subTitle"/>
          </p:nvPr>
        </p:nvSpPr>
        <p:spPr>
          <a:xfrm>
            <a:off x="5382250" y="3186352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54" name="Google Shape;254;p10"/>
          <p:cNvSpPr txBox="1"/>
          <p:nvPr>
            <p:ph idx="13" type="subTitle"/>
          </p:nvPr>
        </p:nvSpPr>
        <p:spPr>
          <a:xfrm>
            <a:off x="2418550" y="2576525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10"/>
          <p:cNvSpPr txBox="1"/>
          <p:nvPr>
            <p:ph idx="14" type="subTitle"/>
          </p:nvPr>
        </p:nvSpPr>
        <p:spPr>
          <a:xfrm>
            <a:off x="4958025" y="3866186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10"/>
          <p:cNvSpPr txBox="1"/>
          <p:nvPr>
            <p:ph idx="15" type="subTitle"/>
          </p:nvPr>
        </p:nvSpPr>
        <p:spPr>
          <a:xfrm>
            <a:off x="7502550" y="2578054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895400"/>
            <a:ext cx="576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8850" y="312400"/>
            <a:ext cx="4469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523800" y="1983025"/>
            <a:ext cx="40434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9" Type="http://schemas.openxmlformats.org/officeDocument/2006/relationships/image" Target="../media/image7.png"/><Relationship Id="rId5" Type="http://schemas.openxmlformats.org/officeDocument/2006/relationships/image" Target="../media/image4.jpg"/><Relationship Id="rId6" Type="http://schemas.openxmlformats.org/officeDocument/2006/relationships/image" Target="../media/image11.jpg"/><Relationship Id="rId7" Type="http://schemas.openxmlformats.org/officeDocument/2006/relationships/image" Target="../media/image26.jpg"/><Relationship Id="rId8" Type="http://schemas.openxmlformats.org/officeDocument/2006/relationships/image" Target="../media/image17.png"/><Relationship Id="rId10" Type="http://schemas.openxmlformats.org/officeDocument/2006/relationships/image" Target="../media/image2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Relationship Id="rId5" Type="http://schemas.openxmlformats.org/officeDocument/2006/relationships/image" Target="../media/image9.png"/><Relationship Id="rId6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unavco.org/instrumentation/networks/status/all/realtime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28.png"/><Relationship Id="rId6" Type="http://schemas.openxmlformats.org/officeDocument/2006/relationships/image" Target="../media/image14.png"/><Relationship Id="rId7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 txBox="1"/>
          <p:nvPr>
            <p:ph type="title"/>
          </p:nvPr>
        </p:nvSpPr>
        <p:spPr>
          <a:xfrm>
            <a:off x="259050" y="2207719"/>
            <a:ext cx="5760900" cy="2050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GIS Final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RTK Machine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7" name="Google Shape;597;p44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Spring 2025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8" name="Google Shape;598;p44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Christopher Tillotson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9" name="Google Shape;59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3"/>
          <p:cNvSpPr/>
          <p:nvPr/>
        </p:nvSpPr>
        <p:spPr>
          <a:xfrm>
            <a:off x="4618950" y="2669663"/>
            <a:ext cx="1158300" cy="3300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794" name="Google Shape;794;p53"/>
          <p:cNvSpPr/>
          <p:nvPr/>
        </p:nvSpPr>
        <p:spPr>
          <a:xfrm>
            <a:off x="5776325" y="2669669"/>
            <a:ext cx="2561100" cy="6519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795" name="Google Shape;795;p53"/>
          <p:cNvSpPr/>
          <p:nvPr/>
        </p:nvSpPr>
        <p:spPr>
          <a:xfrm>
            <a:off x="4618950" y="3739238"/>
            <a:ext cx="1158300" cy="3300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796" name="Google Shape;796;p53"/>
          <p:cNvSpPr/>
          <p:nvPr/>
        </p:nvSpPr>
        <p:spPr>
          <a:xfrm>
            <a:off x="5776325" y="3739238"/>
            <a:ext cx="2561100" cy="6519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797" name="Google Shape;797;p53"/>
          <p:cNvSpPr/>
          <p:nvPr/>
        </p:nvSpPr>
        <p:spPr>
          <a:xfrm>
            <a:off x="4618950" y="1600100"/>
            <a:ext cx="1158300" cy="3300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798" name="Google Shape;798;p53"/>
          <p:cNvSpPr/>
          <p:nvPr/>
        </p:nvSpPr>
        <p:spPr>
          <a:xfrm>
            <a:off x="5776325" y="1600100"/>
            <a:ext cx="2561100" cy="6519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799" name="Google Shape;799;p53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Christopher Tillotson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0" name="Google Shape;800;p53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Spring 2025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1" name="Google Shape;801;p53"/>
          <p:cNvSpPr txBox="1"/>
          <p:nvPr>
            <p:ph type="title"/>
          </p:nvPr>
        </p:nvSpPr>
        <p:spPr>
          <a:xfrm>
            <a:off x="228600" y="525200"/>
            <a:ext cx="3154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802" name="Google Shape;802;p53"/>
          <p:cNvSpPr txBox="1"/>
          <p:nvPr>
            <p:ph idx="1" type="subTitle"/>
          </p:nvPr>
        </p:nvSpPr>
        <p:spPr>
          <a:xfrm>
            <a:off x="228600" y="1185575"/>
            <a:ext cx="2641200" cy="9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has the possibility to dramatically expand in scope</a:t>
            </a:r>
            <a:endParaRPr/>
          </a:p>
        </p:txBody>
      </p:sp>
      <p:sp>
        <p:nvSpPr>
          <p:cNvPr id="803" name="Google Shape;803;p53"/>
          <p:cNvSpPr txBox="1"/>
          <p:nvPr>
            <p:ph idx="2" type="subTitle"/>
          </p:nvPr>
        </p:nvSpPr>
        <p:spPr>
          <a:xfrm>
            <a:off x="4784300" y="1597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Rabbit Holes</a:t>
            </a:r>
            <a:endParaRPr/>
          </a:p>
        </p:txBody>
      </p:sp>
      <p:sp>
        <p:nvSpPr>
          <p:cNvPr id="804" name="Google Shape;804;p53"/>
          <p:cNvSpPr txBox="1"/>
          <p:nvPr>
            <p:ph idx="3" type="subTitle"/>
          </p:nvPr>
        </p:nvSpPr>
        <p:spPr>
          <a:xfrm>
            <a:off x="6129000" y="16000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more possible features, customization</a:t>
            </a:r>
            <a:endParaRPr/>
          </a:p>
        </p:txBody>
      </p:sp>
      <p:sp>
        <p:nvSpPr>
          <p:cNvPr id="805" name="Google Shape;805;p53"/>
          <p:cNvSpPr txBox="1"/>
          <p:nvPr>
            <p:ph idx="4" type="subTitle"/>
          </p:nvPr>
        </p:nvSpPr>
        <p:spPr>
          <a:xfrm>
            <a:off x="6129000" y="2669675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scope of data to include more networks, </a:t>
            </a:r>
            <a:r>
              <a:rPr lang="en"/>
              <a:t>apply</a:t>
            </a:r>
            <a:r>
              <a:rPr lang="en"/>
              <a:t> to a larger area, integrate data from multiple sources</a:t>
            </a:r>
            <a:endParaRPr/>
          </a:p>
        </p:txBody>
      </p:sp>
      <p:sp>
        <p:nvSpPr>
          <p:cNvPr id="806" name="Google Shape;806;p53"/>
          <p:cNvSpPr txBox="1"/>
          <p:nvPr>
            <p:ph idx="5" type="subTitle"/>
          </p:nvPr>
        </p:nvSpPr>
        <p:spPr>
          <a:xfrm>
            <a:off x="6129000" y="37392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implement similar designs but live-streaming data, and possible in Experience Builder for accessibility</a:t>
            </a:r>
            <a:endParaRPr/>
          </a:p>
        </p:txBody>
      </p:sp>
      <p:sp>
        <p:nvSpPr>
          <p:cNvPr id="807" name="Google Shape;807;p53"/>
          <p:cNvSpPr txBox="1"/>
          <p:nvPr>
            <p:ph idx="6" type="subTitle"/>
          </p:nvPr>
        </p:nvSpPr>
        <p:spPr>
          <a:xfrm>
            <a:off x="4784300" y="2668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8" name="Google Shape;808;p53"/>
          <p:cNvSpPr txBox="1"/>
          <p:nvPr>
            <p:ph idx="7" type="subTitle"/>
          </p:nvPr>
        </p:nvSpPr>
        <p:spPr>
          <a:xfrm>
            <a:off x="4734200" y="3739250"/>
            <a:ext cx="9903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Realtime, Arc EB</a:t>
            </a:r>
            <a:endParaRPr/>
          </a:p>
        </p:txBody>
      </p:sp>
      <p:sp>
        <p:nvSpPr>
          <p:cNvPr id="809" name="Google Shape;80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115" y="-9158"/>
            <a:ext cx="91861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54"/>
          <p:cNvSpPr/>
          <p:nvPr/>
        </p:nvSpPr>
        <p:spPr>
          <a:xfrm>
            <a:off x="-42097" y="-8782"/>
            <a:ext cx="9186000" cy="51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4"/>
          <p:cNvSpPr txBox="1"/>
          <p:nvPr/>
        </p:nvSpPr>
        <p:spPr>
          <a:xfrm>
            <a:off x="195155" y="64151"/>
            <a:ext cx="3195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100"/>
              <a:buFont typeface="Avenir"/>
              <a:buNone/>
            </a:pPr>
            <a:r>
              <a:rPr b="1" i="1" lang="en" sz="1100" u="none" cap="none" strike="noStrike">
                <a:solidFill>
                  <a:srgbClr val="04738F"/>
                </a:solidFill>
                <a:latin typeface="Avenir"/>
                <a:ea typeface="Avenir"/>
                <a:cs typeface="Avenir"/>
                <a:sym typeface="Avenir"/>
              </a:rPr>
              <a:t>Organization</a:t>
            </a:r>
            <a:endParaRPr sz="1100"/>
          </a:p>
        </p:txBody>
      </p:sp>
      <p:sp>
        <p:nvSpPr>
          <p:cNvPr id="817" name="Google Shape;817;p54"/>
          <p:cNvSpPr/>
          <p:nvPr/>
        </p:nvSpPr>
        <p:spPr>
          <a:xfrm>
            <a:off x="205679" y="384368"/>
            <a:ext cx="5702100" cy="146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4"/>
          <p:cNvSpPr/>
          <p:nvPr/>
        </p:nvSpPr>
        <p:spPr>
          <a:xfrm>
            <a:off x="6157469" y="377427"/>
            <a:ext cx="2939400" cy="14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4"/>
          <p:cNvSpPr/>
          <p:nvPr/>
        </p:nvSpPr>
        <p:spPr>
          <a:xfrm>
            <a:off x="205680" y="1920240"/>
            <a:ext cx="8891100" cy="180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4"/>
          <p:cNvSpPr/>
          <p:nvPr/>
        </p:nvSpPr>
        <p:spPr>
          <a:xfrm>
            <a:off x="266550" y="2150963"/>
            <a:ext cx="8739000" cy="1356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9D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54"/>
          <p:cNvSpPr/>
          <p:nvPr/>
        </p:nvSpPr>
        <p:spPr>
          <a:xfrm>
            <a:off x="184477" y="3538204"/>
            <a:ext cx="8891100" cy="125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4"/>
          <p:cNvSpPr txBox="1"/>
          <p:nvPr/>
        </p:nvSpPr>
        <p:spPr>
          <a:xfrm>
            <a:off x="280116" y="1957324"/>
            <a:ext cx="1143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100"/>
              <a:buFont typeface="Avenir"/>
              <a:buNone/>
            </a:pPr>
            <a:r>
              <a:rPr b="1" i="0" lang="en" sz="1100" u="none" cap="none" strike="noStrike">
                <a:solidFill>
                  <a:srgbClr val="04738F"/>
                </a:solidFill>
                <a:latin typeface="Avenir"/>
                <a:ea typeface="Avenir"/>
                <a:cs typeface="Avenir"/>
                <a:sym typeface="Avenir"/>
              </a:rPr>
              <a:t>3. Strategy</a:t>
            </a:r>
            <a:endParaRPr b="0" i="1" sz="1100" u="none" cap="none" strike="noStrike">
              <a:solidFill>
                <a:srgbClr val="047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54"/>
          <p:cNvSpPr txBox="1"/>
          <p:nvPr/>
        </p:nvSpPr>
        <p:spPr>
          <a:xfrm>
            <a:off x="6252639" y="377427"/>
            <a:ext cx="25464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100"/>
              <a:buFont typeface="Avenir"/>
              <a:buNone/>
            </a:pPr>
            <a:r>
              <a:rPr b="1" i="0" lang="en" sz="1100" u="none" cap="none" strike="noStrike">
                <a:solidFill>
                  <a:srgbClr val="04738F"/>
                </a:solidFill>
                <a:latin typeface="Avenir"/>
                <a:ea typeface="Avenir"/>
                <a:cs typeface="Avenir"/>
                <a:sym typeface="Avenir"/>
              </a:rPr>
              <a:t>2. Value Proposition</a:t>
            </a:r>
            <a:endParaRPr sz="1100"/>
          </a:p>
        </p:txBody>
      </p:sp>
      <p:sp>
        <p:nvSpPr>
          <p:cNvPr id="824" name="Google Shape;824;p54"/>
          <p:cNvSpPr txBox="1"/>
          <p:nvPr/>
        </p:nvSpPr>
        <p:spPr>
          <a:xfrm>
            <a:off x="205686" y="3838964"/>
            <a:ext cx="28239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100"/>
              <a:buFont typeface="Avenir"/>
              <a:buNone/>
            </a:pPr>
            <a:r>
              <a:rPr b="1" i="0" lang="en" sz="1100" u="none" cap="none" strike="noStrike">
                <a:solidFill>
                  <a:srgbClr val="04738F"/>
                </a:solidFill>
                <a:latin typeface="Avenir"/>
                <a:ea typeface="Avenir"/>
                <a:cs typeface="Avenir"/>
                <a:sym typeface="Avenir"/>
              </a:rPr>
              <a:t>4. Roadmap</a:t>
            </a:r>
            <a:endParaRPr sz="1100"/>
          </a:p>
        </p:txBody>
      </p:sp>
      <p:sp>
        <p:nvSpPr>
          <p:cNvPr id="825" name="Google Shape;825;p54"/>
          <p:cNvSpPr txBox="1"/>
          <p:nvPr/>
        </p:nvSpPr>
        <p:spPr>
          <a:xfrm>
            <a:off x="288374" y="656689"/>
            <a:ext cx="23541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003D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003D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003D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6" name="Google Shape;826;p54"/>
          <p:cNvCxnSpPr/>
          <p:nvPr/>
        </p:nvCxnSpPr>
        <p:spPr>
          <a:xfrm>
            <a:off x="2748809" y="709423"/>
            <a:ext cx="0" cy="903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7" name="Google Shape;827;p54"/>
          <p:cNvSpPr txBox="1"/>
          <p:nvPr/>
        </p:nvSpPr>
        <p:spPr>
          <a:xfrm>
            <a:off x="6483349" y="675563"/>
            <a:ext cx="24801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rgbClr val="003D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D61"/>
              </a:buClr>
              <a:buSzPts val="700"/>
              <a:buFont typeface="Calibri"/>
              <a:buNone/>
            </a:pPr>
            <a:r>
              <a:rPr b="0" i="0" lang="en" sz="700" u="none" cap="none" strike="noStrike">
                <a:solidFill>
                  <a:srgbClr val="003D6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cxnSp>
        <p:nvCxnSpPr>
          <p:cNvPr id="828" name="Google Shape;828;p54"/>
          <p:cNvCxnSpPr/>
          <p:nvPr/>
        </p:nvCxnSpPr>
        <p:spPr>
          <a:xfrm>
            <a:off x="3166463" y="2310488"/>
            <a:ext cx="0" cy="1084800"/>
          </a:xfrm>
          <a:prstGeom prst="straightConnector1">
            <a:avLst/>
          </a:prstGeom>
          <a:noFill/>
          <a:ln cap="flat" cmpd="sng" w="9525">
            <a:solidFill>
              <a:srgbClr val="4725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54"/>
          <p:cNvCxnSpPr/>
          <p:nvPr/>
        </p:nvCxnSpPr>
        <p:spPr>
          <a:xfrm>
            <a:off x="6080227" y="2310488"/>
            <a:ext cx="0" cy="1084800"/>
          </a:xfrm>
          <a:prstGeom prst="straightConnector1">
            <a:avLst/>
          </a:prstGeom>
          <a:noFill/>
          <a:ln cap="flat" cmpd="sng" w="9525">
            <a:solidFill>
              <a:srgbClr val="4725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0" name="Google Shape;830;p54"/>
          <p:cNvSpPr/>
          <p:nvPr/>
        </p:nvSpPr>
        <p:spPr>
          <a:xfrm rot="5400000">
            <a:off x="5473786" y="939020"/>
            <a:ext cx="1105500" cy="235200"/>
          </a:xfrm>
          <a:prstGeom prst="triangle">
            <a:avLst>
              <a:gd fmla="val 49767" name="adj"/>
            </a:avLst>
          </a:prstGeom>
          <a:solidFill>
            <a:srgbClr val="BFE7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54"/>
          <p:cNvSpPr/>
          <p:nvPr/>
        </p:nvSpPr>
        <p:spPr>
          <a:xfrm rot="10800000">
            <a:off x="6973173" y="1780710"/>
            <a:ext cx="1105500" cy="235200"/>
          </a:xfrm>
          <a:prstGeom prst="triangle">
            <a:avLst>
              <a:gd fmla="val 49767" name="adj"/>
            </a:avLst>
          </a:prstGeom>
          <a:solidFill>
            <a:srgbClr val="E9D7E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struction worker" id="832" name="Google Shape;83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7283" y="1478819"/>
            <a:ext cx="216864" cy="2168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male Profile" id="833" name="Google Shape;833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360" y="697996"/>
            <a:ext cx="221637" cy="221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e worker" id="834" name="Google Shape;834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6266" y="954059"/>
            <a:ext cx="228442" cy="2284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mer" id="835" name="Google Shape;835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33197" y="1202254"/>
            <a:ext cx="223668" cy="223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s" id="836" name="Google Shape;836;p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46479" y="2075824"/>
            <a:ext cx="1413120" cy="141312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54"/>
          <p:cNvSpPr txBox="1"/>
          <p:nvPr/>
        </p:nvSpPr>
        <p:spPr>
          <a:xfrm>
            <a:off x="6181444" y="2166075"/>
            <a:ext cx="27432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alibri"/>
              <a:buNone/>
            </a:pPr>
            <a:r>
              <a:rPr b="1" lang="en" sz="800">
                <a:latin typeface="Spectral"/>
                <a:ea typeface="Spectral"/>
                <a:cs typeface="Spectral"/>
                <a:sym typeface="Spectral"/>
              </a:rPr>
              <a:t>Outputs of Script + Data</a:t>
            </a:r>
            <a:endParaRPr b="1" sz="800">
              <a:latin typeface="Spectral"/>
              <a:ea typeface="Spectral"/>
              <a:cs typeface="Spectral"/>
              <a:sym typeface="Spectr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Spectral"/>
              <a:buChar char="●"/>
            </a:pPr>
            <a:r>
              <a:rPr lang="en" sz="700">
                <a:latin typeface="Spectral"/>
                <a:ea typeface="Spectral"/>
                <a:cs typeface="Spectral"/>
                <a:sym typeface="Spectral"/>
              </a:rPr>
              <a:t>Map to visualize nearby RTK points</a:t>
            </a:r>
            <a:endParaRPr sz="700">
              <a:latin typeface="Spectral"/>
              <a:ea typeface="Spectral"/>
              <a:cs typeface="Spectral"/>
              <a:sym typeface="Spectr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Spectral"/>
              <a:buChar char="●"/>
            </a:pPr>
            <a:r>
              <a:rPr lang="en" sz="700">
                <a:latin typeface="Spectral"/>
                <a:ea typeface="Spectral"/>
                <a:cs typeface="Spectral"/>
                <a:sym typeface="Spectral"/>
              </a:rPr>
              <a:t>Anticipated error</a:t>
            </a:r>
            <a:endParaRPr sz="700">
              <a:latin typeface="Spectral"/>
              <a:ea typeface="Spectral"/>
              <a:cs typeface="Spectral"/>
              <a:sym typeface="Spectr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Spectral"/>
              <a:buChar char="●"/>
            </a:pPr>
            <a:r>
              <a:rPr lang="en" sz="700">
                <a:latin typeface="Spectral"/>
                <a:ea typeface="Spectral"/>
                <a:cs typeface="Spectral"/>
                <a:sym typeface="Spectral"/>
              </a:rPr>
              <a:t>Recommendations  of setting up an RTK control tower </a:t>
            </a:r>
            <a:endParaRPr sz="700">
              <a:latin typeface="Spectral"/>
              <a:ea typeface="Spectral"/>
              <a:cs typeface="Spectral"/>
              <a:sym typeface="Spectr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Spectral"/>
              <a:buChar char="●"/>
            </a:pPr>
            <a:r>
              <a:rPr lang="en" sz="700">
                <a:latin typeface="Spectral"/>
                <a:ea typeface="Spectral"/>
                <a:cs typeface="Spectral"/>
                <a:sym typeface="Spectral"/>
              </a:rPr>
              <a:t>Custom error message if outside of bounds of RTK system</a:t>
            </a:r>
            <a:endParaRPr b="1" sz="7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Stretch Goals</a:t>
            </a:r>
            <a:endParaRPr b="1" sz="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032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Spectral"/>
              <a:buChar char="●"/>
            </a:pPr>
            <a:r>
              <a:rPr lang="en" sz="700">
                <a:latin typeface="Spectral"/>
                <a:ea typeface="Spectral"/>
                <a:cs typeface="Spectral"/>
                <a:sym typeface="Spectral"/>
              </a:rPr>
              <a:t>Input by manual entry of coordinates (will first design by inputting coordinates/ flight path / flight area as point, line or polygon feature, to be created beforehand)</a:t>
            </a:r>
            <a:endParaRPr sz="700">
              <a:latin typeface="Spectral"/>
              <a:ea typeface="Spectral"/>
              <a:cs typeface="Spectral"/>
              <a:sym typeface="Spectr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Spectral"/>
              <a:buChar char="●"/>
            </a:pPr>
            <a:r>
              <a:rPr lang="en" sz="700">
                <a:latin typeface="Spectral"/>
                <a:ea typeface="Spectral"/>
                <a:cs typeface="Spectral"/>
                <a:sym typeface="Spectral"/>
              </a:rPr>
              <a:t>ArcGIS Experience Builder which allows a user to click a location, rather than type in coordinates or input feature</a:t>
            </a:r>
            <a:endParaRPr sz="7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descr="Internet" id="838" name="Google Shape;838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08402" y="2101262"/>
            <a:ext cx="1255303" cy="12553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shake" id="839" name="Google Shape;839;p5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7737" y="2023583"/>
            <a:ext cx="1484941" cy="14849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0" name="Google Shape;840;p54"/>
          <p:cNvGrpSpPr/>
          <p:nvPr/>
        </p:nvGrpSpPr>
        <p:grpSpPr>
          <a:xfrm>
            <a:off x="3268011" y="2161260"/>
            <a:ext cx="2743202" cy="1281195"/>
            <a:chOff x="3234365" y="2205990"/>
            <a:chExt cx="2743202" cy="1281195"/>
          </a:xfrm>
        </p:grpSpPr>
        <p:sp>
          <p:nvSpPr>
            <p:cNvPr id="841" name="Google Shape;841;p54"/>
            <p:cNvSpPr txBox="1"/>
            <p:nvPr/>
          </p:nvSpPr>
          <p:spPr>
            <a:xfrm>
              <a:off x="3234367" y="2205990"/>
              <a:ext cx="27432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venir"/>
                <a:buNone/>
              </a:pPr>
              <a:r>
                <a:rPr b="1" lang="en" sz="800">
                  <a:latin typeface="Spectral"/>
                  <a:ea typeface="Spectral"/>
                  <a:cs typeface="Spectral"/>
                  <a:sym typeface="Spectral"/>
                </a:rPr>
                <a:t>Script </a:t>
              </a:r>
              <a:endParaRPr b="1" i="0" sz="7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-2032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600"/>
                <a:buFont typeface="Spectral"/>
                <a:buChar char="●"/>
              </a:pPr>
              <a:r>
                <a:rPr lang="en" sz="600">
                  <a:latin typeface="Spectral"/>
                  <a:ea typeface="Spectral"/>
                  <a:cs typeface="Spectral"/>
                  <a:sym typeface="Spectral"/>
                </a:rPr>
                <a:t>Develop a script which takes in customizable parameters and outputs the deliverables</a:t>
              </a:r>
              <a:endParaRPr sz="6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2032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600"/>
                <a:buFont typeface="Spectral"/>
                <a:buChar char="●"/>
              </a:pPr>
              <a:r>
                <a:rPr lang="en" sz="600">
                  <a:latin typeface="Spectral"/>
                  <a:ea typeface="Spectral"/>
                  <a:cs typeface="Spectral"/>
                  <a:sym typeface="Spectral"/>
                </a:rPr>
                <a:t>Document well, and comment, and organize code so that it can be easily adapted for future use</a:t>
              </a:r>
              <a:endParaRPr sz="6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2032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600"/>
                <a:buFont typeface="Spectral"/>
                <a:buChar char="●"/>
              </a:pPr>
              <a:r>
                <a:rPr lang="en" sz="600">
                  <a:latin typeface="Spectral"/>
                  <a:ea typeface="Spectral"/>
                  <a:cs typeface="Spectral"/>
                  <a:sym typeface="Spectral"/>
                </a:rPr>
                <a:t>Script should basically take in desired parameters and only have to be run </a:t>
              </a:r>
              <a:r>
                <a:rPr i="1" lang="en" sz="600">
                  <a:latin typeface="Spectral"/>
                  <a:ea typeface="Spectral"/>
                  <a:cs typeface="Spectral"/>
                  <a:sym typeface="Spectral"/>
                </a:rPr>
                <a:t>once</a:t>
              </a:r>
              <a:r>
                <a:rPr lang="en" sz="600">
                  <a:latin typeface="Spectral"/>
                  <a:ea typeface="Spectral"/>
                  <a:cs typeface="Spectral"/>
                  <a:sym typeface="Spectral"/>
                </a:rPr>
                <a:t> to get deliverables</a:t>
              </a:r>
              <a:endParaRPr sz="600"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842" name="Google Shape;842;p54"/>
            <p:cNvSpPr txBox="1"/>
            <p:nvPr/>
          </p:nvSpPr>
          <p:spPr>
            <a:xfrm>
              <a:off x="3234365" y="2953485"/>
              <a:ext cx="2743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venir"/>
                <a:buNone/>
              </a:pPr>
              <a:r>
                <a:rPr b="1" i="0" lang="en" sz="8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Outcomes</a:t>
              </a:r>
              <a:endParaRPr i="0" sz="7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r>
                <a:rPr lang="en" sz="700">
                  <a:latin typeface="Spectral"/>
                  <a:ea typeface="Spectral"/>
                  <a:cs typeface="Spectral"/>
                  <a:sym typeface="Spectral"/>
                </a:rPr>
                <a:t>Have an easy-to-use script in the determined format which is compatible with the geodatabase</a:t>
              </a:r>
              <a:endParaRPr i="0" sz="7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843" name="Google Shape;843;p54"/>
          <p:cNvGrpSpPr/>
          <p:nvPr/>
        </p:nvGrpSpPr>
        <p:grpSpPr>
          <a:xfrm>
            <a:off x="314610" y="2185709"/>
            <a:ext cx="2743202" cy="1303075"/>
            <a:chOff x="244761" y="2272777"/>
            <a:chExt cx="2743202" cy="1175848"/>
          </a:xfrm>
        </p:grpSpPr>
        <p:sp>
          <p:nvSpPr>
            <p:cNvPr id="844" name="Google Shape;844;p54"/>
            <p:cNvSpPr txBox="1"/>
            <p:nvPr/>
          </p:nvSpPr>
          <p:spPr>
            <a:xfrm>
              <a:off x="244763" y="2272777"/>
              <a:ext cx="2743200" cy="6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venir"/>
                <a:buNone/>
              </a:pPr>
              <a:r>
                <a:rPr b="1" i="0" lang="en" sz="8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Assemble Data</a:t>
              </a:r>
              <a:endParaRPr sz="6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2032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600"/>
                <a:buFont typeface="Spectral"/>
                <a:buChar char="●"/>
              </a:pPr>
              <a:r>
                <a:rPr lang="en" sz="600">
                  <a:latin typeface="Spectral"/>
                  <a:ea typeface="Spectral"/>
                  <a:cs typeface="Spectral"/>
                  <a:sym typeface="Spectral"/>
                </a:rPr>
                <a:t>Download RTK data from GAGE website</a:t>
              </a:r>
              <a:endParaRPr sz="6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2032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600"/>
                <a:buFont typeface="Spectral"/>
                <a:buChar char="●"/>
              </a:pPr>
              <a:r>
                <a:rPr lang="en" sz="600">
                  <a:latin typeface="Spectral"/>
                  <a:ea typeface="Spectral"/>
                  <a:cs typeface="Spectral"/>
                  <a:sym typeface="Spectral"/>
                </a:rPr>
                <a:t>Assemble state polygons from appropriate source (for purposes of projecting)</a:t>
              </a:r>
              <a:endParaRPr sz="6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2032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600"/>
                <a:buFont typeface="Spectral"/>
                <a:buChar char="●"/>
              </a:pPr>
              <a:r>
                <a:rPr lang="en" sz="600">
                  <a:latin typeface="Spectral"/>
                  <a:ea typeface="Spectral"/>
                  <a:cs typeface="Spectral"/>
                  <a:sym typeface="Spectral"/>
                </a:rPr>
                <a:t>Package into geodatabase</a:t>
              </a:r>
              <a:endParaRPr sz="600"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845" name="Google Shape;845;p54"/>
            <p:cNvSpPr txBox="1"/>
            <p:nvPr/>
          </p:nvSpPr>
          <p:spPr>
            <a:xfrm>
              <a:off x="244761" y="2914925"/>
              <a:ext cx="27432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venir"/>
                <a:buNone/>
              </a:pPr>
              <a:r>
                <a:rPr b="1" i="0" lang="en" sz="8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Outcomes</a:t>
              </a:r>
              <a:endParaRPr sz="11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Calibri"/>
                <a:buNone/>
              </a:pPr>
              <a:r>
                <a:rPr i="0" lang="en" sz="7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Have a completed geodatabase of </a:t>
              </a:r>
              <a:r>
                <a:rPr lang="en" sz="700">
                  <a:latin typeface="Spectral"/>
                  <a:ea typeface="Spectral"/>
                  <a:cs typeface="Spectral"/>
                  <a:sym typeface="Spectral"/>
                </a:rPr>
                <a:t>current RTK system and health, and customizable / updateable if user has more up to date data</a:t>
              </a:r>
              <a:endParaRPr sz="1100"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sp>
        <p:nvSpPr>
          <p:cNvPr id="846" name="Google Shape;846;p54"/>
          <p:cNvSpPr txBox="1"/>
          <p:nvPr/>
        </p:nvSpPr>
        <p:spPr>
          <a:xfrm>
            <a:off x="2928387" y="76992"/>
            <a:ext cx="38085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3D61"/>
              </a:buClr>
              <a:buSzPts val="1400"/>
              <a:buFont typeface="Avenir"/>
              <a:buNone/>
            </a:pPr>
            <a:r>
              <a:rPr b="1" i="0" lang="en" sz="1400" u="none" cap="none" strike="noStrike">
                <a:solidFill>
                  <a:srgbClr val="003D61"/>
                </a:solidFill>
                <a:latin typeface="Avenir"/>
                <a:ea typeface="Avenir"/>
                <a:cs typeface="Avenir"/>
                <a:sym typeface="Avenir"/>
              </a:rPr>
              <a:t>Geospatial Strategy Canvas</a:t>
            </a:r>
            <a:endParaRPr sz="1100"/>
          </a:p>
        </p:txBody>
      </p:sp>
      <p:sp>
        <p:nvSpPr>
          <p:cNvPr id="847" name="Google Shape;847;p54"/>
          <p:cNvSpPr txBox="1"/>
          <p:nvPr/>
        </p:nvSpPr>
        <p:spPr>
          <a:xfrm>
            <a:off x="-142094" y="428602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4"/>
          <p:cNvSpPr/>
          <p:nvPr/>
        </p:nvSpPr>
        <p:spPr>
          <a:xfrm rot="10800000">
            <a:off x="631086" y="3599959"/>
            <a:ext cx="1105500" cy="158700"/>
          </a:xfrm>
          <a:prstGeom prst="triangle">
            <a:avLst>
              <a:gd fmla="val 49767" name="adj"/>
            </a:avLst>
          </a:prstGeom>
          <a:solidFill>
            <a:srgbClr val="FBC17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4"/>
          <p:cNvSpPr txBox="1"/>
          <p:nvPr/>
        </p:nvSpPr>
        <p:spPr>
          <a:xfrm rot="-5400000">
            <a:off x="-451832" y="971830"/>
            <a:ext cx="11478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4D00"/>
              </a:buClr>
              <a:buSzPts val="1200"/>
              <a:buFont typeface="Calibri"/>
              <a:buNone/>
            </a:pPr>
            <a:r>
              <a:rPr b="1" i="0" lang="en" sz="1200" u="none" cap="none" strike="noStrike">
                <a:solidFill>
                  <a:srgbClr val="EE4D00"/>
                </a:solidFill>
                <a:latin typeface="Calibri"/>
                <a:ea typeface="Calibri"/>
                <a:cs typeface="Calibri"/>
                <a:sym typeface="Calibri"/>
              </a:rPr>
              <a:t>Understand</a:t>
            </a:r>
            <a:endParaRPr sz="1100"/>
          </a:p>
        </p:txBody>
      </p:sp>
      <p:sp>
        <p:nvSpPr>
          <p:cNvPr id="850" name="Google Shape;850;p54"/>
          <p:cNvSpPr txBox="1"/>
          <p:nvPr/>
        </p:nvSpPr>
        <p:spPr>
          <a:xfrm rot="-5400000">
            <a:off x="-451832" y="2676903"/>
            <a:ext cx="11478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800"/>
              </a:buClr>
              <a:buSzPts val="1200"/>
              <a:buFont typeface="Calibri"/>
              <a:buNone/>
            </a:pPr>
            <a:r>
              <a:rPr b="1" i="0" lang="en" sz="1200" u="none" cap="none" strike="noStrike">
                <a:solidFill>
                  <a:srgbClr val="FF7800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1100"/>
          </a:p>
        </p:txBody>
      </p:sp>
      <p:sp>
        <p:nvSpPr>
          <p:cNvPr id="851" name="Google Shape;851;p54"/>
          <p:cNvSpPr txBox="1"/>
          <p:nvPr/>
        </p:nvSpPr>
        <p:spPr>
          <a:xfrm rot="-5400000">
            <a:off x="-471557" y="4024547"/>
            <a:ext cx="11478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ECC"/>
              </a:buClr>
              <a:buSzPts val="1200"/>
              <a:buFont typeface="Calibri"/>
              <a:buNone/>
            </a:pPr>
            <a:r>
              <a:rPr b="1" i="0" lang="en" sz="1200" u="none" cap="none" strike="noStrike">
                <a:solidFill>
                  <a:srgbClr val="00BECC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 sz="1100"/>
          </a:p>
        </p:txBody>
      </p:sp>
      <p:cxnSp>
        <p:nvCxnSpPr>
          <p:cNvPr id="852" name="Google Shape;852;p54"/>
          <p:cNvCxnSpPr/>
          <p:nvPr/>
        </p:nvCxnSpPr>
        <p:spPr>
          <a:xfrm flipH="1" rot="10800000">
            <a:off x="401540" y="4223832"/>
            <a:ext cx="8366700" cy="3900"/>
          </a:xfrm>
          <a:prstGeom prst="straightConnector1">
            <a:avLst/>
          </a:prstGeom>
          <a:noFill/>
          <a:ln cap="flat" cmpd="sng" w="9525">
            <a:solidFill>
              <a:srgbClr val="F8992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3" name="Google Shape;853;p54"/>
          <p:cNvSpPr/>
          <p:nvPr/>
        </p:nvSpPr>
        <p:spPr>
          <a:xfrm>
            <a:off x="526090" y="4150398"/>
            <a:ext cx="13155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8992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venir"/>
              <a:buNone/>
            </a:pPr>
            <a:r>
              <a:rPr b="1" i="0" lang="en" sz="700" u="none" cap="none" strike="noStrike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Days 1-3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4" name="Google Shape;854;p54"/>
          <p:cNvSpPr/>
          <p:nvPr/>
        </p:nvSpPr>
        <p:spPr>
          <a:xfrm rot="5400000">
            <a:off x="3353995" y="4163569"/>
            <a:ext cx="168900" cy="134400"/>
          </a:xfrm>
          <a:prstGeom prst="triangle">
            <a:avLst>
              <a:gd fmla="val 50000" name="adj"/>
            </a:avLst>
          </a:prstGeom>
          <a:solidFill>
            <a:srgbClr val="FBC27D"/>
          </a:solidFill>
          <a:ln cap="flat" cmpd="sng" w="9525">
            <a:solidFill>
              <a:srgbClr val="FBC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54"/>
          <p:cNvSpPr/>
          <p:nvPr/>
        </p:nvSpPr>
        <p:spPr>
          <a:xfrm rot="5400000">
            <a:off x="6299727" y="4156443"/>
            <a:ext cx="168900" cy="134400"/>
          </a:xfrm>
          <a:prstGeom prst="triangle">
            <a:avLst>
              <a:gd fmla="val 50000" name="adj"/>
            </a:avLst>
          </a:prstGeom>
          <a:solidFill>
            <a:srgbClr val="FBC27D"/>
          </a:solidFill>
          <a:ln cap="flat" cmpd="sng" w="9525">
            <a:solidFill>
              <a:srgbClr val="FBC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54"/>
          <p:cNvSpPr/>
          <p:nvPr/>
        </p:nvSpPr>
        <p:spPr>
          <a:xfrm>
            <a:off x="3589633" y="4161541"/>
            <a:ext cx="13155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8992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venir"/>
              <a:buNone/>
            </a:pPr>
            <a:r>
              <a:rPr b="1" i="0" lang="en" sz="700" u="none" cap="none" strike="noStrike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Days 4 - 10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7" name="Google Shape;857;p54"/>
          <p:cNvSpPr/>
          <p:nvPr/>
        </p:nvSpPr>
        <p:spPr>
          <a:xfrm>
            <a:off x="6559010" y="4161503"/>
            <a:ext cx="1315500" cy="16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8992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25" lIns="91425" spcFirstLastPara="1" rIns="914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00"/>
              <a:buFont typeface="Avenir"/>
              <a:buNone/>
            </a:pPr>
            <a:r>
              <a:rPr b="1" i="0" lang="en" sz="700" u="none" cap="none" strike="noStrike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Days 11 - 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8" name="Google Shape;858;p54"/>
          <p:cNvSpPr txBox="1"/>
          <p:nvPr/>
        </p:nvSpPr>
        <p:spPr>
          <a:xfrm>
            <a:off x="427889" y="4402195"/>
            <a:ext cx="2633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800"/>
              <a:buFont typeface="Spectral"/>
              <a:buChar char="❑"/>
            </a:pPr>
            <a:r>
              <a:rPr i="0" lang="en" sz="800" u="none" cap="none" strike="noStrike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Plan project  and approach</a:t>
            </a:r>
            <a:endParaRPr sz="800">
              <a:latin typeface="Spectral"/>
              <a:ea typeface="Spectral"/>
              <a:cs typeface="Spectral"/>
              <a:sym typeface="Spectr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800"/>
              <a:buFont typeface="Spectral"/>
              <a:buChar char="❑"/>
            </a:pPr>
            <a:r>
              <a:rPr i="0" lang="en" sz="800" u="none" cap="none" strike="noStrike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Develop roadmap</a:t>
            </a:r>
            <a:endParaRPr sz="800">
              <a:latin typeface="Spectral"/>
              <a:ea typeface="Spectral"/>
              <a:cs typeface="Spectral"/>
              <a:sym typeface="Spectr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800"/>
              <a:buFont typeface="Spectral"/>
              <a:buChar char="❑"/>
            </a:pPr>
            <a:r>
              <a:rPr i="0" lang="en" sz="800" u="none" cap="none" strike="noStrike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Assemble data</a:t>
            </a:r>
            <a:endParaRPr sz="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i="0" sz="800" u="none" cap="none" strike="noStrike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1430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i="0" sz="800" u="none" cap="none" strike="noStrike">
              <a:solidFill>
                <a:srgbClr val="003D6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9" name="Google Shape;859;p54"/>
          <p:cNvSpPr txBox="1"/>
          <p:nvPr/>
        </p:nvSpPr>
        <p:spPr>
          <a:xfrm>
            <a:off x="3419426" y="4381715"/>
            <a:ext cx="2787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800"/>
              <a:buFont typeface="Spectral"/>
              <a:buChar char="❑"/>
            </a:pPr>
            <a:r>
              <a:rPr lang="en" sz="8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Test methods to confirm approach by running tools manually</a:t>
            </a:r>
            <a:endParaRPr sz="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800"/>
              <a:buFont typeface="Spectral"/>
              <a:buChar char="❑"/>
            </a:pPr>
            <a:r>
              <a:rPr lang="en" sz="8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Assemble data together into a usable database</a:t>
            </a:r>
            <a:endParaRPr sz="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800"/>
              <a:buFont typeface="Spectral"/>
              <a:buChar char="❑"/>
            </a:pPr>
            <a:r>
              <a:rPr lang="en" sz="8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Test several different use cases (locations)</a:t>
            </a:r>
            <a:endParaRPr sz="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"/>
              <a:buFont typeface="Spectral"/>
              <a:buChar char="❑"/>
            </a:pPr>
            <a:r>
              <a:rPr lang="en" sz="8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Develop script based off of same code used by tools</a:t>
            </a:r>
            <a:endParaRPr sz="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635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sz="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635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sz="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14300" lvl="0" marL="165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i="0" sz="800" u="none" cap="none" strike="noStrike">
              <a:solidFill>
                <a:srgbClr val="003D6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0" name="Google Shape;860;p54"/>
          <p:cNvSpPr txBox="1"/>
          <p:nvPr/>
        </p:nvSpPr>
        <p:spPr>
          <a:xfrm>
            <a:off x="6167063" y="4389187"/>
            <a:ext cx="2607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800"/>
              <a:buFont typeface="Spectral"/>
              <a:buChar char="❑"/>
            </a:pPr>
            <a:r>
              <a:rPr lang="en" sz="8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Review, QA/QC </a:t>
            </a:r>
            <a:endParaRPr sz="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"/>
              <a:buFont typeface="Spectral"/>
              <a:buChar char="❑"/>
            </a:pPr>
            <a:r>
              <a:rPr lang="en" sz="8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Ask others for input on design of maps, outputs</a:t>
            </a:r>
            <a:endParaRPr sz="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800"/>
              <a:buFont typeface="Spectral"/>
              <a:buChar char="❑"/>
            </a:pPr>
            <a:r>
              <a:rPr lang="en" sz="8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Write reports and documentation</a:t>
            </a:r>
            <a:endParaRPr sz="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800"/>
              <a:buFont typeface="Spectral"/>
              <a:buChar char="❑"/>
            </a:pPr>
            <a:r>
              <a:rPr lang="en" sz="8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Ensure code is well documented / commented</a:t>
            </a:r>
            <a:endParaRPr sz="8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800"/>
              <a:buFont typeface="Spectral"/>
              <a:buChar char="❑"/>
            </a:pPr>
            <a:r>
              <a:rPr lang="en" sz="8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Evaluate future uses of such code, create (and implement, time allowing) parameters for outlier use cases</a:t>
            </a:r>
            <a:endParaRPr i="0" sz="800" u="none" cap="none" strike="noStrike">
              <a:solidFill>
                <a:srgbClr val="003D6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1" name="Google Shape;861;p54"/>
          <p:cNvSpPr txBox="1"/>
          <p:nvPr/>
        </p:nvSpPr>
        <p:spPr>
          <a:xfrm>
            <a:off x="288373" y="431129"/>
            <a:ext cx="24594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100"/>
              <a:buFont typeface="Avenir"/>
              <a:buNone/>
            </a:pPr>
            <a:r>
              <a:rPr b="1" i="0" lang="en" sz="1100" u="none" cap="none" strike="noStrike">
                <a:solidFill>
                  <a:srgbClr val="04738F"/>
                </a:solidFill>
                <a:latin typeface="Avenir"/>
                <a:ea typeface="Avenir"/>
                <a:cs typeface="Avenir"/>
                <a:sym typeface="Avenir"/>
              </a:rPr>
              <a:t>1. Mission</a:t>
            </a:r>
            <a:endParaRPr sz="1100"/>
          </a:p>
        </p:txBody>
      </p:sp>
      <p:sp>
        <p:nvSpPr>
          <p:cNvPr id="862" name="Google Shape;862;p54"/>
          <p:cNvSpPr txBox="1"/>
          <p:nvPr/>
        </p:nvSpPr>
        <p:spPr>
          <a:xfrm>
            <a:off x="458041" y="436475"/>
            <a:ext cx="2412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5C79"/>
              </a:buClr>
              <a:buSzPts val="1100"/>
              <a:buFont typeface="Avenir"/>
              <a:buNone/>
            </a:pPr>
            <a:r>
              <a:rPr b="0" i="1" lang="en" sz="1100" u="none" cap="none" strike="noStrike">
                <a:solidFill>
                  <a:srgbClr val="005C79"/>
                </a:solidFill>
                <a:latin typeface="Avenir"/>
                <a:ea typeface="Avenir"/>
                <a:cs typeface="Avenir"/>
                <a:sym typeface="Avenir"/>
              </a:rPr>
              <a:t>How to define success</a:t>
            </a:r>
            <a:endParaRPr sz="1100"/>
          </a:p>
        </p:txBody>
      </p:sp>
      <p:sp>
        <p:nvSpPr>
          <p:cNvPr id="863" name="Google Shape;863;p54"/>
          <p:cNvSpPr txBox="1"/>
          <p:nvPr/>
        </p:nvSpPr>
        <p:spPr>
          <a:xfrm>
            <a:off x="6436182" y="693113"/>
            <a:ext cx="24801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100"/>
              <a:buFont typeface="Avenir"/>
              <a:buNone/>
            </a:pPr>
            <a:r>
              <a:rPr b="1" lang="en" sz="800" u="sng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RTK provider:</a:t>
            </a:r>
            <a:r>
              <a:rPr b="1" lang="en" sz="800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800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improve ease of use of GAGE RTK system</a:t>
            </a:r>
            <a:endParaRPr sz="800">
              <a:solidFill>
                <a:srgbClr val="04738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100"/>
              <a:buFont typeface="Avenir"/>
              <a:buNone/>
            </a:pPr>
            <a:r>
              <a:rPr b="1" lang="en" sz="800" u="sng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Government</a:t>
            </a:r>
            <a:r>
              <a:rPr lang="en" sz="800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: same as above (GAGE funded by NSF)</a:t>
            </a:r>
            <a:endParaRPr sz="800">
              <a:solidFill>
                <a:srgbClr val="04738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100"/>
              <a:buFont typeface="Avenir"/>
              <a:buNone/>
            </a:pPr>
            <a:r>
              <a:rPr b="1" lang="en" sz="800" u="sng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Drone pilots</a:t>
            </a:r>
            <a:r>
              <a:rPr lang="en" sz="800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: make planning for RTK use easier</a:t>
            </a:r>
            <a:endParaRPr sz="800">
              <a:solidFill>
                <a:srgbClr val="04738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100"/>
              <a:buFont typeface="Avenir"/>
              <a:buNone/>
            </a:pPr>
            <a:r>
              <a:rPr b="1" lang="en" sz="800" u="sng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Public / scientists:</a:t>
            </a:r>
            <a:r>
              <a:rPr lang="en" sz="800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 more often yield accurately georeferenced data</a:t>
            </a:r>
            <a:endParaRPr sz="800">
              <a:solidFill>
                <a:srgbClr val="04738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i="1" sz="800" u="none" cap="none" strike="noStrike">
              <a:solidFill>
                <a:srgbClr val="005C79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4" name="Google Shape;864;p54"/>
          <p:cNvSpPr txBox="1"/>
          <p:nvPr/>
        </p:nvSpPr>
        <p:spPr>
          <a:xfrm>
            <a:off x="635889" y="1957324"/>
            <a:ext cx="2412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5C79"/>
              </a:buClr>
              <a:buSzPts val="1100"/>
              <a:buFont typeface="Avenir"/>
              <a:buNone/>
            </a:pPr>
            <a:r>
              <a:rPr b="0" i="1" lang="en" sz="1100" u="none" cap="none" strike="noStrike">
                <a:solidFill>
                  <a:srgbClr val="005C79"/>
                </a:solidFill>
                <a:latin typeface="Avenir"/>
                <a:ea typeface="Avenir"/>
                <a:cs typeface="Avenir"/>
                <a:sym typeface="Avenir"/>
              </a:rPr>
              <a:t>How we achieve success</a:t>
            </a:r>
            <a:endParaRPr sz="1100"/>
          </a:p>
        </p:txBody>
      </p:sp>
      <p:sp>
        <p:nvSpPr>
          <p:cNvPr id="865" name="Google Shape;865;p54"/>
          <p:cNvSpPr txBox="1"/>
          <p:nvPr/>
        </p:nvSpPr>
        <p:spPr>
          <a:xfrm>
            <a:off x="833073" y="3850185"/>
            <a:ext cx="14805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5C79"/>
              </a:buClr>
              <a:buSzPts val="1100"/>
              <a:buFont typeface="Avenir"/>
              <a:buNone/>
            </a:pPr>
            <a:r>
              <a:rPr b="0" i="1" lang="en" sz="1100" u="none" cap="none" strike="noStrike">
                <a:solidFill>
                  <a:srgbClr val="005C79"/>
                </a:solidFill>
                <a:latin typeface="Avenir"/>
                <a:ea typeface="Avenir"/>
                <a:cs typeface="Avenir"/>
                <a:sym typeface="Avenir"/>
              </a:rPr>
              <a:t>Our plan of action</a:t>
            </a:r>
            <a:endParaRPr sz="1100"/>
          </a:p>
        </p:txBody>
      </p:sp>
      <p:sp>
        <p:nvSpPr>
          <p:cNvPr id="866" name="Google Shape;866;p54"/>
          <p:cNvSpPr txBox="1"/>
          <p:nvPr/>
        </p:nvSpPr>
        <p:spPr>
          <a:xfrm>
            <a:off x="314606" y="656680"/>
            <a:ext cx="23541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1" lang="en" sz="800">
                <a:latin typeface="Spectral"/>
                <a:ea typeface="Spectral"/>
                <a:cs typeface="Spectral"/>
                <a:sym typeface="Spectral"/>
              </a:rPr>
              <a:t>Mission</a:t>
            </a:r>
            <a:r>
              <a:rPr lang="en" sz="800">
                <a:latin typeface="Spectral"/>
                <a:ea typeface="Spectral"/>
                <a:cs typeface="Spectral"/>
                <a:sym typeface="Spectral"/>
              </a:rPr>
              <a:t>: Create a downloadable product consisting of a geodatabase, a python script, and instructions for use, which assists users in planning for drone operations which correspond to the GAGE-associated RTK system on the West coast of the US</a:t>
            </a:r>
            <a:r>
              <a:rPr i="0" lang="en" sz="8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i="0" sz="8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1" lang="en" sz="800">
                <a:latin typeface="Spectral"/>
                <a:ea typeface="Spectral"/>
                <a:cs typeface="Spectral"/>
                <a:sym typeface="Spectral"/>
              </a:rPr>
              <a:t>Vision</a:t>
            </a:r>
            <a:r>
              <a:rPr lang="en" sz="800">
                <a:latin typeface="Spectral"/>
                <a:ea typeface="Spectral"/>
                <a:cs typeface="Spectral"/>
                <a:sym typeface="Spectral"/>
              </a:rPr>
              <a:t>: Automated and easy-to-use tools which gives intuitable outputs that can be interpreted, and the structure of which is well documented to be adapted for future use.</a:t>
            </a:r>
            <a:endParaRPr sz="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7" name="Google Shape;867;p54"/>
          <p:cNvSpPr txBox="1"/>
          <p:nvPr/>
        </p:nvSpPr>
        <p:spPr>
          <a:xfrm>
            <a:off x="2869350" y="443987"/>
            <a:ext cx="30132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Values (or Principles)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lang="en" sz="800">
                <a:latin typeface="Spectral"/>
                <a:ea typeface="Spectral"/>
                <a:cs typeface="Spectral"/>
                <a:sym typeface="Spectral"/>
              </a:rPr>
              <a:t>Automation | Customization | Documentation / Thoroughness </a:t>
            </a:r>
            <a:endParaRPr i="0" sz="8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i="0" sz="8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8" name="Google Shape;868;p54"/>
          <p:cNvSpPr txBox="1"/>
          <p:nvPr/>
        </p:nvSpPr>
        <p:spPr>
          <a:xfrm>
            <a:off x="2869350" y="741356"/>
            <a:ext cx="30315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alibri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Goals and Outcomes</a:t>
            </a:r>
            <a:endParaRPr b="1" i="0" sz="8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032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Spectral"/>
              <a:buChar char="●"/>
            </a:pPr>
            <a:r>
              <a:rPr lang="en" sz="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Geodatabase of known / supported RTK points in the interest area</a:t>
            </a:r>
            <a:endParaRPr sz="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032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Spectral"/>
              <a:buChar char="●"/>
            </a:pPr>
            <a:r>
              <a:rPr lang="en" sz="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Python script which yields the following deliverables, drawing on RTK data</a:t>
            </a:r>
            <a:endParaRPr sz="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032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Font typeface="Spectral"/>
              <a:buChar char="●"/>
            </a:pPr>
            <a:r>
              <a:rPr lang="en" sz="600">
                <a:latin typeface="Spectral"/>
                <a:ea typeface="Spectral"/>
                <a:cs typeface="Spectral"/>
                <a:sym typeface="Spectral"/>
              </a:rPr>
              <a:t>User runs one command, once after importing code, with desired settings to get default deliverables, though command is customizable</a:t>
            </a:r>
            <a:endParaRPr sz="600">
              <a:latin typeface="Spectral"/>
              <a:ea typeface="Spectral"/>
              <a:cs typeface="Spectral"/>
              <a:sym typeface="Spectral"/>
            </a:endParaRPr>
          </a:p>
          <a:p>
            <a:pPr indent="-2032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Font typeface="Spectral"/>
              <a:buChar char="●"/>
            </a:pPr>
            <a:r>
              <a:rPr lang="en" sz="600">
                <a:latin typeface="Spectral"/>
                <a:ea typeface="Spectral"/>
                <a:cs typeface="Spectral"/>
                <a:sym typeface="Spectral"/>
              </a:rPr>
              <a:t>Creation of a map visually representing where the nearest RTK points are </a:t>
            </a:r>
            <a:endParaRPr sz="600">
              <a:latin typeface="Spectral"/>
              <a:ea typeface="Spectral"/>
              <a:cs typeface="Spectral"/>
              <a:sym typeface="Spectral"/>
            </a:endParaRPr>
          </a:p>
          <a:p>
            <a:pPr indent="-2032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Font typeface="Spectral"/>
              <a:buChar char="●"/>
            </a:pPr>
            <a:r>
              <a:rPr lang="en" sz="600">
                <a:latin typeface="Spectral"/>
                <a:ea typeface="Spectral"/>
                <a:cs typeface="Spectral"/>
                <a:sym typeface="Spectral"/>
              </a:rPr>
              <a:t>Estimated error, recommendations in the output based on estimated error</a:t>
            </a:r>
            <a:endParaRPr sz="600">
              <a:latin typeface="Spectral"/>
              <a:ea typeface="Spectral"/>
              <a:cs typeface="Spectral"/>
              <a:sym typeface="Spectral"/>
            </a:endParaRPr>
          </a:p>
          <a:p>
            <a:pPr indent="-2032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Font typeface="Spectral"/>
              <a:buChar char="●"/>
            </a:pPr>
            <a:r>
              <a:rPr lang="en" sz="600">
                <a:latin typeface="Spectral"/>
                <a:ea typeface="Spectral"/>
                <a:cs typeface="Spectral"/>
                <a:sym typeface="Spectral"/>
              </a:rPr>
              <a:t>Customizable RTK point health status</a:t>
            </a:r>
            <a:endParaRPr sz="600"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869" name="Google Shape;869;p54"/>
          <p:cNvGraphicFramePr/>
          <p:nvPr/>
        </p:nvGraphicFramePr>
        <p:xfrm>
          <a:off x="3586969" y="3625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{EAC3478F-F4C6-40A6-8AFE-C59A3DB941D6}</a:tableStyleId>
              </a:tblPr>
              <a:tblGrid>
                <a:gridCol w="1228800"/>
                <a:gridCol w="1823925"/>
                <a:gridCol w="193380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Final Deliverables</a:t>
                      </a:r>
                      <a:endParaRPr b="1" sz="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Link to GitHub repository with:</a:t>
                      </a:r>
                      <a:endParaRPr sz="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-2159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Spectral"/>
                        <a:buChar char="●"/>
                      </a:pPr>
                      <a:r>
                        <a:rPr lang="en" sz="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README instructions for use</a:t>
                      </a:r>
                      <a:endParaRPr sz="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2159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Spectral"/>
                        <a:buChar char="●"/>
                      </a:pPr>
                      <a:r>
                        <a:rPr lang="en" sz="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Script as a .py file</a:t>
                      </a:r>
                      <a:endParaRPr sz="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2159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Spectral"/>
                        <a:buChar char="●"/>
                      </a:pPr>
                      <a:r>
                        <a:rPr lang="en" sz="8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geodatabase</a:t>
                      </a:r>
                      <a:endParaRPr sz="8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5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Christopher Tillotson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5" name="Google Shape;875;p55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Spring 2025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6" name="Google Shape;876;p55"/>
          <p:cNvSpPr txBox="1"/>
          <p:nvPr>
            <p:ph type="title"/>
          </p:nvPr>
        </p:nvSpPr>
        <p:spPr>
          <a:xfrm>
            <a:off x="3154650" y="467500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877" name="Google Shape;877;p55"/>
          <p:cNvSpPr txBox="1"/>
          <p:nvPr>
            <p:ph idx="4" type="subTitle"/>
          </p:nvPr>
        </p:nvSpPr>
        <p:spPr>
          <a:xfrm>
            <a:off x="3996624" y="4025581"/>
            <a:ext cx="2235600" cy="2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christopher.t.tillotson@gmail.com</a:t>
            </a:r>
            <a:endParaRPr/>
          </a:p>
        </p:txBody>
      </p:sp>
      <p:pic>
        <p:nvPicPr>
          <p:cNvPr id="878" name="Google Shape;8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193" y="3442672"/>
            <a:ext cx="988997" cy="1079189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55"/>
          <p:cNvSpPr/>
          <p:nvPr/>
        </p:nvSpPr>
        <p:spPr>
          <a:xfrm rot="2849539">
            <a:off x="3467259" y="3038783"/>
            <a:ext cx="765885" cy="7064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0" name="Google Shape;880;p55"/>
          <p:cNvSpPr/>
          <p:nvPr/>
        </p:nvSpPr>
        <p:spPr>
          <a:xfrm rot="2849539">
            <a:off x="2385938" y="4218083"/>
            <a:ext cx="765885" cy="7064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1" name="Google Shape;881;p55"/>
          <p:cNvSpPr/>
          <p:nvPr/>
        </p:nvSpPr>
        <p:spPr>
          <a:xfrm>
            <a:off x="3891394" y="3724750"/>
            <a:ext cx="4500900" cy="7845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2" name="Google Shape;882;p55"/>
          <p:cNvSpPr txBox="1"/>
          <p:nvPr>
            <p:ph idx="3" type="subTitle"/>
          </p:nvPr>
        </p:nvSpPr>
        <p:spPr>
          <a:xfrm>
            <a:off x="3996624" y="3693903"/>
            <a:ext cx="3207000" cy="2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Christopher Tillotson | Student</a:t>
            </a:r>
            <a:endParaRPr/>
          </a:p>
        </p:txBody>
      </p:sp>
      <p:sp>
        <p:nvSpPr>
          <p:cNvPr id="883" name="Google Shape;883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5"/>
          <p:cNvSpPr/>
          <p:nvPr/>
        </p:nvSpPr>
        <p:spPr>
          <a:xfrm>
            <a:off x="4243479" y="172383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5" name="Google Shape;605;p45"/>
          <p:cNvSpPr/>
          <p:nvPr/>
        </p:nvSpPr>
        <p:spPr>
          <a:xfrm>
            <a:off x="4243479" y="3620864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6" name="Google Shape;606;p45"/>
          <p:cNvSpPr/>
          <p:nvPr/>
        </p:nvSpPr>
        <p:spPr>
          <a:xfrm>
            <a:off x="4243479" y="267233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7" name="Google Shape;607;p45"/>
          <p:cNvSpPr/>
          <p:nvPr/>
        </p:nvSpPr>
        <p:spPr>
          <a:xfrm>
            <a:off x="6584829" y="172383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8" name="Google Shape;608;p45"/>
          <p:cNvSpPr/>
          <p:nvPr/>
        </p:nvSpPr>
        <p:spPr>
          <a:xfrm>
            <a:off x="6584829" y="3620864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9" name="Google Shape;609;p45"/>
          <p:cNvSpPr/>
          <p:nvPr/>
        </p:nvSpPr>
        <p:spPr>
          <a:xfrm>
            <a:off x="6584829" y="267233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0" name="Google Shape;610;p45"/>
          <p:cNvSpPr txBox="1"/>
          <p:nvPr>
            <p:ph idx="1" type="subTitle"/>
          </p:nvPr>
        </p:nvSpPr>
        <p:spPr>
          <a:xfrm>
            <a:off x="4500450" y="1724375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Mission and Vision</a:t>
            </a:r>
            <a:endParaRPr/>
          </a:p>
        </p:txBody>
      </p:sp>
      <p:sp>
        <p:nvSpPr>
          <p:cNvPr id="611" name="Google Shape;611;p45"/>
          <p:cNvSpPr txBox="1"/>
          <p:nvPr>
            <p:ph type="title"/>
          </p:nvPr>
        </p:nvSpPr>
        <p:spPr>
          <a:xfrm>
            <a:off x="1392601" y="836575"/>
            <a:ext cx="3205200" cy="1293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</a:t>
            </a:r>
            <a:r>
              <a:rPr lang="en">
                <a:solidFill>
                  <a:schemeClr val="dk2"/>
                </a:solidFill>
              </a:rPr>
              <a:t>overview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2" name="Google Shape;612;p45"/>
          <p:cNvSpPr txBox="1"/>
          <p:nvPr>
            <p:ph idx="2" type="subTitle"/>
          </p:nvPr>
        </p:nvSpPr>
        <p:spPr>
          <a:xfrm>
            <a:off x="4663307" y="1868025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03</a:t>
            </a:r>
            <a:endParaRPr/>
          </a:p>
        </p:txBody>
      </p:sp>
      <p:sp>
        <p:nvSpPr>
          <p:cNvPr id="613" name="Google Shape;613;p45"/>
          <p:cNvSpPr txBox="1"/>
          <p:nvPr>
            <p:ph idx="3" type="subTitle"/>
          </p:nvPr>
        </p:nvSpPr>
        <p:spPr>
          <a:xfrm>
            <a:off x="4500450" y="2675352"/>
            <a:ext cx="19269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Goals and Outcomes</a:t>
            </a:r>
            <a:endParaRPr/>
          </a:p>
        </p:txBody>
      </p:sp>
      <p:sp>
        <p:nvSpPr>
          <p:cNvPr id="614" name="Google Shape;614;p45"/>
          <p:cNvSpPr txBox="1"/>
          <p:nvPr>
            <p:ph idx="4" type="subTitle"/>
          </p:nvPr>
        </p:nvSpPr>
        <p:spPr>
          <a:xfrm>
            <a:off x="4663307" y="281900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04</a:t>
            </a:r>
            <a:endParaRPr/>
          </a:p>
        </p:txBody>
      </p:sp>
      <p:sp>
        <p:nvSpPr>
          <p:cNvPr id="615" name="Google Shape;615;p45"/>
          <p:cNvSpPr txBox="1"/>
          <p:nvPr>
            <p:ph idx="5" type="subTitle"/>
          </p:nvPr>
        </p:nvSpPr>
        <p:spPr>
          <a:xfrm>
            <a:off x="4500450" y="3620875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Value</a:t>
            </a:r>
            <a:endParaRPr/>
          </a:p>
        </p:txBody>
      </p:sp>
      <p:sp>
        <p:nvSpPr>
          <p:cNvPr id="616" name="Google Shape;616;p45"/>
          <p:cNvSpPr txBox="1"/>
          <p:nvPr>
            <p:ph idx="6" type="subTitle"/>
          </p:nvPr>
        </p:nvSpPr>
        <p:spPr>
          <a:xfrm>
            <a:off x="4663307" y="3764525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r>
              <a:rPr lang="en"/>
              <a:t>0</a:t>
            </a:r>
            <a:r>
              <a:rPr lang="en"/>
              <a:t>5</a:t>
            </a:r>
            <a:endParaRPr/>
          </a:p>
        </p:txBody>
      </p:sp>
      <p:sp>
        <p:nvSpPr>
          <p:cNvPr id="617" name="Google Shape;617;p45"/>
          <p:cNvSpPr txBox="1"/>
          <p:nvPr>
            <p:ph idx="7" type="subTitle"/>
          </p:nvPr>
        </p:nvSpPr>
        <p:spPr>
          <a:xfrm>
            <a:off x="6841800" y="1724375"/>
            <a:ext cx="20736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Specifics of Approach</a:t>
            </a:r>
            <a:endParaRPr/>
          </a:p>
        </p:txBody>
      </p:sp>
      <p:sp>
        <p:nvSpPr>
          <p:cNvPr id="618" name="Google Shape;618;p45"/>
          <p:cNvSpPr txBox="1"/>
          <p:nvPr>
            <p:ph idx="8" type="subTitle"/>
          </p:nvPr>
        </p:nvSpPr>
        <p:spPr>
          <a:xfrm>
            <a:off x="6996454" y="1868025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06 - 08</a:t>
            </a:r>
            <a:endParaRPr/>
          </a:p>
        </p:txBody>
      </p:sp>
      <p:sp>
        <p:nvSpPr>
          <p:cNvPr id="619" name="Google Shape;619;p45"/>
          <p:cNvSpPr txBox="1"/>
          <p:nvPr>
            <p:ph idx="9" type="subTitle"/>
          </p:nvPr>
        </p:nvSpPr>
        <p:spPr>
          <a:xfrm>
            <a:off x="6841800" y="2675352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Advanced GIS</a:t>
            </a:r>
            <a:endParaRPr/>
          </a:p>
        </p:txBody>
      </p:sp>
      <p:sp>
        <p:nvSpPr>
          <p:cNvPr id="620" name="Google Shape;620;p45"/>
          <p:cNvSpPr txBox="1"/>
          <p:nvPr>
            <p:ph idx="13" type="subTitle"/>
          </p:nvPr>
        </p:nvSpPr>
        <p:spPr>
          <a:xfrm>
            <a:off x="6996454" y="2819002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09</a:t>
            </a:r>
            <a:endParaRPr/>
          </a:p>
        </p:txBody>
      </p:sp>
      <p:sp>
        <p:nvSpPr>
          <p:cNvPr id="621" name="Google Shape;621;p45"/>
          <p:cNvSpPr txBox="1"/>
          <p:nvPr>
            <p:ph idx="14" type="subTitle"/>
          </p:nvPr>
        </p:nvSpPr>
        <p:spPr>
          <a:xfrm>
            <a:off x="6841800" y="3620875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Future</a:t>
            </a:r>
            <a:endParaRPr/>
          </a:p>
        </p:txBody>
      </p:sp>
      <p:sp>
        <p:nvSpPr>
          <p:cNvPr id="622" name="Google Shape;622;p45"/>
          <p:cNvSpPr txBox="1"/>
          <p:nvPr>
            <p:ph idx="15" type="subTitle"/>
          </p:nvPr>
        </p:nvSpPr>
        <p:spPr>
          <a:xfrm>
            <a:off x="6996454" y="3764525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10</a:t>
            </a:r>
            <a:endParaRPr/>
          </a:p>
        </p:txBody>
      </p:sp>
      <p:sp>
        <p:nvSpPr>
          <p:cNvPr id="623" name="Google Shape;623;p45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Christopher Tillotson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4" name="Google Shape;624;p45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Spring 2025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5" name="Google Shape;62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/>
          <p:nvPr>
            <p:ph idx="1" type="subTitle"/>
          </p:nvPr>
        </p:nvSpPr>
        <p:spPr>
          <a:xfrm>
            <a:off x="3948900" y="1612525"/>
            <a:ext cx="4941000" cy="109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downloadable product consisting of a geodatabase, a python script, and instructions for use, which assists users in planning for drone operations which correspond to the GAGE-associated RTK system on the West coast of the US.</a:t>
            </a:r>
            <a:endParaRPr/>
          </a:p>
        </p:txBody>
      </p:sp>
      <p:sp>
        <p:nvSpPr>
          <p:cNvPr id="631" name="Google Shape;631;p46"/>
          <p:cNvSpPr txBox="1"/>
          <p:nvPr>
            <p:ph type="title"/>
          </p:nvPr>
        </p:nvSpPr>
        <p:spPr>
          <a:xfrm>
            <a:off x="3948900" y="892175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</a:t>
            </a:r>
            <a:endParaRPr/>
          </a:p>
        </p:txBody>
      </p:sp>
      <p:sp>
        <p:nvSpPr>
          <p:cNvPr id="632" name="Google Shape;632;p46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Spring 2025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46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Christopher Tillotson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4" name="Google Shape;634;p46"/>
          <p:cNvSpPr txBox="1"/>
          <p:nvPr>
            <p:ph idx="1" type="subTitle"/>
          </p:nvPr>
        </p:nvSpPr>
        <p:spPr>
          <a:xfrm>
            <a:off x="3948900" y="3489425"/>
            <a:ext cx="4966500" cy="94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and easy-to-use tools which gives intuitable outputs that can be interpreted, and the structure of which is well documented to be adapted for future use.</a:t>
            </a:r>
            <a:endParaRPr/>
          </a:p>
        </p:txBody>
      </p:sp>
      <p:sp>
        <p:nvSpPr>
          <p:cNvPr id="635" name="Google Shape;635;p46"/>
          <p:cNvSpPr txBox="1"/>
          <p:nvPr>
            <p:ph idx="4294967295" type="title"/>
          </p:nvPr>
        </p:nvSpPr>
        <p:spPr>
          <a:xfrm>
            <a:off x="3948900" y="2769075"/>
            <a:ext cx="49665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636" name="Google Shape;63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7"/>
          <p:cNvSpPr txBox="1"/>
          <p:nvPr>
            <p:ph idx="1" type="subTitle"/>
          </p:nvPr>
        </p:nvSpPr>
        <p:spPr>
          <a:xfrm>
            <a:off x="3792075" y="1622850"/>
            <a:ext cx="4966500" cy="277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Geodatabase of known / supported RTK points in the interest area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Python script which yields the following deliverables, drawing on RTK data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runs one command, once after importing code, with desired settings to get default deliverables, though command is customizable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Creation of a map visually representing where the nearest RTK points are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Estimated error, recommendations in the output based on estimated error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Customizable RTK point health status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2" name="Google Shape;642;p47"/>
          <p:cNvSpPr txBox="1"/>
          <p:nvPr>
            <p:ph type="title"/>
          </p:nvPr>
        </p:nvSpPr>
        <p:spPr>
          <a:xfrm>
            <a:off x="3506100" y="922175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Outcomes</a:t>
            </a:r>
            <a:endParaRPr/>
          </a:p>
        </p:txBody>
      </p:sp>
      <p:sp>
        <p:nvSpPr>
          <p:cNvPr id="643" name="Google Shape;643;p47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Spring 2025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4" name="Google Shape;644;p47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Christopher Tillotson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5" name="Google Shape;64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8"/>
          <p:cNvSpPr/>
          <p:nvPr/>
        </p:nvSpPr>
        <p:spPr>
          <a:xfrm>
            <a:off x="228838" y="2374900"/>
            <a:ext cx="1444500" cy="79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48"/>
          <p:cNvSpPr/>
          <p:nvPr/>
        </p:nvSpPr>
        <p:spPr>
          <a:xfrm>
            <a:off x="2414834" y="2374900"/>
            <a:ext cx="1444500" cy="79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48"/>
          <p:cNvSpPr/>
          <p:nvPr/>
        </p:nvSpPr>
        <p:spPr>
          <a:xfrm>
            <a:off x="4525931" y="2384425"/>
            <a:ext cx="1444500" cy="79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48"/>
          <p:cNvSpPr/>
          <p:nvPr/>
        </p:nvSpPr>
        <p:spPr>
          <a:xfrm>
            <a:off x="6943791" y="2384425"/>
            <a:ext cx="1444500" cy="79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48"/>
          <p:cNvSpPr/>
          <p:nvPr/>
        </p:nvSpPr>
        <p:spPr>
          <a:xfrm>
            <a:off x="846009" y="1729250"/>
            <a:ext cx="822300" cy="8958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5" name="Google Shape;655;p48"/>
          <p:cNvSpPr/>
          <p:nvPr/>
        </p:nvSpPr>
        <p:spPr>
          <a:xfrm>
            <a:off x="3025572" y="1729250"/>
            <a:ext cx="822300" cy="8958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6" name="Google Shape;656;p48"/>
          <p:cNvSpPr/>
          <p:nvPr/>
        </p:nvSpPr>
        <p:spPr>
          <a:xfrm>
            <a:off x="5138472" y="1738775"/>
            <a:ext cx="822300" cy="8958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7" name="Google Shape;657;p48"/>
          <p:cNvSpPr/>
          <p:nvPr/>
        </p:nvSpPr>
        <p:spPr>
          <a:xfrm>
            <a:off x="7028997" y="1779475"/>
            <a:ext cx="822300" cy="8958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8" name="Google Shape;658;p48"/>
          <p:cNvSpPr/>
          <p:nvPr/>
        </p:nvSpPr>
        <p:spPr>
          <a:xfrm>
            <a:off x="8167035" y="46775"/>
            <a:ext cx="822300" cy="8958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9" name="Google Shape;659;p48"/>
          <p:cNvSpPr txBox="1"/>
          <p:nvPr>
            <p:ph type="title"/>
          </p:nvPr>
        </p:nvSpPr>
        <p:spPr>
          <a:xfrm>
            <a:off x="228600" y="420017"/>
            <a:ext cx="6480300" cy="46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pic>
        <p:nvPicPr>
          <p:cNvPr descr="Portrait of a smiling woman" id="660" name="Google Shape;660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1979" l="52699" r="10326" t="2322"/>
          <a:stretch/>
        </p:blipFill>
        <p:spPr>
          <a:xfrm>
            <a:off x="228513" y="933050"/>
            <a:ext cx="1444500" cy="1451399"/>
          </a:xfrm>
          <a:prstGeom prst="rect">
            <a:avLst/>
          </a:prstGeom>
        </p:spPr>
      </p:pic>
      <p:pic>
        <p:nvPicPr>
          <p:cNvPr descr="Portrait of a smiling man with a beard" id="661" name="Google Shape;661;p48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26122" l="26777" r="24214" t="0"/>
          <a:stretch/>
        </p:blipFill>
        <p:spPr>
          <a:xfrm>
            <a:off x="2412325" y="933050"/>
            <a:ext cx="1444500" cy="1451401"/>
          </a:xfrm>
          <a:prstGeom prst="rect">
            <a:avLst/>
          </a:prstGeom>
        </p:spPr>
      </p:pic>
      <p:pic>
        <p:nvPicPr>
          <p:cNvPr descr="Portrait of a woman smiling at the camera" id="662" name="Google Shape;662;p48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45951" l="28893" r="35253" t="0"/>
          <a:stretch/>
        </p:blipFill>
        <p:spPr>
          <a:xfrm>
            <a:off x="4520200" y="942575"/>
            <a:ext cx="1444500" cy="1451401"/>
          </a:xfrm>
          <a:prstGeom prst="rect">
            <a:avLst/>
          </a:prstGeom>
        </p:spPr>
      </p:pic>
      <p:pic>
        <p:nvPicPr>
          <p:cNvPr descr="A businesswoman with her hand under her chin." id="663" name="Google Shape;663;p48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0" l="33616" r="0" t="0"/>
          <a:stretch/>
        </p:blipFill>
        <p:spPr>
          <a:xfrm>
            <a:off x="6938950" y="942575"/>
            <a:ext cx="1444500" cy="1451399"/>
          </a:xfrm>
          <a:prstGeom prst="rect">
            <a:avLst/>
          </a:prstGeom>
        </p:spPr>
      </p:pic>
      <p:sp>
        <p:nvSpPr>
          <p:cNvPr id="664" name="Google Shape;664;p48"/>
          <p:cNvSpPr txBox="1"/>
          <p:nvPr>
            <p:ph idx="1" type="subTitle"/>
          </p:nvPr>
        </p:nvSpPr>
        <p:spPr>
          <a:xfrm>
            <a:off x="333163" y="26115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RTK Provider</a:t>
            </a:r>
            <a:endParaRPr/>
          </a:p>
        </p:txBody>
      </p:sp>
      <p:sp>
        <p:nvSpPr>
          <p:cNvPr id="665" name="Google Shape;665;p48"/>
          <p:cNvSpPr txBox="1"/>
          <p:nvPr>
            <p:ph idx="8" type="subTitle"/>
          </p:nvPr>
        </p:nvSpPr>
        <p:spPr>
          <a:xfrm>
            <a:off x="2513788" y="26115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 Pilots</a:t>
            </a:r>
            <a:endParaRPr/>
          </a:p>
        </p:txBody>
      </p:sp>
      <p:sp>
        <p:nvSpPr>
          <p:cNvPr id="666" name="Google Shape;666;p48"/>
          <p:cNvSpPr txBox="1"/>
          <p:nvPr>
            <p:ph idx="13" type="subTitle"/>
          </p:nvPr>
        </p:nvSpPr>
        <p:spPr>
          <a:xfrm>
            <a:off x="4621962" y="2621075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and Scientists</a:t>
            </a:r>
            <a:endParaRPr/>
          </a:p>
        </p:txBody>
      </p:sp>
      <p:sp>
        <p:nvSpPr>
          <p:cNvPr id="667" name="Google Shape;667;p48"/>
          <p:cNvSpPr txBox="1"/>
          <p:nvPr>
            <p:ph idx="15" type="subTitle"/>
          </p:nvPr>
        </p:nvSpPr>
        <p:spPr>
          <a:xfrm>
            <a:off x="7036900" y="2621075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 Entities</a:t>
            </a:r>
            <a:endParaRPr/>
          </a:p>
        </p:txBody>
      </p:sp>
      <p:sp>
        <p:nvSpPr>
          <p:cNvPr id="668" name="Google Shape;668;p48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69" name="Google Shape;669;p48"/>
          <p:cNvPicPr preferRelativeResize="0"/>
          <p:nvPr/>
        </p:nvPicPr>
        <p:blipFill rotWithShape="1">
          <a:blip r:embed="rId7">
            <a:alphaModFix/>
          </a:blip>
          <a:srcRect b="0" l="25876" r="20539" t="0"/>
          <a:stretch/>
        </p:blipFill>
        <p:spPr>
          <a:xfrm>
            <a:off x="228525" y="881725"/>
            <a:ext cx="1444500" cy="15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8"/>
          <p:cNvPicPr preferRelativeResize="0"/>
          <p:nvPr/>
        </p:nvPicPr>
        <p:blipFill rotWithShape="1">
          <a:blip r:embed="rId8">
            <a:alphaModFix/>
          </a:blip>
          <a:srcRect b="0" l="5080" r="2889" t="0"/>
          <a:stretch/>
        </p:blipFill>
        <p:spPr>
          <a:xfrm>
            <a:off x="6126950" y="875230"/>
            <a:ext cx="2947500" cy="1518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5051" y="881725"/>
            <a:ext cx="1925187" cy="15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8"/>
          <p:cNvPicPr preferRelativeResize="0"/>
          <p:nvPr/>
        </p:nvPicPr>
        <p:blipFill rotWithShape="1">
          <a:blip r:embed="rId10">
            <a:alphaModFix/>
          </a:blip>
          <a:srcRect b="0" l="42853" r="0" t="0"/>
          <a:stretch/>
        </p:blipFill>
        <p:spPr>
          <a:xfrm>
            <a:off x="4449150" y="881736"/>
            <a:ext cx="1598051" cy="157306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48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Christopher Tillotson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4" name="Google Shape;674;p48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Spring 2025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5" name="Google Shape;675;p48"/>
          <p:cNvSpPr txBox="1"/>
          <p:nvPr>
            <p:ph idx="4294967295" type="body"/>
          </p:nvPr>
        </p:nvSpPr>
        <p:spPr>
          <a:xfrm>
            <a:off x="213625" y="3394650"/>
            <a:ext cx="14445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ease of use of GAGE-associated RTK systems</a:t>
            </a:r>
            <a:endParaRPr/>
          </a:p>
        </p:txBody>
      </p:sp>
      <p:sp>
        <p:nvSpPr>
          <p:cNvPr id="676" name="Google Shape;676;p48"/>
          <p:cNvSpPr txBox="1"/>
          <p:nvPr>
            <p:ph idx="4294967295" type="body"/>
          </p:nvPr>
        </p:nvSpPr>
        <p:spPr>
          <a:xfrm>
            <a:off x="6943800" y="3394650"/>
            <a:ext cx="1444500" cy="1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ease of use of GAGE-associated RTK systems as sponsors of GAGE, government use of RTK systems improved (cost to taxpayer reduced, </a:t>
            </a:r>
            <a:r>
              <a:rPr lang="en"/>
              <a:t>reputation</a:t>
            </a:r>
            <a:r>
              <a:rPr lang="en"/>
              <a:t> and funding)</a:t>
            </a:r>
            <a:endParaRPr/>
          </a:p>
        </p:txBody>
      </p:sp>
      <p:sp>
        <p:nvSpPr>
          <p:cNvPr id="677" name="Google Shape;677;p48"/>
          <p:cNvSpPr txBox="1"/>
          <p:nvPr>
            <p:ph idx="4294967295" type="body"/>
          </p:nvPr>
        </p:nvSpPr>
        <p:spPr>
          <a:xfrm>
            <a:off x="4525925" y="3337800"/>
            <a:ext cx="1444500" cy="1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often </a:t>
            </a:r>
            <a:r>
              <a:rPr lang="en"/>
              <a:t>yield</a:t>
            </a:r>
            <a:r>
              <a:rPr lang="en"/>
              <a:t> accurately georeferenced data for UAV-collected data on the West Coast</a:t>
            </a:r>
            <a:endParaRPr/>
          </a:p>
        </p:txBody>
      </p:sp>
      <p:sp>
        <p:nvSpPr>
          <p:cNvPr id="678" name="Google Shape;678;p48"/>
          <p:cNvSpPr txBox="1"/>
          <p:nvPr>
            <p:ph idx="4294967295" type="body"/>
          </p:nvPr>
        </p:nvSpPr>
        <p:spPr>
          <a:xfrm>
            <a:off x="2414825" y="3472575"/>
            <a:ext cx="1444500" cy="1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planning for RTK system use, accounting for error, and budget considerations for buying or using a custom base station</a:t>
            </a:r>
            <a:endParaRPr/>
          </a:p>
        </p:txBody>
      </p:sp>
      <p:sp>
        <p:nvSpPr>
          <p:cNvPr id="679" name="Google Shape;67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9"/>
          <p:cNvSpPr/>
          <p:nvPr/>
        </p:nvSpPr>
        <p:spPr>
          <a:xfrm>
            <a:off x="1344100" y="1565850"/>
            <a:ext cx="2947500" cy="1285500"/>
          </a:xfrm>
          <a:prstGeom prst="snip1Rect">
            <a:avLst>
              <a:gd fmla="val 1858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5" name="Google Shape;685;p49"/>
          <p:cNvSpPr/>
          <p:nvPr/>
        </p:nvSpPr>
        <p:spPr>
          <a:xfrm>
            <a:off x="5735275" y="1565850"/>
            <a:ext cx="2947500" cy="1285500"/>
          </a:xfrm>
          <a:prstGeom prst="snip1Rect">
            <a:avLst>
              <a:gd fmla="val 1858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6" name="Google Shape;686;p49"/>
          <p:cNvSpPr/>
          <p:nvPr/>
        </p:nvSpPr>
        <p:spPr>
          <a:xfrm>
            <a:off x="1344100" y="3046375"/>
            <a:ext cx="2947500" cy="1285500"/>
          </a:xfrm>
          <a:prstGeom prst="snip1Rect">
            <a:avLst>
              <a:gd fmla="val 1858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7" name="Google Shape;687;p49"/>
          <p:cNvSpPr/>
          <p:nvPr/>
        </p:nvSpPr>
        <p:spPr>
          <a:xfrm>
            <a:off x="632200" y="3046375"/>
            <a:ext cx="711900" cy="1272000"/>
          </a:xfrm>
          <a:prstGeom prst="snip2DiagRect">
            <a:avLst>
              <a:gd fmla="val 0" name="adj1"/>
              <a:gd fmla="val 40297" name="adj2"/>
            </a:avLst>
          </a:prstGeom>
          <a:solidFill>
            <a:schemeClr val="dk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8" name="Google Shape;688;p49"/>
          <p:cNvSpPr/>
          <p:nvPr/>
        </p:nvSpPr>
        <p:spPr>
          <a:xfrm>
            <a:off x="5735275" y="3046375"/>
            <a:ext cx="2947500" cy="1285500"/>
          </a:xfrm>
          <a:prstGeom prst="snip1Rect">
            <a:avLst>
              <a:gd fmla="val 1858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632200" y="1572600"/>
            <a:ext cx="711900" cy="1272000"/>
          </a:xfrm>
          <a:prstGeom prst="snip2DiagRect">
            <a:avLst>
              <a:gd fmla="val 0" name="adj1"/>
              <a:gd fmla="val 40297" name="adj2"/>
            </a:avLst>
          </a:prstGeom>
          <a:solidFill>
            <a:schemeClr val="dk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0" name="Google Shape;690;p49"/>
          <p:cNvSpPr/>
          <p:nvPr/>
        </p:nvSpPr>
        <p:spPr>
          <a:xfrm>
            <a:off x="5023375" y="3046375"/>
            <a:ext cx="711900" cy="1272000"/>
          </a:xfrm>
          <a:prstGeom prst="snip2DiagRect">
            <a:avLst>
              <a:gd fmla="val 0" name="adj1"/>
              <a:gd fmla="val 40297" name="adj2"/>
            </a:avLst>
          </a:prstGeom>
          <a:solidFill>
            <a:schemeClr val="dk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5023375" y="1572600"/>
            <a:ext cx="711900" cy="1272000"/>
          </a:xfrm>
          <a:prstGeom prst="snip2DiagRect">
            <a:avLst>
              <a:gd fmla="val 0" name="adj1"/>
              <a:gd fmla="val 40297" name="adj2"/>
            </a:avLst>
          </a:prstGeom>
          <a:solidFill>
            <a:schemeClr val="dk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2" name="Google Shape;692;p49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Spring 2025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3" name="Google Shape;693;p49"/>
          <p:cNvSpPr txBox="1"/>
          <p:nvPr>
            <p:ph idx="2" type="subTitle"/>
          </p:nvPr>
        </p:nvSpPr>
        <p:spPr>
          <a:xfrm>
            <a:off x="637000" y="1820550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94" name="Google Shape;694;p49"/>
          <p:cNvSpPr txBox="1"/>
          <p:nvPr>
            <p:ph idx="3" type="subTitle"/>
          </p:nvPr>
        </p:nvSpPr>
        <p:spPr>
          <a:xfrm>
            <a:off x="637000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95" name="Google Shape;695;p49"/>
          <p:cNvSpPr txBox="1"/>
          <p:nvPr>
            <p:ph idx="4" type="subTitle"/>
          </p:nvPr>
        </p:nvSpPr>
        <p:spPr>
          <a:xfrm>
            <a:off x="5028175" y="1820550"/>
            <a:ext cx="702300" cy="7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96" name="Google Shape;696;p49"/>
          <p:cNvSpPr txBox="1"/>
          <p:nvPr>
            <p:ph idx="5" type="subTitle"/>
          </p:nvPr>
        </p:nvSpPr>
        <p:spPr>
          <a:xfrm>
            <a:off x="5028175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97" name="Google Shape;697;p49"/>
          <p:cNvSpPr txBox="1"/>
          <p:nvPr>
            <p:ph idx="6" type="subTitle"/>
          </p:nvPr>
        </p:nvSpPr>
        <p:spPr>
          <a:xfrm>
            <a:off x="1546000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 data</a:t>
            </a:r>
            <a:endParaRPr/>
          </a:p>
        </p:txBody>
      </p:sp>
      <p:sp>
        <p:nvSpPr>
          <p:cNvPr id="698" name="Google Shape;698;p49"/>
          <p:cNvSpPr txBox="1"/>
          <p:nvPr>
            <p:ph idx="7" type="subTitle"/>
          </p:nvPr>
        </p:nvSpPr>
        <p:spPr>
          <a:xfrm>
            <a:off x="1546000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methods manually with analysis tools in ArcGIS Pro</a:t>
            </a:r>
            <a:endParaRPr/>
          </a:p>
        </p:txBody>
      </p:sp>
      <p:sp>
        <p:nvSpPr>
          <p:cNvPr id="699" name="Google Shape;699;p49"/>
          <p:cNvSpPr txBox="1"/>
          <p:nvPr>
            <p:ph idx="8" type="subTitle"/>
          </p:nvPr>
        </p:nvSpPr>
        <p:spPr>
          <a:xfrm>
            <a:off x="5937175" y="1807825"/>
            <a:ext cx="2477700" cy="77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Implement working tools in a python script</a:t>
            </a:r>
            <a:endParaRPr/>
          </a:p>
        </p:txBody>
      </p:sp>
      <p:sp>
        <p:nvSpPr>
          <p:cNvPr id="700" name="Google Shape;700;p49"/>
          <p:cNvSpPr txBox="1"/>
          <p:nvPr>
            <p:ph idx="9" type="subTitle"/>
          </p:nvPr>
        </p:nvSpPr>
        <p:spPr>
          <a:xfrm>
            <a:off x="5937175" y="3288350"/>
            <a:ext cx="27012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of testing, breaking, and implementing checks on a case-by-case basis</a:t>
            </a:r>
            <a:endParaRPr/>
          </a:p>
        </p:txBody>
      </p:sp>
      <p:sp>
        <p:nvSpPr>
          <p:cNvPr id="701" name="Google Shape;701;p49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Christopher Tillotson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02" name="Google Shape;7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488" y="1970067"/>
            <a:ext cx="2003564" cy="98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9"/>
          <p:cNvPicPr preferRelativeResize="0"/>
          <p:nvPr/>
        </p:nvPicPr>
        <p:blipFill rotWithShape="1">
          <a:blip r:embed="rId4">
            <a:alphaModFix/>
          </a:blip>
          <a:srcRect b="34929" l="0" r="0" t="0"/>
          <a:stretch/>
        </p:blipFill>
        <p:spPr>
          <a:xfrm>
            <a:off x="2855475" y="3481550"/>
            <a:ext cx="958325" cy="160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8950" y="2008550"/>
            <a:ext cx="2947499" cy="100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9347" y="3697426"/>
            <a:ext cx="2260629" cy="12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49"/>
          <p:cNvSpPr/>
          <p:nvPr/>
        </p:nvSpPr>
        <p:spPr>
          <a:xfrm>
            <a:off x="188625" y="509650"/>
            <a:ext cx="348900" cy="46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07" name="Google Shape;707;p49"/>
          <p:cNvSpPr txBox="1"/>
          <p:nvPr>
            <p:ph type="title"/>
          </p:nvPr>
        </p:nvSpPr>
        <p:spPr>
          <a:xfrm>
            <a:off x="257350" y="473950"/>
            <a:ext cx="5121000" cy="46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Strategy</a:t>
            </a:r>
            <a:endParaRPr/>
          </a:p>
        </p:txBody>
      </p:sp>
      <p:sp>
        <p:nvSpPr>
          <p:cNvPr id="708" name="Google Shape;70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0"/>
          <p:cNvSpPr txBox="1"/>
          <p:nvPr/>
        </p:nvSpPr>
        <p:spPr>
          <a:xfrm>
            <a:off x="827425" y="2348350"/>
            <a:ext cx="389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4" name="Google Shape;714;p50"/>
          <p:cNvCxnSpPr>
            <a:endCxn id="715" idx="3"/>
          </p:cNvCxnSpPr>
          <p:nvPr/>
        </p:nvCxnSpPr>
        <p:spPr>
          <a:xfrm>
            <a:off x="-5600" y="3858050"/>
            <a:ext cx="83877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50"/>
          <p:cNvCxnSpPr/>
          <p:nvPr/>
        </p:nvCxnSpPr>
        <p:spPr>
          <a:xfrm>
            <a:off x="684126" y="2572600"/>
            <a:ext cx="7059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50"/>
          <p:cNvCxnSpPr/>
          <p:nvPr/>
        </p:nvCxnSpPr>
        <p:spPr>
          <a:xfrm>
            <a:off x="3976400" y="1283824"/>
            <a:ext cx="0" cy="129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50"/>
          <p:cNvCxnSpPr/>
          <p:nvPr/>
        </p:nvCxnSpPr>
        <p:spPr>
          <a:xfrm>
            <a:off x="2672937" y="1287123"/>
            <a:ext cx="0" cy="386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50"/>
          <p:cNvCxnSpPr/>
          <p:nvPr/>
        </p:nvCxnSpPr>
        <p:spPr>
          <a:xfrm>
            <a:off x="5211550" y="1287125"/>
            <a:ext cx="0" cy="386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50"/>
          <p:cNvCxnSpPr/>
          <p:nvPr/>
        </p:nvCxnSpPr>
        <p:spPr>
          <a:xfrm flipH="1">
            <a:off x="7748050" y="1930470"/>
            <a:ext cx="6300" cy="192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50"/>
          <p:cNvSpPr/>
          <p:nvPr/>
        </p:nvSpPr>
        <p:spPr>
          <a:xfrm>
            <a:off x="5757124" y="1287100"/>
            <a:ext cx="768300" cy="1285500"/>
          </a:xfrm>
          <a:prstGeom prst="snip2DiagRect">
            <a:avLst>
              <a:gd fmla="val 0" name="adj1"/>
              <a:gd fmla="val 4828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2" name="Google Shape;722;p50"/>
          <p:cNvSpPr/>
          <p:nvPr/>
        </p:nvSpPr>
        <p:spPr>
          <a:xfrm>
            <a:off x="5211695" y="1287100"/>
            <a:ext cx="544200" cy="12855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3" name="Google Shape;723;p50"/>
          <p:cNvSpPr/>
          <p:nvPr/>
        </p:nvSpPr>
        <p:spPr>
          <a:xfrm>
            <a:off x="684124" y="1287100"/>
            <a:ext cx="768300" cy="1285500"/>
          </a:xfrm>
          <a:prstGeom prst="snip2DiagRect">
            <a:avLst>
              <a:gd fmla="val 0" name="adj1"/>
              <a:gd fmla="val 4828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4" name="Google Shape;724;p50"/>
          <p:cNvSpPr/>
          <p:nvPr/>
        </p:nvSpPr>
        <p:spPr>
          <a:xfrm>
            <a:off x="138695" y="1287100"/>
            <a:ext cx="544200" cy="12855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5" name="Google Shape;725;p50"/>
          <p:cNvSpPr/>
          <p:nvPr/>
        </p:nvSpPr>
        <p:spPr>
          <a:xfrm>
            <a:off x="3216474" y="2572600"/>
            <a:ext cx="768300" cy="1285500"/>
          </a:xfrm>
          <a:prstGeom prst="snip2DiagRect">
            <a:avLst>
              <a:gd fmla="val 0" name="adj1"/>
              <a:gd fmla="val 4828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6" name="Google Shape;726;p50"/>
          <p:cNvSpPr/>
          <p:nvPr/>
        </p:nvSpPr>
        <p:spPr>
          <a:xfrm>
            <a:off x="2671045" y="2572600"/>
            <a:ext cx="544200" cy="12855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7" name="Google Shape;727;p50"/>
          <p:cNvSpPr/>
          <p:nvPr/>
        </p:nvSpPr>
        <p:spPr>
          <a:xfrm>
            <a:off x="2418550" y="2572600"/>
            <a:ext cx="256500" cy="279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728" name="Google Shape;728;p50"/>
          <p:cNvCxnSpPr/>
          <p:nvPr/>
        </p:nvCxnSpPr>
        <p:spPr>
          <a:xfrm flipH="1" rot="10800000">
            <a:off x="688600" y="1284420"/>
            <a:ext cx="64491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50"/>
          <p:cNvSpPr/>
          <p:nvPr/>
        </p:nvSpPr>
        <p:spPr>
          <a:xfrm>
            <a:off x="7748050" y="3858050"/>
            <a:ext cx="1268100" cy="1278900"/>
          </a:xfrm>
          <a:prstGeom prst="snip2DiagRect">
            <a:avLst>
              <a:gd fmla="val 0" name="adj1"/>
              <a:gd fmla="val 447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9" name="Google Shape;729;p50"/>
          <p:cNvSpPr/>
          <p:nvPr/>
        </p:nvSpPr>
        <p:spPr>
          <a:xfrm>
            <a:off x="4958025" y="3862261"/>
            <a:ext cx="256500" cy="279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0" name="Google Shape;730;p50"/>
          <p:cNvSpPr/>
          <p:nvPr/>
        </p:nvSpPr>
        <p:spPr>
          <a:xfrm>
            <a:off x="7502550" y="2574129"/>
            <a:ext cx="256500" cy="279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1" name="Google Shape;731;p50"/>
          <p:cNvSpPr txBox="1"/>
          <p:nvPr>
            <p:ph type="title"/>
          </p:nvPr>
        </p:nvSpPr>
        <p:spPr>
          <a:xfrm>
            <a:off x="228600" y="420017"/>
            <a:ext cx="6480300" cy="46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32" name="Google Shape;732;p50"/>
          <p:cNvSpPr txBox="1"/>
          <p:nvPr>
            <p:ph idx="1" type="subTitle"/>
          </p:nvPr>
        </p:nvSpPr>
        <p:spPr>
          <a:xfrm>
            <a:off x="228477" y="266742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33" name="Google Shape;733;p50"/>
          <p:cNvSpPr txBox="1"/>
          <p:nvPr>
            <p:ph idx="5" type="subTitle"/>
          </p:nvPr>
        </p:nvSpPr>
        <p:spPr>
          <a:xfrm>
            <a:off x="228475" y="3167625"/>
            <a:ext cx="2195100" cy="690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real-time networks hosted by GAGE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https://www.unavco.org/instrumentation/networks/status/all/realtime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0"/>
          <p:cNvSpPr txBox="1"/>
          <p:nvPr>
            <p:ph idx="6" type="subTitle"/>
          </p:nvPr>
        </p:nvSpPr>
        <p:spPr>
          <a:xfrm>
            <a:off x="2815592" y="3858063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735" name="Google Shape;735;p50"/>
          <p:cNvSpPr txBox="1"/>
          <p:nvPr>
            <p:ph idx="7" type="subTitle"/>
          </p:nvPr>
        </p:nvSpPr>
        <p:spPr>
          <a:xfrm>
            <a:off x="2815600" y="4192877"/>
            <a:ext cx="2195100" cy="60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/>
              <a:t>ArcGIS Pro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/>
              <a:t>Map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/>
              <a:t>Testing on a Jupyter Notebook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/>
              <a:t>WM Jupyterhub for hosting static python script</a:t>
            </a:r>
            <a:endParaRPr/>
          </a:p>
        </p:txBody>
      </p:sp>
      <p:sp>
        <p:nvSpPr>
          <p:cNvPr id="736" name="Google Shape;736;p50"/>
          <p:cNvSpPr txBox="1"/>
          <p:nvPr>
            <p:ph idx="8" type="subTitle"/>
          </p:nvPr>
        </p:nvSpPr>
        <p:spPr>
          <a:xfrm>
            <a:off x="5382242" y="268614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737" name="Google Shape;737;p50"/>
          <p:cNvSpPr txBox="1"/>
          <p:nvPr>
            <p:ph idx="9" type="subTitle"/>
          </p:nvPr>
        </p:nvSpPr>
        <p:spPr>
          <a:xfrm>
            <a:off x="5382250" y="3186352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/>
              <a:t>Mostly Python, focusing on arcpy functions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/>
              <a:t>Had to implement some SQL for queries</a:t>
            </a:r>
            <a:endParaRPr/>
          </a:p>
        </p:txBody>
      </p:sp>
      <p:sp>
        <p:nvSpPr>
          <p:cNvPr id="738" name="Google Shape;738;p50"/>
          <p:cNvSpPr txBox="1"/>
          <p:nvPr>
            <p:ph idx="13" type="subTitle"/>
          </p:nvPr>
        </p:nvSpPr>
        <p:spPr>
          <a:xfrm>
            <a:off x="2413325" y="2646775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9" name="Google Shape;739;p50"/>
          <p:cNvSpPr txBox="1"/>
          <p:nvPr>
            <p:ph idx="14" type="subTitle"/>
          </p:nvPr>
        </p:nvSpPr>
        <p:spPr>
          <a:xfrm>
            <a:off x="4941075" y="3944486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0" name="Google Shape;740;p50"/>
          <p:cNvSpPr txBox="1"/>
          <p:nvPr>
            <p:ph idx="15" type="subTitle"/>
          </p:nvPr>
        </p:nvSpPr>
        <p:spPr>
          <a:xfrm>
            <a:off x="7497275" y="2646779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1" name="Google Shape;741;p50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Spring 2025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42" name="Google Shape;742;p50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Christopher Tillotson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3" name="Google Shape;74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00" y="1084421"/>
            <a:ext cx="2811449" cy="13803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GIS Pro Reviews 2025: Details, Pricing, &amp; Features | G2" id="744" name="Google Shape;74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8225" y="2551998"/>
            <a:ext cx="2947500" cy="154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7274" y="1121688"/>
            <a:ext cx="1409903" cy="15474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6" name="Google Shape;746;p50"/>
          <p:cNvCxnSpPr/>
          <p:nvPr/>
        </p:nvCxnSpPr>
        <p:spPr>
          <a:xfrm rot="10800000">
            <a:off x="7137900" y="1287500"/>
            <a:ext cx="621300" cy="646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7" name="Google Shape;747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85951" y="3944485"/>
            <a:ext cx="1990674" cy="928991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1"/>
          <p:cNvSpPr/>
          <p:nvPr/>
        </p:nvSpPr>
        <p:spPr>
          <a:xfrm>
            <a:off x="228600" y="1459115"/>
            <a:ext cx="2834700" cy="2638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54" name="Google Shape;754;p51"/>
          <p:cNvCxnSpPr/>
          <p:nvPr/>
        </p:nvCxnSpPr>
        <p:spPr>
          <a:xfrm>
            <a:off x="232900" y="2470425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5" name="Google Shape;755;p51"/>
          <p:cNvSpPr/>
          <p:nvPr/>
        </p:nvSpPr>
        <p:spPr>
          <a:xfrm>
            <a:off x="3154650" y="1459115"/>
            <a:ext cx="2834700" cy="2638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56" name="Google Shape;756;p51"/>
          <p:cNvCxnSpPr/>
          <p:nvPr/>
        </p:nvCxnSpPr>
        <p:spPr>
          <a:xfrm>
            <a:off x="3158950" y="2470425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7" name="Google Shape;757;p51"/>
          <p:cNvSpPr/>
          <p:nvPr/>
        </p:nvSpPr>
        <p:spPr>
          <a:xfrm>
            <a:off x="6080700" y="1459115"/>
            <a:ext cx="2834700" cy="2638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58" name="Google Shape;758;p51"/>
          <p:cNvCxnSpPr/>
          <p:nvPr/>
        </p:nvCxnSpPr>
        <p:spPr>
          <a:xfrm>
            <a:off x="6085000" y="2470425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9" name="Google Shape;759;p51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Spring 2025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60" name="Google Shape;760;p51"/>
          <p:cNvSpPr txBox="1"/>
          <p:nvPr>
            <p:ph type="title"/>
          </p:nvPr>
        </p:nvSpPr>
        <p:spPr>
          <a:xfrm>
            <a:off x="228600" y="420017"/>
            <a:ext cx="6480300" cy="46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61" name="Google Shape;761;p51"/>
          <p:cNvSpPr txBox="1"/>
          <p:nvPr>
            <p:ph idx="1" type="subTitle"/>
          </p:nvPr>
        </p:nvSpPr>
        <p:spPr>
          <a:xfrm>
            <a:off x="5405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</a:t>
            </a:r>
            <a:endParaRPr/>
          </a:p>
        </p:txBody>
      </p:sp>
      <p:sp>
        <p:nvSpPr>
          <p:cNvPr id="762" name="Google Shape;762;p51"/>
          <p:cNvSpPr txBox="1"/>
          <p:nvPr>
            <p:ph idx="3" type="subTitle"/>
          </p:nvPr>
        </p:nvSpPr>
        <p:spPr>
          <a:xfrm>
            <a:off x="346657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output</a:t>
            </a:r>
            <a:endParaRPr/>
          </a:p>
        </p:txBody>
      </p:sp>
      <p:sp>
        <p:nvSpPr>
          <p:cNvPr id="763" name="Google Shape;763;p51"/>
          <p:cNvSpPr txBox="1"/>
          <p:nvPr>
            <p:ph idx="4" type="subTitle"/>
          </p:nvPr>
        </p:nvSpPr>
        <p:spPr>
          <a:xfrm>
            <a:off x="3425550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1836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➔"/>
            </a:pPr>
            <a:r>
              <a:rPr lang="en"/>
              <a:t>List 3 or more feature benefits</a:t>
            </a:r>
            <a:endParaRPr/>
          </a:p>
          <a:p>
            <a:pPr indent="-11836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➔"/>
            </a:pPr>
            <a:r>
              <a:rPr lang="en"/>
              <a:t>Add a benefit</a:t>
            </a:r>
            <a:endParaRPr/>
          </a:p>
          <a:p>
            <a:pPr indent="-11836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Char char="➔"/>
            </a:pPr>
            <a:r>
              <a:rPr lang="en"/>
              <a:t>Add a benefit</a:t>
            </a:r>
            <a:endParaRPr/>
          </a:p>
        </p:txBody>
      </p:sp>
      <p:sp>
        <p:nvSpPr>
          <p:cNvPr id="764" name="Google Shape;764;p51"/>
          <p:cNvSpPr txBox="1"/>
          <p:nvPr>
            <p:ph idx="5" type="subTitle"/>
          </p:nvPr>
        </p:nvSpPr>
        <p:spPr>
          <a:xfrm>
            <a:off x="63926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765" name="Google Shape;765;p51"/>
          <p:cNvSpPr txBox="1"/>
          <p:nvPr>
            <p:ph idx="6" type="subTitle"/>
          </p:nvPr>
        </p:nvSpPr>
        <p:spPr>
          <a:xfrm>
            <a:off x="63926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Rabbit holes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Scope and Scale</a:t>
            </a:r>
            <a:endParaRPr/>
          </a:p>
        </p:txBody>
      </p:sp>
      <p:sp>
        <p:nvSpPr>
          <p:cNvPr id="766" name="Google Shape;766;p51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Christopher Tillotson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67" name="Google Shape;7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50" y="2470426"/>
            <a:ext cx="2009526" cy="22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912" y="2571750"/>
            <a:ext cx="3162271" cy="16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4" name="Google Shape;774;p52"/>
          <p:cNvCxnSpPr/>
          <p:nvPr/>
        </p:nvCxnSpPr>
        <p:spPr>
          <a:xfrm>
            <a:off x="3808425" y="2422175"/>
            <a:ext cx="51084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52"/>
          <p:cNvCxnSpPr/>
          <p:nvPr/>
        </p:nvCxnSpPr>
        <p:spPr>
          <a:xfrm rot="10800000">
            <a:off x="6362625" y="468425"/>
            <a:ext cx="0" cy="3907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52"/>
          <p:cNvSpPr txBox="1"/>
          <p:nvPr/>
        </p:nvSpPr>
        <p:spPr>
          <a:xfrm>
            <a:off x="4081575" y="1331850"/>
            <a:ext cx="200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This project’s outcome is a tool which can be used to assist in RTK data collection and solves the problem of having to estimate error to plan whether or not to use a custom base station</a:t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7" name="Google Shape;777;p52"/>
          <p:cNvSpPr txBox="1"/>
          <p:nvPr/>
        </p:nvSpPr>
        <p:spPr>
          <a:xfrm>
            <a:off x="6708900" y="1331850"/>
            <a:ext cx="200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This script is freely available to be used, reproduced, modified, etc by anyone. Limitation is that it is only usable in the context of ESRI software.</a:t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8" name="Google Shape;778;p52"/>
          <p:cNvSpPr txBox="1"/>
          <p:nvPr/>
        </p:nvSpPr>
        <p:spPr>
          <a:xfrm>
            <a:off x="4081575" y="3173638"/>
            <a:ext cx="200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This project was developed with a specific strategy in mind to guide </a:t>
            </a:r>
            <a:r>
              <a:rPr lang="en"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development</a:t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9" name="Google Shape;779;p52"/>
          <p:cNvSpPr txBox="1"/>
          <p:nvPr/>
        </p:nvSpPr>
        <p:spPr>
          <a:xfrm>
            <a:off x="6708900" y="3173638"/>
            <a:ext cx="200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Specific concept of programming in a GIS context, automation</a:t>
            </a:r>
            <a:endParaRPr sz="9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0" name="Google Shape;780;p52"/>
          <p:cNvSpPr/>
          <p:nvPr/>
        </p:nvSpPr>
        <p:spPr>
          <a:xfrm>
            <a:off x="4474125" y="983225"/>
            <a:ext cx="1222800" cy="2520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Tool / Problem - Solving</a:t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781" name="Google Shape;781;p52"/>
          <p:cNvSpPr/>
          <p:nvPr/>
        </p:nvSpPr>
        <p:spPr>
          <a:xfrm>
            <a:off x="7101450" y="983225"/>
            <a:ext cx="1222800" cy="2520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Open Source</a:t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782" name="Google Shape;782;p52"/>
          <p:cNvSpPr/>
          <p:nvPr/>
        </p:nvSpPr>
        <p:spPr>
          <a:xfrm>
            <a:off x="4474125" y="2809175"/>
            <a:ext cx="1222800" cy="2520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Strategy</a:t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783" name="Google Shape;783;p52"/>
          <p:cNvSpPr/>
          <p:nvPr/>
        </p:nvSpPr>
        <p:spPr>
          <a:xfrm>
            <a:off x="7101450" y="2809175"/>
            <a:ext cx="1222800" cy="2520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Scripting</a:t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784" name="Google Shape;784;p52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Spring 2025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5" name="Google Shape;785;p52"/>
          <p:cNvSpPr txBox="1"/>
          <p:nvPr>
            <p:ph type="title"/>
          </p:nvPr>
        </p:nvSpPr>
        <p:spPr>
          <a:xfrm>
            <a:off x="228600" y="420025"/>
            <a:ext cx="2926200" cy="461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GIS</a:t>
            </a:r>
            <a:endParaRPr/>
          </a:p>
        </p:txBody>
      </p:sp>
      <p:sp>
        <p:nvSpPr>
          <p:cNvPr id="786" name="Google Shape;786;p52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Christopher Tillotson</a:t>
            </a:r>
            <a:endParaRPr sz="8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87" name="Google Shape;78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33900"/>
            <a:ext cx="3443452" cy="30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 Presentation">
  <a:themeElements>
    <a:clrScheme name="Simple Light">
      <a:dk1>
        <a:srgbClr val="1B1B1B"/>
      </a:dk1>
      <a:lt1>
        <a:srgbClr val="FFFFFF"/>
      </a:lt1>
      <a:dk2>
        <a:srgbClr val="85C086"/>
      </a:dk2>
      <a:lt2>
        <a:srgbClr val="D0E1BE"/>
      </a:lt2>
      <a:accent1>
        <a:srgbClr val="85C085"/>
      </a:accent1>
      <a:accent2>
        <a:srgbClr val="50A350"/>
      </a:accent2>
      <a:accent3>
        <a:srgbClr val="3E863C"/>
      </a:accent3>
      <a:accent4>
        <a:srgbClr val="1E691E"/>
      </a:accent4>
      <a:accent5>
        <a:srgbClr val="074907"/>
      </a:accent5>
      <a:accent6>
        <a:srgbClr val="666666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