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Spectral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D4F39C-81D0-4930-975C-5BE7A75F7D88}">
  <a:tblStyle styleId="{DED4F39C-81D0-4930-975C-5BE7A75F7D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schemas.openxmlformats.org/officeDocument/2006/relationships/font" Target="fonts/Spectral-boldItalic.fntdata"/><Relationship Id="rId9" Type="http://schemas.openxmlformats.org/officeDocument/2006/relationships/font" Target="fonts/Spectral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Spectral-regular.fntdata"/><Relationship Id="rId8" Type="http://schemas.openxmlformats.org/officeDocument/2006/relationships/font" Target="fonts/Spectral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10" Type="http://schemas.openxmlformats.org/officeDocument/2006/relationships/image" Target="../media/image6.png"/><Relationship Id="rId9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6154" y="-12210"/>
            <a:ext cx="1224815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-56129" y="-11709"/>
            <a:ext cx="12248100" cy="688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r>
              <a:t/>
            </a:r>
            <a:endParaRPr b="1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260207" y="85535"/>
            <a:ext cx="4260891" cy="4353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4738F"/>
              </a:buClr>
              <a:buSzPts val="1400"/>
              <a:buFont typeface="Avenir"/>
              <a:buNone/>
            </a:pPr>
            <a:r>
              <a:rPr b="1" i="1" lang="en-US" sz="1400" u="none" cap="none" strike="noStrike">
                <a:solidFill>
                  <a:srgbClr val="04738F"/>
                </a:solidFill>
                <a:latin typeface="Avenir"/>
                <a:ea typeface="Avenir"/>
                <a:cs typeface="Avenir"/>
                <a:sym typeface="Avenir"/>
              </a:rPr>
              <a:t>Organization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274239" y="512491"/>
            <a:ext cx="7603008" cy="1951596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r>
              <a:t/>
            </a:r>
            <a:endParaRPr b="1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8209959" y="503236"/>
            <a:ext cx="3919139" cy="195346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r>
              <a:t/>
            </a:r>
            <a:endParaRPr b="1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274240" y="2560320"/>
            <a:ext cx="11854857" cy="240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r>
              <a:t/>
            </a:r>
            <a:endParaRPr b="1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355400" y="2867950"/>
            <a:ext cx="11652000" cy="180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9D7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245969" y="4717605"/>
            <a:ext cx="11854800" cy="167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r>
              <a:t/>
            </a:r>
            <a:endParaRPr b="1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373488" y="2609766"/>
            <a:ext cx="1524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4738F"/>
              </a:buClr>
              <a:buSzPts val="1400"/>
              <a:buFont typeface="Avenir"/>
              <a:buNone/>
            </a:pPr>
            <a:r>
              <a:rPr b="1" i="0" lang="en-US" sz="1400" u="none" cap="none" strike="noStrike">
                <a:solidFill>
                  <a:srgbClr val="04738F"/>
                </a:solidFill>
                <a:latin typeface="Avenir"/>
                <a:ea typeface="Avenir"/>
                <a:cs typeface="Avenir"/>
                <a:sym typeface="Avenir"/>
              </a:rPr>
              <a:t>3. Strategy</a:t>
            </a:r>
            <a:endParaRPr b="0" i="1" sz="1400" u="none" cap="none" strike="noStrike">
              <a:solidFill>
                <a:srgbClr val="0473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8336852" y="503236"/>
            <a:ext cx="3395543" cy="385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4738F"/>
              </a:buClr>
              <a:buSzPts val="1400"/>
              <a:buFont typeface="Avenir"/>
              <a:buNone/>
            </a:pPr>
            <a:r>
              <a:rPr b="1" i="0" lang="en-US" sz="1400" u="none" cap="none" strike="noStrike">
                <a:solidFill>
                  <a:srgbClr val="04738F"/>
                </a:solidFill>
                <a:latin typeface="Avenir"/>
                <a:ea typeface="Avenir"/>
                <a:cs typeface="Avenir"/>
                <a:sym typeface="Avenir"/>
              </a:rPr>
              <a:t>2. Value Proposition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274248" y="5118619"/>
            <a:ext cx="37650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4738F"/>
              </a:buClr>
              <a:buSzPts val="1400"/>
              <a:buFont typeface="Avenir"/>
              <a:buNone/>
            </a:pPr>
            <a:r>
              <a:rPr b="1" i="0" lang="en-US" sz="1400" u="none" cap="none" strike="noStrike">
                <a:solidFill>
                  <a:srgbClr val="04738F"/>
                </a:solidFill>
                <a:latin typeface="Avenir"/>
                <a:ea typeface="Avenir"/>
                <a:cs typeface="Avenir"/>
                <a:sym typeface="Avenir"/>
              </a:rPr>
              <a:t>4. Roadmap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384499" y="875585"/>
            <a:ext cx="3138640" cy="1418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3D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3D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3D6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p13"/>
          <p:cNvCxnSpPr/>
          <p:nvPr/>
        </p:nvCxnSpPr>
        <p:spPr>
          <a:xfrm>
            <a:off x="3665079" y="945897"/>
            <a:ext cx="0" cy="1204567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13"/>
          <p:cNvSpPr txBox="1"/>
          <p:nvPr/>
        </p:nvSpPr>
        <p:spPr>
          <a:xfrm>
            <a:off x="8644466" y="900750"/>
            <a:ext cx="3306629" cy="1393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 b="0" i="0" sz="900" u="none" cap="none" strike="noStrike">
              <a:solidFill>
                <a:srgbClr val="003D6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D61"/>
              </a:buClr>
              <a:buSzPts val="900"/>
              <a:buFont typeface="Calibri"/>
              <a:buNone/>
            </a:pPr>
            <a:r>
              <a:rPr b="0" i="0" lang="en-US" sz="900" u="none" cap="none" strike="noStrike">
                <a:solidFill>
                  <a:srgbClr val="003D6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98" name="Google Shape;98;p13"/>
          <p:cNvCxnSpPr/>
          <p:nvPr/>
        </p:nvCxnSpPr>
        <p:spPr>
          <a:xfrm>
            <a:off x="4221951" y="3080651"/>
            <a:ext cx="0" cy="1446431"/>
          </a:xfrm>
          <a:prstGeom prst="straightConnector1">
            <a:avLst/>
          </a:prstGeom>
          <a:noFill/>
          <a:ln cap="flat" cmpd="sng" w="9525">
            <a:solidFill>
              <a:srgbClr val="4725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13"/>
          <p:cNvCxnSpPr/>
          <p:nvPr/>
        </p:nvCxnSpPr>
        <p:spPr>
          <a:xfrm>
            <a:off x="8106969" y="3080651"/>
            <a:ext cx="0" cy="1446431"/>
          </a:xfrm>
          <a:prstGeom prst="straightConnector1">
            <a:avLst/>
          </a:prstGeom>
          <a:noFill/>
          <a:ln cap="flat" cmpd="sng" w="9525">
            <a:solidFill>
              <a:srgbClr val="4725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13"/>
          <p:cNvSpPr/>
          <p:nvPr/>
        </p:nvSpPr>
        <p:spPr>
          <a:xfrm rot="5400000">
            <a:off x="7298479" y="1252020"/>
            <a:ext cx="1473895" cy="313509"/>
          </a:xfrm>
          <a:prstGeom prst="triangle">
            <a:avLst>
              <a:gd fmla="val 49767" name="adj"/>
            </a:avLst>
          </a:prstGeom>
          <a:solidFill>
            <a:srgbClr val="BFE7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/>
          <p:nvPr/>
        </p:nvSpPr>
        <p:spPr>
          <a:xfrm rot="10800000">
            <a:off x="9297664" y="2374381"/>
            <a:ext cx="1473900" cy="313500"/>
          </a:xfrm>
          <a:prstGeom prst="triangle">
            <a:avLst>
              <a:gd fmla="val 49767" name="adj"/>
            </a:avLst>
          </a:prstGeom>
          <a:solidFill>
            <a:srgbClr val="E9D7E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nstruction worker" id="102" name="Google Shape;10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9711" y="1971759"/>
            <a:ext cx="289152" cy="2891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emale Profile" id="103" name="Google Shape;10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05813" y="930661"/>
            <a:ext cx="295516" cy="2955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ffice worker" id="104" name="Google Shape;10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01688" y="1272078"/>
            <a:ext cx="304589" cy="3045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grammer" id="105" name="Google Shape;10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310929" y="1603005"/>
            <a:ext cx="298225" cy="298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s" id="106" name="Google Shape;106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128639" y="2767766"/>
            <a:ext cx="1884159" cy="188415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/>
          <p:nvPr/>
        </p:nvSpPr>
        <p:spPr>
          <a:xfrm>
            <a:off x="8241925" y="2888100"/>
            <a:ext cx="36576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r>
              <a:rPr b="1" lang="en-US" sz="1000">
                <a:latin typeface="Spectral"/>
                <a:ea typeface="Spectral"/>
                <a:cs typeface="Spectral"/>
                <a:sym typeface="Spectral"/>
              </a:rPr>
              <a:t>Outputs of Script + Data</a:t>
            </a:r>
            <a:endParaRPr b="1" sz="1000">
              <a:latin typeface="Spectral"/>
              <a:ea typeface="Spectral"/>
              <a:cs typeface="Spectral"/>
              <a:sym typeface="Spectr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Spectral"/>
              <a:buChar char="●"/>
            </a:pPr>
            <a:r>
              <a:rPr lang="en-US" sz="900">
                <a:latin typeface="Spectral"/>
                <a:ea typeface="Spectral"/>
                <a:cs typeface="Spectral"/>
                <a:sym typeface="Spectral"/>
              </a:rPr>
              <a:t>Map to visualize nearby RTK points</a:t>
            </a:r>
            <a:endParaRPr sz="900">
              <a:latin typeface="Spectral"/>
              <a:ea typeface="Spectral"/>
              <a:cs typeface="Spectral"/>
              <a:sym typeface="Spectr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Spectral"/>
              <a:buChar char="●"/>
            </a:pPr>
            <a:r>
              <a:rPr lang="en-US" sz="900">
                <a:latin typeface="Spectral"/>
                <a:ea typeface="Spectral"/>
                <a:cs typeface="Spectral"/>
                <a:sym typeface="Spectral"/>
              </a:rPr>
              <a:t>Anticipated error</a:t>
            </a:r>
            <a:endParaRPr sz="900">
              <a:latin typeface="Spectral"/>
              <a:ea typeface="Spectral"/>
              <a:cs typeface="Spectral"/>
              <a:sym typeface="Spectr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Spectral"/>
              <a:buChar char="●"/>
            </a:pPr>
            <a:r>
              <a:rPr lang="en-US" sz="900">
                <a:latin typeface="Spectral"/>
                <a:ea typeface="Spectral"/>
                <a:cs typeface="Spectral"/>
                <a:sym typeface="Spectral"/>
              </a:rPr>
              <a:t>Recommendations  of setting up an RTK control tower </a:t>
            </a:r>
            <a:endParaRPr sz="900">
              <a:latin typeface="Spectral"/>
              <a:ea typeface="Spectral"/>
              <a:cs typeface="Spectral"/>
              <a:sym typeface="Spectr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Spectral"/>
              <a:buChar char="●"/>
            </a:pPr>
            <a:r>
              <a:rPr lang="en-US" sz="900">
                <a:latin typeface="Spectral"/>
                <a:ea typeface="Spectral"/>
                <a:cs typeface="Spectral"/>
                <a:sym typeface="Spectral"/>
              </a:rPr>
              <a:t>Custom error message if outside of bounds of RTK system</a:t>
            </a:r>
            <a:endParaRPr b="1" sz="9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Stretch Goals</a:t>
            </a:r>
            <a:endParaRPr b="1" sz="10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794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Spectral"/>
              <a:buChar char="●"/>
            </a:pPr>
            <a:r>
              <a:rPr lang="en-US" sz="900">
                <a:latin typeface="Spectral"/>
                <a:ea typeface="Spectral"/>
                <a:cs typeface="Spectral"/>
                <a:sym typeface="Spectral"/>
              </a:rPr>
              <a:t>Input by manual entry of coordinates (will first design by inputting coordinates/ flight path / flight area as point, line or polygon feature, to be created beforehand)</a:t>
            </a:r>
            <a:endParaRPr sz="900">
              <a:latin typeface="Spectral"/>
              <a:ea typeface="Spectral"/>
              <a:cs typeface="Spectral"/>
              <a:sym typeface="Spectral"/>
            </a:endParaRPr>
          </a:p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Spectral"/>
              <a:buChar char="●"/>
            </a:pPr>
            <a:r>
              <a:rPr lang="en-US" sz="900">
                <a:latin typeface="Spectral"/>
                <a:ea typeface="Spectral"/>
                <a:cs typeface="Spectral"/>
                <a:sym typeface="Spectral"/>
              </a:rPr>
              <a:t>ArcGIS Experience Builder which allows a user to click a location, rather than type in coordinates or input feature</a:t>
            </a:r>
            <a:endParaRPr sz="9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descr="Internet" id="108" name="Google Shape;108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44536" y="2801682"/>
            <a:ext cx="1673737" cy="1673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ndshake" id="109" name="Google Shape;109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76983" y="2698110"/>
            <a:ext cx="1979921" cy="19799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13"/>
          <p:cNvGrpSpPr/>
          <p:nvPr/>
        </p:nvGrpSpPr>
        <p:grpSpPr>
          <a:xfrm>
            <a:off x="4357349" y="2881680"/>
            <a:ext cx="3657603" cy="1708340"/>
            <a:chOff x="3234365" y="2205990"/>
            <a:chExt cx="2743202" cy="1281255"/>
          </a:xfrm>
        </p:grpSpPr>
        <p:sp>
          <p:nvSpPr>
            <p:cNvPr id="111" name="Google Shape;111;p13"/>
            <p:cNvSpPr txBox="1"/>
            <p:nvPr/>
          </p:nvSpPr>
          <p:spPr>
            <a:xfrm>
              <a:off x="3234367" y="2205990"/>
              <a:ext cx="2743200" cy="690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venir"/>
                <a:buNone/>
              </a:pPr>
              <a:r>
                <a:rPr b="1" lang="en-US" sz="1000">
                  <a:latin typeface="Spectral"/>
                  <a:ea typeface="Spectral"/>
                  <a:cs typeface="Spectral"/>
                  <a:sym typeface="Spectral"/>
                </a:rPr>
                <a:t>Script </a:t>
              </a:r>
              <a:endParaRPr b="1" i="0" sz="9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-2794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800"/>
                <a:buFont typeface="Spectral"/>
                <a:buChar char="●"/>
              </a:pPr>
              <a:r>
                <a:rPr lang="en-US" sz="800">
                  <a:latin typeface="Spectral"/>
                  <a:ea typeface="Spectral"/>
                  <a:cs typeface="Spectral"/>
                  <a:sym typeface="Spectral"/>
                </a:rPr>
                <a:t>Develop a script which takes in customizable parameters and outputs the deliverables</a:t>
              </a:r>
              <a:endParaRPr sz="800">
                <a:latin typeface="Spectral"/>
                <a:ea typeface="Spectral"/>
                <a:cs typeface="Spectral"/>
                <a:sym typeface="Spectral"/>
              </a:endParaRPr>
            </a:p>
            <a:p>
              <a:pPr indent="-2794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800"/>
                <a:buFont typeface="Spectral"/>
                <a:buChar char="●"/>
              </a:pPr>
              <a:r>
                <a:rPr lang="en-US" sz="800">
                  <a:latin typeface="Spectral"/>
                  <a:ea typeface="Spectral"/>
                  <a:cs typeface="Spectral"/>
                  <a:sym typeface="Spectral"/>
                </a:rPr>
                <a:t>Document well, and comment, and organize code so that it can be easily adapted for future use</a:t>
              </a:r>
              <a:endParaRPr sz="800">
                <a:latin typeface="Spectral"/>
                <a:ea typeface="Spectral"/>
                <a:cs typeface="Spectral"/>
                <a:sym typeface="Spectral"/>
              </a:endParaRPr>
            </a:p>
            <a:p>
              <a:pPr indent="-2794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800"/>
                <a:buFont typeface="Spectral"/>
                <a:buChar char="●"/>
              </a:pPr>
              <a:r>
                <a:rPr lang="en-US" sz="800">
                  <a:latin typeface="Spectral"/>
                  <a:ea typeface="Spectral"/>
                  <a:cs typeface="Spectral"/>
                  <a:sym typeface="Spectral"/>
                </a:rPr>
                <a:t>Script should basically take in desired parameters and only have to be run </a:t>
              </a:r>
              <a:r>
                <a:rPr i="1" lang="en-US" sz="800">
                  <a:latin typeface="Spectral"/>
                  <a:ea typeface="Spectral"/>
                  <a:cs typeface="Spectral"/>
                  <a:sym typeface="Spectral"/>
                </a:rPr>
                <a:t>once</a:t>
              </a:r>
              <a:r>
                <a:rPr lang="en-US" sz="800">
                  <a:latin typeface="Spectral"/>
                  <a:ea typeface="Spectral"/>
                  <a:cs typeface="Spectral"/>
                  <a:sym typeface="Spectral"/>
                </a:rPr>
                <a:t> to get deliverables</a:t>
              </a:r>
              <a:endParaRPr sz="800"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12" name="Google Shape;112;p13"/>
            <p:cNvSpPr txBox="1"/>
            <p:nvPr/>
          </p:nvSpPr>
          <p:spPr>
            <a:xfrm>
              <a:off x="3234365" y="2953485"/>
              <a:ext cx="2743200" cy="533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venir"/>
                <a:buNone/>
              </a:pPr>
              <a:r>
                <a:rPr b="1" i="0" lang="en-US" sz="10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Outcomes</a:t>
              </a:r>
              <a:endParaRPr i="0" sz="9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rPr lang="en-US" sz="900">
                  <a:latin typeface="Spectral"/>
                  <a:ea typeface="Spectral"/>
                  <a:cs typeface="Spectral"/>
                  <a:sym typeface="Spectral"/>
                </a:rPr>
                <a:t>Have an easy-to-use script in the determined format which is compatible with the </a:t>
              </a:r>
              <a:r>
                <a:rPr lang="en-US" sz="900">
                  <a:latin typeface="Spectral"/>
                  <a:ea typeface="Spectral"/>
                  <a:cs typeface="Spectral"/>
                  <a:sym typeface="Spectral"/>
                </a:rPr>
                <a:t>geodatabase</a:t>
              </a:r>
              <a:endParaRPr i="0" sz="9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endParaRPr>
            </a:p>
          </p:txBody>
        </p:sp>
      </p:grpSp>
      <p:grpSp>
        <p:nvGrpSpPr>
          <p:cNvPr id="113" name="Google Shape;113;p13"/>
          <p:cNvGrpSpPr/>
          <p:nvPr/>
        </p:nvGrpSpPr>
        <p:grpSpPr>
          <a:xfrm>
            <a:off x="419480" y="2914361"/>
            <a:ext cx="3657603" cy="1737564"/>
            <a:chOff x="244761" y="2272777"/>
            <a:chExt cx="2743202" cy="1175908"/>
          </a:xfrm>
        </p:grpSpPr>
        <p:sp>
          <p:nvSpPr>
            <p:cNvPr id="114" name="Google Shape;114;p13"/>
            <p:cNvSpPr txBox="1"/>
            <p:nvPr/>
          </p:nvSpPr>
          <p:spPr>
            <a:xfrm>
              <a:off x="244763" y="2272777"/>
              <a:ext cx="2743200" cy="690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venir"/>
                <a:buNone/>
              </a:pPr>
              <a:r>
                <a:rPr b="1" i="0" lang="en-US" sz="10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Assemble Data</a:t>
              </a:r>
              <a:endParaRPr sz="800">
                <a:latin typeface="Spectral"/>
                <a:ea typeface="Spectral"/>
                <a:cs typeface="Spectral"/>
                <a:sym typeface="Spectral"/>
              </a:endParaRPr>
            </a:p>
            <a:p>
              <a:pPr indent="-2794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800"/>
                <a:buFont typeface="Spectral"/>
                <a:buChar char="●"/>
              </a:pPr>
              <a:r>
                <a:rPr lang="en-US" sz="800">
                  <a:latin typeface="Spectral"/>
                  <a:ea typeface="Spectral"/>
                  <a:cs typeface="Spectral"/>
                  <a:sym typeface="Spectral"/>
                </a:rPr>
                <a:t>Download RTK data from GAGE website</a:t>
              </a:r>
              <a:endParaRPr sz="800">
                <a:latin typeface="Spectral"/>
                <a:ea typeface="Spectral"/>
                <a:cs typeface="Spectral"/>
                <a:sym typeface="Spectral"/>
              </a:endParaRPr>
            </a:p>
            <a:p>
              <a:pPr indent="-2794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800"/>
                <a:buFont typeface="Spectral"/>
                <a:buChar char="●"/>
              </a:pPr>
              <a:r>
                <a:rPr lang="en-US" sz="800">
                  <a:latin typeface="Spectral"/>
                  <a:ea typeface="Spectral"/>
                  <a:cs typeface="Spectral"/>
                  <a:sym typeface="Spectral"/>
                </a:rPr>
                <a:t>Assemble state polygons from appropriate source (for purposes of projecting)</a:t>
              </a:r>
              <a:endParaRPr sz="800">
                <a:latin typeface="Spectral"/>
                <a:ea typeface="Spectral"/>
                <a:cs typeface="Spectral"/>
                <a:sym typeface="Spectral"/>
              </a:endParaRPr>
            </a:p>
            <a:p>
              <a:pPr indent="-2794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800"/>
                <a:buFont typeface="Spectral"/>
                <a:buChar char="●"/>
              </a:pPr>
              <a:r>
                <a:rPr lang="en-US" sz="800">
                  <a:latin typeface="Spectral"/>
                  <a:ea typeface="Spectral"/>
                  <a:cs typeface="Spectral"/>
                  <a:sym typeface="Spectral"/>
                </a:rPr>
                <a:t>Package</a:t>
              </a:r>
              <a:r>
                <a:rPr lang="en-US" sz="800">
                  <a:latin typeface="Spectral"/>
                  <a:ea typeface="Spectral"/>
                  <a:cs typeface="Spectral"/>
                  <a:sym typeface="Spectral"/>
                </a:rPr>
                <a:t> into geodatabase</a:t>
              </a:r>
              <a:endParaRPr sz="800">
                <a:latin typeface="Spectral"/>
                <a:ea typeface="Spectral"/>
                <a:cs typeface="Spectral"/>
                <a:sym typeface="Spectral"/>
              </a:endParaRPr>
            </a:p>
          </p:txBody>
        </p:sp>
        <p:sp>
          <p:nvSpPr>
            <p:cNvPr id="115" name="Google Shape;115;p13"/>
            <p:cNvSpPr txBox="1"/>
            <p:nvPr/>
          </p:nvSpPr>
          <p:spPr>
            <a:xfrm>
              <a:off x="244761" y="2914925"/>
              <a:ext cx="2743200" cy="533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venir"/>
                <a:buNone/>
              </a:pPr>
              <a:r>
                <a:rPr b="1" i="0" lang="en-US" sz="10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Outcomes</a:t>
              </a:r>
              <a:endParaRPr>
                <a:latin typeface="Spectral"/>
                <a:ea typeface="Spectral"/>
                <a:cs typeface="Spectral"/>
                <a:sym typeface="Spectr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Calibri"/>
                <a:buNone/>
              </a:pPr>
              <a:r>
                <a:rPr i="0" lang="en-US" sz="900" u="none" cap="none" strike="noStrike">
                  <a:solidFill>
                    <a:srgbClr val="000000"/>
                  </a:solidFill>
                  <a:latin typeface="Spectral"/>
                  <a:ea typeface="Spectral"/>
                  <a:cs typeface="Spectral"/>
                  <a:sym typeface="Spectral"/>
                </a:rPr>
                <a:t>Have a completed geodatabase of </a:t>
              </a:r>
              <a:r>
                <a:rPr lang="en-US" sz="900">
                  <a:latin typeface="Spectral"/>
                  <a:ea typeface="Spectral"/>
                  <a:cs typeface="Spectral"/>
                  <a:sym typeface="Spectral"/>
                </a:rPr>
                <a:t>current RTK system and health, and customizable / updateable if user has more up to date data</a:t>
              </a:r>
              <a:endParaRPr>
                <a:latin typeface="Spectral"/>
                <a:ea typeface="Spectral"/>
                <a:cs typeface="Spectral"/>
                <a:sym typeface="Spectral"/>
              </a:endParaRPr>
            </a:p>
          </p:txBody>
        </p:sp>
      </p:grpSp>
      <p:sp>
        <p:nvSpPr>
          <p:cNvPr id="116" name="Google Shape;116;p13"/>
          <p:cNvSpPr txBox="1"/>
          <p:nvPr/>
        </p:nvSpPr>
        <p:spPr>
          <a:xfrm>
            <a:off x="3904516" y="102656"/>
            <a:ext cx="5078189" cy="383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3D61"/>
              </a:buClr>
              <a:buSzPts val="1800"/>
              <a:buFont typeface="Avenir"/>
              <a:buNone/>
            </a:pPr>
            <a:r>
              <a:rPr b="1" i="0" lang="en-US" sz="1800" u="none" cap="none" strike="noStrike">
                <a:solidFill>
                  <a:srgbClr val="003D61"/>
                </a:solidFill>
                <a:latin typeface="Avenir"/>
                <a:ea typeface="Avenir"/>
                <a:cs typeface="Avenir"/>
                <a:sym typeface="Avenir"/>
              </a:rPr>
              <a:t>Geospatial Strategy Canvas</a:t>
            </a:r>
            <a:endParaRPr/>
          </a:p>
        </p:txBody>
      </p:sp>
      <p:sp>
        <p:nvSpPr>
          <p:cNvPr id="117" name="Google Shape;117;p13"/>
          <p:cNvSpPr txBox="1"/>
          <p:nvPr/>
        </p:nvSpPr>
        <p:spPr>
          <a:xfrm>
            <a:off x="-189459" y="5714702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 b="1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3"/>
          <p:cNvSpPr/>
          <p:nvPr/>
        </p:nvSpPr>
        <p:spPr>
          <a:xfrm rot="10800000">
            <a:off x="841547" y="4800045"/>
            <a:ext cx="1473900" cy="211500"/>
          </a:xfrm>
          <a:prstGeom prst="triangle">
            <a:avLst>
              <a:gd fmla="val 49767" name="adj"/>
            </a:avLst>
          </a:prstGeom>
          <a:solidFill>
            <a:srgbClr val="FBC17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3"/>
          <p:cNvSpPr txBox="1"/>
          <p:nvPr/>
        </p:nvSpPr>
        <p:spPr>
          <a:xfrm rot="-5400000">
            <a:off x="-602493" y="1295656"/>
            <a:ext cx="1530567" cy="385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E4D00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EE4D00"/>
                </a:solidFill>
                <a:latin typeface="Calibri"/>
                <a:ea typeface="Calibri"/>
                <a:cs typeface="Calibri"/>
                <a:sym typeface="Calibri"/>
              </a:rPr>
              <a:t>Understand</a:t>
            </a:r>
            <a:endParaRPr/>
          </a:p>
        </p:txBody>
      </p:sp>
      <p:sp>
        <p:nvSpPr>
          <p:cNvPr id="120" name="Google Shape;120;p13"/>
          <p:cNvSpPr txBox="1"/>
          <p:nvPr/>
        </p:nvSpPr>
        <p:spPr>
          <a:xfrm rot="-5400000">
            <a:off x="-602493" y="3569087"/>
            <a:ext cx="1530567" cy="385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800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FF7800"/>
                </a:solidFill>
                <a:latin typeface="Calibri"/>
                <a:ea typeface="Calibri"/>
                <a:cs typeface="Calibri"/>
                <a:sym typeface="Calibri"/>
              </a:rPr>
              <a:t>Plan</a:t>
            </a:r>
            <a:endParaRPr/>
          </a:p>
        </p:txBody>
      </p:sp>
      <p:sp>
        <p:nvSpPr>
          <p:cNvPr id="121" name="Google Shape;121;p13"/>
          <p:cNvSpPr txBox="1"/>
          <p:nvPr/>
        </p:nvSpPr>
        <p:spPr>
          <a:xfrm rot="-5400000">
            <a:off x="-628843" y="5365962"/>
            <a:ext cx="1530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ECC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00BECC"/>
                </a:solidFill>
                <a:latin typeface="Calibri"/>
                <a:ea typeface="Calibri"/>
                <a:cs typeface="Calibri"/>
                <a:sym typeface="Calibri"/>
              </a:rPr>
              <a:t>Act</a:t>
            </a:r>
            <a:endParaRPr/>
          </a:p>
        </p:txBody>
      </p:sp>
      <p:cxnSp>
        <p:nvCxnSpPr>
          <p:cNvPr id="122" name="Google Shape;122;p13"/>
          <p:cNvCxnSpPr/>
          <p:nvPr/>
        </p:nvCxnSpPr>
        <p:spPr>
          <a:xfrm flipH="1" rot="10800000">
            <a:off x="535387" y="5631576"/>
            <a:ext cx="11155500" cy="5400"/>
          </a:xfrm>
          <a:prstGeom prst="straightConnector1">
            <a:avLst/>
          </a:prstGeom>
          <a:noFill/>
          <a:ln cap="flat" cmpd="sng" w="9525">
            <a:solidFill>
              <a:srgbClr val="F8992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13"/>
          <p:cNvSpPr/>
          <p:nvPr/>
        </p:nvSpPr>
        <p:spPr>
          <a:xfrm>
            <a:off x="701453" y="5533864"/>
            <a:ext cx="1754100" cy="21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8992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33"/>
              <a:buFont typeface="Avenir"/>
              <a:buNone/>
            </a:pPr>
            <a:r>
              <a:rPr b="1" i="0" lang="en-US" sz="933" u="none" cap="none" strike="noStrike">
                <a:solidFill>
                  <a:srgbClr val="262626"/>
                </a:solidFill>
                <a:latin typeface="Spectral"/>
                <a:ea typeface="Spectral"/>
                <a:cs typeface="Spectral"/>
                <a:sym typeface="Spectral"/>
              </a:rPr>
              <a:t>Days 1-3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4" name="Google Shape;124;p13"/>
          <p:cNvSpPr/>
          <p:nvPr/>
        </p:nvSpPr>
        <p:spPr>
          <a:xfrm rot="5400000">
            <a:off x="4471994" y="5551226"/>
            <a:ext cx="225000" cy="179400"/>
          </a:xfrm>
          <a:prstGeom prst="triangle">
            <a:avLst>
              <a:gd fmla="val 50000" name="adj"/>
            </a:avLst>
          </a:prstGeom>
          <a:solidFill>
            <a:srgbClr val="FBC27D"/>
          </a:solidFill>
          <a:ln cap="flat" cmpd="sng" w="9525">
            <a:solidFill>
              <a:srgbClr val="FBC2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r>
              <a:t/>
            </a:r>
            <a:endParaRPr b="1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3"/>
          <p:cNvSpPr/>
          <p:nvPr/>
        </p:nvSpPr>
        <p:spPr>
          <a:xfrm rot="5400000">
            <a:off x="8399637" y="5541724"/>
            <a:ext cx="225000" cy="179400"/>
          </a:xfrm>
          <a:prstGeom prst="triangle">
            <a:avLst>
              <a:gd fmla="val 50000" name="adj"/>
            </a:avLst>
          </a:prstGeom>
          <a:solidFill>
            <a:srgbClr val="FBC27D"/>
          </a:solidFill>
          <a:ln cap="flat" cmpd="sng" w="9525">
            <a:solidFill>
              <a:srgbClr val="FBC2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r>
              <a:t/>
            </a:r>
            <a:endParaRPr b="1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3"/>
          <p:cNvSpPr/>
          <p:nvPr/>
        </p:nvSpPr>
        <p:spPr>
          <a:xfrm>
            <a:off x="4786177" y="5548721"/>
            <a:ext cx="1754100" cy="21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8992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33"/>
              <a:buFont typeface="Avenir"/>
              <a:buNone/>
            </a:pPr>
            <a:r>
              <a:rPr b="1" i="0" lang="en-US" sz="933" u="none" cap="none" strike="noStrike">
                <a:solidFill>
                  <a:srgbClr val="262626"/>
                </a:solidFill>
                <a:latin typeface="Spectral"/>
                <a:ea typeface="Spectral"/>
                <a:cs typeface="Spectral"/>
                <a:sym typeface="Spectral"/>
              </a:rPr>
              <a:t>Days 4 - 10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8745346" y="5548671"/>
            <a:ext cx="1754100" cy="21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8992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933"/>
              <a:buFont typeface="Avenir"/>
              <a:buNone/>
            </a:pPr>
            <a:r>
              <a:rPr b="1" i="0" lang="en-US" sz="933" u="none" cap="none" strike="noStrike">
                <a:solidFill>
                  <a:srgbClr val="262626"/>
                </a:solidFill>
                <a:latin typeface="Spectral"/>
                <a:ea typeface="Spectral"/>
                <a:cs typeface="Spectral"/>
                <a:sym typeface="Spectral"/>
              </a:rPr>
              <a:t>Days 11 - 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8" name="Google Shape;128;p13"/>
          <p:cNvSpPr txBox="1"/>
          <p:nvPr/>
        </p:nvSpPr>
        <p:spPr>
          <a:xfrm>
            <a:off x="570518" y="5869593"/>
            <a:ext cx="35115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2396" lvl="0" marL="15239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9396"/>
              </a:buClr>
              <a:buSzPts val="1000"/>
              <a:buFont typeface="Spectral"/>
              <a:buChar char="❑"/>
            </a:pPr>
            <a:r>
              <a:rPr i="0" lang="en-US" sz="1000" u="none" cap="none" strike="noStrike">
                <a:solidFill>
                  <a:srgbClr val="262626"/>
                </a:solidFill>
                <a:latin typeface="Spectral"/>
                <a:ea typeface="Spectral"/>
                <a:cs typeface="Spectral"/>
                <a:sym typeface="Spectral"/>
              </a:rPr>
              <a:t>Plan project  and approach</a:t>
            </a:r>
            <a:endParaRPr sz="1000">
              <a:latin typeface="Spectral"/>
              <a:ea typeface="Spectral"/>
              <a:cs typeface="Spectral"/>
              <a:sym typeface="Spectral"/>
            </a:endParaRPr>
          </a:p>
          <a:p>
            <a:pPr indent="-152396" lvl="0" marL="15239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9396"/>
              </a:buClr>
              <a:buSzPts val="1000"/>
              <a:buFont typeface="Spectral"/>
              <a:buChar char="❑"/>
            </a:pPr>
            <a:r>
              <a:rPr i="0" lang="en-US" sz="1000" u="none" cap="none" strike="noStrike">
                <a:solidFill>
                  <a:srgbClr val="262626"/>
                </a:solidFill>
                <a:latin typeface="Spectral"/>
                <a:ea typeface="Spectral"/>
                <a:cs typeface="Spectral"/>
                <a:sym typeface="Spectral"/>
              </a:rPr>
              <a:t>Develop roadmap</a:t>
            </a:r>
            <a:endParaRPr sz="1000">
              <a:latin typeface="Spectral"/>
              <a:ea typeface="Spectral"/>
              <a:cs typeface="Spectral"/>
              <a:sym typeface="Spectral"/>
            </a:endParaRPr>
          </a:p>
          <a:p>
            <a:pPr indent="-152396" lvl="0" marL="15239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9396"/>
              </a:buClr>
              <a:buSzPts val="1000"/>
              <a:buFont typeface="Spectral"/>
              <a:buChar char="❑"/>
            </a:pPr>
            <a:r>
              <a:rPr i="0" lang="en-US" sz="1000" u="none" cap="none" strike="noStrike">
                <a:solidFill>
                  <a:srgbClr val="262626"/>
                </a:solidFill>
                <a:latin typeface="Spectral"/>
                <a:ea typeface="Spectral"/>
                <a:cs typeface="Spectral"/>
                <a:sym typeface="Spectral"/>
              </a:rPr>
              <a:t>Assemble data</a:t>
            </a:r>
            <a:endParaRPr sz="10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i="0" sz="1000" u="none" cap="none" strike="noStrike">
              <a:solidFill>
                <a:srgbClr val="26262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162977" lvl="0" marL="22647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i="0" sz="1000" u="none" cap="none" strike="noStrike">
              <a:solidFill>
                <a:srgbClr val="003D6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4559235" y="5842286"/>
            <a:ext cx="37161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2396" lvl="0" marL="15239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9396"/>
              </a:buClr>
              <a:buSzPts val="1000"/>
              <a:buFont typeface="Spectral"/>
              <a:buChar char="❑"/>
            </a:pPr>
            <a:r>
              <a:rPr lang="en-US" sz="1000">
                <a:solidFill>
                  <a:srgbClr val="262626"/>
                </a:solidFill>
                <a:latin typeface="Spectral"/>
                <a:ea typeface="Spectral"/>
                <a:cs typeface="Spectral"/>
                <a:sym typeface="Spectral"/>
              </a:rPr>
              <a:t>Test methods to confirm approach by running tools manually</a:t>
            </a:r>
            <a:endParaRPr sz="1000">
              <a:solidFill>
                <a:srgbClr val="26262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152396" lvl="0" marL="15239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9396"/>
              </a:buClr>
              <a:buSzPts val="1000"/>
              <a:buFont typeface="Spectral"/>
              <a:buChar char="❑"/>
            </a:pPr>
            <a:r>
              <a:rPr lang="en-US" sz="1000">
                <a:solidFill>
                  <a:srgbClr val="262626"/>
                </a:solidFill>
                <a:latin typeface="Spectral"/>
                <a:ea typeface="Spectral"/>
                <a:cs typeface="Spectral"/>
                <a:sym typeface="Spectral"/>
              </a:rPr>
              <a:t>Assemble data together into a usable database</a:t>
            </a:r>
            <a:endParaRPr sz="1000">
              <a:solidFill>
                <a:srgbClr val="26262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152396" lvl="0" marL="15239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9396"/>
              </a:buClr>
              <a:buSzPts val="1000"/>
              <a:buFont typeface="Spectral"/>
              <a:buChar char="❑"/>
            </a:pPr>
            <a:r>
              <a:rPr lang="en-US" sz="1000">
                <a:solidFill>
                  <a:srgbClr val="262626"/>
                </a:solidFill>
                <a:latin typeface="Spectral"/>
                <a:ea typeface="Spectral"/>
                <a:cs typeface="Spectral"/>
                <a:sym typeface="Spectral"/>
              </a:rPr>
              <a:t>Test several different use cases (locations)</a:t>
            </a:r>
            <a:endParaRPr sz="1000">
              <a:solidFill>
                <a:srgbClr val="26262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152396" lvl="0" marL="15239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Spectral"/>
              <a:buChar char="❑"/>
            </a:pPr>
            <a:r>
              <a:rPr lang="en-US" sz="1000">
                <a:solidFill>
                  <a:srgbClr val="262626"/>
                </a:solidFill>
                <a:latin typeface="Spectral"/>
                <a:ea typeface="Spectral"/>
                <a:cs typeface="Spectral"/>
                <a:sym typeface="Spectral"/>
              </a:rPr>
              <a:t>Develop script based off of same code used by tools</a:t>
            </a:r>
            <a:endParaRPr sz="1000">
              <a:solidFill>
                <a:srgbClr val="26262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88896" lvl="0" marL="15239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>
              <a:solidFill>
                <a:srgbClr val="26262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88896" lvl="0" marL="15239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>
              <a:solidFill>
                <a:srgbClr val="26262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162977" lvl="0" marL="22647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i="0" sz="1000" u="none" cap="none" strike="noStrike">
              <a:solidFill>
                <a:srgbClr val="003D6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8222750" y="5852250"/>
            <a:ext cx="34770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52396" lvl="0" marL="15239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9396"/>
              </a:buClr>
              <a:buSzPts val="1000"/>
              <a:buFont typeface="Spectral"/>
              <a:buChar char="❑"/>
            </a:pPr>
            <a:r>
              <a:rPr lang="en-US" sz="1000">
                <a:solidFill>
                  <a:srgbClr val="262626"/>
                </a:solidFill>
                <a:latin typeface="Spectral"/>
                <a:ea typeface="Spectral"/>
                <a:cs typeface="Spectral"/>
                <a:sym typeface="Spectral"/>
              </a:rPr>
              <a:t>Review, QA/QC </a:t>
            </a:r>
            <a:endParaRPr sz="1000">
              <a:solidFill>
                <a:srgbClr val="26262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Spectral"/>
              <a:buChar char="❑"/>
            </a:pPr>
            <a:r>
              <a:rPr lang="en-US" sz="1000">
                <a:solidFill>
                  <a:srgbClr val="262626"/>
                </a:solidFill>
                <a:latin typeface="Spectral"/>
                <a:ea typeface="Spectral"/>
                <a:cs typeface="Spectral"/>
                <a:sym typeface="Spectral"/>
              </a:rPr>
              <a:t>Ask others for input on design of maps, outputs</a:t>
            </a:r>
            <a:endParaRPr sz="1000">
              <a:solidFill>
                <a:srgbClr val="26262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152396" lvl="0" marL="15239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9396"/>
              </a:buClr>
              <a:buSzPts val="1000"/>
              <a:buFont typeface="Spectral"/>
              <a:buChar char="❑"/>
            </a:pPr>
            <a:r>
              <a:rPr lang="en-US" sz="1000">
                <a:solidFill>
                  <a:srgbClr val="262626"/>
                </a:solidFill>
                <a:latin typeface="Spectral"/>
                <a:ea typeface="Spectral"/>
                <a:cs typeface="Spectral"/>
                <a:sym typeface="Spectral"/>
              </a:rPr>
              <a:t>Write reports and documentation</a:t>
            </a:r>
            <a:endParaRPr sz="1000">
              <a:solidFill>
                <a:srgbClr val="26262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152396" lvl="0" marL="15239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9396"/>
              </a:buClr>
              <a:buSzPts val="1000"/>
              <a:buFont typeface="Spectral"/>
              <a:buChar char="❑"/>
            </a:pPr>
            <a:r>
              <a:rPr lang="en-US" sz="1000">
                <a:solidFill>
                  <a:srgbClr val="262626"/>
                </a:solidFill>
                <a:latin typeface="Spectral"/>
                <a:ea typeface="Spectral"/>
                <a:cs typeface="Spectral"/>
                <a:sym typeface="Spectral"/>
              </a:rPr>
              <a:t>Ensure code is well documented / commented</a:t>
            </a:r>
            <a:endParaRPr sz="1000">
              <a:solidFill>
                <a:srgbClr val="26262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152396" lvl="0" marL="15239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9396"/>
              </a:buClr>
              <a:buSzPts val="1000"/>
              <a:buFont typeface="Spectral"/>
              <a:buChar char="❑"/>
            </a:pPr>
            <a:r>
              <a:rPr lang="en-US" sz="1000">
                <a:solidFill>
                  <a:srgbClr val="262626"/>
                </a:solidFill>
                <a:latin typeface="Spectral"/>
                <a:ea typeface="Spectral"/>
                <a:cs typeface="Spectral"/>
                <a:sym typeface="Spectral"/>
              </a:rPr>
              <a:t>Evaluate future uses of such code, create (and implement, time allowing) parameters for outlier use cases</a:t>
            </a:r>
            <a:endParaRPr i="0" sz="1000" u="none" cap="none" strike="noStrike">
              <a:solidFill>
                <a:srgbClr val="003D6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384497" y="574838"/>
            <a:ext cx="3279157" cy="385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4738F"/>
              </a:buClr>
              <a:buSzPts val="1400"/>
              <a:buFont typeface="Avenir"/>
              <a:buNone/>
            </a:pPr>
            <a:r>
              <a:rPr b="1" i="0" lang="en-US" sz="1400" u="none" cap="none" strike="noStrike">
                <a:solidFill>
                  <a:srgbClr val="04738F"/>
                </a:solidFill>
                <a:latin typeface="Avenir"/>
                <a:ea typeface="Avenir"/>
                <a:cs typeface="Avenir"/>
                <a:sym typeface="Avenir"/>
              </a:rPr>
              <a:t>1. Mission</a:t>
            </a:r>
            <a:endParaRPr/>
          </a:p>
        </p:txBody>
      </p:sp>
      <p:sp>
        <p:nvSpPr>
          <p:cNvPr id="132" name="Google Shape;132;p13"/>
          <p:cNvSpPr txBox="1"/>
          <p:nvPr/>
        </p:nvSpPr>
        <p:spPr>
          <a:xfrm>
            <a:off x="610721" y="581966"/>
            <a:ext cx="3216501" cy="385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05C79"/>
              </a:buClr>
              <a:buSzPts val="1400"/>
              <a:buFont typeface="Avenir"/>
              <a:buNone/>
            </a:pPr>
            <a:r>
              <a:rPr b="0" i="1" lang="en-US" sz="1400" u="none" cap="none" strike="noStrike">
                <a:solidFill>
                  <a:srgbClr val="005C79"/>
                </a:solidFill>
                <a:latin typeface="Avenir"/>
                <a:ea typeface="Avenir"/>
                <a:cs typeface="Avenir"/>
                <a:sym typeface="Avenir"/>
              </a:rPr>
              <a:t>How to define success</a:t>
            </a:r>
            <a:endParaRPr/>
          </a:p>
        </p:txBody>
      </p:sp>
      <p:sp>
        <p:nvSpPr>
          <p:cNvPr id="133" name="Google Shape;133;p13"/>
          <p:cNvSpPr txBox="1"/>
          <p:nvPr/>
        </p:nvSpPr>
        <p:spPr>
          <a:xfrm>
            <a:off x="8581575" y="924150"/>
            <a:ext cx="33066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4738F"/>
              </a:buClr>
              <a:buSzPts val="1400"/>
              <a:buFont typeface="Avenir"/>
              <a:buNone/>
            </a:pPr>
            <a:r>
              <a:rPr b="1" lang="en-US" sz="1000" u="sng">
                <a:solidFill>
                  <a:srgbClr val="04738F"/>
                </a:solidFill>
                <a:latin typeface="Spectral"/>
                <a:ea typeface="Spectral"/>
                <a:cs typeface="Spectral"/>
                <a:sym typeface="Spectral"/>
              </a:rPr>
              <a:t>RTK provider:</a:t>
            </a:r>
            <a:r>
              <a:rPr b="1" lang="en-US" sz="1000">
                <a:solidFill>
                  <a:srgbClr val="04738F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US" sz="1000">
                <a:solidFill>
                  <a:srgbClr val="04738F"/>
                </a:solidFill>
                <a:latin typeface="Spectral"/>
                <a:ea typeface="Spectral"/>
                <a:cs typeface="Spectral"/>
                <a:sym typeface="Spectral"/>
              </a:rPr>
              <a:t>improve ease of use of GAGE RTK system</a:t>
            </a:r>
            <a:endParaRPr sz="1000">
              <a:solidFill>
                <a:srgbClr val="04738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ct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4738F"/>
              </a:buClr>
              <a:buSzPts val="1400"/>
              <a:buFont typeface="Avenir"/>
              <a:buNone/>
            </a:pPr>
            <a:r>
              <a:rPr b="1" lang="en-US" sz="1000" u="sng">
                <a:solidFill>
                  <a:srgbClr val="04738F"/>
                </a:solidFill>
                <a:latin typeface="Spectral"/>
                <a:ea typeface="Spectral"/>
                <a:cs typeface="Spectral"/>
                <a:sym typeface="Spectral"/>
              </a:rPr>
              <a:t>Government</a:t>
            </a:r>
            <a:r>
              <a:rPr lang="en-US" sz="1000">
                <a:solidFill>
                  <a:srgbClr val="04738F"/>
                </a:solidFill>
                <a:latin typeface="Spectral"/>
                <a:ea typeface="Spectral"/>
                <a:cs typeface="Spectral"/>
                <a:sym typeface="Spectral"/>
              </a:rPr>
              <a:t>: same as above (GAGE funded by NSF)</a:t>
            </a:r>
            <a:endParaRPr sz="1000">
              <a:solidFill>
                <a:srgbClr val="04738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ct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4738F"/>
              </a:buClr>
              <a:buSzPts val="1400"/>
              <a:buFont typeface="Avenir"/>
              <a:buNone/>
            </a:pPr>
            <a:r>
              <a:rPr b="1" lang="en-US" sz="1000" u="sng">
                <a:solidFill>
                  <a:srgbClr val="04738F"/>
                </a:solidFill>
                <a:latin typeface="Spectral"/>
                <a:ea typeface="Spectral"/>
                <a:cs typeface="Spectral"/>
                <a:sym typeface="Spectral"/>
              </a:rPr>
              <a:t>Drone pilots</a:t>
            </a:r>
            <a:r>
              <a:rPr lang="en-US" sz="1000">
                <a:solidFill>
                  <a:srgbClr val="04738F"/>
                </a:solidFill>
                <a:latin typeface="Spectral"/>
                <a:ea typeface="Spectral"/>
                <a:cs typeface="Spectral"/>
                <a:sym typeface="Spectral"/>
              </a:rPr>
              <a:t>: make planning for RTK use easier</a:t>
            </a:r>
            <a:endParaRPr sz="1000">
              <a:solidFill>
                <a:srgbClr val="04738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ct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4738F"/>
              </a:buClr>
              <a:buSzPts val="1400"/>
              <a:buFont typeface="Avenir"/>
              <a:buNone/>
            </a:pPr>
            <a:r>
              <a:rPr b="1" lang="en-US" sz="1000" u="sng">
                <a:solidFill>
                  <a:srgbClr val="04738F"/>
                </a:solidFill>
                <a:latin typeface="Spectral"/>
                <a:ea typeface="Spectral"/>
                <a:cs typeface="Spectral"/>
                <a:sym typeface="Spectral"/>
              </a:rPr>
              <a:t>Public / scientists:</a:t>
            </a:r>
            <a:r>
              <a:rPr lang="en-US" sz="1000">
                <a:solidFill>
                  <a:srgbClr val="04738F"/>
                </a:solidFill>
                <a:latin typeface="Spectral"/>
                <a:ea typeface="Spectral"/>
                <a:cs typeface="Spectral"/>
                <a:sym typeface="Spectral"/>
              </a:rPr>
              <a:t> more often yield accurately georeferenced data</a:t>
            </a:r>
            <a:endParaRPr sz="1000">
              <a:solidFill>
                <a:srgbClr val="04738F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ct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i="1" sz="1000" u="none" cap="none" strike="noStrike">
              <a:solidFill>
                <a:srgbClr val="005C79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34" name="Google Shape;134;p13"/>
          <p:cNvSpPr txBox="1"/>
          <p:nvPr/>
        </p:nvSpPr>
        <p:spPr>
          <a:xfrm>
            <a:off x="847851" y="2609766"/>
            <a:ext cx="32166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05C79"/>
              </a:buClr>
              <a:buSzPts val="1400"/>
              <a:buFont typeface="Avenir"/>
              <a:buNone/>
            </a:pPr>
            <a:r>
              <a:rPr b="0" i="1" lang="en-US" sz="1400" u="none" cap="none" strike="noStrike">
                <a:solidFill>
                  <a:srgbClr val="005C79"/>
                </a:solidFill>
                <a:latin typeface="Avenir"/>
                <a:ea typeface="Avenir"/>
                <a:cs typeface="Avenir"/>
                <a:sym typeface="Avenir"/>
              </a:rPr>
              <a:t>How we achieve success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1110764" y="5133580"/>
            <a:ext cx="19740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rgbClr val="005C79"/>
              </a:buClr>
              <a:buSzPts val="1400"/>
              <a:buFont typeface="Avenir"/>
              <a:buNone/>
            </a:pPr>
            <a:r>
              <a:rPr b="0" i="1" lang="en-US" sz="1400" u="none" cap="none" strike="noStrike">
                <a:solidFill>
                  <a:srgbClr val="005C79"/>
                </a:solidFill>
                <a:latin typeface="Avenir"/>
                <a:ea typeface="Avenir"/>
                <a:cs typeface="Avenir"/>
                <a:sym typeface="Avenir"/>
              </a:rPr>
              <a:t>Our plan of action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419475" y="875574"/>
            <a:ext cx="3138600" cy="17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1" lang="en-US" sz="1100">
                <a:latin typeface="Spectral"/>
                <a:ea typeface="Spectral"/>
                <a:cs typeface="Spectral"/>
                <a:sym typeface="Spectral"/>
              </a:rPr>
              <a:t>Mission</a:t>
            </a:r>
            <a:r>
              <a:rPr lang="en-US" sz="1100">
                <a:latin typeface="Spectral"/>
                <a:ea typeface="Spectral"/>
                <a:cs typeface="Spectral"/>
                <a:sym typeface="Spectral"/>
              </a:rPr>
              <a:t>: Create a </a:t>
            </a:r>
            <a:r>
              <a:rPr lang="en-US" sz="1100">
                <a:latin typeface="Spectral"/>
                <a:ea typeface="Spectral"/>
                <a:cs typeface="Spectral"/>
                <a:sym typeface="Spectral"/>
              </a:rPr>
              <a:t>downloadable</a:t>
            </a:r>
            <a:r>
              <a:rPr lang="en-US" sz="1100">
                <a:latin typeface="Spectral"/>
                <a:ea typeface="Spectral"/>
                <a:cs typeface="Spectral"/>
                <a:sym typeface="Spectral"/>
              </a:rPr>
              <a:t> product consisting of a geodatabase, a python script, and instructions for use, which </a:t>
            </a:r>
            <a:r>
              <a:rPr lang="en-US" sz="1100">
                <a:latin typeface="Spectral"/>
                <a:ea typeface="Spectral"/>
                <a:cs typeface="Spectral"/>
                <a:sym typeface="Spectral"/>
              </a:rPr>
              <a:t>assists users in planning for drone operations which correspond to the GAGE-associated RTK system on the West coast of the US</a:t>
            </a:r>
            <a:r>
              <a:rPr i="0" lang="en-US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.</a:t>
            </a:r>
            <a:endParaRPr i="0" sz="11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1" lang="en-US" sz="1100">
                <a:latin typeface="Spectral"/>
                <a:ea typeface="Spectral"/>
                <a:cs typeface="Spectral"/>
                <a:sym typeface="Spectral"/>
              </a:rPr>
              <a:t>Vision</a:t>
            </a:r>
            <a:r>
              <a:rPr lang="en-US" sz="1100">
                <a:latin typeface="Spectral"/>
                <a:ea typeface="Spectral"/>
                <a:cs typeface="Spectral"/>
                <a:sym typeface="Spectral"/>
              </a:rPr>
              <a:t>: Automated and easy-to-use tools which gives intuitable outputs that can be interpreted, and the structure of which is well documented to be adapted for future use.</a:t>
            </a:r>
            <a:endParaRPr sz="11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3825800" y="591983"/>
            <a:ext cx="4017634" cy="419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Values (or Principles)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r>
              <a:rPr lang="en-US" sz="1000">
                <a:latin typeface="Spectral"/>
                <a:ea typeface="Spectral"/>
                <a:cs typeface="Spectral"/>
                <a:sym typeface="Spectral"/>
              </a:rPr>
              <a:t>Automation | Customization | Documentation / Thoroughness </a:t>
            </a:r>
            <a:endParaRPr i="0" sz="10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38" name="Google Shape;138;p13"/>
          <p:cNvSpPr txBox="1"/>
          <p:nvPr/>
        </p:nvSpPr>
        <p:spPr>
          <a:xfrm>
            <a:off x="3825800" y="988475"/>
            <a:ext cx="4042200" cy="18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Goals and Outcomes</a:t>
            </a:r>
            <a:endParaRPr b="1" i="0" sz="10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794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Spectral"/>
              <a:buChar char="●"/>
            </a:pPr>
            <a:r>
              <a:rPr lang="en-US" sz="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G</a:t>
            </a:r>
            <a:r>
              <a:rPr lang="en-US" sz="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eodatabase of known / supported RTK points in the interest area</a:t>
            </a:r>
            <a:endParaRPr sz="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794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Spectral"/>
              <a:buChar char="●"/>
            </a:pPr>
            <a:r>
              <a:rPr lang="en-US" sz="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Python script which yields the following deliverables, drawing on RTK data</a:t>
            </a:r>
            <a:endParaRPr sz="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2794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00"/>
              <a:buFont typeface="Spectral"/>
              <a:buChar char="●"/>
            </a:pPr>
            <a:r>
              <a:rPr lang="en-US" sz="800">
                <a:latin typeface="Spectral"/>
                <a:ea typeface="Spectral"/>
                <a:cs typeface="Spectral"/>
                <a:sym typeface="Spectral"/>
              </a:rPr>
              <a:t>User runs one command, once after importing code, with desired settings to get default deliverables, though command is customizable</a:t>
            </a:r>
            <a:endParaRPr sz="800">
              <a:latin typeface="Spectral"/>
              <a:ea typeface="Spectral"/>
              <a:cs typeface="Spectral"/>
              <a:sym typeface="Spectral"/>
            </a:endParaRPr>
          </a:p>
          <a:p>
            <a:pPr indent="-2794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00"/>
              <a:buFont typeface="Spectral"/>
              <a:buChar char="●"/>
            </a:pPr>
            <a:r>
              <a:rPr lang="en-US" sz="800">
                <a:latin typeface="Spectral"/>
                <a:ea typeface="Spectral"/>
                <a:cs typeface="Spectral"/>
                <a:sym typeface="Spectral"/>
              </a:rPr>
              <a:t>Creation of a map visually representing where the nearest RTK points are </a:t>
            </a:r>
            <a:endParaRPr sz="800">
              <a:latin typeface="Spectral"/>
              <a:ea typeface="Spectral"/>
              <a:cs typeface="Spectral"/>
              <a:sym typeface="Spectral"/>
            </a:endParaRPr>
          </a:p>
          <a:p>
            <a:pPr indent="-2794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00"/>
              <a:buFont typeface="Spectral"/>
              <a:buChar char="●"/>
            </a:pPr>
            <a:r>
              <a:rPr lang="en-US" sz="800">
                <a:latin typeface="Spectral"/>
                <a:ea typeface="Spectral"/>
                <a:cs typeface="Spectral"/>
                <a:sym typeface="Spectral"/>
              </a:rPr>
              <a:t>Estimated error, recommendations in the output based on estimated error</a:t>
            </a:r>
            <a:endParaRPr sz="800">
              <a:latin typeface="Spectral"/>
              <a:ea typeface="Spectral"/>
              <a:cs typeface="Spectral"/>
              <a:sym typeface="Spectral"/>
            </a:endParaRPr>
          </a:p>
          <a:p>
            <a:pPr indent="-2794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800"/>
              <a:buFont typeface="Spectral"/>
              <a:buChar char="●"/>
            </a:pPr>
            <a:r>
              <a:rPr lang="en-US" sz="800">
                <a:latin typeface="Spectral"/>
                <a:ea typeface="Spectral"/>
                <a:cs typeface="Spectral"/>
                <a:sym typeface="Spectral"/>
              </a:rPr>
              <a:t>Customizable RTK point health status</a:t>
            </a:r>
            <a:endParaRPr sz="800">
              <a:latin typeface="Spectral"/>
              <a:ea typeface="Spectral"/>
              <a:cs typeface="Spectral"/>
              <a:sym typeface="Spectral"/>
            </a:endParaRPr>
          </a:p>
        </p:txBody>
      </p:sp>
      <p:graphicFrame>
        <p:nvGraphicFramePr>
          <p:cNvPr id="139" name="Google Shape;139;p13"/>
          <p:cNvGraphicFramePr/>
          <p:nvPr/>
        </p:nvGraphicFramePr>
        <p:xfrm>
          <a:off x="4782625" y="483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{DED4F39C-81D0-4930-975C-5BE7A75F7D88}</a:tableStyleId>
              </a:tblPr>
              <a:tblGrid>
                <a:gridCol w="1638400"/>
                <a:gridCol w="2431900"/>
                <a:gridCol w="2578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Final Deliverables</a:t>
                      </a:r>
                      <a:endParaRPr b="1" sz="10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Link to GitHub repository with:</a:t>
                      </a:r>
                      <a:endParaRPr sz="10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pectral"/>
                        <a:buChar char="●"/>
                      </a:pPr>
                      <a:r>
                        <a:rPr lang="en-US" sz="10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README instructions for use</a:t>
                      </a:r>
                      <a:endParaRPr sz="10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pectral"/>
                        <a:buChar char="●"/>
                      </a:pPr>
                      <a:r>
                        <a:rPr lang="en-US" sz="10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Script as a .py file</a:t>
                      </a:r>
                      <a:endParaRPr sz="10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Spectral"/>
                        <a:buChar char="●"/>
                      </a:pPr>
                      <a:r>
                        <a:rPr lang="en-US" sz="1000">
                          <a:latin typeface="Spectral"/>
                          <a:ea typeface="Spectral"/>
                          <a:cs typeface="Spectral"/>
                          <a:sym typeface="Spectral"/>
                        </a:rPr>
                        <a:t>geodatabase</a:t>
                      </a:r>
                      <a:endParaRPr sz="1000">
                        <a:latin typeface="Spectral"/>
                        <a:ea typeface="Spectral"/>
                        <a:cs typeface="Spectral"/>
                        <a:sym typeface="Spectral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