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61" r:id="rId4"/>
    <p:sldId id="266" r:id="rId5"/>
    <p:sldId id="276" r:id="rId6"/>
    <p:sldId id="267" r:id="rId7"/>
    <p:sldId id="273" r:id="rId8"/>
    <p:sldId id="268" r:id="rId9"/>
    <p:sldId id="274" r:id="rId10"/>
    <p:sldId id="269" r:id="rId11"/>
    <p:sldId id="275" r:id="rId12"/>
    <p:sldId id="272" r:id="rId13"/>
    <p:sldId id="271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CE667-3D67-4F18-9050-84CACAF5C997}" type="datetimeFigureOut">
              <a:rPr lang="el-GR" smtClean="0"/>
              <a:t>3/10/2020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0CBCE-F906-4B90-B588-3330E64D223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81469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Πανοραμική 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CE667-3D67-4F18-9050-84CACAF5C997}" type="datetimeFigureOut">
              <a:rPr lang="el-GR" smtClean="0"/>
              <a:t>3/10/2020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0CBCE-F906-4B90-B588-3330E64D223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26193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CE667-3D67-4F18-9050-84CACAF5C997}" type="datetimeFigureOut">
              <a:rPr lang="el-GR" smtClean="0"/>
              <a:t>3/10/2020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0CBCE-F906-4B90-B588-3330E64D223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28250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l-GR"/>
              <a:t>Στυλ κειμένου υποδείγματος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CE667-3D67-4F18-9050-84CACAF5C997}" type="datetimeFigureOut">
              <a:rPr lang="el-GR" smtClean="0"/>
              <a:t>3/10/2020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0CBCE-F906-4B90-B588-3330E64D2235}" type="slidenum">
              <a:rPr lang="el-GR" smtClean="0"/>
              <a:t>‹#›</a:t>
            </a:fld>
            <a:endParaRPr lang="el-G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3749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CE667-3D67-4F18-9050-84CACAF5C997}" type="datetimeFigureOut">
              <a:rPr lang="el-GR" smtClean="0"/>
              <a:t>3/10/2020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0CBCE-F906-4B90-B588-3330E64D223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218910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στήλε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CE667-3D67-4F18-9050-84CACAF5C997}" type="datetimeFigureOut">
              <a:rPr lang="el-GR" smtClean="0"/>
              <a:t>3/10/2020</a:t>
            </a:fld>
            <a:endParaRPr lang="el-G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0CBCE-F906-4B90-B588-3330E64D223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71830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Στήλη 3 εικόνω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CE667-3D67-4F18-9050-84CACAF5C997}" type="datetimeFigureOut">
              <a:rPr lang="el-GR" smtClean="0"/>
              <a:t>3/10/2020</a:t>
            </a:fld>
            <a:endParaRPr lang="el-G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0CBCE-F906-4B90-B588-3330E64D223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043695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CE667-3D67-4F18-9050-84CACAF5C997}" type="datetimeFigureOut">
              <a:rPr lang="el-GR" smtClean="0"/>
              <a:t>3/10/2020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0CBCE-F906-4B90-B588-3330E64D223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166891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CE667-3D67-4F18-9050-84CACAF5C997}" type="datetimeFigureOut">
              <a:rPr lang="el-GR" smtClean="0"/>
              <a:t>3/10/2020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0CBCE-F906-4B90-B588-3330E64D223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79429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CE667-3D67-4F18-9050-84CACAF5C997}" type="datetimeFigureOut">
              <a:rPr lang="el-GR" smtClean="0"/>
              <a:t>3/10/2020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0CBCE-F906-4B90-B588-3330E64D223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91442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CE667-3D67-4F18-9050-84CACAF5C997}" type="datetimeFigureOut">
              <a:rPr lang="el-GR" smtClean="0"/>
              <a:t>3/10/2020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0CBCE-F906-4B90-B588-3330E64D223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3128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CE667-3D67-4F18-9050-84CACAF5C997}" type="datetimeFigureOut">
              <a:rPr lang="el-GR" smtClean="0"/>
              <a:t>3/10/2020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0CBCE-F906-4B90-B588-3330E64D223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44081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CE667-3D67-4F18-9050-84CACAF5C997}" type="datetimeFigureOut">
              <a:rPr lang="el-GR" smtClean="0"/>
              <a:t>3/10/2020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0CBCE-F906-4B90-B588-3330E64D223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69989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CE667-3D67-4F18-9050-84CACAF5C997}" type="datetimeFigureOut">
              <a:rPr lang="el-GR" smtClean="0"/>
              <a:t>3/10/2020</a:t>
            </a:fld>
            <a:endParaRPr lang="el-G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0CBCE-F906-4B90-B588-3330E64D223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13212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CE667-3D67-4F18-9050-84CACAF5C997}" type="datetimeFigureOut">
              <a:rPr lang="el-GR" smtClean="0"/>
              <a:t>3/10/2020</a:t>
            </a:fld>
            <a:endParaRPr lang="el-G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0CBCE-F906-4B90-B588-3330E64D223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11584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CE667-3D67-4F18-9050-84CACAF5C997}" type="datetimeFigureOut">
              <a:rPr lang="el-GR" smtClean="0"/>
              <a:t>3/10/2020</a:t>
            </a:fld>
            <a:endParaRPr lang="el-G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0CBCE-F906-4B90-B588-3330E64D223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1790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CE667-3D67-4F18-9050-84CACAF5C997}" type="datetimeFigureOut">
              <a:rPr lang="el-GR" smtClean="0"/>
              <a:t>3/10/2020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0CBCE-F906-4B90-B588-3330E64D223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4229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80CE667-3D67-4F18-9050-84CACAF5C997}" type="datetimeFigureOut">
              <a:rPr lang="el-GR" smtClean="0"/>
              <a:t>3/10/2020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0CBCE-F906-4B90-B588-3330E64D223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875202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6A222EB-A81E-4238-B08D-AAB1828C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014676C-074B-475A-8346-9C901C86C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>
                <a:alpha val="7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1266958"/>
            <a:ext cx="2904124" cy="4528457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solidFill>
                  <a:schemeClr val="tx2"/>
                </a:solidFill>
              </a:rPr>
              <a:t>“</a:t>
            </a:r>
            <a:r>
              <a:rPr lang="el-GR">
                <a:solidFill>
                  <a:schemeClr val="tx2"/>
                </a:solidFill>
              </a:rPr>
              <a:t>διαδικτυο και εφαρμογεσ</a:t>
            </a:r>
            <a:r>
              <a:rPr lang="en-US">
                <a:solidFill>
                  <a:schemeClr val="tx2"/>
                </a:solidFill>
              </a:rPr>
              <a:t>”</a:t>
            </a:r>
          </a:p>
          <a:p>
            <a:pPr algn="r"/>
            <a:r>
              <a:rPr lang="en-US">
                <a:solidFill>
                  <a:schemeClr val="tx2"/>
                </a:solidFill>
              </a:rPr>
              <a:t>M</a:t>
            </a:r>
            <a:r>
              <a:rPr lang="el-GR">
                <a:solidFill>
                  <a:schemeClr val="tx2"/>
                </a:solidFill>
              </a:rPr>
              <a:t>πακιρτζη Χριστινα 03116013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266958"/>
            <a:ext cx="6808362" cy="4528457"/>
          </a:xfrm>
        </p:spPr>
        <p:txBody>
          <a:bodyPr anchor="ctr">
            <a:normAutofit/>
          </a:bodyPr>
          <a:lstStyle/>
          <a:p>
            <a:r>
              <a:rPr lang="en-US" dirty="0" err="1"/>
              <a:t>Appathon</a:t>
            </a:r>
            <a:r>
              <a:rPr lang="en-US" dirty="0"/>
              <a:t> NTUA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487341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CB0C253-6FCD-4D18-82AE-37B46B6D6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2">
                    <a:alpha val="61000"/>
                  </a:schemeClr>
                </a:solidFill>
              </a:rPr>
              <a:t>O</a:t>
            </a:r>
            <a:r>
              <a:rPr lang="el-GR" dirty="0">
                <a:solidFill>
                  <a:schemeClr val="tx2">
                    <a:alpha val="61000"/>
                  </a:schemeClr>
                </a:solidFill>
              </a:rPr>
              <a:t>ι Βασικές Σελίδες</a:t>
            </a:r>
            <a:endParaRPr lang="en-US" dirty="0">
              <a:solidFill>
                <a:schemeClr val="tx2">
                  <a:alpha val="61000"/>
                </a:schemeClr>
              </a:solidFill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D8F2AF7-AD55-4A8D-995F-388D57AE7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830" y="1517516"/>
            <a:ext cx="5473430" cy="50291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l-GR" sz="2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Update</a:t>
            </a:r>
            <a:endParaRPr lang="el-GR" sz="24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l-GR" sz="1800" dirty="0"/>
              <a:t>Κάθε χρήστης έχει τη δυνατότητα να αλλάξει τις πληροφορίες που είναι καταχωρημένες για αυτόν στη βάση δεδομένων, συμπληρώνοντας με διαφορετικές τιμές τα πεδία </a:t>
            </a:r>
            <a:r>
              <a:rPr lang="en-CA" sz="1800" dirty="0"/>
              <a:t>birthdate &amp; name.</a:t>
            </a:r>
            <a:endParaRPr lang="el-GR" sz="1800" dirty="0"/>
          </a:p>
          <a:p>
            <a:pPr marL="0" indent="0">
              <a:lnSpc>
                <a:spcPct val="90000"/>
              </a:lnSpc>
              <a:buNone/>
            </a:pPr>
            <a:endParaRPr lang="en-CA" sz="14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l-GR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Products</a:t>
            </a:r>
            <a:endParaRPr lang="el-GR" sz="24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800" dirty="0"/>
              <a:t>Στη σελίδα αυτή εμφανίζονται </a:t>
            </a:r>
            <a:r>
              <a:rPr lang="el-GR" sz="1800" dirty="0">
                <a:effectLst/>
                <a:ea typeface="Times New Roman" panose="02020603050405020304" pitchFamily="18" charset="0"/>
              </a:rPr>
              <a:t>προϊόντα </a:t>
            </a:r>
            <a:r>
              <a:rPr lang="el-GR" sz="1800" dirty="0" err="1">
                <a:effectLst/>
                <a:ea typeface="Times New Roman" panose="02020603050405020304" pitchFamily="18" charset="0"/>
              </a:rPr>
              <a:t>λάπτοπ</a:t>
            </a:r>
            <a:r>
              <a:rPr lang="el-GR" sz="1800" dirty="0">
                <a:effectLst/>
                <a:ea typeface="Times New Roman" panose="02020603050405020304" pitchFamily="18" charset="0"/>
              </a:rPr>
              <a:t> / σταθερών έτοιμων υπολογιστών καθώς και η τιμή τους χωρίς το ΦΠΑ (η τιμή με ΦΠΑ εμφανίζεται μόνο όταν ακουμπάει με τον κέρσορα στο πεδίο της τιμής. Κάθε αντικείμενο </a:t>
            </a:r>
            <a:r>
              <a:rPr lang="el-GR" sz="1800" dirty="0">
                <a:ea typeface="Times New Roman" panose="02020603050405020304" pitchFamily="18" charset="0"/>
              </a:rPr>
              <a:t>έχει αντίστοιχο κουμπί </a:t>
            </a:r>
            <a:r>
              <a:rPr lang="en-US" sz="1800" dirty="0">
                <a:ea typeface="Times New Roman" panose="02020603050405020304" pitchFamily="18" charset="0"/>
              </a:rPr>
              <a:t>“B</a:t>
            </a:r>
            <a:r>
              <a:rPr lang="en-CA" sz="1800" dirty="0" err="1">
                <a:ea typeface="Times New Roman" panose="02020603050405020304" pitchFamily="18" charset="0"/>
              </a:rPr>
              <a:t>uy</a:t>
            </a:r>
            <a:r>
              <a:rPr lang="en-CA" sz="1800" dirty="0">
                <a:ea typeface="Times New Roman" panose="02020603050405020304" pitchFamily="18" charset="0"/>
              </a:rPr>
              <a:t> now”</a:t>
            </a:r>
            <a:r>
              <a:rPr lang="el-GR" sz="1800" dirty="0">
                <a:ea typeface="Times New Roman" panose="02020603050405020304" pitchFamily="18" charset="0"/>
              </a:rPr>
              <a:t> για να προστεθεί στο καλάθι του χρήστη.</a:t>
            </a:r>
          </a:p>
          <a:p>
            <a:pPr marL="0" marR="0" lv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800" dirty="0">
                <a:effectLst/>
                <a:ea typeface="Times New Roman" panose="02020603050405020304" pitchFamily="18" charset="0"/>
              </a:rPr>
              <a:t>Σε κάθε επόμενο </a:t>
            </a:r>
            <a:r>
              <a:rPr lang="en-CA" sz="1800" dirty="0">
                <a:effectLst/>
                <a:ea typeface="Times New Roman" panose="02020603050405020304" pitchFamily="18" charset="0"/>
              </a:rPr>
              <a:t>login, </a:t>
            </a:r>
            <a:r>
              <a:rPr lang="el-GR" sz="1800" dirty="0">
                <a:effectLst/>
                <a:ea typeface="Times New Roman" panose="02020603050405020304" pitchFamily="18" charset="0"/>
              </a:rPr>
              <a:t>το 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session </a:t>
            </a:r>
            <a:r>
              <a:rPr lang="el-GR" sz="1800" dirty="0">
                <a:effectLst/>
                <a:ea typeface="Times New Roman" panose="02020603050405020304" pitchFamily="18" charset="0"/>
              </a:rPr>
              <a:t>του προηγούμενου χρήστη διαγράφεται – διαγράφεται δηλαδή το καλάθι του.</a:t>
            </a:r>
            <a:endParaRPr lang="en-US" sz="1800" dirty="0">
              <a:effectLst/>
              <a:ea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l-GR" sz="1400" dirty="0"/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C9CAB8D0-CAEE-4480-AAF6-A7505DC2F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741" y="2052213"/>
            <a:ext cx="4781976" cy="41961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9542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5D5AA8-773B-469A-8802-9645A4DC9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5819AA61-2C6B-4AA6-8037-767C675F94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1302172" y="1141407"/>
            <a:ext cx="9478540" cy="469187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C75AF42C-C556-454E-B2D3-2C917CB81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62755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CB0C253-6FCD-4D18-82AE-37B46B6D6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2">
                    <a:alpha val="62000"/>
                  </a:schemeClr>
                </a:solidFill>
              </a:rPr>
              <a:t>O</a:t>
            </a:r>
            <a:r>
              <a:rPr lang="el-GR" dirty="0">
                <a:solidFill>
                  <a:schemeClr val="tx2">
                    <a:alpha val="62000"/>
                  </a:schemeClr>
                </a:solidFill>
              </a:rPr>
              <a:t>ι Βασικές Σελίδες</a:t>
            </a:r>
            <a:endParaRPr lang="en-US" dirty="0">
              <a:solidFill>
                <a:schemeClr val="tx2">
                  <a:alpha val="62000"/>
                </a:schemeClr>
              </a:solidFill>
            </a:endParaRP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D8219379-A11C-4F41-9005-FE3B8C3E4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55" y="2052214"/>
            <a:ext cx="5730688" cy="372676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D8F2AF7-AD55-4A8D-995F-388D57AE7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7533" y="1853250"/>
            <a:ext cx="5019472" cy="439515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l-GR" sz="1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Basket/Cart</a:t>
            </a:r>
            <a:endParaRPr lang="el-GR" sz="24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l-GR" sz="1800" dirty="0"/>
              <a:t>Στο </a:t>
            </a:r>
            <a:r>
              <a:rPr lang="en-CA" sz="1800" dirty="0"/>
              <a:t>session </a:t>
            </a:r>
            <a:r>
              <a:rPr lang="el-GR" sz="1800" dirty="0"/>
              <a:t>του χρήστη αποθηκεύονται τα προϊόντα που έχει στο καλάθι του, στο </a:t>
            </a:r>
            <a:r>
              <a:rPr lang="en-CA" sz="1800" dirty="0"/>
              <a:t>table cart </a:t>
            </a:r>
            <a:r>
              <a:rPr lang="el-GR" sz="1800" dirty="0"/>
              <a:t>της βάσης δεδομένων μας. Εκεί ο χρήστης μπορεί να δει τους κωδικούς των προϊόντων που έχει διαλέξει και την ποσότητα του καθενός από αυτά, καθώς και τη συνολική τους τιμή.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l-GR" sz="1800" dirty="0"/>
              <a:t>Συγκεκριμένα, μπορεί να επιλέξει την χώρα του, για να υπολογιστεί η τιμή με τον αντίστοιχο ΦΠΑ, ή να προσθέσει κάποιον εκπτωτικό κωδικό που θα εμφανίσει αμέσως την έκπτωση που ο ίδιος θα λάβει.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l-GR" sz="1800" dirty="0"/>
              <a:t>Ο χρήστης μπορεί να επιλέξει να αποθηκεύσει την παραγγελία του, στη βάση δεδομένων και σε κατάλληλο αρχείο, εφόσον βέβαια έχει κάνει πρώτα </a:t>
            </a:r>
            <a:r>
              <a:rPr lang="en-CA" sz="1800" dirty="0"/>
              <a:t>login. </a:t>
            </a:r>
            <a:endParaRPr lang="el-GR" sz="1800" dirty="0"/>
          </a:p>
          <a:p>
            <a:pPr marL="0" indent="0">
              <a:lnSpc>
                <a:spcPct val="90000"/>
              </a:lnSpc>
              <a:buNone/>
            </a:pP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2425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95B8EFB9-CFB9-4708-8683-91FA08671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CA" dirty="0"/>
              <a:t>H </a:t>
            </a:r>
            <a:r>
              <a:rPr lang="el-GR" dirty="0"/>
              <a:t>Βάση Δεδομένων μας</a:t>
            </a:r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F841003-A0BE-425A-9C0C-A9905AE7D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481915"/>
            <a:ext cx="6399930" cy="557141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CA" sz="4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Tables</a:t>
            </a:r>
          </a:p>
          <a:p>
            <a:pPr marL="0" indent="0" algn="ctr">
              <a:buNone/>
            </a:pPr>
            <a:r>
              <a:rPr lang="en-CA" sz="2800" dirty="0"/>
              <a:t>Login</a:t>
            </a:r>
            <a:br>
              <a:rPr lang="en-CA" sz="2800" dirty="0"/>
            </a:br>
            <a:r>
              <a:rPr lang="en-CA" sz="1600" dirty="0"/>
              <a:t>*</a:t>
            </a:r>
            <a:r>
              <a:rPr lang="en-CA" sz="1600" u="sng" dirty="0"/>
              <a:t>username</a:t>
            </a:r>
            <a:r>
              <a:rPr lang="en-CA" sz="1600" dirty="0"/>
              <a:t> *password *birthdate *name</a:t>
            </a:r>
            <a:endParaRPr lang="en-CA" sz="2800" dirty="0"/>
          </a:p>
          <a:p>
            <a:pPr marL="0" indent="0" algn="ctr">
              <a:buNone/>
            </a:pPr>
            <a:r>
              <a:rPr lang="en-CA" sz="2800" dirty="0"/>
              <a:t>Products</a:t>
            </a:r>
            <a:br>
              <a:rPr lang="en-CA" sz="2800" dirty="0"/>
            </a:br>
            <a:r>
              <a:rPr lang="en-CA" sz="1600" dirty="0"/>
              <a:t>*</a:t>
            </a:r>
            <a:r>
              <a:rPr lang="en-CA" sz="1600" u="sng" dirty="0"/>
              <a:t>id</a:t>
            </a:r>
            <a:r>
              <a:rPr lang="en-CA" sz="1600" dirty="0"/>
              <a:t> *name *image *price</a:t>
            </a:r>
            <a:endParaRPr lang="en-CA" sz="2800" dirty="0"/>
          </a:p>
          <a:p>
            <a:pPr marL="0" indent="0" algn="ctr">
              <a:buNone/>
            </a:pPr>
            <a:r>
              <a:rPr lang="en-CA" sz="2800" dirty="0"/>
              <a:t>Cart</a:t>
            </a:r>
            <a:br>
              <a:rPr lang="en-CA" sz="2800" dirty="0"/>
            </a:br>
            <a:r>
              <a:rPr lang="en-CA" sz="1600" dirty="0"/>
              <a:t>*</a:t>
            </a:r>
            <a:r>
              <a:rPr lang="en-CA" sz="1600" u="sng" dirty="0" err="1"/>
              <a:t>product_id</a:t>
            </a:r>
            <a:r>
              <a:rPr lang="en-CA" sz="1600" u="sng" dirty="0"/>
              <a:t> </a:t>
            </a:r>
            <a:r>
              <a:rPr lang="en-CA" sz="1600" dirty="0"/>
              <a:t>*quantity *</a:t>
            </a:r>
            <a:r>
              <a:rPr lang="en-CA" sz="1600" dirty="0" err="1"/>
              <a:t>total_price</a:t>
            </a:r>
            <a:endParaRPr lang="en-CA" sz="1600" dirty="0"/>
          </a:p>
          <a:p>
            <a:pPr marL="0" indent="0" algn="ctr">
              <a:buNone/>
            </a:pPr>
            <a:r>
              <a:rPr lang="en-CA" sz="2800" dirty="0"/>
              <a:t>Order</a:t>
            </a:r>
            <a:br>
              <a:rPr lang="en-CA" sz="2800" dirty="0"/>
            </a:br>
            <a:r>
              <a:rPr lang="en-CA" sz="1600" dirty="0"/>
              <a:t>*</a:t>
            </a:r>
            <a:r>
              <a:rPr lang="en-CA" sz="1600" u="sng" dirty="0" err="1"/>
              <a:t>order_id</a:t>
            </a:r>
            <a:r>
              <a:rPr lang="en-CA" sz="1600" u="sng" dirty="0"/>
              <a:t> </a:t>
            </a:r>
            <a:r>
              <a:rPr lang="en-CA" sz="1600" dirty="0"/>
              <a:t>*username *</a:t>
            </a:r>
            <a:r>
              <a:rPr lang="en-CA" sz="1600" dirty="0" err="1"/>
              <a:t>total_price</a:t>
            </a:r>
            <a:endParaRPr lang="en-CA" sz="2800" dirty="0"/>
          </a:p>
          <a:p>
            <a:pPr marL="0" indent="0" algn="ctr">
              <a:buNone/>
            </a:pPr>
            <a:r>
              <a:rPr lang="en-CA" sz="2800" dirty="0"/>
              <a:t>Items</a:t>
            </a:r>
          </a:p>
          <a:p>
            <a:pPr marL="0" indent="0" algn="ctr">
              <a:buNone/>
            </a:pPr>
            <a:r>
              <a:rPr lang="en-CA" sz="1600" dirty="0"/>
              <a:t>*</a:t>
            </a:r>
            <a:r>
              <a:rPr lang="en-CA" sz="1600" u="sng" dirty="0" err="1"/>
              <a:t>product_id</a:t>
            </a:r>
            <a:r>
              <a:rPr lang="en-CA" sz="1600" dirty="0"/>
              <a:t> *</a:t>
            </a:r>
            <a:r>
              <a:rPr lang="en-CA" sz="1600" u="sng" dirty="0" err="1"/>
              <a:t>order_id</a:t>
            </a:r>
            <a:r>
              <a:rPr lang="en-CA" sz="1600" u="sng" dirty="0"/>
              <a:t> </a:t>
            </a:r>
            <a:r>
              <a:rPr lang="en-CA" sz="1600" dirty="0"/>
              <a:t>*quantity *</a:t>
            </a:r>
            <a:r>
              <a:rPr lang="en-CA" sz="1600" dirty="0" err="1"/>
              <a:t>total_price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16040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6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7" name="Picture 8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8" name="Oval 10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9" name="Picture 12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1" name="Rectangle 16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18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Freeform: Shape 22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447800"/>
            <a:ext cx="6974915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Σας ευχαριστώ πολύ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42393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0331F6A-DA09-422D-8CED-00C0B4585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7C2F65-00C4-451C-8BFA-E765DEC17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0733" y="0"/>
            <a:ext cx="321564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169" y="1447799"/>
            <a:ext cx="2731458" cy="4766734"/>
          </a:xfrm>
        </p:spPr>
        <p:txBody>
          <a:bodyPr anchor="t">
            <a:normAutofit/>
          </a:bodyPr>
          <a:lstStyle/>
          <a:p>
            <a:r>
              <a:rPr lang="el-GR" sz="4000" dirty="0">
                <a:solidFill>
                  <a:schemeClr val="tx1"/>
                </a:solidFill>
              </a:rPr>
              <a:t>Εισαγωγή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DDF752-B2A6-49DC-B474-8E1F71AFF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64859" y="0"/>
            <a:ext cx="1438656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7" y="1447798"/>
            <a:ext cx="6282984" cy="4766735"/>
          </a:xfrm>
        </p:spPr>
        <p:txBody>
          <a:bodyPr anchor="t">
            <a:normAutofit/>
          </a:bodyPr>
          <a:lstStyle/>
          <a:p>
            <a:r>
              <a:rPr lang="el-GR" dirty="0"/>
              <a:t>Η εργασία μας πραγματεύεται τη δημιουργία μιας διαδικτυακής σελίδας για τη διαχείριση προϊόντων </a:t>
            </a:r>
            <a:r>
              <a:rPr lang="el-GR" dirty="0" err="1"/>
              <a:t>λάπτοπ</a:t>
            </a:r>
            <a:r>
              <a:rPr lang="el-GR" dirty="0"/>
              <a:t> και σταθερών υπολογιστών</a:t>
            </a:r>
            <a:r>
              <a:rPr lang="en-US" dirty="0"/>
              <a:t>.</a:t>
            </a:r>
            <a:r>
              <a:rPr lang="el-GR" dirty="0"/>
              <a:t> Η εφαρμογή κρατάει πληροφορίες προφίλ για κάθε χρήστη, όπως ονοματεπώνυμο, ημερομηνία γέννησης και ιστορικό παραγγελιών που έχει κάνει. </a:t>
            </a:r>
            <a:r>
              <a:rPr lang="en-CA" dirty="0"/>
              <a:t>O </a:t>
            </a:r>
            <a:r>
              <a:rPr lang="el-GR" dirty="0"/>
              <a:t>χρήστης μπορεί να επεξεργαστεί τα στοιχεία του και να διαλέξει προϊόντα ώστε να ολοκληρώσει και να αποθηκεύσει μια παραγγελία.</a:t>
            </a:r>
          </a:p>
        </p:txBody>
      </p:sp>
    </p:spTree>
    <p:extLst>
      <p:ext uri="{BB962C8B-B14F-4D97-AF65-F5344CB8AC3E}">
        <p14:creationId xmlns:p14="http://schemas.microsoft.com/office/powerpoint/2010/main" val="3417068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3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l-GR" dirty="0"/>
              <a:t>Εργαλεία</a:t>
            </a:r>
            <a:endParaRPr lang="el-GR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FF98DC5-FC12-43D7-AEE8-ADA1AC225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el-GR" dirty="0"/>
              <a:t>Για την ολοκλήρωση της εργασίας, εργαστήκαμε σε </a:t>
            </a:r>
            <a:r>
              <a:rPr lang="en-CA" dirty="0"/>
              <a:t>windows,</a:t>
            </a:r>
            <a:r>
              <a:rPr lang="el-GR" dirty="0"/>
              <a:t> κυρίως σε γλώσσα</a:t>
            </a:r>
            <a:r>
              <a:rPr lang="en-CA" dirty="0"/>
              <a:t> Java,</a:t>
            </a:r>
            <a:r>
              <a:rPr lang="el-GR" dirty="0"/>
              <a:t> και χρησιμοποιήσαμε </a:t>
            </a:r>
            <a:r>
              <a:rPr lang="en-CA" dirty="0" err="1"/>
              <a:t>Javascript</a:t>
            </a:r>
            <a:r>
              <a:rPr lang="en-CA" dirty="0"/>
              <a:t>, HTML &amp; CSS </a:t>
            </a:r>
            <a:r>
              <a:rPr lang="el-GR" dirty="0"/>
              <a:t>για τα αρχεία </a:t>
            </a:r>
            <a:r>
              <a:rPr lang="en-CA" dirty="0" err="1"/>
              <a:t>jsp</a:t>
            </a:r>
            <a:r>
              <a:rPr lang="en-CA" dirty="0"/>
              <a:t> </a:t>
            </a:r>
            <a:r>
              <a:rPr lang="el-GR" dirty="0"/>
              <a:t>και το </a:t>
            </a:r>
            <a:r>
              <a:rPr lang="en-CA" dirty="0"/>
              <a:t>frontend</a:t>
            </a:r>
            <a:r>
              <a:rPr lang="el-GR" dirty="0"/>
              <a:t>. Ο κώδικας γράφηκε με ευκολία στο περιβάλλον του  </a:t>
            </a:r>
            <a:r>
              <a:rPr lang="en-CA" dirty="0"/>
              <a:t>Eclipse, </a:t>
            </a:r>
            <a:r>
              <a:rPr lang="el-GR" dirty="0"/>
              <a:t>τρέχοντας στον </a:t>
            </a:r>
            <a:r>
              <a:rPr lang="en-CA" dirty="0"/>
              <a:t>Tomcat v9.0 Server </a:t>
            </a:r>
            <a:r>
              <a:rPr lang="el-GR" dirty="0"/>
              <a:t>στο </a:t>
            </a:r>
            <a:r>
              <a:rPr lang="en-CA" dirty="0"/>
              <a:t>localhost.</a:t>
            </a:r>
            <a:r>
              <a:rPr lang="el-GR" dirty="0"/>
              <a:t> Για τη βάση δεδομένων μας, χρησιμοποιήθηκε η </a:t>
            </a:r>
            <a:r>
              <a:rPr lang="en-CA" dirty="0"/>
              <a:t>MySQL (MySQL Workbench)</a:t>
            </a:r>
            <a:r>
              <a:rPr lang="el-GR" dirty="0"/>
              <a:t>, ενεργοποιώντας την πόρτα της μέσω του </a:t>
            </a:r>
            <a:r>
              <a:rPr lang="en-CA" dirty="0" err="1"/>
              <a:t>xampp</a:t>
            </a:r>
            <a:r>
              <a:rPr lang="en-CA" dirty="0"/>
              <a:t> control panel v3.2.4.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393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5" name="Oval 74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4309F268-A45B-4517-B03F-2774BAEFF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ergio Martin Rubio">
            <a:extLst>
              <a:ext uri="{FF2B5EF4-FFF2-40B4-BE49-F238E27FC236}">
                <a16:creationId xmlns:a16="http://schemas.microsoft.com/office/drawing/2014/main" id="{9B844BC6-2C7E-40E1-93F2-05CAD5E151D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24605" y="967719"/>
            <a:ext cx="7939614" cy="4922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3117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5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7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9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0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1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5CB0C253-6FCD-4D18-82AE-37B46B6D6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Oι Βασικές Σελίδες</a:t>
            </a: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0CDF772D-BDE1-40BE-A4C6-78515D0032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43854" y="1108622"/>
            <a:ext cx="6270662" cy="46402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455637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CB0C253-6FCD-4D18-82AE-37B46B6D6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tx2">
                    <a:alpha val="71000"/>
                  </a:schemeClr>
                </a:solidFill>
              </a:rPr>
              <a:t>O</a:t>
            </a:r>
            <a:r>
              <a:rPr lang="el-GR" dirty="0">
                <a:solidFill>
                  <a:schemeClr val="tx2">
                    <a:alpha val="71000"/>
                  </a:schemeClr>
                </a:solidFill>
              </a:rPr>
              <a:t>ι Βασικές Σελίδες</a:t>
            </a:r>
            <a:endParaRPr lang="en-US" dirty="0">
              <a:solidFill>
                <a:schemeClr val="tx2">
                  <a:alpha val="71000"/>
                </a:schemeClr>
              </a:solidFill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D8F2AF7-AD55-4A8D-995F-388D57AE7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l-GR" sz="3600" b="1" i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3600" b="1" i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Login</a:t>
            </a:r>
            <a:endParaRPr lang="el-GR" sz="3600" b="1" i="1" u="sn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l-GR"/>
              <a:t>Ο χρήστης έχει τη δυνατότητα να εισέλθει σε έναν ήδη υπάρχον λογαριασμό, συμπληρώνοντας τα πεδία </a:t>
            </a:r>
            <a:r>
              <a:rPr lang="en-CA"/>
              <a:t>Username </a:t>
            </a:r>
            <a:r>
              <a:rPr lang="el-GR"/>
              <a:t>και </a:t>
            </a:r>
            <a:r>
              <a:rPr lang="en-CA"/>
              <a:t>Password</a:t>
            </a:r>
            <a:r>
              <a:rPr lang="el-GR"/>
              <a:t> και πατώντας το αντίστοιχο κουμπί </a:t>
            </a:r>
            <a:r>
              <a:rPr lang="en-CA"/>
              <a:t>Login. </a:t>
            </a:r>
          </a:p>
          <a:p>
            <a:pPr marL="0" indent="0">
              <a:buNone/>
            </a:pPr>
            <a:r>
              <a:rPr lang="el-GR"/>
              <a:t>Αν ο χρήστης αφήσει κάποιο πεδίο κενό, εμφανίζεται κατάλληλο μήνυμα λάθους.</a:t>
            </a:r>
          </a:p>
          <a:p>
            <a:pPr marL="0" indent="0">
              <a:buNone/>
            </a:pPr>
            <a:r>
              <a:rPr lang="el-GR"/>
              <a:t>Αν τα στοιχεία που εισάγει δεν συνάδουν μεταξύ τους (λάθος κωδικός, εμφανίζεται κατάλληλο μήνυμα λάθους.</a:t>
            </a:r>
          </a:p>
          <a:p>
            <a:pPr marL="0" indent="0">
              <a:buNone/>
            </a:pPr>
            <a:r>
              <a:rPr lang="el-GR"/>
              <a:t>Αν το </a:t>
            </a:r>
            <a:r>
              <a:rPr lang="en-CA"/>
              <a:t>username </a:t>
            </a:r>
            <a:r>
              <a:rPr lang="el-GR"/>
              <a:t>που πληκτρολόγησε ο χρήστης δεν υπάρχει, προωθείται στην αντίστοιχη σελίδα δημιουργίας χρήστη.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97725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5D5AA8-773B-469A-8802-9645A4DC9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816D2165-0301-4B58-8DE4-DCEE43B71B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1355142" y="763161"/>
            <a:ext cx="9478540" cy="5331678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C75AF42C-C556-454E-B2D3-2C917CB81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27026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CB0C253-6FCD-4D18-82AE-37B46B6D6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tx2">
                    <a:alpha val="67000"/>
                  </a:schemeClr>
                </a:solidFill>
              </a:rPr>
              <a:t>O</a:t>
            </a:r>
            <a:r>
              <a:rPr lang="el-GR" dirty="0">
                <a:solidFill>
                  <a:schemeClr val="tx2">
                    <a:alpha val="67000"/>
                  </a:schemeClr>
                </a:solidFill>
              </a:rPr>
              <a:t>ι Βασικές Σελίδες</a:t>
            </a:r>
            <a:endParaRPr lang="en-US" dirty="0">
              <a:solidFill>
                <a:schemeClr val="tx2">
                  <a:alpha val="67000"/>
                </a:schemeClr>
              </a:solidFill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D8F2AF7-AD55-4A8D-995F-388D57AE7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2139463"/>
            <a:ext cx="8946541" cy="471853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l-GR" sz="36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36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User/Register</a:t>
            </a:r>
            <a:endParaRPr lang="el-GR" sz="36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l-GR" dirty="0"/>
              <a:t>Κάποιος χρήστης που δεν έχει ήδη λογαριασμό στο σύστημά μας, μπορεί να εγγραφεί, συμπληρώνοντας όλα τα πεδία </a:t>
            </a:r>
            <a:r>
              <a:rPr lang="en-CA" dirty="0"/>
              <a:t>username, name, password &amp; birthday (</a:t>
            </a:r>
            <a:r>
              <a:rPr lang="el-GR" dirty="0"/>
              <a:t>με αντίστοιχο μήνυμα λάθους αν αφήσει κάποιο κενό ή προσπαθήσει να εγγραφεί με </a:t>
            </a:r>
            <a:r>
              <a:rPr lang="en-CA" dirty="0"/>
              <a:t>username </a:t>
            </a:r>
            <a:r>
              <a:rPr lang="el-GR" dirty="0"/>
              <a:t>που υπάρχει ήδη. </a:t>
            </a:r>
          </a:p>
          <a:p>
            <a:pPr marL="0" indent="0">
              <a:buNone/>
            </a:pPr>
            <a:r>
              <a:rPr lang="el-GR" dirty="0"/>
              <a:t>Αρκεί να πατήσει το κουμπί </a:t>
            </a:r>
            <a:r>
              <a:rPr lang="en-CA" dirty="0"/>
              <a:t>submit, </a:t>
            </a:r>
            <a:r>
              <a:rPr lang="el-GR" dirty="0"/>
              <a:t>και έχει πλέον καταχωρηθεί στη βάση μας. Από εκεί, μεταφέρεται στην </a:t>
            </a:r>
            <a:r>
              <a:rPr lang="en-CA" dirty="0"/>
              <a:t>homepage.</a:t>
            </a:r>
            <a:endParaRPr lang="el-GR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20410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0BEC085-8323-4FF0-AF69-4C55DE0B9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9B033156-6419-4C6E-AB68-596E23CA5D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7046" y="700454"/>
            <a:ext cx="9557908" cy="5457092"/>
          </a:xfrm>
        </p:spPr>
      </p:pic>
    </p:spTree>
    <p:extLst>
      <p:ext uri="{BB962C8B-B14F-4D97-AF65-F5344CB8AC3E}">
        <p14:creationId xmlns:p14="http://schemas.microsoft.com/office/powerpoint/2010/main" val="33042540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Ιόν">
  <a:themeElements>
    <a:clrScheme name="Ιό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Ιό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Ιό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599</Words>
  <Application>Microsoft Office PowerPoint</Application>
  <PresentationFormat>Ευρεία οθόνη</PresentationFormat>
  <Paragraphs>39</Paragraphs>
  <Slides>14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Wingdings</vt:lpstr>
      <vt:lpstr>Wingdings 3</vt:lpstr>
      <vt:lpstr>Ιόν</vt:lpstr>
      <vt:lpstr>Appathon NTUA</vt:lpstr>
      <vt:lpstr>Εισαγωγή</vt:lpstr>
      <vt:lpstr>Εργαλεία</vt:lpstr>
      <vt:lpstr>Παρουσίαση του PowerPoint</vt:lpstr>
      <vt:lpstr>Oι Βασικές Σελίδες</vt:lpstr>
      <vt:lpstr>Oι Βασικές Σελίδες</vt:lpstr>
      <vt:lpstr>Παρουσίαση του PowerPoint</vt:lpstr>
      <vt:lpstr>Oι Βασικές Σελίδες</vt:lpstr>
      <vt:lpstr>Παρουσίαση του PowerPoint</vt:lpstr>
      <vt:lpstr>Oι Βασικές Σελίδες</vt:lpstr>
      <vt:lpstr>Παρουσίαση του PowerPoint</vt:lpstr>
      <vt:lpstr>Oι Βασικές Σελίδες</vt:lpstr>
      <vt:lpstr>H Βάση Δεδομένων μας</vt:lpstr>
      <vt:lpstr>Σας ευχαριστώ πολύ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Appathon NTUA</dc:title>
  <dc:creator>Christina Bakirtzi</dc:creator>
  <cp:lastModifiedBy>Christina Bakirtzi</cp:lastModifiedBy>
  <cp:revision>1</cp:revision>
  <dcterms:created xsi:type="dcterms:W3CDTF">2020-10-03T14:54:19Z</dcterms:created>
  <dcterms:modified xsi:type="dcterms:W3CDTF">2020-10-03T14:55:11Z</dcterms:modified>
</cp:coreProperties>
</file>