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embeddedFontLst>
    <p:embeddedFont>
      <p:font typeface="Robot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4082">
          <p15:clr>
            <a:srgbClr val="9AA0A6"/>
          </p15:clr>
        </p15:guide>
        <p15:guide id="4" orient="horz" pos="23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D1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95D3D78-B60F-4D94-83FB-D2E410B4F039}">
  <a:tblStyle styleId="{395D3D78-B60F-4D94-83FB-D2E410B4F0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320" y="40"/>
      </p:cViewPr>
      <p:guideLst>
        <p:guide pos="5533"/>
        <p:guide pos="227"/>
        <p:guide orient="horz" pos="4082"/>
        <p:guide orient="horz" pos="2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83ec99fb9_1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e83ec99fb9_1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04b8b6756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e04b8b6756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f0819ca327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f0819ca327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f0819ca327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f0819ca327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f0819ca327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f0819ca327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f0819ca327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f0819ca327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f0819ca327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f0819ca327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e04b8b6756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e04b8b6756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e04b8b6756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e04b8b6756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e823becd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e823becd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83ec99fb9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83ec99fb9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83ec99fb9_1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e83ec99fb9_1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83ec99fb9_1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83ec99fb9_1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f29b9fb24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f29b9fb24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7916" y="-13437"/>
            <a:ext cx="9179832" cy="6884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96925" y="5729475"/>
            <a:ext cx="5051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96925" y="2562125"/>
            <a:ext cx="8398800" cy="33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  <a:defRPr sz="6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ubTitle" idx="1"/>
          </p:nvPr>
        </p:nvSpPr>
        <p:spPr>
          <a:xfrm>
            <a:off x="729150" y="1763225"/>
            <a:ext cx="80040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729150" y="1763225"/>
            <a:ext cx="80040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rier New"/>
              <a:buNone/>
              <a:defRPr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-1">
  <p:cSld name="CUSTOM_2_1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606200" y="2858975"/>
            <a:ext cx="7938600" cy="3285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729150" y="3008071"/>
            <a:ext cx="8004000" cy="32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2"/>
          </p:nvPr>
        </p:nvSpPr>
        <p:spPr>
          <a:xfrm>
            <a:off x="530000" y="1796975"/>
            <a:ext cx="8127000" cy="10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-2">
  <p:cSld name="CUSTOM_4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/>
          <p:nvPr/>
        </p:nvSpPr>
        <p:spPr>
          <a:xfrm>
            <a:off x="362300" y="1616750"/>
            <a:ext cx="47487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ubTitle" idx="1"/>
          </p:nvPr>
        </p:nvSpPr>
        <p:spPr>
          <a:xfrm>
            <a:off x="500550" y="1763225"/>
            <a:ext cx="44286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2"/>
          </p:nvPr>
        </p:nvSpPr>
        <p:spPr>
          <a:xfrm>
            <a:off x="5555275" y="1763225"/>
            <a:ext cx="3151200" cy="43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7916" y="-13437"/>
            <a:ext cx="9179832" cy="688487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7"/>
          <p:cNvSpPr txBox="1">
            <a:spLocks noGrp="1"/>
          </p:cNvSpPr>
          <p:nvPr>
            <p:ph type="subTitle" idx="1"/>
          </p:nvPr>
        </p:nvSpPr>
        <p:spPr>
          <a:xfrm>
            <a:off x="792250" y="5698975"/>
            <a:ext cx="5051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792250" y="2562125"/>
            <a:ext cx="8183100" cy="29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  <a:defRPr sz="6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>
            <a:off x="500550" y="2485475"/>
            <a:ext cx="79353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>
            <a:off x="500550" y="1901958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ubTitle" idx="1"/>
          </p:nvPr>
        </p:nvSpPr>
        <p:spPr>
          <a:xfrm>
            <a:off x="500550" y="609750"/>
            <a:ext cx="77967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700"/>
              <a:buNone/>
              <a:defRPr sz="17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20"/>
          <p:cNvSpPr txBox="1">
            <a:spLocks noGrp="1"/>
          </p:cNvSpPr>
          <p:nvPr>
            <p:ph type="subTitle" idx="2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700"/>
              <a:buNone/>
              <a:defRPr sz="17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20"/>
          <p:cNvSpPr txBox="1">
            <a:spLocks noGrp="1"/>
          </p:cNvSpPr>
          <p:nvPr>
            <p:ph type="subTitle" idx="3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subTitle" idx="4"/>
          </p:nvPr>
        </p:nvSpPr>
        <p:spPr>
          <a:xfrm>
            <a:off x="3135425" y="5086600"/>
            <a:ext cx="5856300" cy="13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91" name="Google Shape;91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1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7061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2485475"/>
            <a:ext cx="79353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subTitle" idx="1"/>
          </p:nvPr>
        </p:nvSpPr>
        <p:spPr>
          <a:xfrm>
            <a:off x="4348975" y="2694775"/>
            <a:ext cx="43917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900"/>
              <a:buNone/>
              <a:defRPr sz="19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subTitle" idx="2"/>
          </p:nvPr>
        </p:nvSpPr>
        <p:spPr>
          <a:xfrm>
            <a:off x="4348975" y="3410125"/>
            <a:ext cx="4587900" cy="2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title"/>
          </p:nvPr>
        </p:nvSpPr>
        <p:spPr>
          <a:xfrm>
            <a:off x="609075" y="16278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subTitle" idx="1"/>
          </p:nvPr>
        </p:nvSpPr>
        <p:spPr>
          <a:xfrm>
            <a:off x="609075" y="388828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6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6"/>
          <p:cNvSpPr txBox="1">
            <a:spLocks noGrp="1"/>
          </p:cNvSpPr>
          <p:nvPr>
            <p:ph type="subTitle" idx="1"/>
          </p:nvPr>
        </p:nvSpPr>
        <p:spPr>
          <a:xfrm>
            <a:off x="805350" y="1763228"/>
            <a:ext cx="82263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7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7"/>
          <p:cNvSpPr txBox="1">
            <a:spLocks noGrp="1"/>
          </p:cNvSpPr>
          <p:nvPr>
            <p:ph type="subTitle" idx="1"/>
          </p:nvPr>
        </p:nvSpPr>
        <p:spPr>
          <a:xfrm>
            <a:off x="729150" y="1763228"/>
            <a:ext cx="82263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rier New"/>
              <a:buNone/>
              <a:defRPr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8"/>
          <p:cNvSpPr txBox="1">
            <a:spLocks noGrp="1"/>
          </p:cNvSpPr>
          <p:nvPr>
            <p:ph type="subTitle" idx="1"/>
          </p:nvPr>
        </p:nvSpPr>
        <p:spPr>
          <a:xfrm>
            <a:off x="530000" y="1747175"/>
            <a:ext cx="7862400" cy="9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28"/>
          <p:cNvSpPr/>
          <p:nvPr/>
        </p:nvSpPr>
        <p:spPr>
          <a:xfrm>
            <a:off x="606200" y="2858975"/>
            <a:ext cx="7938600" cy="3285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8"/>
          <p:cNvSpPr txBox="1">
            <a:spLocks noGrp="1"/>
          </p:cNvSpPr>
          <p:nvPr>
            <p:ph type="subTitle" idx="2"/>
          </p:nvPr>
        </p:nvSpPr>
        <p:spPr>
          <a:xfrm>
            <a:off x="795050" y="2960050"/>
            <a:ext cx="7568100" cy="31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9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9"/>
          <p:cNvSpPr/>
          <p:nvPr/>
        </p:nvSpPr>
        <p:spPr>
          <a:xfrm>
            <a:off x="362300" y="1616750"/>
            <a:ext cx="47487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9"/>
          <p:cNvSpPr txBox="1">
            <a:spLocks noGrp="1"/>
          </p:cNvSpPr>
          <p:nvPr>
            <p:ph type="subTitle" idx="1"/>
          </p:nvPr>
        </p:nvSpPr>
        <p:spPr>
          <a:xfrm>
            <a:off x="500550" y="1763225"/>
            <a:ext cx="44286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24" name="Google Shape;124;p29"/>
          <p:cNvSpPr txBox="1">
            <a:spLocks noGrp="1"/>
          </p:cNvSpPr>
          <p:nvPr>
            <p:ph type="subTitle" idx="2"/>
          </p:nvPr>
        </p:nvSpPr>
        <p:spPr>
          <a:xfrm>
            <a:off x="5555275" y="1763225"/>
            <a:ext cx="3151200" cy="43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00550" y="1901958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00550" y="609750"/>
            <a:ext cx="77967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700"/>
              <a:buNone/>
              <a:defRPr sz="17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700"/>
              <a:buNone/>
              <a:defRPr sz="17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135425" y="5086600"/>
            <a:ext cx="5856300" cy="13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аршрут вебинара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1359175" y="1737600"/>
            <a:ext cx="45057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810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 b="0">
                <a:solidFill>
                  <a:schemeClr val="dk1"/>
                </a:solidFill>
              </a:defRPr>
            </a:lvl1pPr>
            <a:lvl2pPr marL="914400" lvl="1" indent="-3302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6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3" name="Google Shape;33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6956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ubTitle" idx="1"/>
          </p:nvPr>
        </p:nvSpPr>
        <p:spPr>
          <a:xfrm>
            <a:off x="4348975" y="2694775"/>
            <a:ext cx="43917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900"/>
              <a:buNone/>
              <a:defRPr sz="19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2"/>
          </p:nvPr>
        </p:nvSpPr>
        <p:spPr>
          <a:xfrm>
            <a:off x="4348975" y="3410125"/>
            <a:ext cx="4587900" cy="2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609075" y="16278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609075" y="388828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"/>
              <a:buNone/>
              <a:defRPr sz="3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901958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"/>
              <a:buNone/>
              <a:defRPr sz="3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424350" y="1901958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28" Type="http://schemas.openxmlformats.org/officeDocument/2006/relationships/image" Target="../media/image33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Relationship Id="rId27" Type="http://schemas.openxmlformats.org/officeDocument/2006/relationships/image" Target="../media/image32.png"/><Relationship Id="rId30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3" Type="http://schemas.openxmlformats.org/officeDocument/2006/relationships/image" Target="../media/image36.png"/><Relationship Id="rId21" Type="http://schemas.openxmlformats.org/officeDocument/2006/relationships/image" Target="../media/image54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49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24" Type="http://schemas.openxmlformats.org/officeDocument/2006/relationships/image" Target="../media/image57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23" Type="http://schemas.openxmlformats.org/officeDocument/2006/relationships/image" Target="../media/image56.png"/><Relationship Id="rId10" Type="http://schemas.openxmlformats.org/officeDocument/2006/relationships/image" Target="../media/image43.png"/><Relationship Id="rId19" Type="http://schemas.openxmlformats.org/officeDocument/2006/relationships/image" Target="../media/image52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Relationship Id="rId22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18" Type="http://schemas.openxmlformats.org/officeDocument/2006/relationships/image" Target="../media/image73.png"/><Relationship Id="rId26" Type="http://schemas.openxmlformats.org/officeDocument/2006/relationships/image" Target="../media/image81.png"/><Relationship Id="rId3" Type="http://schemas.openxmlformats.org/officeDocument/2006/relationships/image" Target="../media/image58.png"/><Relationship Id="rId21" Type="http://schemas.openxmlformats.org/officeDocument/2006/relationships/image" Target="../media/image76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5" Type="http://schemas.openxmlformats.org/officeDocument/2006/relationships/image" Target="../media/image80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71.png"/><Relationship Id="rId20" Type="http://schemas.openxmlformats.org/officeDocument/2006/relationships/image" Target="../media/image75.png"/><Relationship Id="rId29" Type="http://schemas.openxmlformats.org/officeDocument/2006/relationships/image" Target="../media/image84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24" Type="http://schemas.openxmlformats.org/officeDocument/2006/relationships/image" Target="../media/image79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23" Type="http://schemas.openxmlformats.org/officeDocument/2006/relationships/image" Target="../media/image78.png"/><Relationship Id="rId28" Type="http://schemas.openxmlformats.org/officeDocument/2006/relationships/image" Target="../media/image83.png"/><Relationship Id="rId10" Type="http://schemas.openxmlformats.org/officeDocument/2006/relationships/image" Target="../media/image65.png"/><Relationship Id="rId19" Type="http://schemas.openxmlformats.org/officeDocument/2006/relationships/image" Target="../media/image74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Relationship Id="rId22" Type="http://schemas.openxmlformats.org/officeDocument/2006/relationships/image" Target="../media/image77.png"/><Relationship Id="rId27" Type="http://schemas.openxmlformats.org/officeDocument/2006/relationships/image" Target="../media/image82.png"/><Relationship Id="rId30" Type="http://schemas.openxmlformats.org/officeDocument/2006/relationships/image" Target="../media/image8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5.png"/><Relationship Id="rId18" Type="http://schemas.openxmlformats.org/officeDocument/2006/relationships/image" Target="../media/image100.png"/><Relationship Id="rId26" Type="http://schemas.openxmlformats.org/officeDocument/2006/relationships/image" Target="../media/image108.png"/><Relationship Id="rId3" Type="http://schemas.openxmlformats.org/officeDocument/2006/relationships/image" Target="../media/image86.png"/><Relationship Id="rId21" Type="http://schemas.openxmlformats.org/officeDocument/2006/relationships/image" Target="../media/image103.png"/><Relationship Id="rId7" Type="http://schemas.openxmlformats.org/officeDocument/2006/relationships/image" Target="../media/image90.png"/><Relationship Id="rId12" Type="http://schemas.openxmlformats.org/officeDocument/2006/relationships/image" Target="../media/image94.png"/><Relationship Id="rId17" Type="http://schemas.openxmlformats.org/officeDocument/2006/relationships/image" Target="../media/image99.png"/><Relationship Id="rId25" Type="http://schemas.openxmlformats.org/officeDocument/2006/relationships/image" Target="../media/image107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98.png"/><Relationship Id="rId20" Type="http://schemas.openxmlformats.org/officeDocument/2006/relationships/image" Target="../media/image102.png"/><Relationship Id="rId29" Type="http://schemas.openxmlformats.org/officeDocument/2006/relationships/image" Target="../media/image111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89.png"/><Relationship Id="rId11" Type="http://schemas.openxmlformats.org/officeDocument/2006/relationships/image" Target="../media/image93.png"/><Relationship Id="rId24" Type="http://schemas.openxmlformats.org/officeDocument/2006/relationships/image" Target="../media/image106.png"/><Relationship Id="rId5" Type="http://schemas.openxmlformats.org/officeDocument/2006/relationships/image" Target="../media/image88.png"/><Relationship Id="rId15" Type="http://schemas.openxmlformats.org/officeDocument/2006/relationships/image" Target="../media/image97.png"/><Relationship Id="rId23" Type="http://schemas.openxmlformats.org/officeDocument/2006/relationships/image" Target="../media/image105.png"/><Relationship Id="rId28" Type="http://schemas.openxmlformats.org/officeDocument/2006/relationships/image" Target="../media/image110.png"/><Relationship Id="rId10" Type="http://schemas.openxmlformats.org/officeDocument/2006/relationships/image" Target="../media/image5.png"/><Relationship Id="rId19" Type="http://schemas.openxmlformats.org/officeDocument/2006/relationships/image" Target="../media/image101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Relationship Id="rId14" Type="http://schemas.openxmlformats.org/officeDocument/2006/relationships/image" Target="../media/image96.png"/><Relationship Id="rId22" Type="http://schemas.openxmlformats.org/officeDocument/2006/relationships/image" Target="../media/image104.png"/><Relationship Id="rId27" Type="http://schemas.openxmlformats.org/officeDocument/2006/relationships/image" Target="../media/image109.png"/><Relationship Id="rId30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122.png"/><Relationship Id="rId18" Type="http://schemas.openxmlformats.org/officeDocument/2006/relationships/image" Target="../media/image127.png"/><Relationship Id="rId3" Type="http://schemas.openxmlformats.org/officeDocument/2006/relationships/image" Target="../media/image112.png"/><Relationship Id="rId21" Type="http://schemas.openxmlformats.org/officeDocument/2006/relationships/image" Target="../media/image130.png"/><Relationship Id="rId7" Type="http://schemas.openxmlformats.org/officeDocument/2006/relationships/image" Target="../media/image116.png"/><Relationship Id="rId12" Type="http://schemas.openxmlformats.org/officeDocument/2006/relationships/image" Target="../media/image121.png"/><Relationship Id="rId17" Type="http://schemas.openxmlformats.org/officeDocument/2006/relationships/image" Target="../media/image126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25.png"/><Relationship Id="rId20" Type="http://schemas.openxmlformats.org/officeDocument/2006/relationships/image" Target="../media/image129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15.png"/><Relationship Id="rId11" Type="http://schemas.openxmlformats.org/officeDocument/2006/relationships/image" Target="../media/image120.png"/><Relationship Id="rId5" Type="http://schemas.openxmlformats.org/officeDocument/2006/relationships/image" Target="../media/image114.png"/><Relationship Id="rId15" Type="http://schemas.openxmlformats.org/officeDocument/2006/relationships/image" Target="../media/image124.png"/><Relationship Id="rId10" Type="http://schemas.openxmlformats.org/officeDocument/2006/relationships/image" Target="../media/image119.png"/><Relationship Id="rId19" Type="http://schemas.openxmlformats.org/officeDocument/2006/relationships/image" Target="../media/image128.png"/><Relationship Id="rId4" Type="http://schemas.openxmlformats.org/officeDocument/2006/relationships/image" Target="../media/image113.png"/><Relationship Id="rId9" Type="http://schemas.openxmlformats.org/officeDocument/2006/relationships/image" Target="../media/image118.png"/><Relationship Id="rId14" Type="http://schemas.openxmlformats.org/officeDocument/2006/relationships/image" Target="../media/image123.png"/><Relationship Id="rId22" Type="http://schemas.openxmlformats.org/officeDocument/2006/relationships/image" Target="../media/image1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>
            <a:spLocks noGrp="1"/>
          </p:cNvSpPr>
          <p:nvPr>
            <p:ph type="subTitle" idx="1"/>
          </p:nvPr>
        </p:nvSpPr>
        <p:spPr>
          <a:xfrm>
            <a:off x="796925" y="5729475"/>
            <a:ext cx="5051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130" name="Google Shape;130;p30"/>
          <p:cNvSpPr txBox="1">
            <a:spLocks noGrp="1"/>
          </p:cNvSpPr>
          <p:nvPr>
            <p:ph type="title"/>
          </p:nvPr>
        </p:nvSpPr>
        <p:spPr>
          <a:xfrm>
            <a:off x="0" y="2562125"/>
            <a:ext cx="9195725" cy="33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-US" dirty="0" err="1"/>
              <a:t>Microservice</a:t>
            </a:r>
            <a:r>
              <a:rPr lang="en-US" dirty="0"/>
              <a:t> Architecture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 и планы по развитию</a:t>
            </a:r>
            <a:endParaRPr/>
          </a:p>
        </p:txBody>
      </p:sp>
      <p:graphicFrame>
        <p:nvGraphicFramePr>
          <p:cNvPr id="203" name="Google Shape;203;p39"/>
          <p:cNvGraphicFramePr/>
          <p:nvPr/>
        </p:nvGraphicFramePr>
        <p:xfrm>
          <a:off x="952500" y="205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{395D3D78-B60F-4D94-83FB-D2E410B4F039}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4" name="Google Shape;204;p39"/>
          <p:cNvSpPr/>
          <p:nvPr/>
        </p:nvSpPr>
        <p:spPr>
          <a:xfrm>
            <a:off x="4768500" y="4502600"/>
            <a:ext cx="3423000" cy="1092000"/>
          </a:xfrm>
          <a:prstGeom prst="wedgeRectCallout">
            <a:avLst>
              <a:gd name="adj1" fmla="val -44483"/>
              <a:gd name="adj2" fmla="val -89998"/>
            </a:avLst>
          </a:prstGeom>
          <a:solidFill>
            <a:srgbClr val="F3F3F3"/>
          </a:solidFill>
          <a:ln w="9525" cap="flat" cmpd="sng">
            <a:solidFill>
              <a:srgbClr val="013D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Запланируйте пару минут на рефлексию в конце защиты проекта и расскажите о планах по развитию</a:t>
            </a:r>
            <a:endParaRPr sz="15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5591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Спасибо за внимание!</a:t>
            </a:r>
            <a:r>
              <a:rPr lang="ru" sz="5000" b="0"/>
              <a:t/>
            </a:r>
            <a:br>
              <a:rPr lang="ru" sz="5000" b="0"/>
            </a:br>
            <a:endParaRPr sz="1400" b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6956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Инструкции для работы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 презентацией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2"/>
          <p:cNvSpPr txBox="1">
            <a:spLocks noGrp="1"/>
          </p:cNvSpPr>
          <p:nvPr>
            <p:ph type="title"/>
          </p:nvPr>
        </p:nvSpPr>
        <p:spPr>
          <a:xfrm>
            <a:off x="500550" y="440976"/>
            <a:ext cx="8520600" cy="11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pic>
        <p:nvPicPr>
          <p:cNvPr id="220" name="Google Shape;220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7877" y="516137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7877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7877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7877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42"/>
          <p:cNvSpPr txBox="1"/>
          <p:nvPr/>
        </p:nvSpPr>
        <p:spPr>
          <a:xfrm>
            <a:off x="544450" y="1502225"/>
            <a:ext cx="25881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  <a:latin typeface="Roboto"/>
                <a:ea typeface="Roboto"/>
                <a:cs typeface="Roboto"/>
                <a:sym typeface="Roboto"/>
              </a:rPr>
              <a:t>Работа с данными</a:t>
            </a:r>
            <a:endParaRPr sz="1500" b="1">
              <a:solidFill>
                <a:srgbClr val="013D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5" name="Google Shape;225;p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627195" y="516137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4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627195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4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627195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4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627195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4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661802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4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661802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2"/>
          <p:cNvSpPr txBox="1"/>
          <p:nvPr/>
        </p:nvSpPr>
        <p:spPr>
          <a:xfrm>
            <a:off x="4407075" y="1502225"/>
            <a:ext cx="15798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  <a:latin typeface="Roboto"/>
                <a:ea typeface="Roboto"/>
                <a:cs typeface="Roboto"/>
                <a:sym typeface="Roboto"/>
              </a:rPr>
              <a:t>Интернет/Сети</a:t>
            </a:r>
            <a:endParaRPr sz="1500" b="1">
              <a:solidFill>
                <a:srgbClr val="013D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2" name="Google Shape;232;p4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4492602" y="516137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42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492602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4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492602" y="2129624"/>
            <a:ext cx="827628" cy="82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42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4492602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42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5501920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42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5501920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42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5501920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42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6536527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42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6536527" y="2129600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2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6536527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42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7571127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42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7571127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42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7571127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42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2613863" y="415077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42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2636536" y="513590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42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5514366" y="516140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42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7545679" y="516140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42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6530013" y="5161400"/>
            <a:ext cx="82800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42"/>
          <p:cNvSpPr/>
          <p:nvPr/>
        </p:nvSpPr>
        <p:spPr>
          <a:xfrm>
            <a:off x="6202350" y="378000"/>
            <a:ext cx="2588100" cy="945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3F3F3"/>
          </a:solidFill>
          <a:ln w="9525" cap="flat" cmpd="sng">
            <a:solidFill>
              <a:srgbClr val="013D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Используйте иллюстрации. Они облегчают восприятие материала</a:t>
            </a:r>
            <a:endParaRPr sz="13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3"/>
          <p:cNvSpPr txBox="1">
            <a:spLocks noGrp="1"/>
          </p:cNvSpPr>
          <p:nvPr>
            <p:ph type="title"/>
          </p:nvPr>
        </p:nvSpPr>
        <p:spPr>
          <a:xfrm>
            <a:off x="500550" y="440976"/>
            <a:ext cx="8520600" cy="11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pic>
        <p:nvPicPr>
          <p:cNvPr id="256" name="Google Shape;256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7877" y="516137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7877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4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7877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4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7877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43"/>
          <p:cNvSpPr txBox="1">
            <a:spLocks noGrp="1"/>
          </p:cNvSpPr>
          <p:nvPr>
            <p:ph type="subTitle" idx="4294967295"/>
          </p:nvPr>
        </p:nvSpPr>
        <p:spPr>
          <a:xfrm>
            <a:off x="544450" y="1502225"/>
            <a:ext cx="1579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Люди</a:t>
            </a:r>
            <a:endParaRPr sz="1500" b="1">
              <a:solidFill>
                <a:srgbClr val="013D85"/>
              </a:solidFill>
            </a:endParaRPr>
          </a:p>
        </p:txBody>
      </p:sp>
      <p:pic>
        <p:nvPicPr>
          <p:cNvPr id="261" name="Google Shape;261;p4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627195" y="516137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4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627195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627195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4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627195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43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661802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661802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040052" y="5161599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4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027227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4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5027414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027414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3"/>
          <p:cNvSpPr txBox="1">
            <a:spLocks noGrp="1"/>
          </p:cNvSpPr>
          <p:nvPr>
            <p:ph type="subTitle" idx="4294967295"/>
          </p:nvPr>
        </p:nvSpPr>
        <p:spPr>
          <a:xfrm>
            <a:off x="5040050" y="1502225"/>
            <a:ext cx="25881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Обучение, исследование</a:t>
            </a:r>
            <a:endParaRPr sz="1500" b="1">
              <a:solidFill>
                <a:srgbClr val="013D85"/>
              </a:solidFill>
            </a:endParaRPr>
          </a:p>
        </p:txBody>
      </p:sp>
      <p:pic>
        <p:nvPicPr>
          <p:cNvPr id="272" name="Google Shape;272;p43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5973170" y="5161599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43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5960345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43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5960533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43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5960533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43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6918939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43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6918939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3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6918742" y="412532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43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6931571" y="5161400"/>
            <a:ext cx="82800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4"/>
          <p:cNvSpPr txBox="1">
            <a:spLocks noGrp="1"/>
          </p:cNvSpPr>
          <p:nvPr>
            <p:ph type="title"/>
          </p:nvPr>
        </p:nvSpPr>
        <p:spPr>
          <a:xfrm>
            <a:off x="500550" y="440976"/>
            <a:ext cx="8520600" cy="11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sp>
        <p:nvSpPr>
          <p:cNvPr id="285" name="Google Shape;285;p44"/>
          <p:cNvSpPr txBox="1">
            <a:spLocks noGrp="1"/>
          </p:cNvSpPr>
          <p:nvPr>
            <p:ph type="subTitle" idx="4294967295"/>
          </p:nvPr>
        </p:nvSpPr>
        <p:spPr>
          <a:xfrm>
            <a:off x="4407075" y="1502225"/>
            <a:ext cx="1579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Технологии</a:t>
            </a:r>
            <a:endParaRPr sz="1500" b="1">
              <a:solidFill>
                <a:srgbClr val="013D85"/>
              </a:solidFill>
            </a:endParaRPr>
          </a:p>
        </p:txBody>
      </p:sp>
      <p:pic>
        <p:nvPicPr>
          <p:cNvPr id="286" name="Google Shape;286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5577" y="5087087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2602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2602" y="2129624"/>
            <a:ext cx="827628" cy="82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92602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501045" y="5087087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4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501920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501920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501920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4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536089" y="5087087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536527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536527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536527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4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571127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4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7571127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44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7571127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44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7571152" y="5087087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4"/>
          <p:cNvSpPr txBox="1">
            <a:spLocks noGrp="1"/>
          </p:cNvSpPr>
          <p:nvPr>
            <p:ph type="subTitle" idx="4294967295"/>
          </p:nvPr>
        </p:nvSpPr>
        <p:spPr>
          <a:xfrm>
            <a:off x="500550" y="1565675"/>
            <a:ext cx="25881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Компьютерные игры</a:t>
            </a:r>
            <a:endParaRPr sz="1500" b="1">
              <a:solidFill>
                <a:srgbClr val="013D85"/>
              </a:solidFill>
            </a:endParaRPr>
          </a:p>
        </p:txBody>
      </p:sp>
      <p:pic>
        <p:nvPicPr>
          <p:cNvPr id="303" name="Google Shape;303;p44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568102" y="4119066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4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568102" y="2129624"/>
            <a:ext cx="827628" cy="82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4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568102" y="3127483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4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1501220" y="4119066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4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1501220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44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1464570" y="3127483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44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568089" y="5110666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44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2459627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44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1464577" y="5110683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4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2397709" y="311185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4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2397711" y="4099363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4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2394239" y="5086900"/>
            <a:ext cx="82800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5"/>
          <p:cNvSpPr txBox="1">
            <a:spLocks noGrp="1"/>
          </p:cNvSpPr>
          <p:nvPr>
            <p:ph type="title"/>
          </p:nvPr>
        </p:nvSpPr>
        <p:spPr>
          <a:xfrm>
            <a:off x="500550" y="440975"/>
            <a:ext cx="85206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sp>
        <p:nvSpPr>
          <p:cNvPr id="320" name="Google Shape;320;p45"/>
          <p:cNvSpPr txBox="1">
            <a:spLocks noGrp="1"/>
          </p:cNvSpPr>
          <p:nvPr>
            <p:ph type="subTitle" idx="4294967295"/>
          </p:nvPr>
        </p:nvSpPr>
        <p:spPr>
          <a:xfrm>
            <a:off x="463075" y="1556175"/>
            <a:ext cx="27240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Коммуникации</a:t>
            </a:r>
            <a:endParaRPr sz="1500" b="1">
              <a:solidFill>
                <a:srgbClr val="013D85"/>
              </a:solidFill>
            </a:endParaRPr>
          </a:p>
        </p:txBody>
      </p:sp>
      <p:pic>
        <p:nvPicPr>
          <p:cNvPr id="321" name="Google Shape;321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4889" y="4192616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4702" y="2187624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4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4889" y="3180296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4721" y="5237863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13451" y="3162186"/>
            <a:ext cx="827625" cy="82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13263" y="2183363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4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13087" y="4186188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4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513079" y="5225363"/>
            <a:ext cx="82800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5"/>
          <p:cNvSpPr txBox="1">
            <a:spLocks noGrp="1"/>
          </p:cNvSpPr>
          <p:nvPr>
            <p:ph type="subTitle" idx="4294967295"/>
          </p:nvPr>
        </p:nvSpPr>
        <p:spPr>
          <a:xfrm>
            <a:off x="463075" y="1556175"/>
            <a:ext cx="27240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Коммуникации</a:t>
            </a:r>
            <a:endParaRPr sz="1500" b="1">
              <a:solidFill>
                <a:srgbClr val="013D85"/>
              </a:solidFill>
            </a:endParaRPr>
          </a:p>
        </p:txBody>
      </p:sp>
      <p:sp>
        <p:nvSpPr>
          <p:cNvPr id="330" name="Google Shape;330;p45"/>
          <p:cNvSpPr txBox="1">
            <a:spLocks noGrp="1"/>
          </p:cNvSpPr>
          <p:nvPr>
            <p:ph type="subTitle" idx="4294967295"/>
          </p:nvPr>
        </p:nvSpPr>
        <p:spPr>
          <a:xfrm>
            <a:off x="3111088" y="1556175"/>
            <a:ext cx="27240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Разное</a:t>
            </a:r>
            <a:endParaRPr sz="1500" b="1">
              <a:solidFill>
                <a:srgbClr val="013D85"/>
              </a:solidFill>
            </a:endParaRPr>
          </a:p>
        </p:txBody>
      </p:sp>
      <p:pic>
        <p:nvPicPr>
          <p:cNvPr id="331" name="Google Shape;331;p4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338177" y="7176974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5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180089" y="4184004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45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4158189" y="4180596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4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092970" y="4180591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5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306358" y="7202475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45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4129633" y="5213833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45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3180108" y="5225537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45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5092783" y="5213829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45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4129459" y="218762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45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3187084" y="218762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45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6014206" y="219465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45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5071835" y="2194638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5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6935650" y="521345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5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6956571" y="4180213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45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6014194" y="314697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45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6956584" y="219465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5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3179734" y="314210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45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5071821" y="3146988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45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10050242" y="7255513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45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4129460" y="314210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45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6956567" y="3146988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4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047902" y="4180499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45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014395" y="5213638"/>
            <a:ext cx="827629" cy="827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6"/>
          <p:cNvSpPr txBox="1">
            <a:spLocks noGrp="1"/>
          </p:cNvSpPr>
          <p:nvPr>
            <p:ph type="title"/>
          </p:nvPr>
        </p:nvSpPr>
        <p:spPr>
          <a:xfrm>
            <a:off x="500550" y="440976"/>
            <a:ext cx="8520600" cy="11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sp>
        <p:nvSpPr>
          <p:cNvPr id="359" name="Google Shape;359;p46"/>
          <p:cNvSpPr txBox="1">
            <a:spLocks noGrp="1"/>
          </p:cNvSpPr>
          <p:nvPr>
            <p:ph type="subTitle" idx="4294967295"/>
          </p:nvPr>
        </p:nvSpPr>
        <p:spPr>
          <a:xfrm>
            <a:off x="544450" y="1502225"/>
            <a:ext cx="19743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Флажки/Метки</a:t>
            </a:r>
            <a:endParaRPr sz="1500" b="1">
              <a:solidFill>
                <a:srgbClr val="013D85"/>
              </a:solidFill>
            </a:endParaRPr>
          </a:p>
        </p:txBody>
      </p:sp>
      <p:pic>
        <p:nvPicPr>
          <p:cNvPr id="360" name="Google Shape;360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8552" y="3063999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41616" y="5019297"/>
            <a:ext cx="687043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8550" y="4243656"/>
            <a:ext cx="687041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4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68550" y="5019313"/>
            <a:ext cx="687042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4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01670" y="3063999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4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41632" y="4243650"/>
            <a:ext cx="687043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4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343164" y="4243656"/>
            <a:ext cx="687041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4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343164" y="5019313"/>
            <a:ext cx="687042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46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434802" y="3063999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6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434802" y="2129616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46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117788" y="4243656"/>
            <a:ext cx="687042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2117788" y="5019313"/>
            <a:ext cx="687042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46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568545" y="2129624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6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3367920" y="2129616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46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2892401" y="4243656"/>
            <a:ext cx="687043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46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2892401" y="5019313"/>
            <a:ext cx="687043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46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1501670" y="2129624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46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4301045" y="2129616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46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3667020" y="4243656"/>
            <a:ext cx="687043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46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3667020" y="5019313"/>
            <a:ext cx="687043" cy="687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быстро заменить картинку</a:t>
            </a:r>
            <a:endParaRPr/>
          </a:p>
        </p:txBody>
      </p:sp>
      <p:pic>
        <p:nvPicPr>
          <p:cNvPr id="385" name="Google Shape;385;p47"/>
          <p:cNvPicPr preferRelativeResize="0"/>
          <p:nvPr/>
        </p:nvPicPr>
        <p:blipFill rotWithShape="1">
          <a:blip r:embed="rId3">
            <a:alphaModFix/>
          </a:blip>
          <a:srcRect l="1603"/>
          <a:stretch/>
        </p:blipFill>
        <p:spPr>
          <a:xfrm>
            <a:off x="441850" y="1865125"/>
            <a:ext cx="5385126" cy="3920700"/>
          </a:xfrm>
          <a:prstGeom prst="rect">
            <a:avLst/>
          </a:prstGeom>
          <a:noFill/>
          <a:ln w="19050" cap="flat" cmpd="sng">
            <a:solidFill>
              <a:srgbClr val="BFC1F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86" name="Google Shape;386;p47"/>
          <p:cNvSpPr txBox="1">
            <a:spLocks noGrp="1"/>
          </p:cNvSpPr>
          <p:nvPr>
            <p:ph type="subTitle" idx="4294967295"/>
          </p:nvPr>
        </p:nvSpPr>
        <p:spPr>
          <a:xfrm>
            <a:off x="5890188" y="1786550"/>
            <a:ext cx="3122400" cy="39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Кликните правой кнопкой</a:t>
            </a:r>
            <a:endParaRPr sz="1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мыши на изображение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Перейдите в пункт «заменить изображение», далее выберите нужный вариант загрузки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Двойным щелчком</a:t>
            </a:r>
            <a:endParaRPr sz="1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по картинке вы можете</a:t>
            </a:r>
            <a:endParaRPr sz="1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настроить нужный размер</a:t>
            </a:r>
            <a:endParaRPr sz="1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и положение изображения</a:t>
            </a:r>
            <a:endParaRPr sz="1200"/>
          </a:p>
        </p:txBody>
      </p:sp>
      <p:pic>
        <p:nvPicPr>
          <p:cNvPr id="387" name="Google Shape;387;p47"/>
          <p:cNvPicPr preferRelativeResize="0"/>
          <p:nvPr/>
        </p:nvPicPr>
        <p:blipFill rotWithShape="1">
          <a:blip r:embed="rId4">
            <a:alphaModFix/>
          </a:blip>
          <a:srcRect r="6872"/>
          <a:stretch/>
        </p:blipFill>
        <p:spPr>
          <a:xfrm>
            <a:off x="6163575" y="4149775"/>
            <a:ext cx="2395050" cy="1636050"/>
          </a:xfrm>
          <a:prstGeom prst="rect">
            <a:avLst/>
          </a:prstGeom>
          <a:noFill/>
          <a:ln w="19050" cap="flat" cmpd="sng">
            <a:solidFill>
              <a:srgbClr val="BFC1F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Шаблоны слайдов</a:t>
            </a:r>
            <a:endParaRPr/>
          </a:p>
        </p:txBody>
      </p:sp>
      <p:pic>
        <p:nvPicPr>
          <p:cNvPr id="393" name="Google Shape;39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875" y="2039226"/>
            <a:ext cx="7414802" cy="4301724"/>
          </a:xfrm>
          <a:prstGeom prst="rect">
            <a:avLst/>
          </a:prstGeom>
          <a:noFill/>
          <a:ln w="19050" cap="flat" cmpd="sng">
            <a:solidFill>
              <a:srgbClr val="BFC1F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94" name="Google Shape;394;p48"/>
          <p:cNvSpPr txBox="1">
            <a:spLocks noGrp="1"/>
          </p:cNvSpPr>
          <p:nvPr>
            <p:ph type="subTitle" idx="4294967295"/>
          </p:nvPr>
        </p:nvSpPr>
        <p:spPr>
          <a:xfrm>
            <a:off x="571025" y="1276625"/>
            <a:ext cx="74148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Чтобы использовать готовые решения слайдов, нужно перейти в пункт меню «Слайд»,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далее в выпадающем списке найти подпункт «Выбрать макет». 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1"/>
          <p:cNvSpPr txBox="1"/>
          <p:nvPr/>
        </p:nvSpPr>
        <p:spPr>
          <a:xfrm>
            <a:off x="766725" y="2728150"/>
            <a:ext cx="79353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Меня хорошо видно</a:t>
            </a:r>
            <a:endParaRPr sz="5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&amp;&amp; слышно?</a:t>
            </a:r>
            <a:endParaRPr sz="5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Google Shape;13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4383575"/>
            <a:ext cx="702395" cy="7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37256" y="4383575"/>
            <a:ext cx="702395" cy="7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/>
          <p:nvPr/>
        </p:nvSpPr>
        <p:spPr>
          <a:xfrm>
            <a:off x="630000" y="3689750"/>
            <a:ext cx="1515000" cy="2425200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32"/>
          <p:cNvSpPr txBox="1">
            <a:spLocks noGrp="1"/>
          </p:cNvSpPr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Защита проекта</a:t>
            </a:r>
            <a:endParaRPr dirty="0"/>
          </a:p>
          <a:p>
            <a:pPr lvl="0">
              <a:buSzPts val="1100"/>
            </a:pPr>
            <a:r>
              <a:rPr lang="ru" dirty="0"/>
              <a:t>Тема: </a:t>
            </a:r>
            <a:r>
              <a:rPr lang="ru-RU" sz="3600" dirty="0"/>
              <a:t>Система обработки заказа в распределенной сети </a:t>
            </a:r>
            <a:r>
              <a:rPr lang="ru-RU" sz="3600" dirty="0" err="1"/>
              <a:t>маркетплейса</a:t>
            </a: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145;p32"/>
          <p:cNvSpPr txBox="1">
            <a:spLocks noGrp="1"/>
          </p:cNvSpPr>
          <p:nvPr>
            <p:ph type="subTitle" idx="2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solidFill>
                  <a:srgbClr val="02418B"/>
                </a:solidFill>
              </a:rPr>
              <a:t>Кристина Горина</a:t>
            </a:r>
            <a:endParaRPr dirty="0">
              <a:solidFill>
                <a:srgbClr val="02418B"/>
              </a:solidFill>
            </a:endParaRPr>
          </a:p>
        </p:txBody>
      </p:sp>
      <p:sp>
        <p:nvSpPr>
          <p:cNvPr id="146" name="Google Shape;146;p32"/>
          <p:cNvSpPr txBox="1">
            <a:spLocks noGrp="1"/>
          </p:cNvSpPr>
          <p:nvPr>
            <p:ph type="subTitle" idx="3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  <p:sp>
        <p:nvSpPr>
          <p:cNvPr id="147" name="Google Shape;147;p32"/>
          <p:cNvSpPr txBox="1">
            <a:spLocks noGrp="1"/>
          </p:cNvSpPr>
          <p:nvPr>
            <p:ph type="subTitle" idx="4"/>
          </p:nvPr>
        </p:nvSpPr>
        <p:spPr>
          <a:xfrm>
            <a:off x="3135425" y="4737950"/>
            <a:ext cx="5856300" cy="13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Java </a:t>
            </a:r>
            <a:r>
              <a:rPr lang="ru-RU" dirty="0" smtClean="0"/>
              <a:t>программист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Газпром банк</a:t>
            </a: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31" y="4174974"/>
            <a:ext cx="1679875" cy="1679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>
            <a:spLocks noGrp="1"/>
          </p:cNvSpPr>
          <p:nvPr>
            <p:ph type="title"/>
          </p:nvPr>
        </p:nvSpPr>
        <p:spPr>
          <a:xfrm>
            <a:off x="500550" y="440977"/>
            <a:ext cx="8520600" cy="7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План защиты</a:t>
            </a:r>
            <a:endParaRPr dirty="0"/>
          </a:p>
        </p:txBody>
      </p:sp>
      <p:sp>
        <p:nvSpPr>
          <p:cNvPr id="153" name="Google Shape;153;p33"/>
          <p:cNvSpPr/>
          <p:nvPr/>
        </p:nvSpPr>
        <p:spPr>
          <a:xfrm>
            <a:off x="680750" y="143075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Цели проекта 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33"/>
          <p:cNvSpPr/>
          <p:nvPr/>
        </p:nvSpPr>
        <p:spPr>
          <a:xfrm>
            <a:off x="680750" y="2254196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33"/>
          <p:cNvSpPr/>
          <p:nvPr/>
        </p:nvSpPr>
        <p:spPr>
          <a:xfrm>
            <a:off x="680750" y="3091114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Используемые технологии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33"/>
          <p:cNvSpPr/>
          <p:nvPr/>
        </p:nvSpPr>
        <p:spPr>
          <a:xfrm>
            <a:off x="680750" y="3928052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3"/>
          <p:cNvSpPr/>
          <p:nvPr/>
        </p:nvSpPr>
        <p:spPr>
          <a:xfrm>
            <a:off x="680750" y="471010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Схемы/архитектура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33"/>
          <p:cNvSpPr/>
          <p:nvPr/>
        </p:nvSpPr>
        <p:spPr>
          <a:xfrm>
            <a:off x="680750" y="549215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9" name="Google Shape;159;p33"/>
          <p:cNvCxnSpPr>
            <a:stCxn id="153" idx="1"/>
            <a:endCxn id="154" idx="1"/>
          </p:cNvCxnSpPr>
          <p:nvPr/>
        </p:nvCxnSpPr>
        <p:spPr>
          <a:xfrm>
            <a:off x="680750" y="1681550"/>
            <a:ext cx="600" cy="8235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33"/>
          <p:cNvCxnSpPr>
            <a:stCxn id="154" idx="1"/>
            <a:endCxn id="155" idx="1"/>
          </p:cNvCxnSpPr>
          <p:nvPr/>
        </p:nvCxnSpPr>
        <p:spPr>
          <a:xfrm>
            <a:off x="680750" y="2504996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33"/>
          <p:cNvCxnSpPr>
            <a:stCxn id="155" idx="1"/>
            <a:endCxn id="156" idx="1"/>
          </p:cNvCxnSpPr>
          <p:nvPr/>
        </p:nvCxnSpPr>
        <p:spPr>
          <a:xfrm>
            <a:off x="680750" y="3341914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33"/>
          <p:cNvCxnSpPr/>
          <p:nvPr/>
        </p:nvCxnSpPr>
        <p:spPr>
          <a:xfrm>
            <a:off x="680750" y="4219289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33"/>
          <p:cNvCxnSpPr/>
          <p:nvPr/>
        </p:nvCxnSpPr>
        <p:spPr>
          <a:xfrm>
            <a:off x="680750" y="5096664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graphicFrame>
        <p:nvGraphicFramePr>
          <p:cNvPr id="169" name="Google Shape;169;p34"/>
          <p:cNvGraphicFramePr/>
          <p:nvPr>
            <p:extLst>
              <p:ext uri="{D42A27DB-BD31-4B8C-83A1-F6EECF244321}">
                <p14:modId xmlns:p14="http://schemas.microsoft.com/office/powerpoint/2010/main" val="260457785"/>
              </p:ext>
            </p:extLst>
          </p:nvPr>
        </p:nvGraphicFramePr>
        <p:xfrm>
          <a:off x="952500" y="2058925"/>
          <a:ext cx="7239000" cy="1923168"/>
        </p:xfrm>
        <a:graphic>
          <a:graphicData uri="http://schemas.openxmlformats.org/drawingml/2006/table">
            <a:tbl>
              <a:tblPr>
                <a:noFill/>
                <a:tableStyleId>{395D3D78-B60F-4D94-83FB-D2E410B4F039}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Поработать с новыми технологиями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Получить опыт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Написать финальную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работу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7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Закрепить пройденное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5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планировалось</a:t>
            </a:r>
            <a:endParaRPr/>
          </a:p>
        </p:txBody>
      </p:sp>
      <p:graphicFrame>
        <p:nvGraphicFramePr>
          <p:cNvPr id="176" name="Google Shape;176;p35"/>
          <p:cNvGraphicFramePr/>
          <p:nvPr>
            <p:extLst>
              <p:ext uri="{D42A27DB-BD31-4B8C-83A1-F6EECF244321}">
                <p14:modId xmlns:p14="http://schemas.microsoft.com/office/powerpoint/2010/main" val="3567885260"/>
              </p:ext>
            </p:extLst>
          </p:nvPr>
        </p:nvGraphicFramePr>
        <p:xfrm>
          <a:off x="952500" y="2058925"/>
          <a:ext cx="7239000" cy="1882148"/>
        </p:xfrm>
        <a:graphic>
          <a:graphicData uri="http://schemas.openxmlformats.org/drawingml/2006/table">
            <a:tbl>
              <a:tblPr>
                <a:noFill/>
                <a:tableStyleId>{395D3D78-B60F-4D94-83FB-D2E410B4F039}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Уже пару лет работаю с </a:t>
                      </a:r>
                      <a:r>
                        <a:rPr lang="ru-RU" sz="17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микросервисами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Планировалось создать </a:t>
                      </a:r>
                      <a:r>
                        <a:rPr lang="en-US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“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песочницу</a:t>
                      </a:r>
                      <a:r>
                        <a:rPr lang="en-US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”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Систематизировать полученные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знания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Проект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занял пару недель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7" name="Google Shape;177;p35"/>
          <p:cNvSpPr/>
          <p:nvPr/>
        </p:nvSpPr>
        <p:spPr>
          <a:xfrm>
            <a:off x="5339350" y="378000"/>
            <a:ext cx="3423000" cy="10920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3F3F3"/>
          </a:solidFill>
          <a:ln w="9525" cap="flat" cmpd="sng">
            <a:solidFill>
              <a:srgbClr val="013D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Что было в начале, что знали до курса, сколько времени заняло выполнение проекта</a:t>
            </a:r>
            <a:endParaRPr sz="15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технологии</a:t>
            </a:r>
            <a:endParaRPr/>
          </a:p>
        </p:txBody>
      </p:sp>
      <p:graphicFrame>
        <p:nvGraphicFramePr>
          <p:cNvPr id="183" name="Google Shape;183;p36"/>
          <p:cNvGraphicFramePr/>
          <p:nvPr>
            <p:extLst>
              <p:ext uri="{D42A27DB-BD31-4B8C-83A1-F6EECF244321}">
                <p14:modId xmlns:p14="http://schemas.microsoft.com/office/powerpoint/2010/main" val="2117957733"/>
              </p:ext>
            </p:extLst>
          </p:nvPr>
        </p:nvGraphicFramePr>
        <p:xfrm>
          <a:off x="952500" y="2058926"/>
          <a:ext cx="7239000" cy="2936314"/>
        </p:xfrm>
        <a:graphic>
          <a:graphicData uri="http://schemas.openxmlformats.org/drawingml/2006/table">
            <a:tbl>
              <a:tblPr>
                <a:noFill/>
                <a:tableStyleId>{395D3D78-B60F-4D94-83FB-D2E410B4F039}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672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latin typeface="+mn-lt"/>
                          <a:ea typeface="Roboto"/>
                          <a:cs typeface="Roboto"/>
                          <a:sym typeface="Roboto"/>
                        </a:rPr>
                        <a:t>Java</a:t>
                      </a:r>
                      <a:r>
                        <a:rPr lang="en-US" sz="1800" baseline="0" dirty="0" smtClean="0">
                          <a:latin typeface="+mn-lt"/>
                          <a:ea typeface="Roboto"/>
                          <a:cs typeface="Roboto"/>
                          <a:sym typeface="Roboto"/>
                        </a:rPr>
                        <a:t> Spring Boot</a:t>
                      </a:r>
                      <a:endParaRPr sz="1800" dirty="0">
                        <a:latin typeface="+mn-lt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49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Spring</a:t>
                      </a:r>
                      <a:r>
                        <a:rPr lang="en-US" sz="1800" baseline="0" dirty="0" smtClean="0"/>
                        <a:t> C</a:t>
                      </a:r>
                      <a:r>
                        <a:rPr lang="en-US" sz="1800" dirty="0" smtClean="0"/>
                        <a:t>loud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48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r>
                        <a:rPr lang="en-US" sz="1700" b="1" baseline="0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7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Kafka</a:t>
                      </a:r>
                      <a:r>
                        <a:rPr lang="en-US" sz="1800" baseline="0" dirty="0" smtClean="0">
                          <a:latin typeface="+mn-lt"/>
                        </a:rPr>
                        <a:t> S</a:t>
                      </a:r>
                      <a:r>
                        <a:rPr lang="en-US" sz="1800" dirty="0" smtClean="0">
                          <a:latin typeface="+mn-lt"/>
                        </a:rPr>
                        <a:t>treams</a:t>
                      </a:r>
                      <a:endParaRPr lang="en-US" sz="1800" dirty="0" smtClean="0">
                        <a:latin typeface="+mn-lt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7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700" b="1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r>
                        <a:rPr lang="en-US" sz="1700" b="1" baseline="0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lang="en-US" sz="1700" b="1" dirty="0" smtClean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 algn="ctr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+mn-lt"/>
                          <a:ea typeface="Roboto"/>
                          <a:cs typeface="Roboto"/>
                          <a:sym typeface="Roboto"/>
                        </a:rPr>
                        <a:t>MongoDb</a:t>
                      </a:r>
                      <a:endParaRPr lang="en-US" sz="1800" dirty="0" smtClean="0">
                        <a:latin typeface="+mn-lt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065918"/>
                  </a:ext>
                </a:extLst>
              </a:tr>
              <a:tr h="2357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700" b="1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</a:t>
                      </a:r>
                    </a:p>
                  </a:txBody>
                  <a:tcPr marL="198000" marR="91425" marT="91425" marB="91425">
                    <a:lnL w="9525" cap="flat" cmpd="sng" algn="ctr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ea typeface="Roboto"/>
                          <a:cs typeface="Roboto"/>
                          <a:sym typeface="Roboto"/>
                        </a:rPr>
                        <a:t>H2</a:t>
                      </a:r>
                      <a:r>
                        <a:rPr lang="en-US" sz="1800" baseline="0" dirty="0" smtClean="0">
                          <a:latin typeface="+mn-lt"/>
                          <a:ea typeface="Roboto"/>
                          <a:cs typeface="Roboto"/>
                          <a:sym typeface="Roboto"/>
                        </a:rPr>
                        <a:t> Db</a:t>
                      </a:r>
                      <a:endParaRPr lang="en-US" sz="1800" dirty="0" smtClean="0">
                        <a:latin typeface="+mn-lt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7591686"/>
                  </a:ext>
                </a:extLst>
              </a:tr>
              <a:tr h="2357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700" b="1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6.</a:t>
                      </a:r>
                    </a:p>
                  </a:txBody>
                  <a:tcPr marL="198000" marR="91425" marT="91425" marB="91425">
                    <a:lnL w="9525" cap="flat" cmpd="sng" algn="ctr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 smtClean="0"/>
                        <a:t>Spring</a:t>
                      </a:r>
                      <a:r>
                        <a:rPr lang="en-US" sz="1800" baseline="0" dirty="0" smtClean="0"/>
                        <a:t> S</a:t>
                      </a:r>
                      <a:r>
                        <a:rPr lang="en-US" sz="1800" dirty="0" smtClean="0"/>
                        <a:t>ecurity</a:t>
                      </a:r>
                      <a:endParaRPr lang="en-US" sz="1800" dirty="0" smtClean="0">
                        <a:latin typeface="+mn-lt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929889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получилось</a:t>
            </a:r>
            <a:endParaRPr/>
          </a:p>
        </p:txBody>
      </p:sp>
      <p:sp>
        <p:nvSpPr>
          <p:cNvPr id="190" name="Google Shape;190;p37"/>
          <p:cNvSpPr txBox="1">
            <a:spLocks noGrp="1"/>
          </p:cNvSpPr>
          <p:nvPr>
            <p:ph type="body" idx="1"/>
          </p:nvPr>
        </p:nvSpPr>
        <p:spPr>
          <a:xfrm>
            <a:off x="500550" y="1825750"/>
            <a:ext cx="3921600" cy="34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/>
              <a:t>Скрины основных экранов приложения и действий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или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/>
              <a:t>Демонстрация приложения и исходных кодов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или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/>
              <a:t>Ссылка на репозиторий с исходными кодами или просто удачные кусочки</a:t>
            </a:r>
            <a:endParaRPr/>
          </a:p>
        </p:txBody>
      </p:sp>
      <p:pic>
        <p:nvPicPr>
          <p:cNvPr id="191" name="Google Shape;191;p37"/>
          <p:cNvPicPr preferRelativeResize="0"/>
          <p:nvPr/>
        </p:nvPicPr>
        <p:blipFill rotWithShape="1">
          <a:blip r:embed="rId3">
            <a:alphaModFix/>
          </a:blip>
          <a:srcRect l="30645" t="28552" r="28521" b="10490"/>
          <a:stretch/>
        </p:blipFill>
        <p:spPr>
          <a:xfrm>
            <a:off x="5189100" y="1711850"/>
            <a:ext cx="3594900" cy="357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Схемы (архитектура, БД)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38"/>
          <p:cNvSpPr/>
          <p:nvPr/>
        </p:nvSpPr>
        <p:spPr>
          <a:xfrm>
            <a:off x="4768500" y="4502600"/>
            <a:ext cx="3423000" cy="1092000"/>
          </a:xfrm>
          <a:prstGeom prst="wedgeRectCallout">
            <a:avLst>
              <a:gd name="adj1" fmla="val -44483"/>
              <a:gd name="adj2" fmla="val -89998"/>
            </a:avLst>
          </a:prstGeom>
          <a:solidFill>
            <a:srgbClr val="F3F3F3"/>
          </a:solidFill>
          <a:ln w="9525" cap="flat" cmpd="sng">
            <a:solidFill>
              <a:srgbClr val="013D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Опционально, если ваш проект позволяет это сделать</a:t>
            </a:r>
            <a:endParaRPr sz="15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300</Words>
  <Application>Microsoft Office PowerPoint</Application>
  <PresentationFormat>Экран (4:3)</PresentationFormat>
  <Paragraphs>96</Paragraphs>
  <Slides>19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Roboto</vt:lpstr>
      <vt:lpstr>Arial</vt:lpstr>
      <vt:lpstr>Courier New</vt:lpstr>
      <vt:lpstr>Светлая тема</vt:lpstr>
      <vt:lpstr>Светлая тема</vt:lpstr>
      <vt:lpstr>Microservice Architecture</vt:lpstr>
      <vt:lpstr>Презентация PowerPoint</vt:lpstr>
      <vt:lpstr>Защита проекта Тема: Система обработки заказа в распределенной сети маркетплейса </vt:lpstr>
      <vt:lpstr>План защиты</vt:lpstr>
      <vt:lpstr>Цели проекта</vt:lpstr>
      <vt:lpstr>Что планировалось</vt:lpstr>
      <vt:lpstr>Используемые технологии</vt:lpstr>
      <vt:lpstr>Что получилось</vt:lpstr>
      <vt:lpstr>Схемы (архитектура, БД)  </vt:lpstr>
      <vt:lpstr>Выводы и планы по развитию</vt:lpstr>
      <vt:lpstr>Спасибо за внимание!  </vt:lpstr>
      <vt:lpstr>Инструкции для работы с презентацией</vt:lpstr>
      <vt:lpstr>Слайд с иллюстрациями</vt:lpstr>
      <vt:lpstr>Слайд с иллюстрациями</vt:lpstr>
      <vt:lpstr>Слайд с иллюстрациями</vt:lpstr>
      <vt:lpstr>Слайд с иллюстрациями</vt:lpstr>
      <vt:lpstr>Слайд с иллюстрациями</vt:lpstr>
      <vt:lpstr>Как быстро заменить картинку</vt:lpstr>
      <vt:lpstr>Шаблоны слайдов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 Architecture</dc:title>
  <cp:lastModifiedBy>Администратор</cp:lastModifiedBy>
  <cp:revision>21</cp:revision>
  <dcterms:modified xsi:type="dcterms:W3CDTF">2022-12-15T18:33:18Z</dcterms:modified>
</cp:coreProperties>
</file>