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notesMasterIdLst>
    <p:notesMasterId r:id="rId14"/>
  </p:notesMasterIdLst>
  <p:sldIdLst>
    <p:sldId id="256" r:id="rId2"/>
    <p:sldId id="257" r:id="rId3"/>
    <p:sldId id="259" r:id="rId4"/>
    <p:sldId id="260" r:id="rId5"/>
    <p:sldId id="261" r:id="rId6"/>
    <p:sldId id="262" r:id="rId7"/>
    <p:sldId id="268" r:id="rId8"/>
    <p:sldId id="264" r:id="rId9"/>
    <p:sldId id="265" r:id="rId10"/>
    <p:sldId id="258"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16"/>
    <p:restoredTop sz="83807"/>
  </p:normalViewPr>
  <p:slideViewPr>
    <p:cSldViewPr snapToGrid="0">
      <p:cViewPr varScale="1">
        <p:scale>
          <a:sx n="134" d="100"/>
          <a:sy n="134" d="100"/>
        </p:scale>
        <p:origin x="10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36EA2-CA20-BB4E-A240-4ED3CCCF48DC}" type="datetimeFigureOut">
              <a:rPr lang="en-US" smtClean="0"/>
              <a:t>5/8/23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3356C-300D-7642-9B85-8997E0801719}" type="slidenum">
              <a:rPr lang="en-US" smtClean="0"/>
              <a:t>‹#›</a:t>
            </a:fld>
            <a:endParaRPr lang="en-US"/>
          </a:p>
        </p:txBody>
      </p:sp>
    </p:spTree>
    <p:extLst>
      <p:ext uri="{BB962C8B-B14F-4D97-AF65-F5344CB8AC3E}">
        <p14:creationId xmlns:p14="http://schemas.microsoft.com/office/powerpoint/2010/main" val="934001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83356C-300D-7642-9B85-8997E0801719}" type="slidenum">
              <a:rPr lang="en-US" smtClean="0"/>
              <a:t>1</a:t>
            </a:fld>
            <a:endParaRPr lang="en-US"/>
          </a:p>
        </p:txBody>
      </p:sp>
    </p:spTree>
    <p:extLst>
      <p:ext uri="{BB962C8B-B14F-4D97-AF65-F5344CB8AC3E}">
        <p14:creationId xmlns:p14="http://schemas.microsoft.com/office/powerpoint/2010/main" val="2416909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There are benefits to stepping outside of one’s comfort zone and intentionally engaging with popular media. </a:t>
            </a:r>
          </a:p>
          <a:p>
            <a:pPr marL="285750" marR="0" indent="-285750">
              <a:spcBef>
                <a:spcPts val="0"/>
              </a:spcBef>
              <a:spcAft>
                <a:spcPts val="0"/>
              </a:spcAft>
              <a:buFont typeface="Arial" panose="020B0604020202020204" pitchFamily="34" charset="0"/>
              <a:buChar char="•"/>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Van den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Bulck</a:t>
            </a:r>
            <a:r>
              <a:rPr lang="en-US" sz="1800" kern="100" dirty="0">
                <a:effectLst/>
                <a:latin typeface="Calibri" panose="020F0502020204030204" pitchFamily="34" charset="0"/>
                <a:ea typeface="Calibri" panose="020F0502020204030204" pitchFamily="34" charset="0"/>
                <a:cs typeface="Calibri" panose="020F0502020204030204" pitchFamily="34" charset="0"/>
              </a:rPr>
              <a:t>, Custers, &amp;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Nelissen</a:t>
            </a:r>
            <a:r>
              <a:rPr lang="en-US" sz="1800" kern="100" dirty="0">
                <a:effectLst/>
                <a:latin typeface="Calibri" panose="020F0502020204030204" pitchFamily="34" charset="0"/>
                <a:ea typeface="Calibri" panose="020F0502020204030204" pitchFamily="34" charset="0"/>
                <a:cs typeface="Calibri" panose="020F0502020204030204" pitchFamily="34" charset="0"/>
              </a:rPr>
              <a:t> - "Engaging with popular culture can foster a sense of belonging, promote self-esteem, and offer possibilities for self-reflection and self-discovery” and even the potential of unlocking these benefits makes it worth engaging with popular media, even if only from time to time.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It is easy enough to look a New York Times Bestsellers list or turn on the radio to determine the books and movies that are currently popular, but these sources only provide a one-dimensional view into the best media to engage with. As was previously mentioned, the benefits of reading are heightened by the experience of listening to music and vice versa. </a:t>
            </a:r>
          </a:p>
          <a:p>
            <a:pPr marL="285750" marR="0" indent="-285750">
              <a:spcBef>
                <a:spcPts val="0"/>
              </a:spcBef>
              <a:spcAft>
                <a:spcPts val="0"/>
              </a:spcAft>
              <a:buFont typeface="Arial" panose="020B0604020202020204" pitchFamily="34" charset="0"/>
              <a:buChar char="•"/>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In order for one to make the best use of their limited free time while still obtaining a high level of benefit, they must optimize their experience and GenreBridge aids in this endeavor.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C83356C-300D-7642-9B85-8997E0801719}" type="slidenum">
              <a:rPr lang="en-US" smtClean="0"/>
              <a:t>10</a:t>
            </a:fld>
            <a:endParaRPr lang="en-US"/>
          </a:p>
        </p:txBody>
      </p:sp>
    </p:spTree>
    <p:extLst>
      <p:ext uri="{BB962C8B-B14F-4D97-AF65-F5344CB8AC3E}">
        <p14:creationId xmlns:p14="http://schemas.microsoft.com/office/powerpoint/2010/main" val="3441630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GenreBridge is an application that seeks to provide users with an enhanced reading experience by providing them with an optimized soundtrack for their current piece of literature in order to maximize the benefits of both reading and listening to music. </a:t>
            </a:r>
          </a:p>
          <a:p>
            <a:endParaRPr lang="en-US" sz="3200" b="0" i="0" u="none" strike="noStrike" dirty="0">
              <a:solidFill>
                <a:srgbClr val="D1D5DB"/>
              </a:solidFill>
              <a:effectLst/>
              <a:latin typeface="Söhne"/>
            </a:endParaRPr>
          </a:p>
          <a:p>
            <a:r>
              <a:rPr lang="en-US" sz="3200" b="0" i="0" u="none" strike="noStrike" dirty="0">
                <a:solidFill>
                  <a:srgbClr val="D1D5DB"/>
                </a:solidFill>
                <a:effectLst/>
                <a:latin typeface="Söhne"/>
              </a:rPr>
              <a:t>"Research has shown that pairing books with music can increase immersion and create a deeper emotional connection with the material, ultimately improving the overall experience for readers. </a:t>
            </a:r>
          </a:p>
          <a:p>
            <a:endParaRPr lang="en-US" sz="3200" b="0" i="0" u="none" strike="noStrike" dirty="0">
              <a:solidFill>
                <a:srgbClr val="D1D5DB"/>
              </a:solidFill>
              <a:effectLst/>
              <a:latin typeface="Söhne"/>
            </a:endParaRPr>
          </a:p>
          <a:p>
            <a:r>
              <a:rPr lang="en-US" sz="3200" b="0" i="0" u="none" strike="noStrike" dirty="0">
                <a:solidFill>
                  <a:srgbClr val="D1D5DB"/>
                </a:solidFill>
                <a:effectLst/>
                <a:latin typeface="Söhne"/>
              </a:rPr>
              <a:t>Furthermore, engaging with popular culture can foster a sense of belonging, promote self-esteem, and offer possibilities for self-reflection and self-discovery.”</a:t>
            </a:r>
          </a:p>
          <a:p>
            <a:endParaRPr lang="en-US" sz="3200" b="0" i="0" u="none" strike="noStrike" dirty="0">
              <a:solidFill>
                <a:srgbClr val="D1D5DB"/>
              </a:solidFill>
              <a:effectLst/>
              <a:latin typeface="Söhne"/>
            </a:endParaRPr>
          </a:p>
          <a:p>
            <a:r>
              <a:rPr lang="en-US" sz="3200" b="0" i="0" u="none" strike="noStrike" dirty="0">
                <a:solidFill>
                  <a:srgbClr val="D1D5DB"/>
                </a:solidFill>
                <a:effectLst/>
                <a:latin typeface="Söhne"/>
              </a:rPr>
              <a:t>GenreBridge seeks to aid in this by allowing users to find Spotify playlists to pair with any chosen book, as well as by collecting additional data points from which it can derive trends between books and popular music so that users can keep up with popular culture while still indulging in what they love.</a:t>
            </a:r>
          </a:p>
          <a:p>
            <a:endParaRPr lang="en-US" sz="3200" b="0" i="0" u="none" strike="noStrike" dirty="0">
              <a:solidFill>
                <a:srgbClr val="D1D5DB"/>
              </a:solidFill>
              <a:effectLst/>
              <a:latin typeface="Söhne"/>
            </a:endParaRPr>
          </a:p>
          <a:p>
            <a:r>
              <a:rPr lang="en-US" sz="1800" dirty="0">
                <a:effectLst/>
                <a:latin typeface="Calibri" panose="020F0502020204030204" pitchFamily="34" charset="0"/>
                <a:ea typeface="Calibri" panose="020F0502020204030204" pitchFamily="34" charset="0"/>
              </a:rPr>
              <a:t>GenreBridge attempts to popular literature and music that is directly relevant to their interests, allowing them to partake in a solo hobby while also while also staying connected to connected to the predominate trends in current media.</a:t>
            </a:r>
            <a:r>
              <a:rPr lang="en-US" sz="3200" dirty="0">
                <a:effectLst/>
              </a:rPr>
              <a:t> </a:t>
            </a:r>
            <a:endParaRPr lang="en-US" sz="2000" dirty="0">
              <a:latin typeface="+mn-lt"/>
            </a:endParaRPr>
          </a:p>
        </p:txBody>
      </p:sp>
      <p:sp>
        <p:nvSpPr>
          <p:cNvPr id="4" name="Slide Number Placeholder 3"/>
          <p:cNvSpPr>
            <a:spLocks noGrp="1"/>
          </p:cNvSpPr>
          <p:nvPr>
            <p:ph type="sldNum" sz="quarter" idx="5"/>
          </p:nvPr>
        </p:nvSpPr>
        <p:spPr/>
        <p:txBody>
          <a:bodyPr/>
          <a:lstStyle/>
          <a:p>
            <a:fld id="{CC83356C-300D-7642-9B85-8997E0801719}" type="slidenum">
              <a:rPr lang="en-US" smtClean="0"/>
              <a:t>2</a:t>
            </a:fld>
            <a:endParaRPr lang="en-US"/>
          </a:p>
        </p:txBody>
      </p:sp>
    </p:spTree>
    <p:extLst>
      <p:ext uri="{BB962C8B-B14F-4D97-AF65-F5344CB8AC3E}">
        <p14:creationId xmlns:p14="http://schemas.microsoft.com/office/powerpoint/2010/main" val="3582464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2800" dirty="0">
                <a:solidFill>
                  <a:schemeClr val="tx2"/>
                </a:solidFill>
              </a:rPr>
              <a:t>Built upon a well-structured data model with tables, attributes, and relationships representing real-world entities</a:t>
            </a:r>
            <a:br>
              <a:rPr lang="en-US" sz="2800" dirty="0">
                <a:solidFill>
                  <a:schemeClr val="tx2"/>
                </a:solidFill>
              </a:rPr>
            </a:br>
            <a:endParaRPr lang="en-US" sz="2800" dirty="0">
              <a:solidFill>
                <a:schemeClr val="tx2"/>
              </a:solidFill>
            </a:endParaRPr>
          </a:p>
          <a:p>
            <a:pPr marL="342900" indent="-342900">
              <a:buFont typeface="Arial" panose="020B0604020202020204" pitchFamily="34" charset="0"/>
              <a:buChar char="•"/>
            </a:pPr>
            <a:r>
              <a:rPr lang="en-US" sz="2800" dirty="0">
                <a:solidFill>
                  <a:schemeClr val="tx2"/>
                </a:solidFill>
              </a:rPr>
              <a:t>SQL commands used for creating tables, specifying data types, constraints, and primary/foreign keys</a:t>
            </a:r>
            <a:br>
              <a:rPr lang="en-US" sz="2800" dirty="0">
                <a:solidFill>
                  <a:schemeClr val="tx2"/>
                </a:solidFill>
              </a:rPr>
            </a:br>
            <a:endParaRPr lang="en-US" sz="2800" dirty="0">
              <a:solidFill>
                <a:schemeClr val="tx2"/>
              </a:solidFill>
            </a:endParaRPr>
          </a:p>
          <a:p>
            <a:pPr marL="342900" indent="-342900">
              <a:buFont typeface="Arial" panose="020B0604020202020204" pitchFamily="34" charset="0"/>
              <a:buChar char="•"/>
            </a:pPr>
            <a:r>
              <a:rPr lang="en-US" sz="2800" dirty="0">
                <a:solidFill>
                  <a:schemeClr val="tx2"/>
                </a:solidFill>
              </a:rPr>
              <a:t>Ensures data integrity and efficient data retrieval</a:t>
            </a:r>
            <a:br>
              <a:rPr lang="en-US" sz="2800" dirty="0">
                <a:solidFill>
                  <a:schemeClr val="tx2"/>
                </a:solidFill>
              </a:rPr>
            </a:br>
            <a:endParaRPr lang="en-US" sz="2800" dirty="0">
              <a:solidFill>
                <a:schemeClr val="tx2"/>
              </a:solidFill>
            </a:endParaRPr>
          </a:p>
          <a:p>
            <a:pPr marL="342900" indent="-342900">
              <a:buFont typeface="Arial" panose="020B0604020202020204" pitchFamily="34" charset="0"/>
              <a:buChar char="•"/>
            </a:pPr>
            <a:r>
              <a:rPr lang="en-US" sz="2800" dirty="0">
                <a:solidFill>
                  <a:schemeClr val="tx2"/>
                </a:solidFill>
              </a:rPr>
              <a:t>SQL employed for data manipulation: inserting, updating, deleting records</a:t>
            </a:r>
          </a:p>
          <a:p>
            <a:pPr marL="342900" indent="-342900">
              <a:buFont typeface="Arial" panose="020B0604020202020204" pitchFamily="34" charset="0"/>
              <a:buChar char="•"/>
            </a:pPr>
            <a:r>
              <a:rPr lang="en-US" sz="2800" dirty="0">
                <a:solidFill>
                  <a:schemeClr val="tx2"/>
                </a:solidFill>
              </a:rPr>
              <a:t>Integration with Google Books and Spotify APIs for data retrieval and relationship establishment</a:t>
            </a:r>
          </a:p>
          <a:p>
            <a:pPr marL="342900" indent="-342900">
              <a:buFont typeface="Arial" panose="020B0604020202020204" pitchFamily="34" charset="0"/>
              <a:buChar char="•"/>
            </a:pPr>
            <a:r>
              <a:rPr lang="en-US" sz="2800" dirty="0">
                <a:solidFill>
                  <a:schemeClr val="tx2"/>
                </a:solidFill>
              </a:rPr>
              <a:t>SQL queries for data aggregation, filtering, and analysis to discover trends and insights</a:t>
            </a:r>
          </a:p>
          <a:p>
            <a:pPr algn="l"/>
            <a:endParaRPr lang="en-US" sz="2000" dirty="0">
              <a:latin typeface="+mn-lt"/>
            </a:endParaRPr>
          </a:p>
        </p:txBody>
      </p:sp>
      <p:sp>
        <p:nvSpPr>
          <p:cNvPr id="4" name="Slide Number Placeholder 3"/>
          <p:cNvSpPr>
            <a:spLocks noGrp="1"/>
          </p:cNvSpPr>
          <p:nvPr>
            <p:ph type="sldNum" sz="quarter" idx="5"/>
          </p:nvPr>
        </p:nvSpPr>
        <p:spPr/>
        <p:txBody>
          <a:bodyPr/>
          <a:lstStyle/>
          <a:p>
            <a:fld id="{CC83356C-300D-7642-9B85-8997E0801719}" type="slidenum">
              <a:rPr lang="en-US" smtClean="0"/>
              <a:t>3</a:t>
            </a:fld>
            <a:endParaRPr lang="en-US"/>
          </a:p>
        </p:txBody>
      </p:sp>
    </p:spTree>
    <p:extLst>
      <p:ext uri="{BB962C8B-B14F-4D97-AF65-F5344CB8AC3E}">
        <p14:creationId xmlns:p14="http://schemas.microsoft.com/office/powerpoint/2010/main" val="3613887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sz="1200" b="0" i="0" u="none" strike="noStrike" dirty="0">
                <a:solidFill>
                  <a:srgbClr val="D1D5DB"/>
                </a:solidFill>
                <a:effectLst/>
                <a:latin typeface="Söhne"/>
              </a:rPr>
              <a:t>GenreBridge is built using HTML, CSS, JavaScript, and Bootstrap for the frontend, and Python (including a large number of libraries) with Flask for the backend. </a:t>
            </a:r>
          </a:p>
          <a:p>
            <a:pPr marL="171450" indent="-171450" algn="l">
              <a:buFont typeface="Arial" panose="020B0604020202020204" pitchFamily="34" charset="0"/>
              <a:buChar char="•"/>
            </a:pPr>
            <a:endParaRPr lang="en-US" sz="1200" b="0" i="0" u="none" strike="noStrike" dirty="0">
              <a:solidFill>
                <a:srgbClr val="D1D5DB"/>
              </a:solidFill>
              <a:effectLst/>
              <a:latin typeface="Söhne"/>
            </a:endParaRPr>
          </a:p>
          <a:p>
            <a:pPr marL="171450" indent="-171450" algn="l">
              <a:buFont typeface="Arial" panose="020B0604020202020204" pitchFamily="34" charset="0"/>
              <a:buChar char="•"/>
            </a:pPr>
            <a:r>
              <a:rPr lang="en-US" sz="1200" b="0" i="0" u="none" strike="noStrike" dirty="0">
                <a:solidFill>
                  <a:srgbClr val="D1D5DB"/>
                </a:solidFill>
                <a:effectLst/>
                <a:latin typeface="Söhne"/>
              </a:rPr>
              <a:t>It queries the Google Books and Spotify APIs to retrieve relevant data and store it in a normalized PostgreSQL database. </a:t>
            </a:r>
          </a:p>
          <a:p>
            <a:pPr marL="171450" indent="-171450" algn="l">
              <a:buFont typeface="Arial" panose="020B0604020202020204" pitchFamily="34" charset="0"/>
              <a:buChar char="•"/>
            </a:pPr>
            <a:endParaRPr lang="en-US" sz="1200" b="0" i="0" u="none" strike="noStrike" dirty="0">
              <a:solidFill>
                <a:srgbClr val="D1D5DB"/>
              </a:solidFill>
              <a:effectLst/>
              <a:latin typeface="Söhne"/>
            </a:endParaRPr>
          </a:p>
          <a:p>
            <a:pPr marL="171450" indent="-171450" algn="l">
              <a:buFont typeface="Arial" panose="020B0604020202020204" pitchFamily="34" charset="0"/>
              <a:buChar char="•"/>
            </a:pPr>
            <a:r>
              <a:rPr lang="en-US" sz="1200" b="0" i="0" u="none" strike="noStrike" dirty="0">
                <a:solidFill>
                  <a:srgbClr val="D1D5DB"/>
                </a:solidFill>
                <a:effectLst/>
                <a:latin typeface="Söhne"/>
              </a:rPr>
              <a:t>It also uses matplotlib to analyze the collected data and visualize trends for better comprehension.</a:t>
            </a:r>
          </a:p>
          <a:p>
            <a:pPr marL="171450" indent="-171450" algn="l">
              <a:buFont typeface="Arial" panose="020B0604020202020204" pitchFamily="34" charset="0"/>
              <a:buChar char="•"/>
            </a:pPr>
            <a:endParaRPr lang="en-US" sz="1200" b="0" i="0" u="none" strike="noStrike" dirty="0">
              <a:solidFill>
                <a:srgbClr val="D1D5DB"/>
              </a:solidFill>
              <a:effectLst/>
              <a:latin typeface="Söhne"/>
            </a:endParaRPr>
          </a:p>
          <a:p>
            <a:pPr marL="171450" indent="-171450" algn="l">
              <a:buFont typeface="Arial" panose="020B0604020202020204" pitchFamily="34" charset="0"/>
              <a:buChar char="•"/>
            </a:pPr>
            <a:r>
              <a:rPr lang="en-US" sz="1200" b="0" i="0" u="none" strike="noStrike" dirty="0">
                <a:solidFill>
                  <a:srgbClr val="D1D5DB"/>
                </a:solidFill>
                <a:effectLst/>
                <a:latin typeface="Söhne"/>
              </a:rPr>
              <a:t>With the implementation detail accounted for, we can move onto results.</a:t>
            </a:r>
          </a:p>
          <a:p>
            <a:br>
              <a:rPr lang="en-US" sz="1200" dirty="0"/>
            </a:br>
            <a:endParaRPr lang="en-US" sz="1000" dirty="0">
              <a:latin typeface="+mn-lt"/>
            </a:endParaRPr>
          </a:p>
          <a:p>
            <a:endParaRPr lang="en-US" dirty="0"/>
          </a:p>
        </p:txBody>
      </p:sp>
      <p:sp>
        <p:nvSpPr>
          <p:cNvPr id="4" name="Slide Number Placeholder 3"/>
          <p:cNvSpPr>
            <a:spLocks noGrp="1"/>
          </p:cNvSpPr>
          <p:nvPr>
            <p:ph type="sldNum" sz="quarter" idx="5"/>
          </p:nvPr>
        </p:nvSpPr>
        <p:spPr/>
        <p:txBody>
          <a:bodyPr/>
          <a:lstStyle/>
          <a:p>
            <a:fld id="{CC83356C-300D-7642-9B85-8997E0801719}" type="slidenum">
              <a:rPr lang="en-US" smtClean="0"/>
              <a:t>4</a:t>
            </a:fld>
            <a:endParaRPr lang="en-US"/>
          </a:p>
        </p:txBody>
      </p:sp>
    </p:spTree>
    <p:extLst>
      <p:ext uri="{BB962C8B-B14F-4D97-AF65-F5344CB8AC3E}">
        <p14:creationId xmlns:p14="http://schemas.microsoft.com/office/powerpoint/2010/main" val="4040359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a:spcBef>
                <a:spcPts val="0"/>
              </a:spcBef>
              <a:spcAft>
                <a:spcPts val="1000"/>
              </a:spcAft>
              <a:buFont typeface="Arial" panose="020B0604020202020204" pitchFamily="34" charset="0"/>
              <a:buChar char="•"/>
            </a:pPr>
            <a:r>
              <a:rPr lang="en-US" sz="1800" i="0" kern="1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Reading a newly released book does not by default mean that a user will be exposed to the most popular music in their matched playlist. </a:t>
            </a:r>
            <a:br>
              <a:rPr lang="en-US" sz="1800" i="0" kern="1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br>
            <a:endParaRPr lang="en-US" sz="1800" i="0" kern="1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l">
              <a:spcBef>
                <a:spcPts val="0"/>
              </a:spcBef>
              <a:spcAft>
                <a:spcPts val="1000"/>
              </a:spcAft>
              <a:buFont typeface="Arial" panose="020B0604020202020204" pitchFamily="34" charset="0"/>
              <a:buChar char="•"/>
            </a:pPr>
            <a:r>
              <a:rPr lang="en-US" sz="1800" i="0" kern="1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In fact, no book in the dataset that was released within the past five years had greater than average popularity score of 50 based on Spotify’s algorithms.</a:t>
            </a:r>
            <a:endParaRPr lang="en-US" sz="1800" i="0"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C83356C-300D-7642-9B85-8997E0801719}" type="slidenum">
              <a:rPr lang="en-US" smtClean="0"/>
              <a:t>5</a:t>
            </a:fld>
            <a:endParaRPr lang="en-US"/>
          </a:p>
        </p:txBody>
      </p:sp>
    </p:spTree>
    <p:extLst>
      <p:ext uri="{BB962C8B-B14F-4D97-AF65-F5344CB8AC3E}">
        <p14:creationId xmlns:p14="http://schemas.microsoft.com/office/powerpoint/2010/main" val="2369274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There is a positive correlation between reading newly released books and being exposed to new music, even if it’s extremely popular. </a:t>
            </a:r>
            <a:br>
              <a:rPr lang="en-US" sz="1800" dirty="0">
                <a:effectLst/>
                <a:latin typeface="Calibri" panose="020F0502020204030204" pitchFamily="34" charset="0"/>
                <a:ea typeface="Calibri" panose="020F0502020204030204" pitchFamily="34" charset="0"/>
              </a:rPr>
            </a:b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This makes sense as older books are more likely to have older playlists that were constructed before the release of music that is currently popular.</a:t>
            </a:r>
            <a:r>
              <a:rPr lang="en-US" dirty="0">
                <a:effectLst/>
              </a:rPr>
              <a:t> </a:t>
            </a:r>
            <a:endParaRPr lang="en-US" dirty="0"/>
          </a:p>
        </p:txBody>
      </p:sp>
      <p:sp>
        <p:nvSpPr>
          <p:cNvPr id="4" name="Slide Number Placeholder 3"/>
          <p:cNvSpPr>
            <a:spLocks noGrp="1"/>
          </p:cNvSpPr>
          <p:nvPr>
            <p:ph type="sldNum" sz="quarter" idx="5"/>
          </p:nvPr>
        </p:nvSpPr>
        <p:spPr/>
        <p:txBody>
          <a:bodyPr/>
          <a:lstStyle/>
          <a:p>
            <a:fld id="{CC83356C-300D-7642-9B85-8997E0801719}" type="slidenum">
              <a:rPr lang="en-US" smtClean="0"/>
              <a:t>6</a:t>
            </a:fld>
            <a:endParaRPr lang="en-US"/>
          </a:p>
        </p:txBody>
      </p:sp>
    </p:spTree>
    <p:extLst>
      <p:ext uri="{BB962C8B-B14F-4D97-AF65-F5344CB8AC3E}">
        <p14:creationId xmlns:p14="http://schemas.microsoft.com/office/powerpoint/2010/main" val="123488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Most playlists are niche with under 500 followers and a very small number of songs are extremely popular. </a:t>
            </a:r>
            <a:br>
              <a:rPr lang="en-US" sz="1800" i="0" kern="1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br>
            <a:endParaRPr lang="en-US" sz="1800" i="0" kern="1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This means that users are still being presented with the chance to stumble across a hidden gem while being exposed to popular new music.</a:t>
            </a:r>
            <a:br>
              <a:rPr lang="en-US" sz="1800" i="0" kern="1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br>
            <a:endParaRPr lang="en-US" sz="1800" i="0"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i="0" dirty="0">
                <a:effectLst/>
                <a:latin typeface="Calibri" panose="020F0502020204030204" pitchFamily="34" charset="0"/>
                <a:ea typeface="Calibri" panose="020F0502020204030204" pitchFamily="34" charset="0"/>
              </a:rPr>
              <a:t>The number of songs that are extremely popular at any given point in time is incredibly low only about 5% of songs achieving a score over 80 per Spotify’s ranking based on their internal data.</a:t>
            </a:r>
            <a:r>
              <a:rPr lang="en-US" i="0" dirty="0">
                <a:effectLst/>
              </a:rPr>
              <a:t> </a:t>
            </a:r>
            <a:endParaRPr lang="en-US" i="0" dirty="0"/>
          </a:p>
        </p:txBody>
      </p:sp>
      <p:sp>
        <p:nvSpPr>
          <p:cNvPr id="4" name="Slide Number Placeholder 3"/>
          <p:cNvSpPr>
            <a:spLocks noGrp="1"/>
          </p:cNvSpPr>
          <p:nvPr>
            <p:ph type="sldNum" sz="quarter" idx="5"/>
          </p:nvPr>
        </p:nvSpPr>
        <p:spPr/>
        <p:txBody>
          <a:bodyPr/>
          <a:lstStyle/>
          <a:p>
            <a:fld id="{CC83356C-300D-7642-9B85-8997E0801719}" type="slidenum">
              <a:rPr lang="en-US" smtClean="0"/>
              <a:t>7</a:t>
            </a:fld>
            <a:endParaRPr lang="en-US"/>
          </a:p>
        </p:txBody>
      </p:sp>
    </p:spTree>
    <p:extLst>
      <p:ext uri="{BB962C8B-B14F-4D97-AF65-F5344CB8AC3E}">
        <p14:creationId xmlns:p14="http://schemas.microsoft.com/office/powerpoint/2010/main" val="3083412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Music that is not extremely popular is more likely to be niche genres, allowing for exposure to new things. With 65% of playlists having 0-500 followers the odds of a user being presented with one of these is high. This does not impede exposure to new, popular music.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i="0" kern="100" dirty="0">
              <a:solidFill>
                <a:srgbClr val="44546A"/>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0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Even though only 7.5% of playlists have over 10,000 followers, they are almost certain to introduce users to what is popular, particularly given that the number of incredibly popular songs at any given time is relatively small as is evidenced in Figure 9.</a:t>
            </a:r>
            <a:endParaRPr lang="en-US" sz="1800" i="0"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US" i="0" dirty="0"/>
          </a:p>
        </p:txBody>
      </p:sp>
      <p:sp>
        <p:nvSpPr>
          <p:cNvPr id="4" name="Slide Number Placeholder 3"/>
          <p:cNvSpPr>
            <a:spLocks noGrp="1"/>
          </p:cNvSpPr>
          <p:nvPr>
            <p:ph type="sldNum" sz="quarter" idx="5"/>
          </p:nvPr>
        </p:nvSpPr>
        <p:spPr/>
        <p:txBody>
          <a:bodyPr/>
          <a:lstStyle/>
          <a:p>
            <a:fld id="{CC83356C-300D-7642-9B85-8997E0801719}" type="slidenum">
              <a:rPr lang="en-US" smtClean="0"/>
              <a:t>8</a:t>
            </a:fld>
            <a:endParaRPr lang="en-US"/>
          </a:p>
        </p:txBody>
      </p:sp>
    </p:spTree>
    <p:extLst>
      <p:ext uri="{BB962C8B-B14F-4D97-AF65-F5344CB8AC3E}">
        <p14:creationId xmlns:p14="http://schemas.microsoft.com/office/powerpoint/2010/main" val="1280306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The overrepresentation of new music in playlists makes it very likely that a user will not only be exposed to new, popular music, but new music in general which again provides a growth opportunity, providing yet another benefit.</a:t>
            </a:r>
            <a:endParaRPr lang="en-US" dirty="0"/>
          </a:p>
        </p:txBody>
      </p:sp>
      <p:sp>
        <p:nvSpPr>
          <p:cNvPr id="4" name="Slide Number Placeholder 3"/>
          <p:cNvSpPr>
            <a:spLocks noGrp="1"/>
          </p:cNvSpPr>
          <p:nvPr>
            <p:ph type="sldNum" sz="quarter" idx="5"/>
          </p:nvPr>
        </p:nvSpPr>
        <p:spPr/>
        <p:txBody>
          <a:bodyPr/>
          <a:lstStyle/>
          <a:p>
            <a:fld id="{CC83356C-300D-7642-9B85-8997E0801719}" type="slidenum">
              <a:rPr lang="en-US" smtClean="0"/>
              <a:t>9</a:t>
            </a:fld>
            <a:endParaRPr lang="en-US"/>
          </a:p>
        </p:txBody>
      </p:sp>
    </p:spTree>
    <p:extLst>
      <p:ext uri="{BB962C8B-B14F-4D97-AF65-F5344CB8AC3E}">
        <p14:creationId xmlns:p14="http://schemas.microsoft.com/office/powerpoint/2010/main" val="2310683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C946-7700-5F85-AE50-5B51AB8FEE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D4D21C-2F79-9330-65F6-9ABA03214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22C447-50E0-E37B-89C6-0762E4E3CCB1}"/>
              </a:ext>
            </a:extLst>
          </p:cNvPr>
          <p:cNvSpPr>
            <a:spLocks noGrp="1"/>
          </p:cNvSpPr>
          <p:nvPr>
            <p:ph type="dt" sz="half" idx="10"/>
          </p:nvPr>
        </p:nvSpPr>
        <p:spPr/>
        <p:txBody>
          <a:bodyPr/>
          <a:lstStyle/>
          <a:p>
            <a:fld id="{7F60D955-0339-F740-93F7-5108F2D10E0C}" type="datetimeFigureOut">
              <a:rPr lang="en-US" smtClean="0"/>
              <a:t>5/8/23</a:t>
            </a:fld>
            <a:endParaRPr lang="en-US"/>
          </a:p>
        </p:txBody>
      </p:sp>
      <p:sp>
        <p:nvSpPr>
          <p:cNvPr id="5" name="Footer Placeholder 4">
            <a:extLst>
              <a:ext uri="{FF2B5EF4-FFF2-40B4-BE49-F238E27FC236}">
                <a16:creationId xmlns:a16="http://schemas.microsoft.com/office/drawing/2014/main" id="{EA09175B-CDAD-4B7C-E9A7-A2118219A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8475A-A6CB-A7BC-A56E-8459FC59B40A}"/>
              </a:ext>
            </a:extLst>
          </p:cNvPr>
          <p:cNvSpPr>
            <a:spLocks noGrp="1"/>
          </p:cNvSpPr>
          <p:nvPr>
            <p:ph type="sldNum" sz="quarter" idx="12"/>
          </p:nvPr>
        </p:nvSpPr>
        <p:spPr/>
        <p:txBody>
          <a:bodyPr/>
          <a:lstStyle/>
          <a:p>
            <a:fld id="{B99CE627-1606-AD48-B6DE-8F1824675588}" type="slidenum">
              <a:rPr lang="en-US" smtClean="0"/>
              <a:t>‹#›</a:t>
            </a:fld>
            <a:endParaRPr lang="en-US"/>
          </a:p>
        </p:txBody>
      </p:sp>
    </p:spTree>
    <p:extLst>
      <p:ext uri="{BB962C8B-B14F-4D97-AF65-F5344CB8AC3E}">
        <p14:creationId xmlns:p14="http://schemas.microsoft.com/office/powerpoint/2010/main" val="4045873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5391E-44AD-371C-C2F8-5B349B1BB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BCA1F5-23C3-79E5-D861-8C29E769C9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EB152-7D0A-D7DF-D8D6-6335F212CBF4}"/>
              </a:ext>
            </a:extLst>
          </p:cNvPr>
          <p:cNvSpPr>
            <a:spLocks noGrp="1"/>
          </p:cNvSpPr>
          <p:nvPr>
            <p:ph type="dt" sz="half" idx="10"/>
          </p:nvPr>
        </p:nvSpPr>
        <p:spPr/>
        <p:txBody>
          <a:bodyPr/>
          <a:lstStyle/>
          <a:p>
            <a:fld id="{7F60D955-0339-F740-93F7-5108F2D10E0C}" type="datetimeFigureOut">
              <a:rPr lang="en-US" smtClean="0"/>
              <a:t>5/8/23</a:t>
            </a:fld>
            <a:endParaRPr lang="en-US"/>
          </a:p>
        </p:txBody>
      </p:sp>
      <p:sp>
        <p:nvSpPr>
          <p:cNvPr id="5" name="Footer Placeholder 4">
            <a:extLst>
              <a:ext uri="{FF2B5EF4-FFF2-40B4-BE49-F238E27FC236}">
                <a16:creationId xmlns:a16="http://schemas.microsoft.com/office/drawing/2014/main" id="{E54F1EE1-8652-0F7C-30A4-9D9B5DF8A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852C0-86F3-DC64-41F2-35C058A418F7}"/>
              </a:ext>
            </a:extLst>
          </p:cNvPr>
          <p:cNvSpPr>
            <a:spLocks noGrp="1"/>
          </p:cNvSpPr>
          <p:nvPr>
            <p:ph type="sldNum" sz="quarter" idx="12"/>
          </p:nvPr>
        </p:nvSpPr>
        <p:spPr/>
        <p:txBody>
          <a:bodyPr/>
          <a:lstStyle/>
          <a:p>
            <a:fld id="{B99CE627-1606-AD48-B6DE-8F1824675588}" type="slidenum">
              <a:rPr lang="en-US" smtClean="0"/>
              <a:t>‹#›</a:t>
            </a:fld>
            <a:endParaRPr lang="en-US"/>
          </a:p>
        </p:txBody>
      </p:sp>
    </p:spTree>
    <p:extLst>
      <p:ext uri="{BB962C8B-B14F-4D97-AF65-F5344CB8AC3E}">
        <p14:creationId xmlns:p14="http://schemas.microsoft.com/office/powerpoint/2010/main" val="402839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B4E99F-DC98-ABFC-F90E-997CCD5F43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BE48-4239-5966-362A-1D4FE87E9A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BA3FC-0781-14D2-DF02-8B5254276E4D}"/>
              </a:ext>
            </a:extLst>
          </p:cNvPr>
          <p:cNvSpPr>
            <a:spLocks noGrp="1"/>
          </p:cNvSpPr>
          <p:nvPr>
            <p:ph type="dt" sz="half" idx="10"/>
          </p:nvPr>
        </p:nvSpPr>
        <p:spPr/>
        <p:txBody>
          <a:bodyPr/>
          <a:lstStyle/>
          <a:p>
            <a:fld id="{7F60D955-0339-F740-93F7-5108F2D10E0C}" type="datetimeFigureOut">
              <a:rPr lang="en-US" smtClean="0"/>
              <a:t>5/8/23</a:t>
            </a:fld>
            <a:endParaRPr lang="en-US"/>
          </a:p>
        </p:txBody>
      </p:sp>
      <p:sp>
        <p:nvSpPr>
          <p:cNvPr id="5" name="Footer Placeholder 4">
            <a:extLst>
              <a:ext uri="{FF2B5EF4-FFF2-40B4-BE49-F238E27FC236}">
                <a16:creationId xmlns:a16="http://schemas.microsoft.com/office/drawing/2014/main" id="{E20852EA-C7A5-C793-E1AE-15582DF84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2B663-327D-6DC2-3F8E-2AAA9D20912B}"/>
              </a:ext>
            </a:extLst>
          </p:cNvPr>
          <p:cNvSpPr>
            <a:spLocks noGrp="1"/>
          </p:cNvSpPr>
          <p:nvPr>
            <p:ph type="sldNum" sz="quarter" idx="12"/>
          </p:nvPr>
        </p:nvSpPr>
        <p:spPr/>
        <p:txBody>
          <a:bodyPr/>
          <a:lstStyle/>
          <a:p>
            <a:fld id="{B99CE627-1606-AD48-B6DE-8F1824675588}" type="slidenum">
              <a:rPr lang="en-US" smtClean="0"/>
              <a:t>‹#›</a:t>
            </a:fld>
            <a:endParaRPr lang="en-US"/>
          </a:p>
        </p:txBody>
      </p:sp>
    </p:spTree>
    <p:extLst>
      <p:ext uri="{BB962C8B-B14F-4D97-AF65-F5344CB8AC3E}">
        <p14:creationId xmlns:p14="http://schemas.microsoft.com/office/powerpoint/2010/main" val="30081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12A8-4837-14F1-B23C-00180977D6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D54A71-E9DE-3EB4-F7BC-0726F9A7E7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DB93F0-E8A5-4F3A-AD59-9DB1CDD17358}"/>
              </a:ext>
            </a:extLst>
          </p:cNvPr>
          <p:cNvSpPr>
            <a:spLocks noGrp="1"/>
          </p:cNvSpPr>
          <p:nvPr>
            <p:ph type="dt" sz="half" idx="10"/>
          </p:nvPr>
        </p:nvSpPr>
        <p:spPr/>
        <p:txBody>
          <a:bodyPr/>
          <a:lstStyle/>
          <a:p>
            <a:fld id="{7F60D955-0339-F740-93F7-5108F2D10E0C}" type="datetimeFigureOut">
              <a:rPr lang="en-US" smtClean="0"/>
              <a:t>5/8/23</a:t>
            </a:fld>
            <a:endParaRPr lang="en-US"/>
          </a:p>
        </p:txBody>
      </p:sp>
      <p:sp>
        <p:nvSpPr>
          <p:cNvPr id="5" name="Footer Placeholder 4">
            <a:extLst>
              <a:ext uri="{FF2B5EF4-FFF2-40B4-BE49-F238E27FC236}">
                <a16:creationId xmlns:a16="http://schemas.microsoft.com/office/drawing/2014/main" id="{35442C68-EFA6-2770-A782-871845C02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366C5-6358-3794-4772-62179E2ADF7D}"/>
              </a:ext>
            </a:extLst>
          </p:cNvPr>
          <p:cNvSpPr>
            <a:spLocks noGrp="1"/>
          </p:cNvSpPr>
          <p:nvPr>
            <p:ph type="sldNum" sz="quarter" idx="12"/>
          </p:nvPr>
        </p:nvSpPr>
        <p:spPr/>
        <p:txBody>
          <a:bodyPr/>
          <a:lstStyle/>
          <a:p>
            <a:fld id="{B99CE627-1606-AD48-B6DE-8F1824675588}" type="slidenum">
              <a:rPr lang="en-US" smtClean="0"/>
              <a:t>‹#›</a:t>
            </a:fld>
            <a:endParaRPr lang="en-US"/>
          </a:p>
        </p:txBody>
      </p:sp>
    </p:spTree>
    <p:extLst>
      <p:ext uri="{BB962C8B-B14F-4D97-AF65-F5344CB8AC3E}">
        <p14:creationId xmlns:p14="http://schemas.microsoft.com/office/powerpoint/2010/main" val="282712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C13D-A884-4435-3EE9-53DA000435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653184-178A-2DD3-0D3C-D68C07FC64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EE6D50-FBED-BD2B-EA99-3A5EF8767BFA}"/>
              </a:ext>
            </a:extLst>
          </p:cNvPr>
          <p:cNvSpPr>
            <a:spLocks noGrp="1"/>
          </p:cNvSpPr>
          <p:nvPr>
            <p:ph type="dt" sz="half" idx="10"/>
          </p:nvPr>
        </p:nvSpPr>
        <p:spPr/>
        <p:txBody>
          <a:bodyPr/>
          <a:lstStyle/>
          <a:p>
            <a:fld id="{7F60D955-0339-F740-93F7-5108F2D10E0C}" type="datetimeFigureOut">
              <a:rPr lang="en-US" smtClean="0"/>
              <a:t>5/8/23</a:t>
            </a:fld>
            <a:endParaRPr lang="en-US"/>
          </a:p>
        </p:txBody>
      </p:sp>
      <p:sp>
        <p:nvSpPr>
          <p:cNvPr id="5" name="Footer Placeholder 4">
            <a:extLst>
              <a:ext uri="{FF2B5EF4-FFF2-40B4-BE49-F238E27FC236}">
                <a16:creationId xmlns:a16="http://schemas.microsoft.com/office/drawing/2014/main" id="{4C344653-45F6-D5FE-4B98-23AEA1B79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96220-897B-D81C-FEC2-AC2626B252F8}"/>
              </a:ext>
            </a:extLst>
          </p:cNvPr>
          <p:cNvSpPr>
            <a:spLocks noGrp="1"/>
          </p:cNvSpPr>
          <p:nvPr>
            <p:ph type="sldNum" sz="quarter" idx="12"/>
          </p:nvPr>
        </p:nvSpPr>
        <p:spPr/>
        <p:txBody>
          <a:bodyPr/>
          <a:lstStyle/>
          <a:p>
            <a:fld id="{B99CE627-1606-AD48-B6DE-8F1824675588}" type="slidenum">
              <a:rPr lang="en-US" smtClean="0"/>
              <a:t>‹#›</a:t>
            </a:fld>
            <a:endParaRPr lang="en-US"/>
          </a:p>
        </p:txBody>
      </p:sp>
    </p:spTree>
    <p:extLst>
      <p:ext uri="{BB962C8B-B14F-4D97-AF65-F5344CB8AC3E}">
        <p14:creationId xmlns:p14="http://schemas.microsoft.com/office/powerpoint/2010/main" val="847306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12F7-8D85-9AB8-94EA-8063F4947F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2B56FB-4A8D-92F9-CBAD-C7322FD58B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BCE36E-1C2C-9880-4D8F-BDC3B016D5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FB0564-2B40-A972-BD05-F68B4B412ADC}"/>
              </a:ext>
            </a:extLst>
          </p:cNvPr>
          <p:cNvSpPr>
            <a:spLocks noGrp="1"/>
          </p:cNvSpPr>
          <p:nvPr>
            <p:ph type="dt" sz="half" idx="10"/>
          </p:nvPr>
        </p:nvSpPr>
        <p:spPr/>
        <p:txBody>
          <a:bodyPr/>
          <a:lstStyle/>
          <a:p>
            <a:fld id="{7F60D955-0339-F740-93F7-5108F2D10E0C}" type="datetimeFigureOut">
              <a:rPr lang="en-US" smtClean="0"/>
              <a:t>5/8/23</a:t>
            </a:fld>
            <a:endParaRPr lang="en-US"/>
          </a:p>
        </p:txBody>
      </p:sp>
      <p:sp>
        <p:nvSpPr>
          <p:cNvPr id="6" name="Footer Placeholder 5">
            <a:extLst>
              <a:ext uri="{FF2B5EF4-FFF2-40B4-BE49-F238E27FC236}">
                <a16:creationId xmlns:a16="http://schemas.microsoft.com/office/drawing/2014/main" id="{D2CF68BF-B85A-9FDC-C72A-8E6BD93F2D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176C4B-BB85-4018-D425-D9A3E2C138A9}"/>
              </a:ext>
            </a:extLst>
          </p:cNvPr>
          <p:cNvSpPr>
            <a:spLocks noGrp="1"/>
          </p:cNvSpPr>
          <p:nvPr>
            <p:ph type="sldNum" sz="quarter" idx="12"/>
          </p:nvPr>
        </p:nvSpPr>
        <p:spPr/>
        <p:txBody>
          <a:bodyPr/>
          <a:lstStyle/>
          <a:p>
            <a:fld id="{B99CE627-1606-AD48-B6DE-8F1824675588}" type="slidenum">
              <a:rPr lang="en-US" smtClean="0"/>
              <a:t>‹#›</a:t>
            </a:fld>
            <a:endParaRPr lang="en-US"/>
          </a:p>
        </p:txBody>
      </p:sp>
    </p:spTree>
    <p:extLst>
      <p:ext uri="{BB962C8B-B14F-4D97-AF65-F5344CB8AC3E}">
        <p14:creationId xmlns:p14="http://schemas.microsoft.com/office/powerpoint/2010/main" val="92809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E85F-936F-D645-C8AB-BEE3C49005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6ACEFE-9180-DC3E-E840-4AAA05583C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FF4BF9-64FC-4588-AA2E-1DE0D7FABE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4618CA-A82E-F3D0-9A51-A36924FE8B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0EDF07-F9A0-CDE0-2A74-7E5723FBA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9EABA5-4ABA-4366-9371-543410EBB9C0}"/>
              </a:ext>
            </a:extLst>
          </p:cNvPr>
          <p:cNvSpPr>
            <a:spLocks noGrp="1"/>
          </p:cNvSpPr>
          <p:nvPr>
            <p:ph type="dt" sz="half" idx="10"/>
          </p:nvPr>
        </p:nvSpPr>
        <p:spPr/>
        <p:txBody>
          <a:bodyPr/>
          <a:lstStyle/>
          <a:p>
            <a:fld id="{7F60D955-0339-F740-93F7-5108F2D10E0C}" type="datetimeFigureOut">
              <a:rPr lang="en-US" smtClean="0"/>
              <a:t>5/8/23</a:t>
            </a:fld>
            <a:endParaRPr lang="en-US"/>
          </a:p>
        </p:txBody>
      </p:sp>
      <p:sp>
        <p:nvSpPr>
          <p:cNvPr id="8" name="Footer Placeholder 7">
            <a:extLst>
              <a:ext uri="{FF2B5EF4-FFF2-40B4-BE49-F238E27FC236}">
                <a16:creationId xmlns:a16="http://schemas.microsoft.com/office/drawing/2014/main" id="{22E0E414-5BA7-D114-2A4B-3CA2FF64D6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29F99-AFCE-1DFC-9BCE-C5548C065BCB}"/>
              </a:ext>
            </a:extLst>
          </p:cNvPr>
          <p:cNvSpPr>
            <a:spLocks noGrp="1"/>
          </p:cNvSpPr>
          <p:nvPr>
            <p:ph type="sldNum" sz="quarter" idx="12"/>
          </p:nvPr>
        </p:nvSpPr>
        <p:spPr/>
        <p:txBody>
          <a:bodyPr/>
          <a:lstStyle/>
          <a:p>
            <a:fld id="{B99CE627-1606-AD48-B6DE-8F1824675588}" type="slidenum">
              <a:rPr lang="en-US" smtClean="0"/>
              <a:t>‹#›</a:t>
            </a:fld>
            <a:endParaRPr lang="en-US"/>
          </a:p>
        </p:txBody>
      </p:sp>
    </p:spTree>
    <p:extLst>
      <p:ext uri="{BB962C8B-B14F-4D97-AF65-F5344CB8AC3E}">
        <p14:creationId xmlns:p14="http://schemas.microsoft.com/office/powerpoint/2010/main" val="17347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60E8-63ED-3D49-6465-7BFC4E59BE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E7FE3-423C-FC69-B0AC-4D2F485E9350}"/>
              </a:ext>
            </a:extLst>
          </p:cNvPr>
          <p:cNvSpPr>
            <a:spLocks noGrp="1"/>
          </p:cNvSpPr>
          <p:nvPr>
            <p:ph type="dt" sz="half" idx="10"/>
          </p:nvPr>
        </p:nvSpPr>
        <p:spPr/>
        <p:txBody>
          <a:bodyPr/>
          <a:lstStyle/>
          <a:p>
            <a:fld id="{7F60D955-0339-F740-93F7-5108F2D10E0C}" type="datetimeFigureOut">
              <a:rPr lang="en-US" smtClean="0"/>
              <a:t>5/8/23</a:t>
            </a:fld>
            <a:endParaRPr lang="en-US"/>
          </a:p>
        </p:txBody>
      </p:sp>
      <p:sp>
        <p:nvSpPr>
          <p:cNvPr id="4" name="Footer Placeholder 3">
            <a:extLst>
              <a:ext uri="{FF2B5EF4-FFF2-40B4-BE49-F238E27FC236}">
                <a16:creationId xmlns:a16="http://schemas.microsoft.com/office/drawing/2014/main" id="{ACD334C2-9CF2-6D9F-35C1-83567A940F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EC59E0-F00B-E8F4-0367-C6589EC08495}"/>
              </a:ext>
            </a:extLst>
          </p:cNvPr>
          <p:cNvSpPr>
            <a:spLocks noGrp="1"/>
          </p:cNvSpPr>
          <p:nvPr>
            <p:ph type="sldNum" sz="quarter" idx="12"/>
          </p:nvPr>
        </p:nvSpPr>
        <p:spPr/>
        <p:txBody>
          <a:bodyPr/>
          <a:lstStyle/>
          <a:p>
            <a:fld id="{B99CE627-1606-AD48-B6DE-8F1824675588}" type="slidenum">
              <a:rPr lang="en-US" smtClean="0"/>
              <a:t>‹#›</a:t>
            </a:fld>
            <a:endParaRPr lang="en-US"/>
          </a:p>
        </p:txBody>
      </p:sp>
    </p:spTree>
    <p:extLst>
      <p:ext uri="{BB962C8B-B14F-4D97-AF65-F5344CB8AC3E}">
        <p14:creationId xmlns:p14="http://schemas.microsoft.com/office/powerpoint/2010/main" val="338801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5B3582-422E-F8C2-4055-1522FC3BE5A6}"/>
              </a:ext>
            </a:extLst>
          </p:cNvPr>
          <p:cNvSpPr>
            <a:spLocks noGrp="1"/>
          </p:cNvSpPr>
          <p:nvPr>
            <p:ph type="dt" sz="half" idx="10"/>
          </p:nvPr>
        </p:nvSpPr>
        <p:spPr/>
        <p:txBody>
          <a:bodyPr/>
          <a:lstStyle/>
          <a:p>
            <a:fld id="{7F60D955-0339-F740-93F7-5108F2D10E0C}" type="datetimeFigureOut">
              <a:rPr lang="en-US" smtClean="0"/>
              <a:t>5/8/23</a:t>
            </a:fld>
            <a:endParaRPr lang="en-US"/>
          </a:p>
        </p:txBody>
      </p:sp>
      <p:sp>
        <p:nvSpPr>
          <p:cNvPr id="3" name="Footer Placeholder 2">
            <a:extLst>
              <a:ext uri="{FF2B5EF4-FFF2-40B4-BE49-F238E27FC236}">
                <a16:creationId xmlns:a16="http://schemas.microsoft.com/office/drawing/2014/main" id="{4E7A1451-AB11-D928-2F26-AA88401A9C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CC1AF2-7A06-B5F7-0B58-BC9EBB7831B5}"/>
              </a:ext>
            </a:extLst>
          </p:cNvPr>
          <p:cNvSpPr>
            <a:spLocks noGrp="1"/>
          </p:cNvSpPr>
          <p:nvPr>
            <p:ph type="sldNum" sz="quarter" idx="12"/>
          </p:nvPr>
        </p:nvSpPr>
        <p:spPr/>
        <p:txBody>
          <a:bodyPr/>
          <a:lstStyle/>
          <a:p>
            <a:fld id="{B99CE627-1606-AD48-B6DE-8F1824675588}" type="slidenum">
              <a:rPr lang="en-US" smtClean="0"/>
              <a:t>‹#›</a:t>
            </a:fld>
            <a:endParaRPr lang="en-US"/>
          </a:p>
        </p:txBody>
      </p:sp>
    </p:spTree>
    <p:extLst>
      <p:ext uri="{BB962C8B-B14F-4D97-AF65-F5344CB8AC3E}">
        <p14:creationId xmlns:p14="http://schemas.microsoft.com/office/powerpoint/2010/main" val="4004387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76A1-1DBB-1B9E-249E-3EBB9B364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31CE13-0C06-404A-7C89-93967FF425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06E6D6-A6FA-93FF-E88E-D13C77050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9E677-B91A-A648-B815-5E6E7CE90C63}"/>
              </a:ext>
            </a:extLst>
          </p:cNvPr>
          <p:cNvSpPr>
            <a:spLocks noGrp="1"/>
          </p:cNvSpPr>
          <p:nvPr>
            <p:ph type="dt" sz="half" idx="10"/>
          </p:nvPr>
        </p:nvSpPr>
        <p:spPr/>
        <p:txBody>
          <a:bodyPr/>
          <a:lstStyle/>
          <a:p>
            <a:fld id="{7F60D955-0339-F740-93F7-5108F2D10E0C}" type="datetimeFigureOut">
              <a:rPr lang="en-US" smtClean="0"/>
              <a:t>5/8/23</a:t>
            </a:fld>
            <a:endParaRPr lang="en-US"/>
          </a:p>
        </p:txBody>
      </p:sp>
      <p:sp>
        <p:nvSpPr>
          <p:cNvPr id="6" name="Footer Placeholder 5">
            <a:extLst>
              <a:ext uri="{FF2B5EF4-FFF2-40B4-BE49-F238E27FC236}">
                <a16:creationId xmlns:a16="http://schemas.microsoft.com/office/drawing/2014/main" id="{04216B2E-6FE7-0B1B-FF88-C60D82660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D73EC6-9C39-4733-8B6A-BD3A63A86AFA}"/>
              </a:ext>
            </a:extLst>
          </p:cNvPr>
          <p:cNvSpPr>
            <a:spLocks noGrp="1"/>
          </p:cNvSpPr>
          <p:nvPr>
            <p:ph type="sldNum" sz="quarter" idx="12"/>
          </p:nvPr>
        </p:nvSpPr>
        <p:spPr/>
        <p:txBody>
          <a:bodyPr/>
          <a:lstStyle/>
          <a:p>
            <a:fld id="{B99CE627-1606-AD48-B6DE-8F1824675588}" type="slidenum">
              <a:rPr lang="en-US" smtClean="0"/>
              <a:t>‹#›</a:t>
            </a:fld>
            <a:endParaRPr lang="en-US"/>
          </a:p>
        </p:txBody>
      </p:sp>
    </p:spTree>
    <p:extLst>
      <p:ext uri="{BB962C8B-B14F-4D97-AF65-F5344CB8AC3E}">
        <p14:creationId xmlns:p14="http://schemas.microsoft.com/office/powerpoint/2010/main" val="135681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C6876-BD0D-AB21-99AB-DE3FCCA6F3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ECF82A-5C28-B1C5-EDBC-4FA4CFAEB6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5EA836-7356-52D8-6236-EDA2FA2B2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17F8B-1182-3326-5078-C5C9D908DB0A}"/>
              </a:ext>
            </a:extLst>
          </p:cNvPr>
          <p:cNvSpPr>
            <a:spLocks noGrp="1"/>
          </p:cNvSpPr>
          <p:nvPr>
            <p:ph type="dt" sz="half" idx="10"/>
          </p:nvPr>
        </p:nvSpPr>
        <p:spPr/>
        <p:txBody>
          <a:bodyPr/>
          <a:lstStyle/>
          <a:p>
            <a:fld id="{7F60D955-0339-F740-93F7-5108F2D10E0C}" type="datetimeFigureOut">
              <a:rPr lang="en-US" smtClean="0"/>
              <a:t>5/8/23</a:t>
            </a:fld>
            <a:endParaRPr lang="en-US"/>
          </a:p>
        </p:txBody>
      </p:sp>
      <p:sp>
        <p:nvSpPr>
          <p:cNvPr id="6" name="Footer Placeholder 5">
            <a:extLst>
              <a:ext uri="{FF2B5EF4-FFF2-40B4-BE49-F238E27FC236}">
                <a16:creationId xmlns:a16="http://schemas.microsoft.com/office/drawing/2014/main" id="{8113E5BA-506F-305C-89CE-3D65F8D9B2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3EA1E7-1D16-0B59-64E1-F2382358F29E}"/>
              </a:ext>
            </a:extLst>
          </p:cNvPr>
          <p:cNvSpPr>
            <a:spLocks noGrp="1"/>
          </p:cNvSpPr>
          <p:nvPr>
            <p:ph type="sldNum" sz="quarter" idx="12"/>
          </p:nvPr>
        </p:nvSpPr>
        <p:spPr/>
        <p:txBody>
          <a:bodyPr/>
          <a:lstStyle/>
          <a:p>
            <a:fld id="{B99CE627-1606-AD48-B6DE-8F1824675588}" type="slidenum">
              <a:rPr lang="en-US" smtClean="0"/>
              <a:t>‹#›</a:t>
            </a:fld>
            <a:endParaRPr lang="en-US"/>
          </a:p>
        </p:txBody>
      </p:sp>
    </p:spTree>
    <p:extLst>
      <p:ext uri="{BB962C8B-B14F-4D97-AF65-F5344CB8AC3E}">
        <p14:creationId xmlns:p14="http://schemas.microsoft.com/office/powerpoint/2010/main" val="2257874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93CC0C-504E-9930-7E54-4DD80BFFEE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7C6537-33D1-1693-1000-8B4B48F55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AEE6E-B2E5-472D-4C27-52FCBBBD4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0D955-0339-F740-93F7-5108F2D10E0C}" type="datetimeFigureOut">
              <a:rPr lang="en-US" smtClean="0"/>
              <a:t>5/8/23</a:t>
            </a:fld>
            <a:endParaRPr lang="en-US"/>
          </a:p>
        </p:txBody>
      </p:sp>
      <p:sp>
        <p:nvSpPr>
          <p:cNvPr id="5" name="Footer Placeholder 4">
            <a:extLst>
              <a:ext uri="{FF2B5EF4-FFF2-40B4-BE49-F238E27FC236}">
                <a16:creationId xmlns:a16="http://schemas.microsoft.com/office/drawing/2014/main" id="{8BC5072E-3EA8-35A9-D025-09CD74B5F6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FBF23A-7AA6-9AF7-F585-D3C15FC44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CE627-1606-AD48-B6DE-8F1824675588}" type="slidenum">
              <a:rPr lang="en-US" smtClean="0"/>
              <a:t>‹#›</a:t>
            </a:fld>
            <a:endParaRPr lang="en-US"/>
          </a:p>
        </p:txBody>
      </p:sp>
    </p:spTree>
    <p:extLst>
      <p:ext uri="{BB962C8B-B14F-4D97-AF65-F5344CB8AC3E}">
        <p14:creationId xmlns:p14="http://schemas.microsoft.com/office/powerpoint/2010/main" val="35776880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525/mp.2001.18.4.427" TargetMode="External"/><Relationship Id="rId7" Type="http://schemas.openxmlformats.org/officeDocument/2006/relationships/hyperlink" Target="https://doi.org/10.1111/jpcu.12494" TargetMode="Externa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hyperlink" Target="https://doi.org/10.1177/1089268020919756" TargetMode="External"/><Relationship Id="rId5" Type="http://schemas.openxmlformats.org/officeDocument/2006/relationships/hyperlink" Target="https://doi.org/10.1177/0305735610387777" TargetMode="External"/><Relationship Id="rId4" Type="http://schemas.openxmlformats.org/officeDocument/2006/relationships/hyperlink" Target="https://doi.org/10.1016/j.tics.2013.02.00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945DC-07B4-505A-C77C-56CC12397135}"/>
              </a:ext>
            </a:extLst>
          </p:cNvPr>
          <p:cNvSpPr>
            <a:spLocks noGrp="1"/>
          </p:cNvSpPr>
          <p:nvPr>
            <p:ph type="ctrTitle"/>
          </p:nvPr>
        </p:nvSpPr>
        <p:spPr>
          <a:xfrm>
            <a:off x="5297762" y="640080"/>
            <a:ext cx="6251110" cy="3566160"/>
          </a:xfrm>
        </p:spPr>
        <p:txBody>
          <a:bodyPr anchor="b">
            <a:normAutofit/>
          </a:bodyPr>
          <a:lstStyle/>
          <a:p>
            <a:pPr algn="l"/>
            <a:r>
              <a:rPr lang="en-US" sz="5400"/>
              <a:t>GenreBridge Overview</a:t>
            </a:r>
          </a:p>
        </p:txBody>
      </p:sp>
      <p:sp>
        <p:nvSpPr>
          <p:cNvPr id="3" name="Subtitle 2">
            <a:extLst>
              <a:ext uri="{FF2B5EF4-FFF2-40B4-BE49-F238E27FC236}">
                <a16:creationId xmlns:a16="http://schemas.microsoft.com/office/drawing/2014/main" id="{C3F5ACAA-1AF5-F1F5-9202-6C065AE05408}"/>
              </a:ext>
            </a:extLst>
          </p:cNvPr>
          <p:cNvSpPr>
            <a:spLocks noGrp="1"/>
          </p:cNvSpPr>
          <p:nvPr>
            <p:ph type="subTitle" idx="1"/>
          </p:nvPr>
        </p:nvSpPr>
        <p:spPr>
          <a:xfrm>
            <a:off x="5297760" y="4636008"/>
            <a:ext cx="6251111" cy="1572768"/>
          </a:xfrm>
        </p:spPr>
        <p:txBody>
          <a:bodyPr>
            <a:normAutofit/>
          </a:bodyPr>
          <a:lstStyle/>
          <a:p>
            <a:pPr algn="l"/>
            <a:r>
              <a:rPr lang="en-US" dirty="0"/>
              <a:t>Christina Wofford</a:t>
            </a:r>
            <a:endParaRPr lang="en-US"/>
          </a:p>
          <a:p>
            <a:pPr algn="l"/>
            <a:r>
              <a:rPr lang="en-US" dirty="0"/>
              <a:t>CSCI-765</a:t>
            </a:r>
            <a:endParaRPr lang="en-US"/>
          </a:p>
          <a:p>
            <a:pPr algn="l"/>
            <a:r>
              <a:rPr lang="en-US" dirty="0"/>
              <a:t>05/08/2023</a:t>
            </a:r>
            <a:endParaRPr lang="en-US"/>
          </a:p>
        </p:txBody>
      </p:sp>
      <p:pic>
        <p:nvPicPr>
          <p:cNvPr id="5" name="Picture 4">
            <a:extLst>
              <a:ext uri="{FF2B5EF4-FFF2-40B4-BE49-F238E27FC236}">
                <a16:creationId xmlns:a16="http://schemas.microsoft.com/office/drawing/2014/main" id="{82BF8EA9-E65D-6034-64F1-9651A34B4FA3}"/>
              </a:ext>
            </a:extLst>
          </p:cNvPr>
          <p:cNvPicPr>
            <a:picLocks noChangeAspect="1"/>
          </p:cNvPicPr>
          <p:nvPr/>
        </p:nvPicPr>
        <p:blipFill rotWithShape="1">
          <a:blip r:embed="rId4"/>
          <a:srcRect l="8512" r="2357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43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15F00-FCA1-B324-55EC-F69DBF0B453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Implied Book Popularity</a:t>
            </a:r>
          </a:p>
        </p:txBody>
      </p:sp>
      <p:pic>
        <p:nvPicPr>
          <p:cNvPr id="4" name="Content Placeholder 3" descr="Chart&#10;&#10;Description automatically generated">
            <a:extLst>
              <a:ext uri="{FF2B5EF4-FFF2-40B4-BE49-F238E27FC236}">
                <a16:creationId xmlns:a16="http://schemas.microsoft.com/office/drawing/2014/main" id="{D775CB18-8AAD-C1C0-0D86-757585ED77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24462" y="1675227"/>
            <a:ext cx="7743076" cy="4394199"/>
          </a:xfrm>
          <a:prstGeom prst="rect">
            <a:avLst/>
          </a:prstGeom>
        </p:spPr>
      </p:pic>
    </p:spTree>
    <p:extLst>
      <p:ext uri="{BB962C8B-B14F-4D97-AF65-F5344CB8AC3E}">
        <p14:creationId xmlns:p14="http://schemas.microsoft.com/office/powerpoint/2010/main" val="1962270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D700FD-D2A4-6847-7A9D-56EB956A4FEC}"/>
              </a:ext>
            </a:extLst>
          </p:cNvPr>
          <p:cNvSpPr>
            <a:spLocks noGrp="1"/>
          </p:cNvSpPr>
          <p:nvPr>
            <p:ph type="title"/>
          </p:nvPr>
        </p:nvSpPr>
        <p:spPr>
          <a:xfrm>
            <a:off x="640080" y="257175"/>
            <a:ext cx="4368602" cy="2025035"/>
          </a:xfrm>
        </p:spPr>
        <p:txBody>
          <a:bodyPr anchor="b">
            <a:normAutofit/>
          </a:bodyPr>
          <a:lstStyle/>
          <a:p>
            <a:r>
              <a:rPr lang="en-US" sz="5400" dirty="0"/>
              <a:t>Conclusions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A254FD-9BE9-F800-6C19-8651F4BE68BB}"/>
              </a:ext>
            </a:extLst>
          </p:cNvPr>
          <p:cNvSpPr>
            <a:spLocks noGrp="1"/>
          </p:cNvSpPr>
          <p:nvPr>
            <p:ph idx="1"/>
          </p:nvPr>
        </p:nvSpPr>
        <p:spPr>
          <a:xfrm>
            <a:off x="640080" y="2872899"/>
            <a:ext cx="4243589" cy="3320668"/>
          </a:xfrm>
        </p:spPr>
        <p:txBody>
          <a:bodyPr>
            <a:normAutofit/>
          </a:bodyPr>
          <a:lstStyle/>
          <a:p>
            <a:pPr marL="0" indent="0">
              <a:buNone/>
            </a:pPr>
            <a:endParaRPr lang="en-US" sz="1400" dirty="0">
              <a:effectLst/>
              <a:latin typeface="Calibri" panose="020F0502020204030204" pitchFamily="34" charset="0"/>
              <a:ea typeface="Calibri" panose="020F0502020204030204" pitchFamily="34" charset="0"/>
            </a:endParaRPr>
          </a:p>
          <a:p>
            <a:r>
              <a:rPr lang="en-US" sz="1400" kern="100" dirty="0">
                <a:effectLst/>
                <a:latin typeface="Calibri" panose="020F0502020204030204" pitchFamily="34" charset="0"/>
                <a:ea typeface="Calibri" panose="020F0502020204030204" pitchFamily="34" charset="0"/>
                <a:cs typeface="Calibri" panose="020F0502020204030204" pitchFamily="34" charset="0"/>
              </a:rPr>
              <a:t>GenreBridge can offer more accurate and personalized suggestions and combine the best of two worlds by helping users find the soundtrack for any book of their choosing</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kern="100" dirty="0">
              <a:effectLst/>
              <a:latin typeface="Calibri" panose="020F0502020204030204" pitchFamily="34" charset="0"/>
              <a:ea typeface="Calibri" panose="020F0502020204030204" pitchFamily="34" charset="0"/>
              <a:cs typeface="Calibri" panose="020F0502020204030204" pitchFamily="34" charset="0"/>
            </a:endParaRPr>
          </a:p>
          <a:p>
            <a:r>
              <a:rPr lang="en-US" sz="1400" kern="100" dirty="0">
                <a:effectLst/>
                <a:latin typeface="Calibri" panose="020F0502020204030204" pitchFamily="34" charset="0"/>
                <a:ea typeface="Calibri" panose="020F0502020204030204" pitchFamily="34" charset="0"/>
                <a:cs typeface="Calibri" panose="020F0502020204030204" pitchFamily="34" charset="0"/>
              </a:rPr>
              <a:t>The granular data collected by GenreBridge also provides an excellent starting point for further exploration into the relationship between the popularity of books, playlists, and individual songs</a:t>
            </a:r>
          </a:p>
          <a:p>
            <a:pPr marL="0" indent="0">
              <a:buNone/>
            </a:pPr>
            <a:endParaRPr lang="en-US" sz="1400" dirty="0">
              <a:effectLst/>
              <a:latin typeface="Calibri" panose="020F0502020204030204" pitchFamily="34" charset="0"/>
              <a:ea typeface="Calibri" panose="020F0502020204030204" pitchFamily="34" charset="0"/>
            </a:endParaRPr>
          </a:p>
        </p:txBody>
      </p:sp>
      <p:pic>
        <p:nvPicPr>
          <p:cNvPr id="5" name="Picture 4" descr="One in a crowd">
            <a:extLst>
              <a:ext uri="{FF2B5EF4-FFF2-40B4-BE49-F238E27FC236}">
                <a16:creationId xmlns:a16="http://schemas.microsoft.com/office/drawing/2014/main" id="{0AEF2C63-EDD9-A223-F196-7EC8F18FC2F5}"/>
              </a:ext>
            </a:extLst>
          </p:cNvPr>
          <p:cNvPicPr>
            <a:picLocks noChangeAspect="1"/>
          </p:cNvPicPr>
          <p:nvPr/>
        </p:nvPicPr>
        <p:blipFill rotWithShape="1">
          <a:blip r:embed="rId2"/>
          <a:srcRect l="16482" r="829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29602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95991-16E0-C349-04CC-36E13609A31A}"/>
              </a:ext>
            </a:extLst>
          </p:cNvPr>
          <p:cNvSpPr>
            <a:spLocks noGrp="1"/>
          </p:cNvSpPr>
          <p:nvPr>
            <p:ph type="title"/>
          </p:nvPr>
        </p:nvSpPr>
        <p:spPr>
          <a:xfrm>
            <a:off x="5297762" y="329184"/>
            <a:ext cx="6251110" cy="1783080"/>
          </a:xfrm>
        </p:spPr>
        <p:txBody>
          <a:bodyPr anchor="b">
            <a:normAutofit/>
          </a:bodyPr>
          <a:lstStyle/>
          <a:p>
            <a:r>
              <a:rPr lang="en-US" sz="5400" dirty="0"/>
              <a:t>References</a:t>
            </a:r>
          </a:p>
        </p:txBody>
      </p:sp>
      <p:pic>
        <p:nvPicPr>
          <p:cNvPr id="5" name="Picture 4">
            <a:extLst>
              <a:ext uri="{FF2B5EF4-FFF2-40B4-BE49-F238E27FC236}">
                <a16:creationId xmlns:a16="http://schemas.microsoft.com/office/drawing/2014/main" id="{50658877-E374-3392-BF13-691E5AC26E68}"/>
              </a:ext>
            </a:extLst>
          </p:cNvPr>
          <p:cNvPicPr>
            <a:picLocks noChangeAspect="1"/>
          </p:cNvPicPr>
          <p:nvPr/>
        </p:nvPicPr>
        <p:blipFill rotWithShape="1">
          <a:blip r:embed="rId2"/>
          <a:srcRect l="29094" r="3016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2E75CE-5ED5-886C-F529-06200DEA6D5C}"/>
              </a:ext>
            </a:extLst>
          </p:cNvPr>
          <p:cNvSpPr>
            <a:spLocks noGrp="1"/>
          </p:cNvSpPr>
          <p:nvPr>
            <p:ph idx="1"/>
          </p:nvPr>
        </p:nvSpPr>
        <p:spPr>
          <a:xfrm>
            <a:off x="5297762" y="2706624"/>
            <a:ext cx="6251110" cy="3483864"/>
          </a:xfrm>
        </p:spPr>
        <p:txBody>
          <a:bodyPr>
            <a:normAutofit lnSpcReduction="10000"/>
          </a:bodyPr>
          <a:lstStyle/>
          <a:p>
            <a:pPr marL="342900" marR="0" lvl="0" indent="-342900">
              <a:spcBef>
                <a:spcPts val="0"/>
              </a:spcBef>
              <a:spcAft>
                <a:spcPts val="0"/>
              </a:spcAft>
              <a:buFont typeface="Symbol" pitchFamily="2" charset="2"/>
              <a:buChar char=""/>
            </a:pPr>
            <a:r>
              <a:rPr lang="en-US" sz="1200" kern="100" dirty="0">
                <a:effectLst/>
                <a:latin typeface="Calibri" panose="020F0502020204030204" pitchFamily="34" charset="0"/>
                <a:ea typeface="Calibri" panose="020F0502020204030204" pitchFamily="34" charset="0"/>
                <a:cs typeface="Calibri" panose="020F0502020204030204" pitchFamily="34" charset="0"/>
              </a:rPr>
              <a:t>Boltz, M. G. (2001). Musical soundtracks as a schematic influence on the cognitive processing of filmed events. Music Perception: An Interdisciplinary Journal, 18(4), 427-454.</a:t>
            </a:r>
            <a:br>
              <a:rPr lang="en-US" sz="1200" kern="100" dirty="0">
                <a:effectLst/>
                <a:latin typeface="Calibri" panose="020F0502020204030204" pitchFamily="34" charset="0"/>
                <a:ea typeface="Calibri" panose="020F0502020204030204" pitchFamily="34" charset="0"/>
                <a:cs typeface="Calibri" panose="020F0502020204030204" pitchFamily="34" charset="0"/>
              </a:rPr>
            </a:br>
            <a:r>
              <a:rPr lang="en-US" sz="1200" u="sng" kern="100" dirty="0">
                <a:effectLst/>
                <a:latin typeface="Calibri" panose="020F0502020204030204" pitchFamily="34" charset="0"/>
                <a:ea typeface="Calibri" panose="020F0502020204030204" pitchFamily="34" charset="0"/>
                <a:cs typeface="Calibri" panose="020F0502020204030204" pitchFamily="34" charset="0"/>
                <a:hlinkClick r:id="rId3"/>
              </a:rPr>
              <a:t>https://doi.org/10.1525/mp.2001.18.4.427</a:t>
            </a:r>
            <a:r>
              <a:rPr lang="en-US" sz="12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200" kern="100" dirty="0">
                <a:effectLst/>
                <a:latin typeface="Calibri" panose="020F0502020204030204" pitchFamily="34" charset="0"/>
                <a:ea typeface="Calibri" panose="020F0502020204030204" pitchFamily="34" charset="0"/>
                <a:cs typeface="Calibri" panose="020F0502020204030204" pitchFamily="34" charset="0"/>
              </a:rPr>
              <a:t>Chanda, M. L., &amp; Levitin, D. J. (2013). The neurochemistry of music. Trends in Cognitive Sciences, 17(4), 179-193. </a:t>
            </a:r>
            <a:br>
              <a:rPr lang="en-US" sz="1200" kern="100" dirty="0">
                <a:effectLst/>
                <a:latin typeface="Calibri" panose="020F0502020204030204" pitchFamily="34" charset="0"/>
                <a:ea typeface="Calibri" panose="020F0502020204030204" pitchFamily="34" charset="0"/>
                <a:cs typeface="Calibri" panose="020F0502020204030204" pitchFamily="34" charset="0"/>
              </a:rPr>
            </a:br>
            <a:r>
              <a:rPr lang="en-US" sz="1200" u="sng" kern="100" dirty="0">
                <a:effectLst/>
                <a:latin typeface="Calibri" panose="020F0502020204030204" pitchFamily="34" charset="0"/>
                <a:ea typeface="Calibri" panose="020F0502020204030204" pitchFamily="34" charset="0"/>
                <a:cs typeface="Calibri" panose="020F0502020204030204" pitchFamily="34" charset="0"/>
                <a:hlinkClick r:id="rId4"/>
              </a:rPr>
              <a:t>https://doi.org/10.1016/j.tics.2013.02.007</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spcBef>
                <a:spcPts val="0"/>
              </a:spcBef>
              <a:spcAft>
                <a:spcPts val="0"/>
              </a:spcAft>
              <a:buNone/>
            </a:pPr>
            <a:r>
              <a:rPr lang="en-US" sz="12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200" kern="100" dirty="0">
                <a:effectLst/>
                <a:latin typeface="Calibri" panose="020F0502020204030204" pitchFamily="34" charset="0"/>
                <a:ea typeface="Calibri" panose="020F0502020204030204" pitchFamily="34" charset="0"/>
                <a:cs typeface="Calibri" panose="020F0502020204030204" pitchFamily="34" charset="0"/>
              </a:rPr>
              <a:t>Johansson, Roger, et al. “Eye Movements and Reading Comprehension While Listening to Preferred and Non-Preferred Study Music.” Psychology of Music, vol. 40, no. 3, 2011, pp. 339–356.</a:t>
            </a:r>
            <a:br>
              <a:rPr lang="en-US" sz="1200" kern="100" dirty="0">
                <a:effectLst/>
                <a:latin typeface="Calibri" panose="020F0502020204030204" pitchFamily="34" charset="0"/>
                <a:ea typeface="Calibri" panose="020F0502020204030204" pitchFamily="34" charset="0"/>
                <a:cs typeface="Calibri" panose="020F0502020204030204" pitchFamily="34" charset="0"/>
              </a:rPr>
            </a:br>
            <a:r>
              <a:rPr lang="en-US" sz="1200" u="sng" kern="100" dirty="0">
                <a:effectLst/>
                <a:latin typeface="Calibri" panose="020F0502020204030204" pitchFamily="34" charset="0"/>
                <a:ea typeface="Calibri" panose="020F0502020204030204" pitchFamily="34" charset="0"/>
                <a:cs typeface="Calibri" panose="020F0502020204030204" pitchFamily="34" charset="0"/>
                <a:hlinkClick r:id="rId5"/>
              </a:rPr>
              <a:t>https://doi.org/10.1177/0305735610387777</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spcBef>
                <a:spcPts val="0"/>
              </a:spcBef>
              <a:spcAft>
                <a:spcPts val="0"/>
              </a:spcAft>
              <a:buNone/>
            </a:pPr>
            <a:r>
              <a:rPr lang="en-US" sz="12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200" kern="100" dirty="0">
                <a:effectLst/>
                <a:latin typeface="Calibri" panose="020F0502020204030204" pitchFamily="34" charset="0"/>
                <a:ea typeface="Calibri" panose="020F0502020204030204" pitchFamily="34" charset="0"/>
                <a:cs typeface="Calibri" panose="020F0502020204030204" pitchFamily="34" charset="0"/>
              </a:rPr>
              <a:t>Oatley, K., &amp; </a:t>
            </a:r>
            <a:r>
              <a:rPr lang="en-US" sz="1200" kern="100" dirty="0" err="1">
                <a:effectLst/>
                <a:latin typeface="Calibri" panose="020F0502020204030204" pitchFamily="34" charset="0"/>
                <a:ea typeface="Calibri" panose="020F0502020204030204" pitchFamily="34" charset="0"/>
                <a:cs typeface="Calibri" panose="020F0502020204030204" pitchFamily="34" charset="0"/>
              </a:rPr>
              <a:t>Djikic</a:t>
            </a:r>
            <a:r>
              <a:rPr lang="en-US" sz="1200" kern="100" dirty="0">
                <a:effectLst/>
                <a:latin typeface="Calibri" panose="020F0502020204030204" pitchFamily="34" charset="0"/>
                <a:ea typeface="Calibri" panose="020F0502020204030204" pitchFamily="34" charset="0"/>
                <a:cs typeface="Calibri" panose="020F0502020204030204" pitchFamily="34" charset="0"/>
              </a:rPr>
              <a:t>, M. (2020). Reading and Life: Empathy, Knowledge, and the Retention of Plot. Review of General Psychology, 24(3), 285-296.</a:t>
            </a:r>
            <a:br>
              <a:rPr lang="en-US" sz="1200" kern="100" dirty="0">
                <a:effectLst/>
                <a:latin typeface="Calibri" panose="020F0502020204030204" pitchFamily="34" charset="0"/>
                <a:ea typeface="Calibri" panose="020F0502020204030204" pitchFamily="34" charset="0"/>
                <a:cs typeface="Calibri" panose="020F0502020204030204" pitchFamily="34" charset="0"/>
              </a:rPr>
            </a:br>
            <a:r>
              <a:rPr lang="en-US" sz="1200" u="sng" kern="100" dirty="0">
                <a:effectLst/>
                <a:latin typeface="Calibri" panose="020F0502020204030204" pitchFamily="34" charset="0"/>
                <a:ea typeface="Calibri" panose="020F0502020204030204" pitchFamily="34" charset="0"/>
                <a:cs typeface="Calibri" panose="020F0502020204030204" pitchFamily="34" charset="0"/>
                <a:hlinkClick r:id="rId6"/>
              </a:rPr>
              <a:t>https://doi.org/10.1177/1089268020919756</a:t>
            </a:r>
            <a:r>
              <a:rPr lang="en-US" sz="1200" kern="100" dirty="0">
                <a:effectLst/>
                <a:latin typeface="Calibri" panose="020F0502020204030204" pitchFamily="34" charset="0"/>
                <a:ea typeface="Calibri" panose="020F0502020204030204" pitchFamily="34" charset="0"/>
                <a:cs typeface="Calibri" panose="020F0502020204030204" pitchFamily="34" charset="0"/>
              </a:rPr>
              <a:t> </a:t>
            </a:r>
            <a:br>
              <a:rPr lang="en-US" sz="1200" kern="100" dirty="0">
                <a:effectLst/>
                <a:latin typeface="Calibri" panose="020F0502020204030204" pitchFamily="34" charset="0"/>
                <a:ea typeface="Calibri" panose="020F0502020204030204" pitchFamily="34" charset="0"/>
                <a:cs typeface="Calibri" panose="020F0502020204030204" pitchFamily="34" charset="0"/>
              </a:rPr>
            </a:b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200" kern="100" dirty="0">
                <a:effectLst/>
                <a:latin typeface="Calibri" panose="020F0502020204030204" pitchFamily="34" charset="0"/>
                <a:ea typeface="Calibri" panose="020F0502020204030204" pitchFamily="34" charset="0"/>
                <a:cs typeface="Calibri" panose="020F0502020204030204" pitchFamily="34" charset="0"/>
              </a:rPr>
              <a:t>Van den </a:t>
            </a:r>
            <a:r>
              <a:rPr lang="en-US" sz="1200" kern="100" dirty="0" err="1">
                <a:effectLst/>
                <a:latin typeface="Calibri" panose="020F0502020204030204" pitchFamily="34" charset="0"/>
                <a:ea typeface="Calibri" panose="020F0502020204030204" pitchFamily="34" charset="0"/>
                <a:cs typeface="Calibri" panose="020F0502020204030204" pitchFamily="34" charset="0"/>
              </a:rPr>
              <a:t>Bulck</a:t>
            </a:r>
            <a:r>
              <a:rPr lang="en-US" sz="1200" kern="100" dirty="0">
                <a:effectLst/>
                <a:latin typeface="Calibri" panose="020F0502020204030204" pitchFamily="34" charset="0"/>
                <a:ea typeface="Calibri" panose="020F0502020204030204" pitchFamily="34" charset="0"/>
                <a:cs typeface="Calibri" panose="020F0502020204030204" pitchFamily="34" charset="0"/>
              </a:rPr>
              <a:t>, H., Custers, K., &amp; </a:t>
            </a:r>
            <a:r>
              <a:rPr lang="en-US" sz="1200" kern="100" dirty="0" err="1">
                <a:effectLst/>
                <a:latin typeface="Calibri" panose="020F0502020204030204" pitchFamily="34" charset="0"/>
                <a:ea typeface="Calibri" panose="020F0502020204030204" pitchFamily="34" charset="0"/>
                <a:cs typeface="Calibri" panose="020F0502020204030204" pitchFamily="34" charset="0"/>
              </a:rPr>
              <a:t>Nelissen</a:t>
            </a:r>
            <a:r>
              <a:rPr lang="en-US" sz="1200" kern="100" dirty="0">
                <a:effectLst/>
                <a:latin typeface="Calibri" panose="020F0502020204030204" pitchFamily="34" charset="0"/>
                <a:ea typeface="Calibri" panose="020F0502020204030204" pitchFamily="34" charset="0"/>
                <a:cs typeface="Calibri" panose="020F0502020204030204" pitchFamily="34" charset="0"/>
              </a:rPr>
              <a:t>, S. (2016). The psychological benefits of </a:t>
            </a:r>
            <a:r>
              <a:rPr lang="en-US" sz="1200" kern="100" dirty="0" err="1">
                <a:effectLst/>
                <a:latin typeface="Calibri" panose="020F0502020204030204" pitchFamily="34" charset="0"/>
                <a:ea typeface="Calibri" panose="020F0502020204030204" pitchFamily="34" charset="0"/>
                <a:cs typeface="Calibri" panose="020F0502020204030204" pitchFamily="34" charset="0"/>
              </a:rPr>
              <a:t>superheros</a:t>
            </a:r>
            <a:r>
              <a:rPr lang="en-US" sz="1200" kern="100" dirty="0">
                <a:effectLst/>
                <a:latin typeface="Calibri" panose="020F0502020204030204" pitchFamily="34" charset="0"/>
                <a:ea typeface="Calibri" panose="020F0502020204030204" pitchFamily="34" charset="0"/>
                <a:cs typeface="Calibri" panose="020F0502020204030204" pitchFamily="34" charset="0"/>
              </a:rPr>
              <a:t> and other popular culture for fans of all ages. The Journal of Popular Culture, 49(6), 1349-1359. </a:t>
            </a:r>
            <a:br>
              <a:rPr lang="en-US" sz="1200" kern="100" dirty="0">
                <a:effectLst/>
                <a:latin typeface="Calibri" panose="020F0502020204030204" pitchFamily="34" charset="0"/>
                <a:ea typeface="Calibri" panose="020F0502020204030204" pitchFamily="34" charset="0"/>
                <a:cs typeface="Calibri" panose="020F0502020204030204" pitchFamily="34" charset="0"/>
              </a:rPr>
            </a:br>
            <a:r>
              <a:rPr lang="en-US" sz="1200" u="sng" kern="100" dirty="0">
                <a:effectLst/>
                <a:latin typeface="Calibri" panose="020F0502020204030204" pitchFamily="34" charset="0"/>
                <a:ea typeface="Calibri" panose="020F0502020204030204" pitchFamily="34" charset="0"/>
                <a:cs typeface="Calibri" panose="020F0502020204030204" pitchFamily="34" charset="0"/>
                <a:hlinkClick r:id="rId7"/>
              </a:rPr>
              <a:t>https://doi.org/10.1111/jpcu.12494</a:t>
            </a:r>
            <a:r>
              <a:rPr lang="en-US" sz="12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spTree>
    <p:extLst>
      <p:ext uri="{BB962C8B-B14F-4D97-AF65-F5344CB8AC3E}">
        <p14:creationId xmlns:p14="http://schemas.microsoft.com/office/powerpoint/2010/main" val="347953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public library with bookshelves">
            <a:extLst>
              <a:ext uri="{FF2B5EF4-FFF2-40B4-BE49-F238E27FC236}">
                <a16:creationId xmlns:a16="http://schemas.microsoft.com/office/drawing/2014/main" id="{28FE7E73-9843-5845-DB8E-4B50CB24EEF7}"/>
              </a:ext>
            </a:extLst>
          </p:cNvPr>
          <p:cNvPicPr>
            <a:picLocks noChangeAspect="1"/>
          </p:cNvPicPr>
          <p:nvPr/>
        </p:nvPicPr>
        <p:blipFill rotWithShape="1">
          <a:blip r:embed="rId3"/>
          <a:srcRect r="5882"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3E9C1F-BCE5-C743-ED83-E0510C199582}"/>
              </a:ext>
            </a:extLst>
          </p:cNvPr>
          <p:cNvSpPr>
            <a:spLocks noGrp="1"/>
          </p:cNvSpPr>
          <p:nvPr>
            <p:ph type="title"/>
          </p:nvPr>
        </p:nvSpPr>
        <p:spPr>
          <a:xfrm>
            <a:off x="7531610" y="365125"/>
            <a:ext cx="3822189" cy="1899912"/>
          </a:xfrm>
        </p:spPr>
        <p:txBody>
          <a:bodyPr>
            <a:normAutofit/>
          </a:bodyPr>
          <a:lstStyle/>
          <a:p>
            <a:r>
              <a:rPr lang="en-US" sz="4000"/>
              <a:t>Introduction</a:t>
            </a:r>
          </a:p>
        </p:txBody>
      </p:sp>
      <p:sp>
        <p:nvSpPr>
          <p:cNvPr id="3" name="Content Placeholder 2">
            <a:extLst>
              <a:ext uri="{FF2B5EF4-FFF2-40B4-BE49-F238E27FC236}">
                <a16:creationId xmlns:a16="http://schemas.microsoft.com/office/drawing/2014/main" id="{0412224B-0E7D-70BE-E344-6DDC836D0B71}"/>
              </a:ext>
            </a:extLst>
          </p:cNvPr>
          <p:cNvSpPr>
            <a:spLocks noGrp="1"/>
          </p:cNvSpPr>
          <p:nvPr>
            <p:ph idx="1"/>
          </p:nvPr>
        </p:nvSpPr>
        <p:spPr>
          <a:xfrm>
            <a:off x="7531610" y="2434201"/>
            <a:ext cx="3822189" cy="3742762"/>
          </a:xfrm>
        </p:spPr>
        <p:txBody>
          <a:bodyPr>
            <a:normAutofit/>
          </a:bodyPr>
          <a:lstStyle/>
          <a:p>
            <a:r>
              <a:rPr lang="en-US" sz="1000" dirty="0">
                <a:effectLst/>
                <a:latin typeface="Calibri" panose="020F0502020204030204" pitchFamily="34" charset="0"/>
                <a:ea typeface="Calibri" panose="020F0502020204030204" pitchFamily="34" charset="0"/>
              </a:rPr>
              <a:t>GenreBridge is an application that seeks to provide users with an enhanced reading experience by providing them with an optimized soundtrack for their current piece of literature in order to maximize the benefits of both reading and listening to music. </a:t>
            </a:r>
          </a:p>
          <a:p>
            <a:pPr marL="0" indent="0">
              <a:buNone/>
            </a:pPr>
            <a:endParaRPr lang="en-US" sz="1000" dirty="0">
              <a:effectLst/>
              <a:latin typeface="Calibri" panose="020F0502020204030204" pitchFamily="34" charset="0"/>
              <a:ea typeface="Calibri" panose="020F0502020204030204" pitchFamily="34" charset="0"/>
            </a:endParaRPr>
          </a:p>
          <a:p>
            <a:r>
              <a:rPr lang="en-US" sz="1000" dirty="0">
                <a:effectLst/>
                <a:latin typeface="Calibri" panose="020F0502020204030204" pitchFamily="34" charset="0"/>
                <a:ea typeface="Calibri" panose="020F0502020204030204" pitchFamily="34" charset="0"/>
              </a:rPr>
              <a:t>“Research has shown that pairing books with music can increase immersion and create a deeper emotional connection with the material, ultimately improving the overall experience for readers” (Boltz, 2001)</a:t>
            </a:r>
            <a:r>
              <a:rPr lang="en-US" sz="1000" dirty="0">
                <a:effectLst/>
              </a:rPr>
              <a:t> </a:t>
            </a:r>
          </a:p>
          <a:p>
            <a:pPr marL="0" indent="0">
              <a:buNone/>
            </a:pPr>
            <a:endParaRPr lang="en-US" sz="1000" dirty="0">
              <a:effectLst/>
            </a:endParaRPr>
          </a:p>
          <a:p>
            <a:r>
              <a:rPr lang="en-US" sz="1000" dirty="0">
                <a:effectLst/>
                <a:latin typeface="Calibri" panose="020F0502020204030204" pitchFamily="34" charset="0"/>
                <a:ea typeface="Calibri" panose="020F0502020204030204" pitchFamily="34" charset="0"/>
              </a:rPr>
              <a:t>"Engaging with popular culture can foster a sense of belonging, promote self-esteem, and offer possibilities for self-reflection and self-discovery" (Van den </a:t>
            </a:r>
            <a:r>
              <a:rPr lang="en-US" sz="1000" dirty="0" err="1">
                <a:effectLst/>
                <a:latin typeface="Calibri" panose="020F0502020204030204" pitchFamily="34" charset="0"/>
                <a:ea typeface="Calibri" panose="020F0502020204030204" pitchFamily="34" charset="0"/>
              </a:rPr>
              <a:t>Bulck</a:t>
            </a:r>
            <a:r>
              <a:rPr lang="en-US" sz="1000" dirty="0">
                <a:effectLst/>
                <a:latin typeface="Calibri" panose="020F0502020204030204" pitchFamily="34" charset="0"/>
                <a:ea typeface="Calibri" panose="020F0502020204030204" pitchFamily="34" charset="0"/>
              </a:rPr>
              <a:t>, Custers, &amp; </a:t>
            </a:r>
            <a:r>
              <a:rPr lang="en-US" sz="1000" dirty="0" err="1">
                <a:effectLst/>
                <a:latin typeface="Calibri" panose="020F0502020204030204" pitchFamily="34" charset="0"/>
                <a:ea typeface="Calibri" panose="020F0502020204030204" pitchFamily="34" charset="0"/>
              </a:rPr>
              <a:t>Nelissen</a:t>
            </a:r>
            <a:r>
              <a:rPr lang="en-US" sz="1000" dirty="0">
                <a:effectLst/>
                <a:latin typeface="Calibri" panose="020F0502020204030204" pitchFamily="34" charset="0"/>
                <a:ea typeface="Calibri" panose="020F0502020204030204" pitchFamily="34" charset="0"/>
              </a:rPr>
              <a:t>, 2016, p. 1355) </a:t>
            </a:r>
          </a:p>
          <a:p>
            <a:endParaRPr lang="en-US" sz="1000" dirty="0">
              <a:latin typeface="Calibri" panose="020F0502020204030204" pitchFamily="34" charset="0"/>
            </a:endParaRPr>
          </a:p>
          <a:p>
            <a:r>
              <a:rPr lang="en-US" sz="1000" kern="100" dirty="0">
                <a:effectLst/>
                <a:latin typeface="Calibri" panose="020F0502020204030204" pitchFamily="34" charset="0"/>
                <a:ea typeface="Calibri" panose="020F0502020204030204" pitchFamily="34" charset="0"/>
                <a:cs typeface="Calibri" panose="020F0502020204030204" pitchFamily="34" charset="0"/>
              </a:rPr>
              <a:t>By understanding the factors that contribute to a successful pairing, GenreBridge can offer more accurate and personalized suggestions and combine the best of two worlds by helping users find the soundtrack for their next read, something valuable to book lovers and music enthusiasts alike.</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000" dirty="0"/>
          </a:p>
        </p:txBody>
      </p:sp>
    </p:spTree>
    <p:extLst>
      <p:ext uri="{BB962C8B-B14F-4D97-AF65-F5344CB8AC3E}">
        <p14:creationId xmlns:p14="http://schemas.microsoft.com/office/powerpoint/2010/main" val="335370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E9C1F-BCE5-C743-ED83-E0510C199582}"/>
              </a:ext>
            </a:extLst>
          </p:cNvPr>
          <p:cNvSpPr>
            <a:spLocks noGrp="1"/>
          </p:cNvSpPr>
          <p:nvPr>
            <p:ph type="title"/>
          </p:nvPr>
        </p:nvSpPr>
        <p:spPr>
          <a:xfrm>
            <a:off x="6260760" y="782635"/>
            <a:ext cx="4977976" cy="1454051"/>
          </a:xfrm>
        </p:spPr>
        <p:txBody>
          <a:bodyPr>
            <a:normAutofit/>
          </a:bodyPr>
          <a:lstStyle/>
          <a:p>
            <a:r>
              <a:rPr lang="en-US" sz="3600" dirty="0">
                <a:solidFill>
                  <a:schemeClr val="tx2"/>
                </a:solidFill>
              </a:rPr>
              <a:t>Course Relevance</a:t>
            </a:r>
          </a:p>
        </p:txBody>
      </p:sp>
      <p:pic>
        <p:nvPicPr>
          <p:cNvPr id="7" name="Graphic 6" descr="Database">
            <a:extLst>
              <a:ext uri="{FF2B5EF4-FFF2-40B4-BE49-F238E27FC236}">
                <a16:creationId xmlns:a16="http://schemas.microsoft.com/office/drawing/2014/main" id="{0A46FB0C-5D35-3DFC-B456-843593EBC5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0412224B-0E7D-70BE-E344-6DDC836D0B71}"/>
              </a:ext>
            </a:extLst>
          </p:cNvPr>
          <p:cNvSpPr>
            <a:spLocks noGrp="1"/>
          </p:cNvSpPr>
          <p:nvPr>
            <p:ph idx="1"/>
          </p:nvPr>
        </p:nvSpPr>
        <p:spPr>
          <a:xfrm>
            <a:off x="6094103" y="1609355"/>
            <a:ext cx="4977578" cy="3639289"/>
          </a:xfrm>
        </p:spPr>
        <p:txBody>
          <a:bodyPr anchor="ctr">
            <a:normAutofit/>
          </a:bodyPr>
          <a:lstStyle/>
          <a:p>
            <a:endParaRPr lang="en-US" sz="1500" dirty="0">
              <a:solidFill>
                <a:schemeClr val="tx2"/>
              </a:solidFill>
            </a:endParaRPr>
          </a:p>
          <a:p>
            <a:r>
              <a:rPr lang="en-US" sz="1500" dirty="0">
                <a:solidFill>
                  <a:schemeClr val="tx2"/>
                </a:solidFill>
              </a:rPr>
              <a:t>Built on a well-structured data model with tables, attributes, and relationships representing real-world entities</a:t>
            </a:r>
          </a:p>
          <a:p>
            <a:r>
              <a:rPr lang="en-US" sz="1500" dirty="0">
                <a:solidFill>
                  <a:schemeClr val="tx2"/>
                </a:solidFill>
              </a:rPr>
              <a:t>Uses SQL commands to create tables, specify data types, constraints, and primary/foreign keys</a:t>
            </a:r>
          </a:p>
          <a:p>
            <a:r>
              <a:rPr lang="en-US" sz="1500" dirty="0">
                <a:solidFill>
                  <a:schemeClr val="tx2"/>
                </a:solidFill>
              </a:rPr>
              <a:t>SQL employed for data manipulation: inserting, updating, deleting records</a:t>
            </a:r>
          </a:p>
          <a:p>
            <a:r>
              <a:rPr lang="en-US" sz="1500" dirty="0">
                <a:solidFill>
                  <a:schemeClr val="tx2"/>
                </a:solidFill>
              </a:rPr>
              <a:t>SQL queries for data aggregation, filtering, and analysis to discover trends and insights</a:t>
            </a:r>
          </a:p>
          <a:p>
            <a:r>
              <a:rPr lang="en-US" sz="1500" dirty="0">
                <a:solidFill>
                  <a:schemeClr val="tx2"/>
                </a:solidFill>
              </a:rPr>
              <a:t>Integration with Google Books and Spotify APIs for data retrieval and relationship establishment</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6048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15F00-FCA1-B324-55EC-F69DBF0B453A}"/>
              </a:ext>
            </a:extLst>
          </p:cNvPr>
          <p:cNvSpPr>
            <a:spLocks noGrp="1"/>
          </p:cNvSpPr>
          <p:nvPr>
            <p:ph type="title"/>
          </p:nvPr>
        </p:nvSpPr>
        <p:spPr>
          <a:xfrm>
            <a:off x="640080" y="325369"/>
            <a:ext cx="4368602" cy="1956841"/>
          </a:xfrm>
        </p:spPr>
        <p:txBody>
          <a:bodyPr anchor="b">
            <a:normAutofit/>
          </a:bodyPr>
          <a:lstStyle/>
          <a:p>
            <a:r>
              <a:rPr lang="en-US" sz="5000"/>
              <a:t>Implementation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EF8F12-F290-C034-84A8-495847C19A02}"/>
              </a:ext>
            </a:extLst>
          </p:cNvPr>
          <p:cNvSpPr>
            <a:spLocks noGrp="1"/>
          </p:cNvSpPr>
          <p:nvPr>
            <p:ph idx="1"/>
          </p:nvPr>
        </p:nvSpPr>
        <p:spPr>
          <a:xfrm>
            <a:off x="640080" y="2872899"/>
            <a:ext cx="4243589" cy="3320668"/>
          </a:xfrm>
        </p:spPr>
        <p:txBody>
          <a:bodyPr>
            <a:normAutofit/>
          </a:bodyPr>
          <a:lstStyle/>
          <a:p>
            <a:r>
              <a:rPr lang="en-US" sz="1700"/>
              <a:t>Front End</a:t>
            </a:r>
          </a:p>
          <a:p>
            <a:pPr lvl="1"/>
            <a:r>
              <a:rPr lang="en-US" sz="1700"/>
              <a:t>HTML</a:t>
            </a:r>
          </a:p>
          <a:p>
            <a:pPr lvl="1"/>
            <a:r>
              <a:rPr lang="en-US" sz="1700"/>
              <a:t>CSS</a:t>
            </a:r>
          </a:p>
          <a:p>
            <a:pPr lvl="1"/>
            <a:r>
              <a:rPr lang="en-US" sz="1700"/>
              <a:t>JavaScript</a:t>
            </a:r>
          </a:p>
          <a:p>
            <a:pPr lvl="1"/>
            <a:r>
              <a:rPr lang="en-US" sz="1700"/>
              <a:t>BootStrap</a:t>
            </a:r>
          </a:p>
          <a:p>
            <a:r>
              <a:rPr lang="en-US" sz="1700"/>
              <a:t>Application Layer</a:t>
            </a:r>
          </a:p>
          <a:p>
            <a:pPr lvl="1"/>
            <a:r>
              <a:rPr lang="en-US" sz="1700"/>
              <a:t>Python</a:t>
            </a:r>
          </a:p>
          <a:p>
            <a:pPr lvl="1"/>
            <a:r>
              <a:rPr lang="en-US" sz="1700"/>
              <a:t>Flask</a:t>
            </a:r>
          </a:p>
          <a:p>
            <a:r>
              <a:rPr lang="en-US" sz="1700"/>
              <a:t>Back End</a:t>
            </a:r>
          </a:p>
          <a:p>
            <a:pPr lvl="1"/>
            <a:r>
              <a:rPr lang="en-US" sz="1700"/>
              <a:t>PostgreSQL</a:t>
            </a:r>
          </a:p>
        </p:txBody>
      </p:sp>
      <p:pic>
        <p:nvPicPr>
          <p:cNvPr id="5" name="Picture 4" descr="Computer script on a screen">
            <a:extLst>
              <a:ext uri="{FF2B5EF4-FFF2-40B4-BE49-F238E27FC236}">
                <a16:creationId xmlns:a16="http://schemas.microsoft.com/office/drawing/2014/main" id="{119EDBD6-D21D-A9FD-B687-5704F3DC3231}"/>
              </a:ext>
            </a:extLst>
          </p:cNvPr>
          <p:cNvPicPr>
            <a:picLocks noChangeAspect="1"/>
          </p:cNvPicPr>
          <p:nvPr/>
        </p:nvPicPr>
        <p:blipFill rotWithShape="1">
          <a:blip r:embed="rId3"/>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526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E9C1F-BCE5-C743-ED83-E0510C19958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Book Publication Year vs. Average Song Popularity</a:t>
            </a:r>
          </a:p>
        </p:txBody>
      </p:sp>
      <p:pic>
        <p:nvPicPr>
          <p:cNvPr id="4" name="Content Placeholder 3" descr="Chart, scatter chart&#10;&#10;Description automatically generated">
            <a:extLst>
              <a:ext uri="{FF2B5EF4-FFF2-40B4-BE49-F238E27FC236}">
                <a16:creationId xmlns:a16="http://schemas.microsoft.com/office/drawing/2014/main" id="{5064CCB1-C7B3-3BE1-38A9-7F5858FABB1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94199" y="1675227"/>
            <a:ext cx="7203601" cy="4394199"/>
          </a:xfrm>
          <a:prstGeom prst="rect">
            <a:avLst/>
          </a:prstGeom>
        </p:spPr>
      </p:pic>
    </p:spTree>
    <p:extLst>
      <p:ext uri="{BB962C8B-B14F-4D97-AF65-F5344CB8AC3E}">
        <p14:creationId xmlns:p14="http://schemas.microsoft.com/office/powerpoint/2010/main" val="715568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15F00-FCA1-B324-55EC-F69DBF0B453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Book Publication Year vs Average Song Release Year</a:t>
            </a:r>
          </a:p>
        </p:txBody>
      </p:sp>
      <p:pic>
        <p:nvPicPr>
          <p:cNvPr id="4" name="Content Placeholder 3" descr="Chart, scatter chart&#10;&#10;Description automatically generated">
            <a:extLst>
              <a:ext uri="{FF2B5EF4-FFF2-40B4-BE49-F238E27FC236}">
                <a16:creationId xmlns:a16="http://schemas.microsoft.com/office/drawing/2014/main" id="{1767AFAC-501C-CAD9-0258-94D5796BE1BB}"/>
              </a:ext>
            </a:extLst>
          </p:cNvPr>
          <p:cNvPicPr>
            <a:picLocks noGrp="1" noChangeAspect="1"/>
          </p:cNvPicPr>
          <p:nvPr>
            <p:ph idx="1"/>
          </p:nvPr>
        </p:nvPicPr>
        <p:blipFill>
          <a:blip r:embed="rId3"/>
          <a:stretch>
            <a:fillRect/>
          </a:stretch>
        </p:blipFill>
        <p:spPr>
          <a:xfrm>
            <a:off x="2494198" y="1675227"/>
            <a:ext cx="7203604" cy="4394199"/>
          </a:xfrm>
          <a:prstGeom prst="rect">
            <a:avLst/>
          </a:prstGeom>
        </p:spPr>
      </p:pic>
    </p:spTree>
    <p:extLst>
      <p:ext uri="{BB962C8B-B14F-4D97-AF65-F5344CB8AC3E}">
        <p14:creationId xmlns:p14="http://schemas.microsoft.com/office/powerpoint/2010/main" val="207304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00A9-0903-E9D6-4006-BCA72018A52F}"/>
              </a:ext>
            </a:extLst>
          </p:cNvPr>
          <p:cNvSpPr>
            <a:spLocks noGrp="1"/>
          </p:cNvSpPr>
          <p:nvPr>
            <p:ph type="title"/>
          </p:nvPr>
        </p:nvSpPr>
        <p:spPr/>
        <p:txBody>
          <a:bodyPr/>
          <a:lstStyle/>
          <a:p>
            <a:pPr algn="ctr"/>
            <a:r>
              <a:rPr lang="en-US" sz="4400" dirty="0"/>
              <a:t>Distribution of Playlist Followers and Song Popularity</a:t>
            </a:r>
            <a:endParaRPr lang="en-US" dirty="0"/>
          </a:p>
        </p:txBody>
      </p:sp>
      <p:pic>
        <p:nvPicPr>
          <p:cNvPr id="4" name="Content Placeholder 3" descr="Chart&#10;&#10;Description automatically generated">
            <a:extLst>
              <a:ext uri="{FF2B5EF4-FFF2-40B4-BE49-F238E27FC236}">
                <a16:creationId xmlns:a16="http://schemas.microsoft.com/office/drawing/2014/main" id="{0D81D914-63D3-F092-81AF-1B1DACE5F7D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9600" y="1797843"/>
            <a:ext cx="5486400" cy="4292600"/>
          </a:xfrm>
          <a:prstGeom prst="rect">
            <a:avLst/>
          </a:prstGeom>
        </p:spPr>
      </p:pic>
      <p:pic>
        <p:nvPicPr>
          <p:cNvPr id="5" name="Picture 4" descr="Chart, pie chart&#10;&#10;Description automatically generated">
            <a:extLst>
              <a:ext uri="{FF2B5EF4-FFF2-40B4-BE49-F238E27FC236}">
                <a16:creationId xmlns:a16="http://schemas.microsoft.com/office/drawing/2014/main" id="{1974F4F1-E7C5-3496-2886-68D5DBF9BD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85007" y="1797843"/>
            <a:ext cx="5968793" cy="4536281"/>
          </a:xfrm>
          <a:prstGeom prst="rect">
            <a:avLst/>
          </a:prstGeom>
        </p:spPr>
      </p:pic>
    </p:spTree>
    <p:extLst>
      <p:ext uri="{BB962C8B-B14F-4D97-AF65-F5344CB8AC3E}">
        <p14:creationId xmlns:p14="http://schemas.microsoft.com/office/powerpoint/2010/main" val="271495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15F00-FCA1-B324-55EC-F69DBF0B453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Number of Playlist Followers vs. Average Song Popularity</a:t>
            </a:r>
          </a:p>
        </p:txBody>
      </p:sp>
      <p:pic>
        <p:nvPicPr>
          <p:cNvPr id="4" name="Content Placeholder 3" descr="Chart, bar chart&#10;&#10;Description automatically generated">
            <a:extLst>
              <a:ext uri="{FF2B5EF4-FFF2-40B4-BE49-F238E27FC236}">
                <a16:creationId xmlns:a16="http://schemas.microsoft.com/office/drawing/2014/main" id="{20265569-5622-E306-9DA4-3DC132595A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3480" y="1675227"/>
            <a:ext cx="7145039" cy="4394199"/>
          </a:xfrm>
          <a:prstGeom prst="rect">
            <a:avLst/>
          </a:prstGeom>
        </p:spPr>
      </p:pic>
    </p:spTree>
    <p:extLst>
      <p:ext uri="{BB962C8B-B14F-4D97-AF65-F5344CB8AC3E}">
        <p14:creationId xmlns:p14="http://schemas.microsoft.com/office/powerpoint/2010/main" val="152339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4111E-7BF3-DD8B-45DE-9D76E238186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Track Release Year Distribution</a:t>
            </a:r>
          </a:p>
        </p:txBody>
      </p:sp>
      <p:pic>
        <p:nvPicPr>
          <p:cNvPr id="4" name="Content Placeholder 3" descr="Chart, histogram&#10;&#10;Description automatically generated">
            <a:extLst>
              <a:ext uri="{FF2B5EF4-FFF2-40B4-BE49-F238E27FC236}">
                <a16:creationId xmlns:a16="http://schemas.microsoft.com/office/drawing/2014/main" id="{890E8998-EA3F-0C2C-7206-3A194C7C10D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64432" y="1675227"/>
            <a:ext cx="7263136" cy="4394199"/>
          </a:xfrm>
          <a:prstGeom prst="rect">
            <a:avLst/>
          </a:prstGeom>
        </p:spPr>
      </p:pic>
    </p:spTree>
    <p:extLst>
      <p:ext uri="{BB962C8B-B14F-4D97-AF65-F5344CB8AC3E}">
        <p14:creationId xmlns:p14="http://schemas.microsoft.com/office/powerpoint/2010/main" val="2419193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230</TotalTime>
  <Words>1469</Words>
  <Application>Microsoft Macintosh PowerPoint</Application>
  <PresentationFormat>Widescreen</PresentationFormat>
  <Paragraphs>101</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Symbol</vt:lpstr>
      <vt:lpstr>Office Theme</vt:lpstr>
      <vt:lpstr>GenreBridge Overview</vt:lpstr>
      <vt:lpstr>Introduction</vt:lpstr>
      <vt:lpstr>Course Relevance</vt:lpstr>
      <vt:lpstr>Implementation</vt:lpstr>
      <vt:lpstr>Book Publication Year vs. Average Song Popularity</vt:lpstr>
      <vt:lpstr>Book Publication Year vs Average Song Release Year</vt:lpstr>
      <vt:lpstr>Distribution of Playlist Followers and Song Popularity</vt:lpstr>
      <vt:lpstr>Number of Playlist Followers vs. Average Song Popularity</vt:lpstr>
      <vt:lpstr>Track Release Year Distribution</vt:lpstr>
      <vt:lpstr>Implied Book Popularity</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GenreBridge Overview</dc:title>
  <dc:creator>Wofford, Christina</dc:creator>
  <cp:lastModifiedBy>Wofford, Christina</cp:lastModifiedBy>
  <cp:revision>11</cp:revision>
  <dcterms:created xsi:type="dcterms:W3CDTF">2023-05-08T18:50:22Z</dcterms:created>
  <dcterms:modified xsi:type="dcterms:W3CDTF">2023-05-08T22:41:16Z</dcterms:modified>
</cp:coreProperties>
</file>