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27"/>
  </p:notesMasterIdLst>
  <p:handoutMasterIdLst>
    <p:handoutMasterId r:id="rId28"/>
  </p:handoutMasterIdLst>
  <p:sldIdLst>
    <p:sldId id="281" r:id="rId5"/>
    <p:sldId id="291" r:id="rId6"/>
    <p:sldId id="296" r:id="rId7"/>
    <p:sldId id="301" r:id="rId8"/>
    <p:sldId id="294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297" r:id="rId19"/>
    <p:sldId id="300" r:id="rId20"/>
    <p:sldId id="303" r:id="rId21"/>
    <p:sldId id="295" r:id="rId22"/>
    <p:sldId id="304" r:id="rId23"/>
    <p:sldId id="305" r:id="rId24"/>
    <p:sldId id="306" r:id="rId25"/>
    <p:sldId id="298" r:id="rId26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urzon" initials="RC" lastIdx="1" clrIdx="0">
    <p:extLst/>
  </p:cmAuthor>
  <p:cmAuthor id="2" name="Cristina Roman" initials="CR" lastIdx="1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11B"/>
    <a:srgbClr val="DF411C"/>
    <a:srgbClr val="DC5D2A"/>
    <a:srgbClr val="7F8781"/>
    <a:srgbClr val="EEEEEE"/>
    <a:srgbClr val="000000"/>
    <a:srgbClr val="DE412F"/>
    <a:srgbClr val="4A4E52"/>
    <a:srgbClr val="E3E8EB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868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985468-EA09-47E3-8036-5BF84197CAEF}" type="datetimeFigureOut">
              <a:rPr lang="en-GB" smtClean="0"/>
              <a:t>08/10/2017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3BD5E-F603-431C-B79D-697385AE35AF}" type="datetimeFigureOut">
              <a:rPr lang="en-GB" smtClean="0"/>
              <a:t>08/10/2017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TITLE GOES HERE. It may stretch to two lines.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337995" y="26655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06824" y="996707"/>
            <a:ext cx="4186165" cy="660738"/>
          </a:xfrm>
        </p:spPr>
        <p:txBody>
          <a:bodyPr wrap="square" lIns="0" anchor="t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28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9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6824" y="2016874"/>
            <a:ext cx="9682333" cy="3934346"/>
          </a:xfrm>
        </p:spPr>
        <p:txBody>
          <a:bodyPr wrap="none" lIns="0"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Tx/>
              <a:buFont typeface="Wingdings" panose="05000000000000000000" pitchFamily="2" charset="2"/>
              <a:buChar char="§"/>
              <a:tabLst/>
              <a:defRPr lang="en-US" sz="33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First topics on the agenda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Text Placeholder 1"/>
          <p:cNvSpPr txBox="1">
            <a:spLocks/>
          </p:cNvSpPr>
          <p:nvPr userDrawn="1"/>
        </p:nvSpPr>
        <p:spPr>
          <a:xfrm flipH="1">
            <a:off x="806824" y="1708920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8690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1218690" y="3360613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ct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600200" indent="-228600" algn="ctr"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1218690" y="25955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3021340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r">
              <a:buFontTx/>
              <a:buNone/>
              <a:defRPr>
                <a:solidFill>
                  <a:schemeClr val="tx1"/>
                </a:solidFill>
              </a:defRPr>
            </a:lvl5pPr>
            <a:lvl6pPr algn="r">
              <a:defRPr sz="1200"/>
            </a:lvl6pPr>
            <a:lvl8pPr algn="r">
              <a:defRPr sz="120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and possibly second row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3028387"/>
            <a:ext cx="6401554" cy="1347548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34559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46564" y="2568629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19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46564" y="2191023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398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 smtClean="0"/>
              <a:t>Insert text here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 smtClean="0"/>
              <a:t>Insert text here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2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399541" y="2575061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2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093355" y="2586006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711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80985" y="1539089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647761" y="2337460"/>
            <a:ext cx="7982533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66126" y="1647185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6824" y="2321982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6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54106" y="3166616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ontent Placeholder 2"/>
          <p:cNvSpPr>
            <a:spLocks noGrp="1"/>
          </p:cNvSpPr>
          <p:nvPr>
            <p:ph idx="25" hasCustomPrompt="1"/>
          </p:nvPr>
        </p:nvSpPr>
        <p:spPr>
          <a:xfrm>
            <a:off x="1066126" y="3274712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6" name="Content Placeholder 2"/>
          <p:cNvSpPr>
            <a:spLocks noGrp="1"/>
          </p:cNvSpPr>
          <p:nvPr>
            <p:ph idx="26" hasCustomPrompt="1"/>
          </p:nvPr>
        </p:nvSpPr>
        <p:spPr>
          <a:xfrm>
            <a:off x="806824" y="3949509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0" name="Rectangle 39"/>
          <p:cNvSpPr/>
          <p:nvPr userDrawn="1"/>
        </p:nvSpPr>
        <p:spPr>
          <a:xfrm>
            <a:off x="854106" y="4794143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1066126" y="4902239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2" name="Content Placeholder 2"/>
          <p:cNvSpPr>
            <a:spLocks noGrp="1"/>
          </p:cNvSpPr>
          <p:nvPr>
            <p:ph idx="28" hasCustomPrompt="1"/>
          </p:nvPr>
        </p:nvSpPr>
        <p:spPr>
          <a:xfrm>
            <a:off x="806824" y="5577036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9" hasCustomPrompt="1"/>
          </p:nvPr>
        </p:nvSpPr>
        <p:spPr>
          <a:xfrm>
            <a:off x="3647761" y="1539089"/>
            <a:ext cx="7982533" cy="742791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E411B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copy here insert copy here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647761" y="159908"/>
            <a:ext cx="7395049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30" hasCustomPrompt="1"/>
          </p:nvPr>
        </p:nvSpPr>
        <p:spPr>
          <a:xfrm>
            <a:off x="880985" y="648708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tx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logo or icons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050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16528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2" r:id="rId2"/>
    <p:sldLayoutId id="2147483718" r:id="rId3"/>
    <p:sldLayoutId id="2147483715" r:id="rId4"/>
    <p:sldLayoutId id="2147483716" r:id="rId5"/>
    <p:sldLayoutId id="2147483717" r:id="rId6"/>
    <p:sldLayoutId id="2147483683" r:id="rId7"/>
    <p:sldLayoutId id="2147483714" r:id="rId8"/>
    <p:sldLayoutId id="214748368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E411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tractortest.org/#/api?view=webdriver.WebDriver.prototype.actions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tractortest.org/#/api?view=webdriver.WebDriver.prototype.actions" TargetMode="External"/><Relationship Id="rId7" Type="http://schemas.openxmlformats.org/officeDocument/2006/relationships/hyperlink" Target="https://semaphoreci.com/community/tutorials/getting-started-with-protractor-and-cucumber" TargetMode="External"/><Relationship Id="rId2" Type="http://schemas.openxmlformats.org/officeDocument/2006/relationships/hyperlink" Target="http://www.protractortest.org/#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sitepoint.com/asynchronous-apis-using-fetch-api-es6-generators/" TargetMode="External"/><Relationship Id="rId5" Type="http://schemas.openxmlformats.org/officeDocument/2006/relationships/hyperlink" Target="https://code.tutsplus.com/tutorials/how-to-use-map-filter-reduce-in-javascript--cms-26209" TargetMode="External"/><Relationship Id="rId4" Type="http://schemas.openxmlformats.org/officeDocument/2006/relationships/hyperlink" Target="https://www.thoughtworks.com/insights/blog/using-page-objects-overcome-protractors-shortcoming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emaphoreci.com/community/tutorials/behavior-driven-developmen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Cucumberjs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FF0000"/>
                </a:solidFill>
              </a:rPr>
              <a:t>protractor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394460" y="4594285"/>
            <a:ext cx="7254240" cy="10426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E2E</a:t>
            </a:r>
            <a:r>
              <a:rPr lang="en-US" dirty="0" smtClean="0"/>
              <a:t> testing , October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9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Script + es6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20"/>
          </p:nvPr>
        </p:nvSpPr>
        <p:spPr>
          <a:xfrm>
            <a:off x="829483" y="1585571"/>
            <a:ext cx="10594675" cy="33855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functional </a:t>
            </a:r>
            <a:r>
              <a:rPr lang="en-US" dirty="0" smtClean="0">
                <a:solidFill>
                  <a:srgbClr val="FF0000"/>
                </a:solidFill>
              </a:rPr>
              <a:t>programming(reduce)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1358" y="5343494"/>
            <a:ext cx="1113576" cy="40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-150" dirty="0" smtClean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TEXT</a:t>
            </a:r>
            <a:endParaRPr lang="en-GB" sz="2000" b="1" spc="-150" dirty="0">
              <a:solidFill>
                <a:schemeClr val="bg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6" name="Content Placeholder 7"/>
          <p:cNvSpPr txBox="1">
            <a:spLocks/>
          </p:cNvSpPr>
          <p:nvPr/>
        </p:nvSpPr>
        <p:spPr>
          <a:xfrm>
            <a:off x="6381366" y="5225114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sp>
        <p:nvSpPr>
          <p:cNvPr id="22" name="Content Placeholder 7"/>
          <p:cNvSpPr txBox="1">
            <a:spLocks/>
          </p:cNvSpPr>
          <p:nvPr/>
        </p:nvSpPr>
        <p:spPr>
          <a:xfrm>
            <a:off x="8936553" y="4412151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37" y="2514126"/>
            <a:ext cx="6858594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6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Script + es6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20"/>
          </p:nvPr>
        </p:nvSpPr>
        <p:spPr>
          <a:xfrm>
            <a:off x="829483" y="1585571"/>
            <a:ext cx="10594675" cy="33855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functional </a:t>
            </a:r>
            <a:r>
              <a:rPr lang="en-US" dirty="0" smtClean="0">
                <a:solidFill>
                  <a:srgbClr val="FF0000"/>
                </a:solidFill>
              </a:rPr>
              <a:t>programming (reduce)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1358" y="5343494"/>
            <a:ext cx="1113576" cy="40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-150" dirty="0" smtClean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TEXT</a:t>
            </a:r>
            <a:endParaRPr lang="en-GB" sz="2000" b="1" spc="-150" dirty="0">
              <a:solidFill>
                <a:schemeClr val="bg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6" name="Content Placeholder 7"/>
          <p:cNvSpPr txBox="1">
            <a:spLocks/>
          </p:cNvSpPr>
          <p:nvPr/>
        </p:nvSpPr>
        <p:spPr>
          <a:xfrm>
            <a:off x="6381366" y="5225114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sp>
        <p:nvSpPr>
          <p:cNvPr id="22" name="Content Placeholder 7"/>
          <p:cNvSpPr txBox="1">
            <a:spLocks/>
          </p:cNvSpPr>
          <p:nvPr/>
        </p:nvSpPr>
        <p:spPr>
          <a:xfrm>
            <a:off x="8936553" y="4412151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82" y="2239034"/>
            <a:ext cx="7110076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Script + es6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20"/>
          </p:nvPr>
        </p:nvSpPr>
        <p:spPr>
          <a:xfrm>
            <a:off x="829483" y="1585571"/>
            <a:ext cx="10594675" cy="33855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PROMISE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1358" y="5343494"/>
            <a:ext cx="1113576" cy="40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-150" dirty="0" smtClean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TEXT</a:t>
            </a:r>
            <a:endParaRPr lang="en-GB" sz="2000" b="1" spc="-150" dirty="0">
              <a:solidFill>
                <a:schemeClr val="bg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6" name="Content Placeholder 7"/>
          <p:cNvSpPr txBox="1">
            <a:spLocks/>
          </p:cNvSpPr>
          <p:nvPr/>
        </p:nvSpPr>
        <p:spPr>
          <a:xfrm>
            <a:off x="6381366" y="5225114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sp>
        <p:nvSpPr>
          <p:cNvPr id="22" name="Content Placeholder 7"/>
          <p:cNvSpPr txBox="1">
            <a:spLocks/>
          </p:cNvSpPr>
          <p:nvPr/>
        </p:nvSpPr>
        <p:spPr>
          <a:xfrm>
            <a:off x="8936553" y="4412151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74" y="2130144"/>
            <a:ext cx="7620660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Script + es6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20"/>
          </p:nvPr>
        </p:nvSpPr>
        <p:spPr>
          <a:xfrm>
            <a:off x="829483" y="1585571"/>
            <a:ext cx="10594675" cy="33855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GENERATORS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1358" y="5343494"/>
            <a:ext cx="1113576" cy="40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-150" dirty="0" smtClean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TEXT</a:t>
            </a:r>
            <a:endParaRPr lang="en-GB" sz="2000" b="1" spc="-150" dirty="0">
              <a:solidFill>
                <a:schemeClr val="bg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6" name="Content Placeholder 7"/>
          <p:cNvSpPr txBox="1">
            <a:spLocks/>
          </p:cNvSpPr>
          <p:nvPr/>
        </p:nvSpPr>
        <p:spPr>
          <a:xfrm>
            <a:off x="6381366" y="5225114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sp>
        <p:nvSpPr>
          <p:cNvPr id="22" name="Content Placeholder 7"/>
          <p:cNvSpPr txBox="1">
            <a:spLocks/>
          </p:cNvSpPr>
          <p:nvPr/>
        </p:nvSpPr>
        <p:spPr>
          <a:xfrm>
            <a:off x="8936553" y="4412151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799" y="2395195"/>
            <a:ext cx="5730737" cy="31244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8954" y="2710906"/>
            <a:ext cx="3459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Suspended start =&gt;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smtClean="0"/>
              <a:t>Executing =&gt;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smtClean="0"/>
              <a:t>Suspended </a:t>
            </a:r>
            <a:r>
              <a:rPr lang="en-US" dirty="0" smtClean="0">
                <a:solidFill>
                  <a:srgbClr val="FF0000"/>
                </a:solidFill>
              </a:rPr>
              <a:t>yield </a:t>
            </a:r>
            <a:r>
              <a:rPr lang="en-US" dirty="0" smtClean="0"/>
              <a:t>=&gt;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smtClean="0"/>
              <a:t>Executing =&gt;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smtClean="0"/>
              <a:t>Completed.  (</a:t>
            </a:r>
            <a:r>
              <a:rPr lang="en-US" dirty="0" err="1" smtClean="0"/>
              <a:t>Iterator.next</a:t>
            </a:r>
            <a:r>
              <a:rPr lang="en-US" dirty="0" smtClean="0"/>
              <a:t>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Script + es6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20"/>
          </p:nvPr>
        </p:nvSpPr>
        <p:spPr>
          <a:xfrm>
            <a:off x="829483" y="1585571"/>
            <a:ext cx="10594675" cy="33855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GENERATORS + PROMISE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1358" y="5343494"/>
            <a:ext cx="1113576" cy="40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-150" dirty="0" smtClean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TEXT</a:t>
            </a:r>
            <a:endParaRPr lang="en-GB" sz="2000" b="1" spc="-150" dirty="0">
              <a:solidFill>
                <a:schemeClr val="bg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6" name="Content Placeholder 7"/>
          <p:cNvSpPr txBox="1">
            <a:spLocks/>
          </p:cNvSpPr>
          <p:nvPr/>
        </p:nvSpPr>
        <p:spPr>
          <a:xfrm>
            <a:off x="6381366" y="5225114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sp>
        <p:nvSpPr>
          <p:cNvPr id="22" name="Content Placeholder 7"/>
          <p:cNvSpPr txBox="1">
            <a:spLocks/>
          </p:cNvSpPr>
          <p:nvPr/>
        </p:nvSpPr>
        <p:spPr>
          <a:xfrm>
            <a:off x="8936553" y="4412151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38" y="2020061"/>
            <a:ext cx="6662062" cy="455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03799" y="103766"/>
            <a:ext cx="9831977" cy="1025980"/>
          </a:xfrm>
        </p:spPr>
        <p:txBody>
          <a:bodyPr/>
          <a:lstStyle/>
          <a:p>
            <a:r>
              <a:rPr lang="en-US" b="0" dirty="0"/>
              <a:t>Some helper functions in </a:t>
            </a:r>
            <a:r>
              <a:rPr lang="en-US" b="0" dirty="0">
                <a:solidFill>
                  <a:srgbClr val="FF0000"/>
                </a:solidFill>
              </a:rPr>
              <a:t>protractor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21" y="1478519"/>
            <a:ext cx="5151566" cy="2796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72" y="1710949"/>
            <a:ext cx="4991533" cy="23319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569" y="3840938"/>
            <a:ext cx="4071853" cy="25885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44" y="4500762"/>
            <a:ext cx="6058425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8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Protractor </a:t>
            </a:r>
            <a:r>
              <a:rPr lang="en-US" b="0" dirty="0" err="1" smtClean="0"/>
              <a:t>Api</a:t>
            </a:r>
            <a:r>
              <a:rPr lang="en-US" b="0" dirty="0" smtClean="0"/>
              <a:t>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0395" y="1802921"/>
            <a:ext cx="10532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2"/>
              </a:rPr>
              <a:t>http://www.protractortest.org/#/</a:t>
            </a:r>
            <a:r>
              <a:rPr lang="en-US" sz="2800" dirty="0" smtClean="0">
                <a:hlinkClick r:id="rId2"/>
              </a:rPr>
              <a:t>api?view=webdriver.WebDriver.prototype.actions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04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03799" y="103766"/>
            <a:ext cx="9831977" cy="1025980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Page objects </a:t>
            </a:r>
            <a:r>
              <a:rPr lang="en-GB" dirty="0" smtClean="0"/>
              <a:t>– automation testing</a:t>
            </a:r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77083" y="1527043"/>
            <a:ext cx="10485408" cy="364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158700" rIns="15870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Page Object is a Design Pattern which has become popular in test automation for enhancing test </a:t>
            </a:r>
            <a:r>
              <a:rPr lang="en-US" i="1" dirty="0" smtClean="0"/>
              <a:t>maintenance and </a:t>
            </a:r>
            <a:r>
              <a:rPr lang="en-US" i="1" dirty="0"/>
              <a:t>reducing code duplication</a:t>
            </a:r>
            <a:r>
              <a:rPr lang="en-US" i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 </a:t>
            </a:r>
            <a:r>
              <a:rPr lang="en-US" i="1" dirty="0"/>
              <a:t>A page object is an object-oriented class that serves as an interface to a page of your AUT. </a:t>
            </a:r>
            <a:endParaRPr lang="en-US" i="1" dirty="0" smtClean="0"/>
          </a:p>
          <a:p>
            <a:r>
              <a:rPr lang="en-US" i="1" dirty="0" smtClean="0"/>
              <a:t>    The </a:t>
            </a:r>
            <a:r>
              <a:rPr lang="en-US" i="1" dirty="0"/>
              <a:t>tests then use the methods of this page object class whenever they need to interact with </a:t>
            </a:r>
            <a:r>
              <a:rPr lang="en-US" i="1" dirty="0" smtClean="0"/>
              <a:t>that</a:t>
            </a:r>
          </a:p>
          <a:p>
            <a:r>
              <a:rPr lang="en-US" i="1" dirty="0" smtClean="0"/>
              <a:t>     page </a:t>
            </a:r>
            <a:r>
              <a:rPr lang="en-US" i="1" dirty="0"/>
              <a:t>of the UI. </a:t>
            </a: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The </a:t>
            </a:r>
            <a:r>
              <a:rPr lang="en-US" i="1" dirty="0"/>
              <a:t>benefit is that if the UI changes for the page, the tests themselves don’t need to change, </a:t>
            </a:r>
            <a:endParaRPr lang="en-US" i="1" dirty="0" smtClean="0"/>
          </a:p>
          <a:p>
            <a:r>
              <a:rPr lang="en-US" i="1" dirty="0" smtClean="0"/>
              <a:t>    only </a:t>
            </a:r>
            <a:r>
              <a:rPr lang="en-US" i="1" dirty="0"/>
              <a:t>the code within the page object needs to change. </a:t>
            </a: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Subsequently </a:t>
            </a:r>
            <a:r>
              <a:rPr lang="en-US" i="1" dirty="0"/>
              <a:t>all changes to support that new UI are located in one place.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3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Page object Examples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6" y="1563155"/>
            <a:ext cx="6246879" cy="3817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828" y="1674139"/>
            <a:ext cx="6294164" cy="381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 Cucumber feature files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8" y="1607702"/>
            <a:ext cx="6218459" cy="2728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872" y="3849081"/>
            <a:ext cx="6706181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806824" y="2016874"/>
            <a:ext cx="10985485" cy="3934346"/>
          </a:xfrm>
        </p:spPr>
        <p:txBody>
          <a:bodyPr/>
          <a:lstStyle/>
          <a:p>
            <a:r>
              <a:rPr lang="en-US" dirty="0" smtClean="0"/>
              <a:t>Protractor and cucumber</a:t>
            </a:r>
          </a:p>
          <a:p>
            <a:r>
              <a:rPr lang="en-US" dirty="0" smtClean="0"/>
              <a:t>Protractor and </a:t>
            </a:r>
            <a:r>
              <a:rPr lang="en-US" dirty="0" err="1" smtClean="0"/>
              <a:t>bdd</a:t>
            </a:r>
            <a:endParaRPr lang="en-US" dirty="0" smtClean="0"/>
          </a:p>
          <a:p>
            <a:r>
              <a:rPr lang="en-US" dirty="0" smtClean="0"/>
              <a:t>Java script + es6</a:t>
            </a:r>
          </a:p>
          <a:p>
            <a:r>
              <a:rPr lang="en-US" dirty="0" smtClean="0"/>
              <a:t>Helper functions in protractor(step definitions)</a:t>
            </a:r>
          </a:p>
          <a:p>
            <a:r>
              <a:rPr lang="en-US" dirty="0" smtClean="0"/>
              <a:t>Protractor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Page objects</a:t>
            </a:r>
          </a:p>
          <a:p>
            <a:r>
              <a:rPr lang="en-US" dirty="0" smtClean="0"/>
              <a:t>Cucumber examples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8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806824" y="1958196"/>
            <a:ext cx="10562792" cy="620683"/>
          </a:xfrm>
        </p:spPr>
        <p:txBody>
          <a:bodyPr/>
          <a:lstStyle/>
          <a:p>
            <a:r>
              <a:rPr lang="en-US" dirty="0" smtClean="0"/>
              <a:t>Lets see the practical work in action….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 Sources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845425" y="1595887"/>
            <a:ext cx="10562792" cy="4750018"/>
          </a:xfrm>
        </p:spPr>
        <p:txBody>
          <a:bodyPr/>
          <a:lstStyle/>
          <a:p>
            <a:r>
              <a:rPr lang="en-US" b="1" dirty="0" smtClean="0"/>
              <a:t>Protractor</a:t>
            </a:r>
            <a:r>
              <a:rPr lang="en-US" sz="12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2"/>
              </a:rPr>
              <a:t>http://www.protractortest.org</a:t>
            </a:r>
            <a:r>
              <a:rPr lang="en-US" sz="1200" dirty="0" smtClean="0">
                <a:hlinkClick r:id="rId2"/>
              </a:rPr>
              <a:t>/#/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3"/>
              </a:rPr>
              <a:t>http://www.protractortest.org/#/</a:t>
            </a:r>
            <a:r>
              <a:rPr lang="en-US" sz="1200" dirty="0" smtClean="0">
                <a:hlinkClick r:id="rId3"/>
              </a:rPr>
              <a:t>api?view=webdriver.WebDriver.prototype.actions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www.thoughtworks.com/insights/blog/using-page-objects-overcome-protractors-shortcomings</a:t>
            </a:r>
            <a:endParaRPr lang="en-US" sz="1200" dirty="0" smtClean="0"/>
          </a:p>
          <a:p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r>
              <a:rPr lang="en-US" sz="1200" b="1" dirty="0" smtClean="0"/>
              <a:t>Java Script: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5"/>
              </a:rPr>
              <a:t>https://code.tutsplus.com/tutorials/how-to-use-map-filter-reduce-in-javascript--</a:t>
            </a:r>
            <a:r>
              <a:rPr lang="en-US" sz="1200" dirty="0" smtClean="0">
                <a:hlinkClick r:id="rId5"/>
              </a:rPr>
              <a:t>cms-26209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FF0000"/>
                </a:solidFill>
              </a:rPr>
              <a:t>Secrets of the JavaScript Ninja SECOND EDITION – Generators And Promises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  <a:hlinkClick r:id="rId6"/>
              </a:rPr>
              <a:t>https://www.sitepoint.com/asynchronous-apis-using-fetch-api-es6-generators</a:t>
            </a:r>
            <a:r>
              <a:rPr lang="en-US" sz="1200" b="1" dirty="0" smtClean="0">
                <a:solidFill>
                  <a:srgbClr val="FF0000"/>
                </a:solidFill>
                <a:hlinkClick r:id="rId6"/>
              </a:rPr>
              <a:t>/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 err="1" smtClean="0"/>
              <a:t>CucumberJS</a:t>
            </a:r>
            <a:r>
              <a:rPr lang="en-US" sz="1200" b="1" dirty="0" smtClean="0"/>
              <a:t> + Protractor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hlinkClick r:id="rId7"/>
              </a:rPr>
              <a:t>https://</a:t>
            </a:r>
            <a:r>
              <a:rPr lang="en-US" sz="1200" b="1" dirty="0" smtClean="0">
                <a:hlinkClick r:id="rId7"/>
              </a:rPr>
              <a:t>semaphoreci.com/community/tutorials/getting-started-with-protractor-and-cucumber</a:t>
            </a:r>
            <a:endParaRPr lang="en-US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0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GB" dirty="0" smtClean="0"/>
              <a:t>Hristina </a:t>
            </a:r>
            <a:r>
              <a:rPr lang="en-GB" dirty="0" err="1" smtClean="0"/>
              <a:t>nastevska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GB" dirty="0" smtClean="0"/>
              <a:t>Hristina.Nastevska@endava.com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2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Developer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97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Protractor and cucumber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idx="19"/>
          </p:nvPr>
        </p:nvSpPr>
        <p:spPr>
          <a:xfrm>
            <a:off x="1218690" y="1949707"/>
            <a:ext cx="9831977" cy="341632"/>
          </a:xfrm>
        </p:spPr>
        <p:txBody>
          <a:bodyPr/>
          <a:lstStyle/>
          <a:p>
            <a:r>
              <a:rPr lang="en-US" sz="1800" b="0" dirty="0"/>
              <a:t>an end-to-end testing framework built specifically for </a:t>
            </a:r>
            <a:r>
              <a:rPr lang="en-US" sz="1800" b="0" dirty="0" smtClean="0"/>
              <a:t>AngularJS</a:t>
            </a:r>
            <a:r>
              <a:rPr lang="en-US" sz="1800" b="0" dirty="0"/>
              <a:t> </a:t>
            </a:r>
            <a:endParaRPr lang="en-US" sz="1800" dirty="0" smtClean="0"/>
          </a:p>
        </p:txBody>
      </p:sp>
      <p:sp>
        <p:nvSpPr>
          <p:cNvPr id="17" name="Content Placeholder 16"/>
          <p:cNvSpPr>
            <a:spLocks noGrp="1"/>
          </p:cNvSpPr>
          <p:nvPr>
            <p:ph idx="22"/>
          </p:nvPr>
        </p:nvSpPr>
        <p:spPr>
          <a:xfrm>
            <a:off x="1342590" y="3055158"/>
            <a:ext cx="9831977" cy="223283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One of the greatest features of Protractor is its ability to </a:t>
            </a:r>
            <a:r>
              <a:rPr lang="en-US" dirty="0">
                <a:solidFill>
                  <a:srgbClr val="FF0000"/>
                </a:solidFill>
              </a:rPr>
              <a:t>"be smart" about waiting for a page to load</a:t>
            </a:r>
            <a:r>
              <a:rPr lang="en-US" dirty="0"/>
              <a:t>, limiting the amount of </a:t>
            </a:r>
            <a:r>
              <a:rPr lang="en-US" dirty="0">
                <a:solidFill>
                  <a:srgbClr val="FF0000"/>
                </a:solidFill>
              </a:rPr>
              <a:t>waits and sleeps </a:t>
            </a:r>
            <a:r>
              <a:rPr lang="en-US" dirty="0"/>
              <a:t>you use in your suite. 	 </a:t>
            </a:r>
            <a:r>
              <a:rPr lang="en-US" dirty="0" smtClean="0"/>
              <a:t>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Protractor is also incredibly flexible in that it allows you to incorporate different </a:t>
            </a:r>
            <a:r>
              <a:rPr lang="en-US" dirty="0">
                <a:hlinkClick r:id="rId2"/>
              </a:rPr>
              <a:t>behavior-driven development (BDD)</a:t>
            </a:r>
            <a:r>
              <a:rPr lang="en-US" dirty="0"/>
              <a:t> frameworks like Cucumber into your workflow.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3"/>
          </p:nvPr>
        </p:nvSpPr>
        <p:spPr>
          <a:xfrm>
            <a:off x="1342590" y="2355078"/>
            <a:ext cx="9584176" cy="313932"/>
          </a:xfrm>
        </p:spPr>
        <p:txBody>
          <a:bodyPr/>
          <a:lstStyle/>
          <a:p>
            <a:r>
              <a:rPr lang="en-US" sz="1600" b="0" dirty="0"/>
              <a:t>It allows you to create tests that interact with a browser like a real user </a:t>
            </a:r>
            <a:r>
              <a:rPr lang="en-US" sz="1600" b="0" dirty="0" smtClean="0"/>
              <a:t>would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171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Protractor and BDD</a:t>
            </a:r>
            <a:br>
              <a:rPr lang="en-US" dirty="0"/>
            </a:br>
            <a:endParaRPr lang="en-US" dirty="0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836799" y="2010124"/>
            <a:ext cx="10580044" cy="42724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Out of the box, Protractor supports Jasmine. Jasmine allows you to write your specs based on the behavior of the </a:t>
            </a:r>
            <a:r>
              <a:rPr lang="en-US" sz="2000" dirty="0" smtClean="0"/>
              <a:t>application. This </a:t>
            </a:r>
            <a:r>
              <a:rPr lang="en-US" sz="2000" dirty="0"/>
              <a:t>is great for unit tests, but may not be the preferred format for business-facing users</a:t>
            </a:r>
            <a:r>
              <a:rPr lang="en-US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 What if your business team wants the ability to see a higher-level view of what your suite is testing against? </a:t>
            </a:r>
            <a:r>
              <a:rPr lang="en-US" sz="2000" dirty="0" smtClean="0"/>
              <a:t>This is </a:t>
            </a:r>
            <a:r>
              <a:rPr lang="en-US" sz="2000" dirty="0"/>
              <a:t>where Cucumber comes in</a:t>
            </a:r>
            <a:r>
              <a:rPr lang="en-US" sz="2000" dirty="0" smtClean="0"/>
              <a:t>.</a:t>
            </a:r>
            <a:r>
              <a:rPr lang="en-US" sz="2000" dirty="0"/>
              <a:t> Cucumber is another BDD framework that focuses more on features or </a:t>
            </a:r>
            <a:r>
              <a:rPr lang="en-US" sz="2000" dirty="0" smtClean="0"/>
              <a:t>stories.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Cucumber provides your team with living documentation, built right into your tests, so it is a great option for incorporating with your Protractor tests.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0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Script + es6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20"/>
          </p:nvPr>
        </p:nvSpPr>
        <p:spPr>
          <a:xfrm>
            <a:off x="829483" y="1599008"/>
            <a:ext cx="10594675" cy="33855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functional </a:t>
            </a:r>
            <a:r>
              <a:rPr lang="en-US" dirty="0" smtClean="0">
                <a:solidFill>
                  <a:srgbClr val="FF0000"/>
                </a:solidFill>
              </a:rPr>
              <a:t>programming (</a:t>
            </a:r>
            <a:r>
              <a:rPr lang="en-US" dirty="0" err="1" smtClean="0">
                <a:solidFill>
                  <a:srgbClr val="FF0000"/>
                </a:solidFill>
              </a:rPr>
              <a:t>forEach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1358" y="5343494"/>
            <a:ext cx="1113576" cy="40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-150" dirty="0" smtClean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TEXT</a:t>
            </a:r>
            <a:endParaRPr lang="en-GB" sz="2000" b="1" spc="-150" dirty="0">
              <a:solidFill>
                <a:schemeClr val="bg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6" name="Content Placeholder 7"/>
          <p:cNvSpPr txBox="1">
            <a:spLocks/>
          </p:cNvSpPr>
          <p:nvPr/>
        </p:nvSpPr>
        <p:spPr>
          <a:xfrm>
            <a:off x="6381366" y="5225114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sp>
        <p:nvSpPr>
          <p:cNvPr id="22" name="Content Placeholder 7"/>
          <p:cNvSpPr txBox="1">
            <a:spLocks/>
          </p:cNvSpPr>
          <p:nvPr/>
        </p:nvSpPr>
        <p:spPr>
          <a:xfrm>
            <a:off x="8936553" y="4412151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77" y="2148411"/>
            <a:ext cx="7612156" cy="398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6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Script + es6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20"/>
          </p:nvPr>
        </p:nvSpPr>
        <p:spPr>
          <a:xfrm>
            <a:off x="829483" y="1654582"/>
            <a:ext cx="10594675" cy="33855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functional </a:t>
            </a:r>
            <a:r>
              <a:rPr lang="en-US" dirty="0" smtClean="0">
                <a:solidFill>
                  <a:srgbClr val="FF0000"/>
                </a:solidFill>
              </a:rPr>
              <a:t>programming (map)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1358" y="5343494"/>
            <a:ext cx="1113576" cy="40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-150" dirty="0" smtClean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TEXT</a:t>
            </a:r>
            <a:endParaRPr lang="en-GB" sz="2000" b="1" spc="-150" dirty="0">
              <a:solidFill>
                <a:schemeClr val="bg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6" name="Content Placeholder 7"/>
          <p:cNvSpPr txBox="1">
            <a:spLocks/>
          </p:cNvSpPr>
          <p:nvPr/>
        </p:nvSpPr>
        <p:spPr>
          <a:xfrm>
            <a:off x="6381366" y="5225114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sp>
        <p:nvSpPr>
          <p:cNvPr id="22" name="Content Placeholder 7"/>
          <p:cNvSpPr txBox="1">
            <a:spLocks/>
          </p:cNvSpPr>
          <p:nvPr/>
        </p:nvSpPr>
        <p:spPr>
          <a:xfrm>
            <a:off x="8936553" y="4412151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0" y="2062147"/>
            <a:ext cx="7216765" cy="3962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61" y="2585370"/>
            <a:ext cx="4785775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2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Script + es6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20"/>
          </p:nvPr>
        </p:nvSpPr>
        <p:spPr>
          <a:xfrm>
            <a:off x="829483" y="1490680"/>
            <a:ext cx="10594675" cy="33855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functional </a:t>
            </a:r>
            <a:r>
              <a:rPr lang="en-US" dirty="0" smtClean="0">
                <a:solidFill>
                  <a:srgbClr val="FF0000"/>
                </a:solidFill>
              </a:rPr>
              <a:t>programming (map)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1358" y="5343494"/>
            <a:ext cx="1113576" cy="40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-150" dirty="0" smtClean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TEXT</a:t>
            </a:r>
            <a:endParaRPr lang="en-GB" sz="2000" b="1" spc="-150" dirty="0">
              <a:solidFill>
                <a:schemeClr val="bg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6" name="Content Placeholder 7"/>
          <p:cNvSpPr txBox="1">
            <a:spLocks/>
          </p:cNvSpPr>
          <p:nvPr/>
        </p:nvSpPr>
        <p:spPr>
          <a:xfrm>
            <a:off x="6381366" y="5225114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sp>
        <p:nvSpPr>
          <p:cNvPr id="22" name="Content Placeholder 7"/>
          <p:cNvSpPr txBox="1">
            <a:spLocks/>
          </p:cNvSpPr>
          <p:nvPr/>
        </p:nvSpPr>
        <p:spPr>
          <a:xfrm>
            <a:off x="8936553" y="4412151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91" y="2389246"/>
            <a:ext cx="6889077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5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Script + es6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20"/>
          </p:nvPr>
        </p:nvSpPr>
        <p:spPr>
          <a:xfrm>
            <a:off x="829483" y="1585571"/>
            <a:ext cx="10594675" cy="33855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functional </a:t>
            </a:r>
            <a:r>
              <a:rPr lang="en-US" dirty="0" smtClean="0">
                <a:solidFill>
                  <a:srgbClr val="FF0000"/>
                </a:solidFill>
              </a:rPr>
              <a:t>programming(filter)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1358" y="5343494"/>
            <a:ext cx="1113576" cy="40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-150" dirty="0" smtClean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TEXT</a:t>
            </a:r>
            <a:endParaRPr lang="en-GB" sz="2000" b="1" spc="-150" dirty="0">
              <a:solidFill>
                <a:schemeClr val="bg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6" name="Content Placeholder 7"/>
          <p:cNvSpPr txBox="1">
            <a:spLocks/>
          </p:cNvSpPr>
          <p:nvPr/>
        </p:nvSpPr>
        <p:spPr>
          <a:xfrm>
            <a:off x="6381366" y="5225114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sp>
        <p:nvSpPr>
          <p:cNvPr id="22" name="Content Placeholder 7"/>
          <p:cNvSpPr txBox="1">
            <a:spLocks/>
          </p:cNvSpPr>
          <p:nvPr/>
        </p:nvSpPr>
        <p:spPr>
          <a:xfrm>
            <a:off x="8936553" y="4412151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27" y="1924125"/>
            <a:ext cx="6819705" cy="43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3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Script + es6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20"/>
          </p:nvPr>
        </p:nvSpPr>
        <p:spPr>
          <a:xfrm>
            <a:off x="829483" y="1585571"/>
            <a:ext cx="10594675" cy="33855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functional </a:t>
            </a:r>
            <a:r>
              <a:rPr lang="en-US" dirty="0" smtClean="0">
                <a:solidFill>
                  <a:srgbClr val="FF0000"/>
                </a:solidFill>
              </a:rPr>
              <a:t>programming(filter)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1358" y="5343494"/>
            <a:ext cx="1113576" cy="40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-150" dirty="0" smtClean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TEXT</a:t>
            </a:r>
            <a:endParaRPr lang="en-GB" sz="2000" b="1" spc="-150" dirty="0">
              <a:solidFill>
                <a:schemeClr val="bg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6" name="Content Placeholder 7"/>
          <p:cNvSpPr txBox="1">
            <a:spLocks/>
          </p:cNvSpPr>
          <p:nvPr/>
        </p:nvSpPr>
        <p:spPr>
          <a:xfrm>
            <a:off x="6381366" y="5225114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sp>
        <p:nvSpPr>
          <p:cNvPr id="22" name="Content Placeholder 7"/>
          <p:cNvSpPr txBox="1">
            <a:spLocks/>
          </p:cNvSpPr>
          <p:nvPr/>
        </p:nvSpPr>
        <p:spPr>
          <a:xfrm>
            <a:off x="8936553" y="4412151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18" y="2093023"/>
            <a:ext cx="7338696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8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-August2016.potx" id="{CF1E0B63-EEC1-422B-A81E-744675CB368F}" vid="{77AA23D8-FAE8-48A1-98B6-54322837EE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DE8F874A57D40BE181F274FFEEB68" ma:contentTypeVersion="0" ma:contentTypeDescription="Create a new document." ma:contentTypeScope="" ma:versionID="308c419822eca16213fccab147bd08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E70423-9FE9-4B65-9BE2-E34FCE1BD5F6}">
  <ds:schemaRefs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82A5E81-2E63-4BB2-BDC9-AF0CE11F3D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42C2D96-7AE6-498C-A65A-58BFE51032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PPT-template-August2016</Template>
  <TotalTime>6649</TotalTime>
  <Words>455</Words>
  <Application>Microsoft Office PowerPoint</Application>
  <PresentationFormat>Widescreen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Narrow</vt:lpstr>
      <vt:lpstr>Arial Narrow Bold</vt:lpstr>
      <vt:lpstr>Calibri</vt:lpstr>
      <vt:lpstr>Helvetica Neue Light</vt:lpstr>
      <vt:lpstr>Symbol</vt:lpstr>
      <vt:lpstr>Wingdings</vt:lpstr>
      <vt:lpstr>Endava PPT slides</vt:lpstr>
      <vt:lpstr>Cucumberjs + protractor</vt:lpstr>
      <vt:lpstr>agenda</vt:lpstr>
      <vt:lpstr>Protractor and cucumber</vt:lpstr>
      <vt:lpstr>Protractor and BDD </vt:lpstr>
      <vt:lpstr>Java Script + es6</vt:lpstr>
      <vt:lpstr>Java Script + es6</vt:lpstr>
      <vt:lpstr>Java Script + es6</vt:lpstr>
      <vt:lpstr>Java Script + es6</vt:lpstr>
      <vt:lpstr>Java Script + es6</vt:lpstr>
      <vt:lpstr>Java Script + es6</vt:lpstr>
      <vt:lpstr>Java Script + es6</vt:lpstr>
      <vt:lpstr>Java Script + es6</vt:lpstr>
      <vt:lpstr>Java Script + es6</vt:lpstr>
      <vt:lpstr>Java Script + es6</vt:lpstr>
      <vt:lpstr>Some helper functions in protractor</vt:lpstr>
      <vt:lpstr>Protractor Api  </vt:lpstr>
      <vt:lpstr>Page objects – automation testing</vt:lpstr>
      <vt:lpstr>Page object Examples</vt:lpstr>
      <vt:lpstr> Cucumber feature files</vt:lpstr>
      <vt:lpstr>Example</vt:lpstr>
      <vt:lpstr> Sources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Hristina Nastevska</dc:creator>
  <cp:lastModifiedBy>Hristina Nastevska</cp:lastModifiedBy>
  <cp:revision>34</cp:revision>
  <cp:lastPrinted>2015-07-09T12:46:33Z</cp:lastPrinted>
  <dcterms:created xsi:type="dcterms:W3CDTF">2017-07-20T11:02:07Z</dcterms:created>
  <dcterms:modified xsi:type="dcterms:W3CDTF">2017-10-08T20:48:16Z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0x010100B74DE8F874A57D40BE181F274FFEEB68</vt:lpwstr>
  </property>
</Properties>
</file>