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4"/>
  </p:notesMasterIdLst>
  <p:handoutMasterIdLst>
    <p:handoutMasterId r:id="rId25"/>
  </p:handoutMasterIdLst>
  <p:sldIdLst>
    <p:sldId id="281" r:id="rId5"/>
    <p:sldId id="291" r:id="rId6"/>
    <p:sldId id="296" r:id="rId7"/>
    <p:sldId id="301" r:id="rId8"/>
    <p:sldId id="294" r:id="rId9"/>
    <p:sldId id="307" r:id="rId10"/>
    <p:sldId id="308" r:id="rId11"/>
    <p:sldId id="309" r:id="rId12"/>
    <p:sldId id="310" r:id="rId13"/>
    <p:sldId id="311" r:id="rId14"/>
    <p:sldId id="312" r:id="rId15"/>
    <p:sldId id="297" r:id="rId16"/>
    <p:sldId id="300" r:id="rId17"/>
    <p:sldId id="303" r:id="rId18"/>
    <p:sldId id="295" r:id="rId19"/>
    <p:sldId id="304" r:id="rId20"/>
    <p:sldId id="305" r:id="rId21"/>
    <p:sldId id="306" r:id="rId22"/>
    <p:sldId id="298" r:id="rId2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868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04/10/2017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04/10/2017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ractortest.org/#/api?view=webdriver.WebDriver.prototype.action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ractortest.org/#/api?view=webdriver.WebDriver.prototype.actions" TargetMode="External"/><Relationship Id="rId2" Type="http://schemas.openxmlformats.org/officeDocument/2006/relationships/hyperlink" Target="http://www.protractortest.org/#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emaphoreci.com/community/tutorials/getting-started-with-protractor-and-cucumber" TargetMode="External"/><Relationship Id="rId5" Type="http://schemas.openxmlformats.org/officeDocument/2006/relationships/hyperlink" Target="https://code.tutsplus.com/tutorials/how-to-use-map-filter-reduce-in-javascript--cms-26209" TargetMode="External"/><Relationship Id="rId4" Type="http://schemas.openxmlformats.org/officeDocument/2006/relationships/hyperlink" Target="https://www.thoughtworks.com/insights/blog/using-page-objects-overcome-protractors-shortcoming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phoreci.com/community/tutorials/behavior-driven-developmen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Cucumberjs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protractor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60" y="4594285"/>
            <a:ext cx="72542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E2E</a:t>
            </a:r>
            <a:r>
              <a:rPr lang="en-US" dirty="0" smtClean="0"/>
              <a:t> testing , </a:t>
            </a:r>
            <a:r>
              <a:rPr lang="en-US" dirty="0" smtClean="0"/>
              <a:t>October</a:t>
            </a:r>
            <a:r>
              <a:rPr lang="en-US" dirty="0" smtClean="0"/>
              <a:t> </a:t>
            </a:r>
            <a:r>
              <a:rPr lang="en-US" dirty="0" smtClean="0"/>
              <a:t>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programming(reduce)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37" y="2514126"/>
            <a:ext cx="6858594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 (reduce)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82" y="2239034"/>
            <a:ext cx="711007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3799" y="103766"/>
            <a:ext cx="9831977" cy="1025980"/>
          </a:xfrm>
        </p:spPr>
        <p:txBody>
          <a:bodyPr/>
          <a:lstStyle/>
          <a:p>
            <a:r>
              <a:rPr lang="en-US" b="0" dirty="0"/>
              <a:t>Some helper functions in </a:t>
            </a:r>
            <a:r>
              <a:rPr lang="en-US" b="0" dirty="0">
                <a:solidFill>
                  <a:srgbClr val="FF0000"/>
                </a:solidFill>
              </a:rPr>
              <a:t>protractor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1" y="1478519"/>
            <a:ext cx="5151566" cy="2796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72" y="1710949"/>
            <a:ext cx="4991533" cy="2331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69" y="3840938"/>
            <a:ext cx="4071853" cy="2588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4" y="4500762"/>
            <a:ext cx="6058425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Protractor </a:t>
            </a:r>
            <a:r>
              <a:rPr lang="en-US" b="0" dirty="0" err="1" smtClean="0"/>
              <a:t>Api</a:t>
            </a:r>
            <a:r>
              <a:rPr lang="en-US" b="0" dirty="0" smtClean="0"/>
              <a:t>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395" y="1802921"/>
            <a:ext cx="10532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http://www.protractortest.org/#/</a:t>
            </a:r>
            <a:r>
              <a:rPr lang="en-US" sz="2800" dirty="0" smtClean="0">
                <a:hlinkClick r:id="rId2"/>
              </a:rPr>
              <a:t>api?view=webdriver.WebDriver.prototype.actions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04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3799" y="103766"/>
            <a:ext cx="9831977" cy="102598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Page objects </a:t>
            </a:r>
            <a:r>
              <a:rPr lang="en-GB" dirty="0" smtClean="0"/>
              <a:t>– automation testing</a:t>
            </a:r>
            <a:endParaRPr lang="en-GB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77083" y="1527043"/>
            <a:ext cx="10485408" cy="364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158700" rIns="1587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Page Object is a Design Pattern which has become popular in test automation for enhancing test </a:t>
            </a:r>
            <a:r>
              <a:rPr lang="en-US" i="1" dirty="0" smtClean="0"/>
              <a:t>maintenance and </a:t>
            </a:r>
            <a:r>
              <a:rPr lang="en-US" i="1" dirty="0"/>
              <a:t>reducing code duplication</a:t>
            </a:r>
            <a:r>
              <a:rPr lang="en-US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 </a:t>
            </a:r>
            <a:r>
              <a:rPr lang="en-US" i="1" dirty="0"/>
              <a:t>A page object is an object-oriented class that serves as an interface to a page of your AUT. </a:t>
            </a:r>
            <a:endParaRPr lang="en-US" i="1" dirty="0" smtClean="0"/>
          </a:p>
          <a:p>
            <a:r>
              <a:rPr lang="en-US" i="1" dirty="0" smtClean="0"/>
              <a:t>    The </a:t>
            </a:r>
            <a:r>
              <a:rPr lang="en-US" i="1" dirty="0"/>
              <a:t>tests then use the methods of this page object class whenever they need to interact with </a:t>
            </a:r>
            <a:r>
              <a:rPr lang="en-US" i="1" dirty="0" smtClean="0"/>
              <a:t>that</a:t>
            </a:r>
          </a:p>
          <a:p>
            <a:r>
              <a:rPr lang="en-US" i="1" dirty="0" smtClean="0"/>
              <a:t>     page </a:t>
            </a:r>
            <a:r>
              <a:rPr lang="en-US" i="1" dirty="0"/>
              <a:t>of the UI. 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</a:t>
            </a:r>
            <a:r>
              <a:rPr lang="en-US" i="1" dirty="0"/>
              <a:t>benefit is that if the UI changes for the page, the tests themselves don’t need to change, </a:t>
            </a:r>
            <a:endParaRPr lang="en-US" i="1" dirty="0" smtClean="0"/>
          </a:p>
          <a:p>
            <a:r>
              <a:rPr lang="en-US" i="1" dirty="0" smtClean="0"/>
              <a:t>    only </a:t>
            </a:r>
            <a:r>
              <a:rPr lang="en-US" i="1" dirty="0"/>
              <a:t>the code within the page object needs to change. 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Subsequently </a:t>
            </a:r>
            <a:r>
              <a:rPr lang="en-US" i="1" dirty="0"/>
              <a:t>all changes to support that new UI are located in one place.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Page object Examples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6" y="1563155"/>
            <a:ext cx="6246879" cy="3817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828" y="1674139"/>
            <a:ext cx="6294164" cy="381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Cucumber feature files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8" y="1607702"/>
            <a:ext cx="6218459" cy="2728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72" y="3849081"/>
            <a:ext cx="6706181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06824" y="1958196"/>
            <a:ext cx="10562792" cy="620683"/>
          </a:xfrm>
        </p:spPr>
        <p:txBody>
          <a:bodyPr/>
          <a:lstStyle/>
          <a:p>
            <a:r>
              <a:rPr lang="en-US" dirty="0" smtClean="0"/>
              <a:t>Lets see the practical work in action….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Sources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845425" y="1595887"/>
            <a:ext cx="10562792" cy="4124206"/>
          </a:xfrm>
        </p:spPr>
        <p:txBody>
          <a:bodyPr/>
          <a:lstStyle/>
          <a:p>
            <a:r>
              <a:rPr lang="en-US" b="1" dirty="0" smtClean="0"/>
              <a:t>Protractor</a:t>
            </a:r>
            <a:r>
              <a:rPr lang="en-US" sz="1200" b="1" dirty="0" smtClean="0"/>
              <a:t>: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http://www.protractortest.org</a:t>
            </a:r>
            <a:r>
              <a:rPr lang="en-US" sz="1200" dirty="0" smtClean="0">
                <a:hlinkClick r:id="rId2"/>
              </a:rPr>
              <a:t>/#/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http://www.protractortest.org/#/</a:t>
            </a:r>
            <a:r>
              <a:rPr lang="en-US" sz="1200" dirty="0" smtClean="0">
                <a:hlinkClick r:id="rId3"/>
              </a:rPr>
              <a:t>api?view=webdriver.WebDriver.prototype.actions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www.thoughtworks.com/insights/blog/using-page-objects-overcome-protractors-shortcomings</a:t>
            </a:r>
            <a:endParaRPr lang="en-US" sz="1200" dirty="0" smtClean="0"/>
          </a:p>
          <a:p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1200" b="1" dirty="0" smtClean="0"/>
              <a:t>Java Script:</a:t>
            </a: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https://code.tutsplus.com/tutorials/how-to-use-map-filter-reduce-in-javascript--</a:t>
            </a:r>
            <a:r>
              <a:rPr lang="en-US" sz="1200" dirty="0" smtClean="0">
                <a:hlinkClick r:id="rId5"/>
              </a:rPr>
              <a:t>cms-26209</a:t>
            </a:r>
            <a:endParaRPr lang="en-US" sz="1200" b="1" dirty="0"/>
          </a:p>
          <a:p>
            <a:r>
              <a:rPr lang="en-US" sz="1200" b="1" dirty="0" err="1" smtClean="0"/>
              <a:t>CucumberJS</a:t>
            </a:r>
            <a:r>
              <a:rPr lang="en-US" sz="1200" b="1" dirty="0" smtClean="0"/>
              <a:t> + Protractor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hlinkClick r:id="rId6"/>
              </a:rPr>
              <a:t>https://</a:t>
            </a:r>
            <a:r>
              <a:rPr lang="en-US" sz="1200" b="1" dirty="0" smtClean="0">
                <a:hlinkClick r:id="rId6"/>
              </a:rPr>
              <a:t>semaphoreci.com/community/tutorials/getting-started-with-protractor-and-cucumber</a:t>
            </a:r>
            <a:endParaRPr lang="en-US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GB" dirty="0" smtClean="0"/>
              <a:t>Hristina </a:t>
            </a:r>
            <a:r>
              <a:rPr lang="en-GB" dirty="0" err="1" smtClean="0"/>
              <a:t>nastevska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GB" dirty="0" smtClean="0"/>
              <a:t>Hristina.Nastevska@endava.com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Developer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806824" y="2016874"/>
            <a:ext cx="10985485" cy="3934346"/>
          </a:xfrm>
        </p:spPr>
        <p:txBody>
          <a:bodyPr/>
          <a:lstStyle/>
          <a:p>
            <a:r>
              <a:rPr lang="en-US" dirty="0" smtClean="0"/>
              <a:t>Protractor and cucumber</a:t>
            </a:r>
            <a:endParaRPr lang="en-US" dirty="0" smtClean="0"/>
          </a:p>
          <a:p>
            <a:r>
              <a:rPr lang="en-US" dirty="0" smtClean="0"/>
              <a:t>Protractor and </a:t>
            </a:r>
            <a:r>
              <a:rPr lang="en-US" dirty="0" err="1" smtClean="0"/>
              <a:t>bdd</a:t>
            </a:r>
            <a:endParaRPr lang="en-US" dirty="0" smtClean="0"/>
          </a:p>
          <a:p>
            <a:r>
              <a:rPr lang="en-US" dirty="0" smtClean="0"/>
              <a:t>Java script + es6</a:t>
            </a:r>
          </a:p>
          <a:p>
            <a:r>
              <a:rPr lang="en-US" dirty="0" smtClean="0"/>
              <a:t>Helper functions in protractor(step definitions)</a:t>
            </a:r>
          </a:p>
          <a:p>
            <a:r>
              <a:rPr lang="en-US" dirty="0" smtClean="0"/>
              <a:t>Protractor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Page objects</a:t>
            </a:r>
          </a:p>
          <a:p>
            <a:r>
              <a:rPr lang="en-US" dirty="0" smtClean="0"/>
              <a:t>Cucumber examples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Protractor and cucumber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9"/>
          </p:nvPr>
        </p:nvSpPr>
        <p:spPr>
          <a:xfrm>
            <a:off x="1218690" y="1949707"/>
            <a:ext cx="9831977" cy="341632"/>
          </a:xfrm>
        </p:spPr>
        <p:txBody>
          <a:bodyPr/>
          <a:lstStyle/>
          <a:p>
            <a:r>
              <a:rPr lang="en-US" sz="1800" b="0" dirty="0"/>
              <a:t>an end-to-end testing framework built specifically for </a:t>
            </a:r>
            <a:r>
              <a:rPr lang="en-US" sz="1800" b="0" dirty="0" smtClean="0"/>
              <a:t>AngularJS</a:t>
            </a:r>
            <a:r>
              <a:rPr lang="en-US" sz="1800" b="0" dirty="0"/>
              <a:t> </a:t>
            </a:r>
            <a:endParaRPr lang="en-US" sz="1800" dirty="0" smtClean="0"/>
          </a:p>
        </p:txBody>
      </p:sp>
      <p:sp>
        <p:nvSpPr>
          <p:cNvPr id="17" name="Content Placeholder 16"/>
          <p:cNvSpPr>
            <a:spLocks noGrp="1"/>
          </p:cNvSpPr>
          <p:nvPr>
            <p:ph idx="22"/>
          </p:nvPr>
        </p:nvSpPr>
        <p:spPr>
          <a:xfrm>
            <a:off x="1342590" y="3055158"/>
            <a:ext cx="9831977" cy="223283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One of the greatest features of Protractor is its ability to </a:t>
            </a:r>
            <a:r>
              <a:rPr lang="en-US" dirty="0">
                <a:solidFill>
                  <a:srgbClr val="FF0000"/>
                </a:solidFill>
              </a:rPr>
              <a:t>"be smart" about waiting for a page to load</a:t>
            </a:r>
            <a:r>
              <a:rPr lang="en-US" dirty="0"/>
              <a:t>, limiting the amount of </a:t>
            </a:r>
            <a:r>
              <a:rPr lang="en-US" dirty="0">
                <a:solidFill>
                  <a:srgbClr val="FF0000"/>
                </a:solidFill>
              </a:rPr>
              <a:t>waits and sleeps </a:t>
            </a:r>
            <a:r>
              <a:rPr lang="en-US" dirty="0"/>
              <a:t>you use in your suite. </a:t>
            </a:r>
            <a:r>
              <a:rPr lang="en-US" dirty="0"/>
              <a:t>	 </a:t>
            </a:r>
            <a:r>
              <a:rPr lang="en-US" dirty="0" smtClean="0"/>
              <a:t>  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Protractor is also incredibly flexible in that it allows you to incorporate different </a:t>
            </a:r>
            <a:r>
              <a:rPr lang="en-US" dirty="0">
                <a:hlinkClick r:id="rId2"/>
              </a:rPr>
              <a:t>behavior-driven development (BDD)</a:t>
            </a:r>
            <a:r>
              <a:rPr lang="en-US" dirty="0"/>
              <a:t> frameworks like Cucumber into your workflow.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23"/>
          </p:nvPr>
        </p:nvSpPr>
        <p:spPr>
          <a:xfrm>
            <a:off x="1342590" y="2355078"/>
            <a:ext cx="9584176" cy="313932"/>
          </a:xfrm>
        </p:spPr>
        <p:txBody>
          <a:bodyPr/>
          <a:lstStyle/>
          <a:p>
            <a:r>
              <a:rPr lang="en-US" sz="1600" b="0" dirty="0"/>
              <a:t>It allows you to create tests that interact with a browser like a real user </a:t>
            </a:r>
            <a:r>
              <a:rPr lang="en-US" sz="1600" b="0" dirty="0" smtClean="0"/>
              <a:t>would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171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Protractor and BDD</a:t>
            </a:r>
            <a:br>
              <a:rPr lang="en-US" dirty="0"/>
            </a:br>
            <a:endParaRPr lang="en-US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99" y="2010124"/>
            <a:ext cx="10580044" cy="4272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Out of the box, Protractor supports Jasmine. Jasmine allows you to write your specs based on the behavior of the </a:t>
            </a:r>
            <a:r>
              <a:rPr lang="en-US" sz="2000" dirty="0" smtClean="0"/>
              <a:t>application. This </a:t>
            </a:r>
            <a:r>
              <a:rPr lang="en-US" sz="2000" dirty="0"/>
              <a:t>is great for unit tests, but may not be the preferred format for business-facing users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 What if your business team wants the ability to see a higher-level view of what your suite is testing against? </a:t>
            </a:r>
            <a:r>
              <a:rPr lang="en-US" sz="2000" dirty="0" smtClean="0"/>
              <a:t>This is </a:t>
            </a:r>
            <a:r>
              <a:rPr lang="en-US" sz="2000" dirty="0"/>
              <a:t>where Cucumber comes in</a:t>
            </a:r>
            <a:r>
              <a:rPr lang="en-US" sz="2000" dirty="0" smtClean="0"/>
              <a:t>.</a:t>
            </a:r>
            <a:r>
              <a:rPr lang="en-US" sz="2000" dirty="0"/>
              <a:t> Cucumber is another BDD framework that focuses more on features or </a:t>
            </a:r>
            <a:r>
              <a:rPr lang="en-US" sz="2000" dirty="0" smtClean="0"/>
              <a:t>stories.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Cucumber provides your team with living documentation, built right into your tests, so it is a great option for incorporating with your Protractor tests.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99008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 (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77" y="2148411"/>
            <a:ext cx="7612156" cy="39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654582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 (map)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0" y="2062147"/>
            <a:ext cx="7216765" cy="3962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61" y="2585370"/>
            <a:ext cx="4785775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490680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 (map)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91" y="2389246"/>
            <a:ext cx="6889077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programming(filter)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27" y="1924125"/>
            <a:ext cx="6819705" cy="43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Script + es6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20"/>
          </p:nvPr>
        </p:nvSpPr>
        <p:spPr>
          <a:xfrm>
            <a:off x="829483" y="1585571"/>
            <a:ext cx="10594675" cy="33855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functional </a:t>
            </a:r>
            <a:r>
              <a:rPr lang="en-US" dirty="0" smtClean="0">
                <a:solidFill>
                  <a:srgbClr val="FF0000"/>
                </a:solidFill>
              </a:rPr>
              <a:t>programming(filter)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1358" y="5343494"/>
            <a:ext cx="1113576" cy="4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-150" dirty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TEXT</a:t>
            </a:r>
            <a:endParaRPr lang="en-GB" sz="2000" b="1" spc="-15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6" name="Content Placeholder 7"/>
          <p:cNvSpPr txBox="1">
            <a:spLocks/>
          </p:cNvSpPr>
          <p:nvPr/>
        </p:nvSpPr>
        <p:spPr>
          <a:xfrm>
            <a:off x="6381366" y="5225114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8936553" y="4412151"/>
            <a:ext cx="2277801" cy="448637"/>
          </a:xfrm>
          <a:prstGeom prst="rect">
            <a:avLst/>
          </a:prstGeom>
        </p:spPr>
        <p:txBody>
          <a:bodyPr vert="horz" lIns="0" tIns="0" rIns="0" bIns="45720" rtlCol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text</a:t>
            </a:r>
            <a:endParaRPr lang="en-GB" sz="2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18" y="2093023"/>
            <a:ext cx="7338696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.potx" id="{CF1E0B63-EEC1-422B-A81E-744675CB368F}" vid="{77AA23D8-FAE8-48A1-98B6-54322837EE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2A5E81-2E63-4BB2-BDC9-AF0CE11F3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1770</TotalTime>
  <Words>399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Cucumberjs + protractor</vt:lpstr>
      <vt:lpstr>agenda</vt:lpstr>
      <vt:lpstr>Protractor and cucumber</vt:lpstr>
      <vt:lpstr>Protractor and BDD </vt:lpstr>
      <vt:lpstr>Java Script + es6</vt:lpstr>
      <vt:lpstr>Java Script + es6</vt:lpstr>
      <vt:lpstr>Java Script + es6</vt:lpstr>
      <vt:lpstr>Java Script + es6</vt:lpstr>
      <vt:lpstr>Java Script + es6</vt:lpstr>
      <vt:lpstr>Java Script + es6</vt:lpstr>
      <vt:lpstr>Java Script + es6</vt:lpstr>
      <vt:lpstr>Some helper functions in protractor</vt:lpstr>
      <vt:lpstr>Protractor Api  </vt:lpstr>
      <vt:lpstr>Page objects – automation testing</vt:lpstr>
      <vt:lpstr>Page object Examples</vt:lpstr>
      <vt:lpstr> Cucumber feature files</vt:lpstr>
      <vt:lpstr>Example</vt:lpstr>
      <vt:lpstr> Sources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Hristina Nastevska</dc:creator>
  <cp:lastModifiedBy>Hristina Nastevska</cp:lastModifiedBy>
  <cp:revision>29</cp:revision>
  <cp:lastPrinted>2015-07-09T12:46:33Z</cp:lastPrinted>
  <dcterms:created xsi:type="dcterms:W3CDTF">2017-07-20T11:02:07Z</dcterms:created>
  <dcterms:modified xsi:type="dcterms:W3CDTF">2017-10-04T14:48:39Z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