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63" r:id="rId2"/>
  </p:sldIdLst>
  <p:sldSz cx="30275213" cy="21388388"/>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7" userDrawn="1">
          <p15:clr>
            <a:srgbClr val="A4A3A4"/>
          </p15:clr>
        </p15:guide>
        <p15:guide id="2" orient="horz" pos="187" userDrawn="1">
          <p15:clr>
            <a:srgbClr val="A4A3A4"/>
          </p15:clr>
        </p15:guide>
        <p15:guide id="3" orient="horz" pos="13099" userDrawn="1">
          <p15:clr>
            <a:srgbClr val="A4A3A4"/>
          </p15:clr>
        </p15:guide>
        <p15:guide id="4" orient="horz" userDrawn="1">
          <p15:clr>
            <a:srgbClr val="A4A3A4"/>
          </p15:clr>
        </p15:guide>
        <p15:guide id="5" pos="186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68" autoAdjust="0"/>
    <p:restoredTop sz="94631" autoAdjust="0"/>
  </p:normalViewPr>
  <p:slideViewPr>
    <p:cSldViewPr snapToGrid="0" snapToObjects="1" showGuides="1">
      <p:cViewPr varScale="1">
        <p:scale>
          <a:sx n="54" d="100"/>
          <a:sy n="54" d="100"/>
        </p:scale>
        <p:origin x="606" y="144"/>
      </p:cViewPr>
      <p:guideLst>
        <p:guide orient="horz" pos="2157"/>
        <p:guide orient="horz" pos="187"/>
        <p:guide orient="horz" pos="13099"/>
        <p:guide orient="horz"/>
        <p:guide pos="1867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5" d="100"/>
          <a:sy n="85" d="100"/>
        </p:scale>
        <p:origin x="380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12/13/2020</a:t>
            </a:fld>
            <a:endParaRPr lang="en-US" dirty="0"/>
          </a:p>
        </p:txBody>
      </p:sp>
      <p:sp>
        <p:nvSpPr>
          <p:cNvPr id="4" name="Slide Image Placeholder 3"/>
          <p:cNvSpPr>
            <a:spLocks noGrp="1" noRot="1" noChangeAspect="1"/>
          </p:cNvSpPr>
          <p:nvPr>
            <p:ph type="sldImg" idx="2"/>
          </p:nvPr>
        </p:nvSpPr>
        <p:spPr>
          <a:xfrm>
            <a:off x="1003300" y="685800"/>
            <a:ext cx="4851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344342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08054" y="4968284"/>
            <a:ext cx="14721840" cy="688957"/>
          </a:xfrm>
          <a:prstGeom prst="rect">
            <a:avLst/>
          </a:prstGeom>
        </p:spPr>
        <p:txBody>
          <a:bodyPr wrap="square" lIns="158267" tIns="158267" rIns="158267" bIns="158267">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20577" y="4353315"/>
            <a:ext cx="14721840"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AND OBJECTIVES</a:t>
            </a:r>
          </a:p>
        </p:txBody>
      </p:sp>
      <p:sp>
        <p:nvSpPr>
          <p:cNvPr id="25" name="Text Placeholder 5"/>
          <p:cNvSpPr>
            <a:spLocks noGrp="1"/>
          </p:cNvSpPr>
          <p:nvPr>
            <p:ph type="body" sz="quarter" idx="25" hasCustomPrompt="1"/>
          </p:nvPr>
        </p:nvSpPr>
        <p:spPr>
          <a:xfrm>
            <a:off x="15321183" y="4360367"/>
            <a:ext cx="14721840" cy="497182"/>
          </a:xfrm>
          <a:prstGeom prst="rect">
            <a:avLst/>
          </a:prstGeom>
          <a:noFill/>
        </p:spPr>
        <p:txBody>
          <a:bodyPr wrap="square" lIns="63307" tIns="63307" rIns="63307" bIns="63307" anchor="ctr" anchorCtr="0">
            <a:spAutoFit/>
          </a:bodyPr>
          <a:lstStyle>
            <a:lvl1pPr marL="0" indent="0" algn="ctr">
              <a:buNone/>
              <a:defRPr sz="2400" b="1" u="sng" baseline="0">
                <a:solidFill>
                  <a:schemeClr val="accent5">
                    <a:lumMod val="50000"/>
                  </a:schemeClr>
                </a:solidFill>
              </a:defRPr>
            </a:lvl1pPr>
          </a:lstStyle>
          <a:p>
            <a:pPr lvl="0"/>
            <a:r>
              <a:rPr lang="en-US" dirty="0"/>
              <a:t>(click to edit)  WORKFLOW</a:t>
            </a:r>
          </a:p>
        </p:txBody>
      </p:sp>
      <p:sp>
        <p:nvSpPr>
          <p:cNvPr id="26" name="Text Placeholder 3"/>
          <p:cNvSpPr>
            <a:spLocks noGrp="1"/>
          </p:cNvSpPr>
          <p:nvPr>
            <p:ph type="body" sz="quarter" idx="26" hasCustomPrompt="1"/>
          </p:nvPr>
        </p:nvSpPr>
        <p:spPr>
          <a:xfrm>
            <a:off x="15321183" y="4976887"/>
            <a:ext cx="14721840" cy="688957"/>
          </a:xfrm>
          <a:prstGeom prst="rect">
            <a:avLst/>
          </a:prstGeom>
        </p:spPr>
        <p:txBody>
          <a:bodyPr wrap="square" lIns="158267" tIns="158267" rIns="158267" bIns="158267">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40235" y="11096552"/>
            <a:ext cx="14721840" cy="497182"/>
          </a:xfrm>
          <a:prstGeom prst="rect">
            <a:avLst/>
          </a:prstGeom>
          <a:noFill/>
        </p:spPr>
        <p:txBody>
          <a:bodyPr wrap="square" lIns="63307" tIns="63307" rIns="63307" bIns="63307" anchor="ctr" anchorCtr="0">
            <a:spAutoFit/>
          </a:bodyPr>
          <a:lstStyle>
            <a:lvl1pPr marL="0" indent="0" algn="ctr">
              <a:buNone/>
              <a:defRPr sz="2400" b="1" u="sng" baseline="0">
                <a:solidFill>
                  <a:schemeClr val="accent5">
                    <a:lumMod val="50000"/>
                  </a:schemeClr>
                </a:solidFill>
              </a:defRPr>
            </a:lvl1pPr>
          </a:lstStyle>
          <a:p>
            <a:pPr lvl="0"/>
            <a:r>
              <a:rPr lang="en-US" dirty="0"/>
              <a:t>(click to edit)  FINDINGS AND RECOMMENDATIONS</a:t>
            </a:r>
          </a:p>
        </p:txBody>
      </p:sp>
      <p:sp>
        <p:nvSpPr>
          <p:cNvPr id="28" name="Text Placeholder 3"/>
          <p:cNvSpPr>
            <a:spLocks noGrp="1"/>
          </p:cNvSpPr>
          <p:nvPr>
            <p:ph type="body" sz="quarter" idx="28" hasCustomPrompt="1"/>
          </p:nvPr>
        </p:nvSpPr>
        <p:spPr>
          <a:xfrm>
            <a:off x="15340235" y="11685653"/>
            <a:ext cx="14721840" cy="688957"/>
          </a:xfrm>
          <a:prstGeom prst="rect">
            <a:avLst/>
          </a:prstGeom>
        </p:spPr>
        <p:txBody>
          <a:bodyPr wrap="square" lIns="158267" tIns="158267" rIns="158267" bIns="158267">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78333" y="16263040"/>
            <a:ext cx="14721840" cy="497182"/>
          </a:xfrm>
          <a:prstGeom prst="rect">
            <a:avLst/>
          </a:prstGeom>
          <a:noFill/>
        </p:spPr>
        <p:txBody>
          <a:bodyPr wrap="square" lIns="63307" tIns="63307" rIns="63307" bIns="63307" anchor="ctr" anchorCtr="0">
            <a:spAutoFit/>
          </a:bodyPr>
          <a:lstStyle>
            <a:lvl1pPr marL="0" indent="0" algn="ctr">
              <a:buNone/>
              <a:defRPr sz="2400" b="1" u="sng" baseline="0">
                <a:solidFill>
                  <a:schemeClr val="accent5">
                    <a:lumMod val="50000"/>
                  </a:schemeClr>
                </a:solidFill>
              </a:defRPr>
            </a:lvl1pPr>
          </a:lstStyle>
          <a:p>
            <a:pPr lvl="0"/>
            <a:r>
              <a:rPr lang="en-US" dirty="0"/>
              <a:t>(click to edit)  REFERENCES OR CONTACT DETAILS</a:t>
            </a:r>
          </a:p>
        </p:txBody>
      </p:sp>
      <p:sp>
        <p:nvSpPr>
          <p:cNvPr id="30" name="Text Placeholder 3"/>
          <p:cNvSpPr>
            <a:spLocks noGrp="1"/>
          </p:cNvSpPr>
          <p:nvPr>
            <p:ph type="body" sz="quarter" idx="30" hasCustomPrompt="1"/>
          </p:nvPr>
        </p:nvSpPr>
        <p:spPr>
          <a:xfrm>
            <a:off x="15378333" y="16810757"/>
            <a:ext cx="14721840" cy="688957"/>
          </a:xfrm>
          <a:prstGeom prst="rect">
            <a:avLst/>
          </a:prstGeom>
        </p:spPr>
        <p:txBody>
          <a:bodyPr wrap="square" lIns="158267" tIns="158267" rIns="158267" bIns="158267">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2763093"/>
            <a:ext cx="22093416" cy="934781"/>
          </a:xfrm>
          <a:prstGeom prst="rect">
            <a:avLst/>
          </a:prstGeom>
        </p:spPr>
        <p:txBody>
          <a:bodyPr lIns="54681" tIns="27341" rIns="54681" bIns="27341">
            <a:noAutofit/>
          </a:bodyPr>
          <a:lstStyle>
            <a:lvl1pPr marL="0" indent="0" algn="ctr">
              <a:buFontTx/>
              <a:buNone/>
              <a:defRPr sz="3200" baseline="0">
                <a:solidFill>
                  <a:schemeClr val="accent5">
                    <a:lumMod val="50000"/>
                  </a:schemeClr>
                </a:solidFill>
                <a:latin typeface="+mj-lt"/>
              </a:defRPr>
            </a:lvl1pPr>
            <a:lvl2pPr>
              <a:buFontTx/>
              <a:buNone/>
              <a:defRPr sz="6087"/>
            </a:lvl2pPr>
            <a:lvl3pPr>
              <a:buFontTx/>
              <a:buNone/>
              <a:defRPr sz="6087"/>
            </a:lvl3pPr>
            <a:lvl4pPr>
              <a:buFontTx/>
              <a:buNone/>
              <a:defRPr sz="6087"/>
            </a:lvl4pPr>
            <a:lvl5pPr>
              <a:buFontTx/>
              <a:buNone/>
              <a:defRPr sz="6087"/>
            </a:lvl5pPr>
          </a:lstStyle>
          <a:p>
            <a:r>
              <a:rPr lang="en-US" dirty="0"/>
              <a:t>Temasek Polytechnic, School of Informatics &amp; IT – Up-Skill in Business Analytics</a:t>
            </a:r>
          </a:p>
        </p:txBody>
      </p:sp>
      <p:sp>
        <p:nvSpPr>
          <p:cNvPr id="79" name="Text Placeholder 76"/>
          <p:cNvSpPr>
            <a:spLocks noGrp="1"/>
          </p:cNvSpPr>
          <p:nvPr>
            <p:ph type="body" sz="quarter" idx="151" hasCustomPrompt="1"/>
          </p:nvPr>
        </p:nvSpPr>
        <p:spPr>
          <a:xfrm>
            <a:off x="4090899" y="1722944"/>
            <a:ext cx="22093416" cy="931605"/>
          </a:xfrm>
          <a:prstGeom prst="rect">
            <a:avLst/>
          </a:prstGeom>
        </p:spPr>
        <p:txBody>
          <a:bodyPr lIns="54681" tIns="27341" rIns="54681" bIns="27341" anchor="t" anchorCtr="1">
            <a:noAutofit/>
          </a:bodyPr>
          <a:lstStyle>
            <a:lvl1pPr marL="0" indent="0" algn="ctr">
              <a:buFontTx/>
              <a:buNone/>
              <a:defRPr sz="6900" baseline="0">
                <a:solidFill>
                  <a:schemeClr val="accent5">
                    <a:lumMod val="50000"/>
                  </a:schemeClr>
                </a:solidFill>
                <a:latin typeface="+mj-lt"/>
              </a:defRPr>
            </a:lvl1pPr>
            <a:lvl2pPr>
              <a:buFontTx/>
              <a:buNone/>
              <a:defRPr sz="6087"/>
            </a:lvl2pPr>
            <a:lvl3pPr>
              <a:buFontTx/>
              <a:buNone/>
              <a:defRPr sz="6087"/>
            </a:lvl3pPr>
            <a:lvl4pPr>
              <a:buFontTx/>
              <a:buNone/>
              <a:defRPr sz="6087"/>
            </a:lvl4pPr>
            <a:lvl5pPr>
              <a:buFontTx/>
              <a:buNone/>
              <a:defRPr sz="6087"/>
            </a:lvl5pPr>
          </a:lstStyle>
          <a:p>
            <a:pPr lvl="0"/>
            <a:r>
              <a:rPr lang="en-US" dirty="0"/>
              <a:t>Name, admin no.</a:t>
            </a:r>
          </a:p>
        </p:txBody>
      </p:sp>
      <p:sp>
        <p:nvSpPr>
          <p:cNvPr id="15" name="Text Placeholder 5"/>
          <p:cNvSpPr>
            <a:spLocks noGrp="1"/>
          </p:cNvSpPr>
          <p:nvPr>
            <p:ph type="body" sz="quarter" idx="154" hasCustomPrompt="1"/>
          </p:nvPr>
        </p:nvSpPr>
        <p:spPr>
          <a:xfrm>
            <a:off x="255212" y="11125543"/>
            <a:ext cx="14721840"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DATA EXPLORATION &amp; PREPARATION</a:t>
            </a:r>
          </a:p>
        </p:txBody>
      </p:sp>
      <p:sp>
        <p:nvSpPr>
          <p:cNvPr id="16" name="Text Placeholder 3"/>
          <p:cNvSpPr>
            <a:spLocks noGrp="1"/>
          </p:cNvSpPr>
          <p:nvPr>
            <p:ph type="body" sz="quarter" idx="155" hasCustomPrompt="1"/>
          </p:nvPr>
        </p:nvSpPr>
        <p:spPr>
          <a:xfrm>
            <a:off x="261741" y="11694973"/>
            <a:ext cx="14721840" cy="688957"/>
          </a:xfrm>
          <a:prstGeom prst="rect">
            <a:avLst/>
          </a:prstGeom>
        </p:spPr>
        <p:txBody>
          <a:bodyPr wrap="square" lIns="158267" tIns="158267" rIns="158267" bIns="158267">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Type in or paste your text here</a:t>
            </a:r>
          </a:p>
        </p:txBody>
      </p:sp>
      <p:sp>
        <p:nvSpPr>
          <p:cNvPr id="17" name="Text Placeholder 76"/>
          <p:cNvSpPr>
            <a:spLocks noGrp="1"/>
          </p:cNvSpPr>
          <p:nvPr>
            <p:ph type="body" sz="quarter" idx="156" hasCustomPrompt="1"/>
          </p:nvPr>
        </p:nvSpPr>
        <p:spPr>
          <a:xfrm>
            <a:off x="4115353" y="234994"/>
            <a:ext cx="22093416" cy="1517774"/>
          </a:xfrm>
          <a:prstGeom prst="rect">
            <a:avLst/>
          </a:prstGeom>
        </p:spPr>
        <p:txBody>
          <a:bodyPr lIns="54681" tIns="27341" rIns="54681" bIns="27341" anchor="t" anchorCtr="1">
            <a:noAutofit/>
          </a:bodyPr>
          <a:lstStyle>
            <a:lvl1pPr marL="0" indent="0" algn="ctr">
              <a:buFontTx/>
              <a:buNone/>
              <a:defRPr sz="9600" b="1" baseline="0">
                <a:solidFill>
                  <a:schemeClr val="accent5">
                    <a:lumMod val="50000"/>
                  </a:schemeClr>
                </a:solidFill>
                <a:latin typeface="+mj-lt"/>
              </a:defRPr>
            </a:lvl1pPr>
            <a:lvl2pPr>
              <a:buFontTx/>
              <a:buNone/>
              <a:defRPr sz="6087"/>
            </a:lvl2pPr>
            <a:lvl3pPr>
              <a:buFontTx/>
              <a:buNone/>
              <a:defRPr sz="6087"/>
            </a:lvl3pPr>
            <a:lvl4pPr>
              <a:buFontTx/>
              <a:buNone/>
              <a:defRPr sz="6087"/>
            </a:lvl4pPr>
            <a:lvl5pPr>
              <a:buFontTx/>
              <a:buNone/>
              <a:defRPr sz="6087"/>
            </a:lvl5pPr>
          </a:lstStyle>
          <a:p>
            <a:pPr lvl="0"/>
            <a:r>
              <a:rPr lang="en-US" dirty="0"/>
              <a:t>Click here to add title</a:t>
            </a:r>
          </a:p>
        </p:txBody>
      </p:sp>
      <p:sp>
        <p:nvSpPr>
          <p:cNvPr id="19" name="Text Placeholder 3"/>
          <p:cNvSpPr>
            <a:spLocks noGrp="1"/>
          </p:cNvSpPr>
          <p:nvPr>
            <p:ph type="body" sz="quarter" idx="158" hasCustomPrompt="1"/>
          </p:nvPr>
        </p:nvSpPr>
        <p:spPr>
          <a:xfrm>
            <a:off x="208054" y="20656409"/>
            <a:ext cx="29892118" cy="565846"/>
          </a:xfrm>
          <a:prstGeom prst="rect">
            <a:avLst/>
          </a:prstGeom>
        </p:spPr>
        <p:txBody>
          <a:bodyPr wrap="square" lIns="158267" tIns="158267" rIns="158267" bIns="158267">
            <a:spAutoFit/>
          </a:bodyPr>
          <a:lstStyle>
            <a:lvl1pPr marL="0" indent="0">
              <a:buNone/>
              <a:defRPr sz="1600">
                <a:solidFill>
                  <a:schemeClr val="accent5">
                    <a:lumMod val="50000"/>
                  </a:schemeClr>
                </a:solidFill>
                <a:latin typeface="Times New Roman" panose="02020603050405020304" pitchFamily="18" charset="0"/>
                <a:cs typeface="Times New Roman" panose="02020603050405020304" pitchFamily="18" charset="0"/>
              </a:defRPr>
            </a:lvl1pPr>
            <a:lvl2pPr marL="1456170" indent="-560065">
              <a:defRPr sz="2406">
                <a:latin typeface="Trebuchet MS" pitchFamily="34" charset="0"/>
              </a:defRPr>
            </a:lvl2pPr>
            <a:lvl3pPr marL="2016234" indent="-560065">
              <a:defRPr sz="2406">
                <a:latin typeface="Trebuchet MS" pitchFamily="34" charset="0"/>
              </a:defRPr>
            </a:lvl3pPr>
            <a:lvl4pPr marL="2632306" indent="-616072">
              <a:defRPr sz="2406">
                <a:latin typeface="Trebuchet MS" pitchFamily="34" charset="0"/>
              </a:defRPr>
            </a:lvl4pPr>
            <a:lvl5pPr marL="3080359" indent="-448052">
              <a:defRPr sz="2406">
                <a:latin typeface="Trebuchet MS" pitchFamily="34" charset="0"/>
              </a:defRPr>
            </a:lvl5pPr>
          </a:lstStyle>
          <a:p>
            <a:pPr lvl="0"/>
            <a:r>
              <a:rPr lang="en-US" dirty="0"/>
              <a:t>Declaration</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6" name="Rounded Rectangle 35"/>
          <p:cNvSpPr/>
          <p:nvPr userDrawn="1"/>
        </p:nvSpPr>
        <p:spPr>
          <a:xfrm>
            <a:off x="0" y="-34000"/>
            <a:ext cx="30275213" cy="3940981"/>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93"/>
          </a:p>
        </p:txBody>
      </p:sp>
      <p:cxnSp>
        <p:nvCxnSpPr>
          <p:cNvPr id="40" name="Straight Connector 39"/>
          <p:cNvCxnSpPr/>
          <p:nvPr userDrawn="1"/>
        </p:nvCxnSpPr>
        <p:spPr>
          <a:xfrm>
            <a:off x="0" y="4115003"/>
            <a:ext cx="30275213"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ounded Rectangle 41"/>
          <p:cNvSpPr/>
          <p:nvPr userDrawn="1"/>
        </p:nvSpPr>
        <p:spPr>
          <a:xfrm>
            <a:off x="173439" y="4239491"/>
            <a:ext cx="14813280" cy="1655090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93"/>
          </a:p>
        </p:txBody>
      </p:sp>
      <p:sp>
        <p:nvSpPr>
          <p:cNvPr id="43" name="Rounded Rectangle 42"/>
          <p:cNvSpPr/>
          <p:nvPr userDrawn="1"/>
        </p:nvSpPr>
        <p:spPr>
          <a:xfrm>
            <a:off x="15285239" y="4239491"/>
            <a:ext cx="14813280" cy="1655090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93"/>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301301" rtl="0" eaLnBrk="1" latinLnBrk="0" hangingPunct="1">
        <a:spcBef>
          <a:spcPct val="0"/>
        </a:spcBef>
        <a:buNone/>
        <a:defRPr sz="8493" kern="1200">
          <a:solidFill>
            <a:schemeClr val="bg1"/>
          </a:solidFill>
          <a:latin typeface="Trebuchet MS" pitchFamily="34" charset="0"/>
          <a:ea typeface="+mj-ea"/>
          <a:cs typeface="+mj-cs"/>
        </a:defRPr>
      </a:lvl1pPr>
    </p:titleStyle>
    <p:bodyStyle>
      <a:lvl1pPr marL="1612988" indent="-1612988" algn="l" defTabSz="4301301" rtl="0" eaLnBrk="1" latinLnBrk="0" hangingPunct="1">
        <a:spcBef>
          <a:spcPct val="20000"/>
        </a:spcBef>
        <a:buFont typeface="Arial" pitchFamily="34" charset="0"/>
        <a:buChar char="•"/>
        <a:defRPr sz="15004" kern="1200">
          <a:solidFill>
            <a:schemeClr val="tx1"/>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p:bodyStyle>
    <p:otherStyle>
      <a:defPPr>
        <a:defRPr lang="en-US"/>
      </a:defPPr>
      <a:lvl1pPr marL="0" algn="l" defTabSz="4301301" rtl="0" eaLnBrk="1" latinLnBrk="0" hangingPunct="1">
        <a:defRPr sz="8493" kern="1200">
          <a:solidFill>
            <a:schemeClr val="tx1"/>
          </a:solidFill>
          <a:latin typeface="+mn-lt"/>
          <a:ea typeface="+mn-ea"/>
          <a:cs typeface="+mn-cs"/>
        </a:defRPr>
      </a:lvl1pPr>
      <a:lvl2pPr marL="2150651" algn="l" defTabSz="4301301" rtl="0" eaLnBrk="1" latinLnBrk="0" hangingPunct="1">
        <a:defRPr sz="8493" kern="1200">
          <a:solidFill>
            <a:schemeClr val="tx1"/>
          </a:solidFill>
          <a:latin typeface="+mn-lt"/>
          <a:ea typeface="+mn-ea"/>
          <a:cs typeface="+mn-cs"/>
        </a:defRPr>
      </a:lvl2pPr>
      <a:lvl3pPr marL="4301301" algn="l" defTabSz="4301301" rtl="0" eaLnBrk="1" latinLnBrk="0" hangingPunct="1">
        <a:defRPr sz="8493" kern="1200">
          <a:solidFill>
            <a:schemeClr val="tx1"/>
          </a:solidFill>
          <a:latin typeface="+mn-lt"/>
          <a:ea typeface="+mn-ea"/>
          <a:cs typeface="+mn-cs"/>
        </a:defRPr>
      </a:lvl3pPr>
      <a:lvl4pPr marL="6451950" algn="l" defTabSz="4301301" rtl="0" eaLnBrk="1" latinLnBrk="0" hangingPunct="1">
        <a:defRPr sz="8493" kern="1200">
          <a:solidFill>
            <a:schemeClr val="tx1"/>
          </a:solidFill>
          <a:latin typeface="+mn-lt"/>
          <a:ea typeface="+mn-ea"/>
          <a:cs typeface="+mn-cs"/>
        </a:defRPr>
      </a:lvl4pPr>
      <a:lvl5pPr marL="8602601" algn="l" defTabSz="4301301" rtl="0" eaLnBrk="1" latinLnBrk="0" hangingPunct="1">
        <a:defRPr sz="8493" kern="1200">
          <a:solidFill>
            <a:schemeClr val="tx1"/>
          </a:solidFill>
          <a:latin typeface="+mn-lt"/>
          <a:ea typeface="+mn-ea"/>
          <a:cs typeface="+mn-cs"/>
        </a:defRPr>
      </a:lvl5pPr>
      <a:lvl6pPr marL="10753251" algn="l" defTabSz="4301301" rtl="0" eaLnBrk="1" latinLnBrk="0" hangingPunct="1">
        <a:defRPr sz="8493" kern="1200">
          <a:solidFill>
            <a:schemeClr val="tx1"/>
          </a:solidFill>
          <a:latin typeface="+mn-lt"/>
          <a:ea typeface="+mn-ea"/>
          <a:cs typeface="+mn-cs"/>
        </a:defRPr>
      </a:lvl6pPr>
      <a:lvl7pPr marL="12903903" algn="l" defTabSz="4301301" rtl="0" eaLnBrk="1" latinLnBrk="0" hangingPunct="1">
        <a:defRPr sz="8493" kern="1200">
          <a:solidFill>
            <a:schemeClr val="tx1"/>
          </a:solidFill>
          <a:latin typeface="+mn-lt"/>
          <a:ea typeface="+mn-ea"/>
          <a:cs typeface="+mn-cs"/>
        </a:defRPr>
      </a:lvl7pPr>
      <a:lvl8pPr marL="15054552" algn="l" defTabSz="4301301" rtl="0" eaLnBrk="1" latinLnBrk="0" hangingPunct="1">
        <a:defRPr sz="8493" kern="1200">
          <a:solidFill>
            <a:schemeClr val="tx1"/>
          </a:solidFill>
          <a:latin typeface="+mn-lt"/>
          <a:ea typeface="+mn-ea"/>
          <a:cs typeface="+mn-cs"/>
        </a:defRPr>
      </a:lvl8pPr>
      <a:lvl9pPr marL="17205203" algn="l" defTabSz="4301301" rtl="0" eaLnBrk="1" latinLnBrk="0" hangingPunct="1">
        <a:defRPr sz="84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0478B348-92BB-40AC-BB88-CA889824C003}"/>
              </a:ext>
            </a:extLst>
          </p:cNvPr>
          <p:cNvPicPr>
            <a:picLocks noChangeAspect="1"/>
          </p:cNvPicPr>
          <p:nvPr/>
        </p:nvPicPr>
        <p:blipFill>
          <a:blip r:embed="rId3"/>
          <a:stretch>
            <a:fillRect/>
          </a:stretch>
        </p:blipFill>
        <p:spPr>
          <a:xfrm>
            <a:off x="15359491" y="4877782"/>
            <a:ext cx="6441589" cy="2612588"/>
          </a:xfrm>
          <a:prstGeom prst="rect">
            <a:avLst/>
          </a:prstGeom>
        </p:spPr>
      </p:pic>
      <p:sp>
        <p:nvSpPr>
          <p:cNvPr id="2" name="Text Placeholder 1"/>
          <p:cNvSpPr>
            <a:spLocks noGrp="1"/>
          </p:cNvSpPr>
          <p:nvPr>
            <p:ph type="body" sz="quarter" idx="10"/>
          </p:nvPr>
        </p:nvSpPr>
        <p:spPr>
          <a:xfrm>
            <a:off x="232190" y="4857552"/>
            <a:ext cx="14489650" cy="4677741"/>
          </a:xfrm>
        </p:spPr>
        <p:txBody>
          <a:bodyPr/>
          <a:lstStyle/>
          <a:p>
            <a:pPr marL="342900" indent="-342900">
              <a:buFont typeface="Arial" panose="020B0604020202020204" pitchFamily="34" charset="0"/>
              <a:buChar char="•"/>
            </a:pPr>
            <a:r>
              <a:rPr lang="en-GB" dirty="0">
                <a:solidFill>
                  <a:srgbClr val="111111"/>
                </a:solidFill>
                <a:latin typeface="SourceSansPro"/>
              </a:rPr>
              <a:t>Airbnb is an online marketplace that connects people who want to rent out their homes with people who are looking for accommodations in that locale. It currently covers more than 81,000</a:t>
            </a:r>
            <a:r>
              <a:rPr lang="en-GB" dirty="0">
                <a:solidFill>
                  <a:schemeClr val="tx1"/>
                </a:solidFill>
                <a:latin typeface="SourceSansPro"/>
              </a:rPr>
              <a:t> cities </a:t>
            </a:r>
            <a:r>
              <a:rPr lang="en-GB" dirty="0">
                <a:solidFill>
                  <a:srgbClr val="111111"/>
                </a:solidFill>
                <a:latin typeface="SourceSansPro"/>
              </a:rPr>
              <a:t>and 191 countries worldwide. The company’s name comes from “air mattress B&amp;B.”</a:t>
            </a:r>
          </a:p>
          <a:p>
            <a:pPr marL="342900" indent="-342900">
              <a:buFont typeface="Arial" panose="020B0604020202020204" pitchFamily="34" charset="0"/>
              <a:buChar char="•"/>
            </a:pPr>
            <a:r>
              <a:rPr lang="en-GB" dirty="0">
                <a:solidFill>
                  <a:srgbClr val="111111"/>
                </a:solidFill>
                <a:latin typeface="SourceSansPro"/>
              </a:rPr>
              <a:t>For hosts, </a:t>
            </a:r>
            <a:r>
              <a:rPr lang="en-GB" dirty="0">
                <a:solidFill>
                  <a:schemeClr val="tx1"/>
                </a:solidFill>
                <a:latin typeface="SourceSansPro"/>
              </a:rPr>
              <a:t>participating in Airbnb is a way to earn some income </a:t>
            </a:r>
            <a:r>
              <a:rPr lang="en-GB" dirty="0">
                <a:solidFill>
                  <a:srgbClr val="111111"/>
                </a:solidFill>
                <a:latin typeface="SourceSansPro"/>
              </a:rPr>
              <a:t>from their property, but with the risk that the guest might do damage to it. For guests, the advantage can be relatively inexpensive accommodations, but with the risk that the property won’t be as appealing as the listing made it seem. Hence, it may end up with one-time transaction with Airbnb.</a:t>
            </a:r>
          </a:p>
          <a:p>
            <a:pPr marL="342900" indent="-342900">
              <a:buFont typeface="Arial" panose="020B0604020202020204" pitchFamily="34" charset="0"/>
              <a:buChar char="•"/>
            </a:pPr>
            <a:r>
              <a:rPr lang="en-GB" dirty="0">
                <a:solidFill>
                  <a:srgbClr val="000000"/>
                </a:solidFill>
                <a:latin typeface="SourceSansPro"/>
              </a:rPr>
              <a:t>Our objective is to find out the possibility to predict if a property listed on Airbnb is popular (booked frequently) with guests, using other information provided for the listed property .</a:t>
            </a:r>
          </a:p>
          <a:p>
            <a:endParaRPr lang="en-GB" dirty="0">
              <a:solidFill>
                <a:srgbClr val="111111"/>
              </a:solidFill>
              <a:latin typeface="SourceSansPro"/>
            </a:endParaRPr>
          </a:p>
          <a:p>
            <a:endParaRPr lang="en-GB" dirty="0">
              <a:solidFill>
                <a:srgbClr val="111111"/>
              </a:solidFill>
              <a:latin typeface="SourceSansPro"/>
            </a:endParaRPr>
          </a:p>
        </p:txBody>
      </p:sp>
      <p:sp>
        <p:nvSpPr>
          <p:cNvPr id="3" name="Text Placeholder 2"/>
          <p:cNvSpPr>
            <a:spLocks noGrp="1"/>
          </p:cNvSpPr>
          <p:nvPr>
            <p:ph type="body" sz="quarter" idx="11"/>
          </p:nvPr>
        </p:nvSpPr>
        <p:spPr>
          <a:xfrm>
            <a:off x="208054" y="4252844"/>
            <a:ext cx="14721840" cy="620293"/>
          </a:xfrm>
        </p:spPr>
        <p:txBody>
          <a:bodyPr/>
          <a:lstStyle/>
          <a:p>
            <a:r>
              <a:rPr lang="en-SG" sz="3200" dirty="0"/>
              <a:t>INTRODUCTION AND OBJECTIVES</a:t>
            </a:r>
          </a:p>
        </p:txBody>
      </p:sp>
      <p:sp>
        <p:nvSpPr>
          <p:cNvPr id="4" name="Text Placeholder 3"/>
          <p:cNvSpPr>
            <a:spLocks noGrp="1"/>
          </p:cNvSpPr>
          <p:nvPr>
            <p:ph type="body" sz="quarter" idx="25"/>
          </p:nvPr>
        </p:nvSpPr>
        <p:spPr/>
        <p:txBody>
          <a:bodyPr/>
          <a:lstStyle/>
          <a:p>
            <a:r>
              <a:rPr lang="en-SG" dirty="0"/>
              <a:t>WORKFLOW</a:t>
            </a:r>
          </a:p>
        </p:txBody>
      </p:sp>
      <p:sp>
        <p:nvSpPr>
          <p:cNvPr id="5" name="Text Placeholder 4"/>
          <p:cNvSpPr>
            <a:spLocks noGrp="1"/>
          </p:cNvSpPr>
          <p:nvPr>
            <p:ph type="body" sz="quarter" idx="26"/>
          </p:nvPr>
        </p:nvSpPr>
        <p:spPr>
          <a:xfrm>
            <a:off x="15165863" y="4403263"/>
            <a:ext cx="6675141" cy="688957"/>
          </a:xfrm>
        </p:spPr>
        <p:txBody>
          <a:bodyPr/>
          <a:lstStyle/>
          <a:p>
            <a:r>
              <a:rPr lang="en-SG" dirty="0">
                <a:solidFill>
                  <a:schemeClr val="tx1"/>
                </a:solidFill>
                <a:latin typeface="SourceSansPro"/>
              </a:rPr>
              <a:t>Attached workflow consists of 3 predictive models</a:t>
            </a:r>
          </a:p>
        </p:txBody>
      </p:sp>
      <p:sp>
        <p:nvSpPr>
          <p:cNvPr id="6" name="Text Placeholder 5"/>
          <p:cNvSpPr>
            <a:spLocks noGrp="1"/>
          </p:cNvSpPr>
          <p:nvPr>
            <p:ph type="body" sz="quarter" idx="27"/>
          </p:nvPr>
        </p:nvSpPr>
        <p:spPr>
          <a:xfrm>
            <a:off x="15321183" y="13907083"/>
            <a:ext cx="14721840" cy="497182"/>
          </a:xfrm>
        </p:spPr>
        <p:txBody>
          <a:bodyPr/>
          <a:lstStyle/>
          <a:p>
            <a:r>
              <a:rPr lang="en-SG" dirty="0"/>
              <a:t>FINDINGS AND RECOMMENDATIONS</a:t>
            </a:r>
          </a:p>
        </p:txBody>
      </p:sp>
      <p:sp>
        <p:nvSpPr>
          <p:cNvPr id="7" name="Text Placeholder 6"/>
          <p:cNvSpPr>
            <a:spLocks noGrp="1"/>
          </p:cNvSpPr>
          <p:nvPr>
            <p:ph type="body" sz="quarter" idx="28"/>
          </p:nvPr>
        </p:nvSpPr>
        <p:spPr>
          <a:xfrm>
            <a:off x="15321183" y="14310923"/>
            <a:ext cx="6495659" cy="6672133"/>
          </a:xfrm>
        </p:spPr>
        <p:txBody>
          <a:bodyPr/>
          <a:lstStyle/>
          <a:p>
            <a:pPr marR="0" algn="l"/>
            <a:r>
              <a:rPr lang="en-GB" b="0" i="0" u="sng" strike="noStrike" baseline="0" dirty="0">
                <a:solidFill>
                  <a:srgbClr val="000000"/>
                </a:solidFill>
                <a:latin typeface="SourceSansPro"/>
              </a:rPr>
              <a:t>Findings:</a:t>
            </a:r>
          </a:p>
          <a:p>
            <a:pPr marL="342900" marR="0" indent="-342900" algn="l">
              <a:buFont typeface="Arial" panose="020B0604020202020204" pitchFamily="34" charset="0"/>
              <a:buChar char="•"/>
            </a:pPr>
            <a:r>
              <a:rPr lang="en-GB" b="0" i="0" u="none" strike="noStrike" baseline="0" dirty="0">
                <a:solidFill>
                  <a:srgbClr val="000000"/>
                </a:solidFill>
                <a:latin typeface="SourceSansPro"/>
              </a:rPr>
              <a:t>Based on misclassification rate, </a:t>
            </a:r>
            <a:r>
              <a:rPr lang="en-GB" b="1" i="0" u="none" strike="noStrike" baseline="0" dirty="0">
                <a:solidFill>
                  <a:srgbClr val="000000"/>
                </a:solidFill>
                <a:latin typeface="SourceSansPro"/>
              </a:rPr>
              <a:t>Decision Tree </a:t>
            </a:r>
            <a:r>
              <a:rPr lang="en-GB" b="0" i="0" u="none" strike="noStrike" baseline="0" dirty="0">
                <a:solidFill>
                  <a:srgbClr val="000000"/>
                </a:solidFill>
                <a:latin typeface="SourceSansPro"/>
              </a:rPr>
              <a:t>is the best mode for all 4 sets.  </a:t>
            </a:r>
          </a:p>
          <a:p>
            <a:pPr marL="342900" marR="0" indent="-342900" algn="l">
              <a:buFont typeface="Arial" panose="020B0604020202020204" pitchFamily="34" charset="0"/>
              <a:buChar char="•"/>
            </a:pPr>
            <a:r>
              <a:rPr lang="en-GB" b="0" i="0" u="none" strike="noStrike" baseline="0" dirty="0">
                <a:solidFill>
                  <a:srgbClr val="000000"/>
                </a:solidFill>
                <a:latin typeface="SourceSansPro"/>
              </a:rPr>
              <a:t>Set 1 has</a:t>
            </a:r>
            <a:r>
              <a:rPr lang="en-GB" dirty="0">
                <a:solidFill>
                  <a:srgbClr val="000000"/>
                </a:solidFill>
                <a:latin typeface="SourceSansPro"/>
              </a:rPr>
              <a:t> </a:t>
            </a:r>
            <a:r>
              <a:rPr lang="en-GB" b="0" i="0" u="none" strike="noStrike" baseline="0" dirty="0">
                <a:solidFill>
                  <a:srgbClr val="000000"/>
                </a:solidFill>
                <a:latin typeface="SourceSansPro"/>
              </a:rPr>
              <a:t>the </a:t>
            </a:r>
            <a:r>
              <a:rPr lang="en-GB" b="1" i="0" u="none" strike="noStrike" baseline="0" dirty="0">
                <a:solidFill>
                  <a:srgbClr val="000000"/>
                </a:solidFill>
                <a:latin typeface="SourceSansPro"/>
              </a:rPr>
              <a:t>lowest misclassification rate at 0.015 </a:t>
            </a:r>
            <a:r>
              <a:rPr lang="en-GB" b="0" i="0" u="none" strike="noStrike" baseline="0" dirty="0">
                <a:solidFill>
                  <a:srgbClr val="000000"/>
                </a:solidFill>
                <a:latin typeface="SourceSansPro"/>
              </a:rPr>
              <a:t>(i.e. </a:t>
            </a:r>
            <a:r>
              <a:rPr lang="en-GB" dirty="0">
                <a:solidFill>
                  <a:srgbClr val="000000"/>
                </a:solidFill>
                <a:latin typeface="SourceSansPro"/>
              </a:rPr>
              <a:t>1.5</a:t>
            </a:r>
            <a:r>
              <a:rPr lang="en-GB" b="0" i="0" u="none" strike="noStrike" baseline="0" dirty="0">
                <a:solidFill>
                  <a:srgbClr val="000000"/>
                </a:solidFill>
                <a:latin typeface="SourceSansPro"/>
              </a:rPr>
              <a:t>%).</a:t>
            </a:r>
          </a:p>
          <a:p>
            <a:pPr marL="342900" marR="0" indent="-342900" algn="l">
              <a:buFont typeface="Arial" panose="020B0604020202020204" pitchFamily="34" charset="0"/>
              <a:buChar char="•"/>
            </a:pPr>
            <a:r>
              <a:rPr lang="en-GB" dirty="0">
                <a:solidFill>
                  <a:srgbClr val="000000"/>
                </a:solidFill>
                <a:latin typeface="SourceSansPro"/>
              </a:rPr>
              <a:t>Decision </a:t>
            </a:r>
            <a:r>
              <a:rPr lang="en-GB" dirty="0" err="1">
                <a:solidFill>
                  <a:srgbClr val="000000"/>
                </a:solidFill>
                <a:latin typeface="SourceSansPro"/>
              </a:rPr>
              <a:t>Tree_with_manual_settings</a:t>
            </a:r>
            <a:r>
              <a:rPr lang="en-GB" dirty="0">
                <a:solidFill>
                  <a:srgbClr val="000000"/>
                </a:solidFill>
                <a:latin typeface="SourceSansPro"/>
              </a:rPr>
              <a:t> and Decision </a:t>
            </a:r>
            <a:r>
              <a:rPr lang="en-GB" dirty="0" err="1">
                <a:solidFill>
                  <a:srgbClr val="000000"/>
                </a:solidFill>
                <a:latin typeface="SourceSansPro"/>
              </a:rPr>
              <a:t>Tree_ProChisq</a:t>
            </a:r>
            <a:r>
              <a:rPr lang="en-GB" dirty="0">
                <a:solidFill>
                  <a:srgbClr val="000000"/>
                </a:solidFill>
                <a:latin typeface="SourceSansPro"/>
              </a:rPr>
              <a:t> are the champion models.</a:t>
            </a:r>
            <a:endParaRPr lang="en-SG" sz="1800" b="0" i="0" u="none" strike="noStrike" baseline="0" dirty="0">
              <a:solidFill>
                <a:srgbClr val="000000"/>
              </a:solidFill>
              <a:latin typeface="Times New Roman" panose="02020603050405020304" pitchFamily="18" charset="0"/>
            </a:endParaRPr>
          </a:p>
          <a:p>
            <a:r>
              <a:rPr lang="en-SG" u="sng" dirty="0">
                <a:solidFill>
                  <a:schemeClr val="tx1"/>
                </a:solidFill>
                <a:latin typeface="SourceSansPro"/>
              </a:rPr>
              <a:t>Recommendations:</a:t>
            </a:r>
          </a:p>
          <a:p>
            <a:pPr marL="342900" indent="-342900">
              <a:buFont typeface="Arial" panose="020B0604020202020204" pitchFamily="34" charset="0"/>
              <a:buChar char="•"/>
            </a:pPr>
            <a:r>
              <a:rPr lang="en-SG" dirty="0">
                <a:solidFill>
                  <a:schemeClr val="tx1"/>
                </a:solidFill>
                <a:latin typeface="SourceSansPro"/>
              </a:rPr>
              <a:t>Based on nodes 3 and 29, it is observed that </a:t>
            </a:r>
            <a:r>
              <a:rPr lang="en-SG" dirty="0" err="1">
                <a:solidFill>
                  <a:schemeClr val="tx1"/>
                </a:solidFill>
                <a:latin typeface="SourceSansPro"/>
              </a:rPr>
              <a:t>first_review</a:t>
            </a:r>
            <a:r>
              <a:rPr lang="en-SG" dirty="0">
                <a:solidFill>
                  <a:schemeClr val="tx1"/>
                </a:solidFill>
                <a:latin typeface="SourceSansPro"/>
              </a:rPr>
              <a:t> is the most crucial variable which determines the popularity of the property. The </a:t>
            </a:r>
            <a:r>
              <a:rPr lang="en-SG" dirty="0" err="1">
                <a:solidFill>
                  <a:schemeClr val="tx1"/>
                </a:solidFill>
                <a:latin typeface="SourceSansPro"/>
              </a:rPr>
              <a:t>number_of_reviews_ltm</a:t>
            </a:r>
            <a:r>
              <a:rPr lang="en-SG" dirty="0">
                <a:solidFill>
                  <a:schemeClr val="tx1"/>
                </a:solidFill>
                <a:latin typeface="SourceSansPro"/>
              </a:rPr>
              <a:t> (last 12months) and </a:t>
            </a:r>
            <a:r>
              <a:rPr lang="en-SG" dirty="0" err="1">
                <a:solidFill>
                  <a:schemeClr val="tx1"/>
                </a:solidFill>
                <a:latin typeface="SourceSansPro"/>
              </a:rPr>
              <a:t>number_of_reviews</a:t>
            </a:r>
            <a:r>
              <a:rPr lang="en-SG" dirty="0">
                <a:solidFill>
                  <a:schemeClr val="tx1"/>
                </a:solidFill>
                <a:latin typeface="SourceSansPro"/>
              </a:rPr>
              <a:t> are the next important variables.</a:t>
            </a:r>
          </a:p>
          <a:p>
            <a:endParaRPr lang="en-SG" dirty="0"/>
          </a:p>
        </p:txBody>
      </p:sp>
      <p:sp>
        <p:nvSpPr>
          <p:cNvPr id="8" name="Text Placeholder 7"/>
          <p:cNvSpPr>
            <a:spLocks noGrp="1"/>
          </p:cNvSpPr>
          <p:nvPr>
            <p:ph type="body" sz="quarter" idx="29"/>
          </p:nvPr>
        </p:nvSpPr>
        <p:spPr>
          <a:xfrm>
            <a:off x="15573977" y="20086790"/>
            <a:ext cx="14721840" cy="940381"/>
          </a:xfrm>
        </p:spPr>
        <p:txBody>
          <a:bodyPr/>
          <a:lstStyle/>
          <a:p>
            <a:r>
              <a:rPr lang="en-SG" dirty="0"/>
              <a:t>  REFERENCES &amp; CONTACT DETAILS    </a:t>
            </a:r>
          </a:p>
          <a:p>
            <a:pPr marL="342900" indent="-342900" algn="l">
              <a:buFont typeface="Arial" panose="020B0604020202020204" pitchFamily="34" charset="0"/>
              <a:buChar char="•"/>
            </a:pPr>
            <a:r>
              <a:rPr lang="en-SG" b="0" u="none" dirty="0">
                <a:solidFill>
                  <a:schemeClr val="tx1"/>
                </a:solidFill>
                <a:latin typeface="SourceSansPro"/>
              </a:rPr>
              <a:t>Not Applicable</a:t>
            </a:r>
          </a:p>
        </p:txBody>
      </p:sp>
      <p:sp>
        <p:nvSpPr>
          <p:cNvPr id="10" name="Text Placeholder 9"/>
          <p:cNvSpPr>
            <a:spLocks noGrp="1"/>
          </p:cNvSpPr>
          <p:nvPr>
            <p:ph type="body" sz="quarter" idx="150"/>
          </p:nvPr>
        </p:nvSpPr>
        <p:spPr/>
        <p:txBody>
          <a:bodyPr/>
          <a:lstStyle/>
          <a:p>
            <a:r>
              <a:rPr lang="en-US" dirty="0"/>
              <a:t>Temasek Polytechnic, School of Informatics &amp; IT – Up-Skill in Business Analytics</a:t>
            </a:r>
          </a:p>
        </p:txBody>
      </p:sp>
      <p:sp>
        <p:nvSpPr>
          <p:cNvPr id="11" name="Text Placeholder 10"/>
          <p:cNvSpPr>
            <a:spLocks noGrp="1"/>
          </p:cNvSpPr>
          <p:nvPr>
            <p:ph type="body" sz="quarter" idx="151"/>
          </p:nvPr>
        </p:nvSpPr>
        <p:spPr/>
        <p:txBody>
          <a:bodyPr/>
          <a:lstStyle/>
          <a:p>
            <a:r>
              <a:rPr lang="en-SG" dirty="0"/>
              <a:t>Wee Kar Ghee , Admin no: 2080985A</a:t>
            </a:r>
          </a:p>
        </p:txBody>
      </p:sp>
      <p:sp>
        <p:nvSpPr>
          <p:cNvPr id="12" name="Text Placeholder 11"/>
          <p:cNvSpPr>
            <a:spLocks noGrp="1"/>
          </p:cNvSpPr>
          <p:nvPr>
            <p:ph type="body" sz="quarter" idx="154"/>
          </p:nvPr>
        </p:nvSpPr>
        <p:spPr>
          <a:xfrm>
            <a:off x="117222" y="8492811"/>
            <a:ext cx="14721840" cy="558738"/>
          </a:xfrm>
        </p:spPr>
        <p:txBody>
          <a:bodyPr/>
          <a:lstStyle/>
          <a:p>
            <a:r>
              <a:rPr lang="en-SG" dirty="0"/>
              <a:t>DATA EXPLORATION AND PREPARATION</a:t>
            </a:r>
          </a:p>
        </p:txBody>
      </p:sp>
      <p:sp>
        <p:nvSpPr>
          <p:cNvPr id="14" name="Text Placeholder 13"/>
          <p:cNvSpPr>
            <a:spLocks noGrp="1"/>
          </p:cNvSpPr>
          <p:nvPr>
            <p:ph type="body" sz="quarter" idx="156"/>
          </p:nvPr>
        </p:nvSpPr>
        <p:spPr/>
        <p:txBody>
          <a:bodyPr/>
          <a:lstStyle/>
          <a:p>
            <a:r>
              <a:rPr lang="en-GB" sz="7200" b="0" i="0" u="none" strike="noStrike" baseline="0" dirty="0">
                <a:solidFill>
                  <a:srgbClr val="000000"/>
                </a:solidFill>
                <a:latin typeface="Calibri" panose="020F0502020204030204" pitchFamily="34" charset="0"/>
              </a:rPr>
              <a:t> DABI ASSIGNMENT 2 – TASK B</a:t>
            </a:r>
            <a:endParaRPr lang="en-SG" sz="7200" dirty="0"/>
          </a:p>
        </p:txBody>
      </p:sp>
      <p:sp>
        <p:nvSpPr>
          <p:cNvPr id="15" name="Text Placeholder 14"/>
          <p:cNvSpPr>
            <a:spLocks noGrp="1"/>
          </p:cNvSpPr>
          <p:nvPr>
            <p:ph type="body" sz="quarter" idx="158"/>
          </p:nvPr>
        </p:nvSpPr>
        <p:spPr>
          <a:xfrm>
            <a:off x="208054" y="20656409"/>
            <a:ext cx="29892118" cy="812068"/>
          </a:xfrm>
        </p:spPr>
        <p:txBody>
          <a:bodyPr/>
          <a:lstStyle/>
          <a:p>
            <a:r>
              <a:rPr lang="en-US" b="1" u="sng" dirty="0"/>
              <a:t>DECLARATION</a:t>
            </a:r>
            <a:r>
              <a:rPr lang="en-US" dirty="0"/>
              <a:t>: </a:t>
            </a:r>
            <a:r>
              <a:rPr lang="en-SG" dirty="0"/>
              <a:t>I declare that I am the originator of this work and that all other original sources used in this work have been appropriately acknowledged. I understand that plagiarism is the act of taking and using the whole or any part of another person’s work and presenting it as my own without proper acknowledgement. I also understand that plagiarism is an academic offence and that disciplinary action will be taken for plagiarism.</a:t>
            </a:r>
          </a:p>
        </p:txBody>
      </p:sp>
      <p:sp>
        <p:nvSpPr>
          <p:cNvPr id="26" name="TextBox 25">
            <a:extLst>
              <a:ext uri="{FF2B5EF4-FFF2-40B4-BE49-F238E27FC236}">
                <a16:creationId xmlns:a16="http://schemas.microsoft.com/office/drawing/2014/main" id="{24171C1B-196A-4C0C-B7ED-324730AE5620}"/>
              </a:ext>
            </a:extLst>
          </p:cNvPr>
          <p:cNvSpPr txBox="1"/>
          <p:nvPr/>
        </p:nvSpPr>
        <p:spPr>
          <a:xfrm>
            <a:off x="163613" y="8997214"/>
            <a:ext cx="4664947" cy="3416320"/>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000000"/>
                </a:solidFill>
                <a:latin typeface="SourceSansPro"/>
              </a:rPr>
              <a:t>The dataset has 7323 rows and 106 columns. It consists information about the property, price, popularity, host details, </a:t>
            </a:r>
            <a:r>
              <a:rPr lang="en-GB" sz="2400" dirty="0" err="1">
                <a:solidFill>
                  <a:srgbClr val="000000"/>
                </a:solidFill>
                <a:latin typeface="SourceSansPro"/>
              </a:rPr>
              <a:t>reiews</a:t>
            </a:r>
            <a:r>
              <a:rPr lang="en-GB" sz="2400" dirty="0">
                <a:solidFill>
                  <a:srgbClr val="000000"/>
                </a:solidFill>
                <a:latin typeface="SourceSansPro"/>
              </a:rPr>
              <a:t>, etc.</a:t>
            </a:r>
            <a:endParaRPr lang="en-SG"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SG" sz="2400" dirty="0">
                <a:latin typeface="Calibri" panose="020F0502020204030204" pitchFamily="34" charset="0"/>
                <a:cs typeface="Calibri" panose="020F0502020204030204" pitchFamily="34" charset="0"/>
              </a:rPr>
              <a:t>Use File Import node to import data with the following variable settings:</a:t>
            </a:r>
          </a:p>
          <a:p>
            <a:pPr marL="342900" indent="-342900">
              <a:buFont typeface="Arial" panose="020B0604020202020204" pitchFamily="34" charset="0"/>
              <a:buChar char="•"/>
            </a:pPr>
            <a:endParaRPr lang="en-SG" sz="2400" dirty="0">
              <a:latin typeface="Calibri" panose="020F0502020204030204" pitchFamily="34" charset="0"/>
              <a:cs typeface="Calibri" panose="020F0502020204030204" pitchFamily="34" charset="0"/>
            </a:endParaRPr>
          </a:p>
        </p:txBody>
      </p:sp>
      <p:sp>
        <p:nvSpPr>
          <p:cNvPr id="28" name="Text Placeholder 11">
            <a:extLst>
              <a:ext uri="{FF2B5EF4-FFF2-40B4-BE49-F238E27FC236}">
                <a16:creationId xmlns:a16="http://schemas.microsoft.com/office/drawing/2014/main" id="{A4098182-3F4F-40C4-A67F-2829854746C2}"/>
              </a:ext>
            </a:extLst>
          </p:cNvPr>
          <p:cNvSpPr txBox="1">
            <a:spLocks/>
          </p:cNvSpPr>
          <p:nvPr/>
        </p:nvSpPr>
        <p:spPr>
          <a:xfrm>
            <a:off x="5063502" y="8914679"/>
            <a:ext cx="8492077" cy="497182"/>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marL="342900" indent="-342900" algn="l">
              <a:buFont typeface="Arial" panose="020B0604020202020204" pitchFamily="34" charset="0"/>
              <a:buChar char="•"/>
            </a:pPr>
            <a:r>
              <a:rPr lang="en-SG" sz="2400" b="0" u="none" dirty="0">
                <a:solidFill>
                  <a:schemeClr val="tx1"/>
                </a:solidFill>
                <a:latin typeface="Calibri" panose="020F0502020204030204" pitchFamily="34" charset="0"/>
                <a:cs typeface="Calibri" panose="020F0502020204030204" pitchFamily="34" charset="0"/>
              </a:rPr>
              <a:t>Use Data Partition to explore the variables in the imported data:</a:t>
            </a:r>
          </a:p>
        </p:txBody>
      </p:sp>
      <p:pic>
        <p:nvPicPr>
          <p:cNvPr id="29" name="Picture 28">
            <a:extLst>
              <a:ext uri="{FF2B5EF4-FFF2-40B4-BE49-F238E27FC236}">
                <a16:creationId xmlns:a16="http://schemas.microsoft.com/office/drawing/2014/main" id="{2ABC7017-4AD9-4B55-AA73-9D975D7B5BA2}"/>
              </a:ext>
            </a:extLst>
          </p:cNvPr>
          <p:cNvPicPr>
            <a:picLocks noChangeAspect="1"/>
          </p:cNvPicPr>
          <p:nvPr/>
        </p:nvPicPr>
        <p:blipFill>
          <a:blip r:embed="rId4"/>
          <a:stretch>
            <a:fillRect/>
          </a:stretch>
        </p:blipFill>
        <p:spPr>
          <a:xfrm>
            <a:off x="11392968" y="14071793"/>
            <a:ext cx="2926090" cy="1851740"/>
          </a:xfrm>
          <a:prstGeom prst="rect">
            <a:avLst/>
          </a:prstGeom>
        </p:spPr>
      </p:pic>
      <p:sp>
        <p:nvSpPr>
          <p:cNvPr id="30" name="Text Placeholder 11">
            <a:extLst>
              <a:ext uri="{FF2B5EF4-FFF2-40B4-BE49-F238E27FC236}">
                <a16:creationId xmlns:a16="http://schemas.microsoft.com/office/drawing/2014/main" id="{D95860A0-24BB-48E0-83B4-E0777F9A9C19}"/>
              </a:ext>
            </a:extLst>
          </p:cNvPr>
          <p:cNvSpPr txBox="1">
            <a:spLocks/>
          </p:cNvSpPr>
          <p:nvPr/>
        </p:nvSpPr>
        <p:spPr>
          <a:xfrm>
            <a:off x="11096223" y="15836949"/>
            <a:ext cx="3919349" cy="497182"/>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a:solidFill>
                  <a:schemeClr val="tx1"/>
                </a:solidFill>
                <a:latin typeface="Calibri" panose="020F0502020204030204" pitchFamily="34" charset="0"/>
                <a:cs typeface="Calibri" panose="020F0502020204030204" pitchFamily="34" charset="0"/>
              </a:rPr>
              <a:t>Popular -  ‘Y’ : 80% , ‘N’ : 20%</a:t>
            </a:r>
          </a:p>
        </p:txBody>
      </p:sp>
      <p:sp>
        <p:nvSpPr>
          <p:cNvPr id="32" name="TextBox 31">
            <a:extLst>
              <a:ext uri="{FF2B5EF4-FFF2-40B4-BE49-F238E27FC236}">
                <a16:creationId xmlns:a16="http://schemas.microsoft.com/office/drawing/2014/main" id="{EB934FB4-483D-4AFF-9882-2C7EA55CED45}"/>
              </a:ext>
            </a:extLst>
          </p:cNvPr>
          <p:cNvSpPr txBox="1"/>
          <p:nvPr/>
        </p:nvSpPr>
        <p:spPr>
          <a:xfrm>
            <a:off x="0" y="12322656"/>
            <a:ext cx="4664948" cy="7803483"/>
          </a:xfrm>
          <a:prstGeom prst="rect">
            <a:avLst/>
          </a:prstGeom>
          <a:noFill/>
        </p:spPr>
        <p:txBody>
          <a:bodyPr wrap="square" rtlCol="0">
            <a:spAutoFit/>
          </a:bodyPr>
          <a:lstStyle/>
          <a:p>
            <a:pPr marL="342900" lvl="0" indent="-342900">
              <a:lnSpc>
                <a:spcPct val="107000"/>
              </a:lnSpc>
              <a:buFont typeface="Arial" panose="020B0604020202020204" pitchFamily="34" charset="0"/>
              <a:buChar char="•"/>
            </a:pPr>
            <a:endParaRPr lang="en-SG" sz="2400" b="1"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buFont typeface="Arial" panose="020B0604020202020204" pitchFamily="34" charset="0"/>
              <a:buChar char="•"/>
            </a:pPr>
            <a:r>
              <a:rPr lang="en-SG" sz="2400" b="1" dirty="0">
                <a:effectLst/>
                <a:latin typeface="Calibri" panose="020F0502020204030204" pitchFamily="34" charset="0"/>
                <a:ea typeface="Times New Roman" panose="02020603050405020304" pitchFamily="18" charset="0"/>
                <a:cs typeface="Calibri" panose="020F0502020204030204" pitchFamily="34" charset="0"/>
              </a:rPr>
              <a:t>Data Partition</a:t>
            </a:r>
            <a:r>
              <a:rPr lang="en-SG" sz="2400" dirty="0">
                <a:effectLst/>
                <a:latin typeface="Calibri" panose="020F0502020204030204" pitchFamily="34" charset="0"/>
                <a:ea typeface="Times New Roman" panose="02020603050405020304" pitchFamily="18" charset="0"/>
                <a:cs typeface="Calibri" panose="020F0502020204030204" pitchFamily="34" charset="0"/>
              </a:rPr>
              <a:t> node downstream from the </a:t>
            </a:r>
            <a:r>
              <a:rPr lang="en-SG" sz="2400" b="1" dirty="0">
                <a:effectLst/>
                <a:latin typeface="Calibri" panose="020F0502020204030204" pitchFamily="34" charset="0"/>
                <a:ea typeface="Times New Roman" panose="02020603050405020304" pitchFamily="18" charset="0"/>
                <a:cs typeface="Calibri" panose="020F0502020204030204" pitchFamily="34" charset="0"/>
              </a:rPr>
              <a:t>File Import</a:t>
            </a:r>
            <a:r>
              <a:rPr lang="en-SG" sz="2400" dirty="0">
                <a:effectLst/>
                <a:latin typeface="Calibri" panose="020F0502020204030204" pitchFamily="34" charset="0"/>
                <a:ea typeface="Times New Roman" panose="02020603050405020304" pitchFamily="18" charset="0"/>
                <a:cs typeface="Calibri" panose="020F0502020204030204" pitchFamily="34" charset="0"/>
              </a:rPr>
              <a:t> node. </a:t>
            </a:r>
          </a:p>
          <a:p>
            <a:pPr marL="228600">
              <a:lnSpc>
                <a:spcPct val="107000"/>
              </a:lnSpc>
            </a:pPr>
            <a:r>
              <a:rPr lang="en-SG" sz="2400" dirty="0">
                <a:effectLst/>
                <a:latin typeface="Calibri" panose="020F0502020204030204" pitchFamily="34" charset="0"/>
                <a:ea typeface="Times New Roman" panose="02020603050405020304" pitchFamily="18" charset="0"/>
                <a:cs typeface="Calibri" panose="020F0502020204030204" pitchFamily="34" charset="0"/>
              </a:rPr>
              <a:t>In the properties pane, under the Data Set Allocations group, check that the settings are: </a:t>
            </a:r>
          </a:p>
          <a:p>
            <a:pPr marL="342900" lvl="0" indent="-342900">
              <a:lnSpc>
                <a:spcPct val="107000"/>
              </a:lnSpc>
              <a:buFont typeface="Symbol" panose="05050102010706020507" pitchFamily="18" charset="2"/>
              <a:buChar char=""/>
            </a:pPr>
            <a:r>
              <a:rPr lang="en-SG" sz="2400" dirty="0">
                <a:effectLst/>
                <a:latin typeface="Calibri" panose="020F0502020204030204" pitchFamily="34" charset="0"/>
                <a:ea typeface="Times New Roman" panose="02020603050405020304" pitchFamily="18" charset="0"/>
                <a:cs typeface="Calibri" panose="020F0502020204030204" pitchFamily="34" charset="0"/>
              </a:rPr>
              <a:t>Training: 40.0</a:t>
            </a:r>
          </a:p>
          <a:p>
            <a:pPr marL="342900" lvl="0" indent="-342900">
              <a:lnSpc>
                <a:spcPct val="107000"/>
              </a:lnSpc>
              <a:buFont typeface="Symbol" panose="05050102010706020507" pitchFamily="18" charset="2"/>
              <a:buChar char=""/>
            </a:pPr>
            <a:r>
              <a:rPr lang="en-SG" sz="2400" dirty="0">
                <a:effectLst/>
                <a:latin typeface="Calibri" panose="020F0502020204030204" pitchFamily="34" charset="0"/>
                <a:ea typeface="Times New Roman" panose="02020603050405020304" pitchFamily="18" charset="0"/>
                <a:cs typeface="Calibri" panose="020F0502020204030204" pitchFamily="34" charset="0"/>
              </a:rPr>
              <a:t>Validation: 30.0</a:t>
            </a:r>
          </a:p>
          <a:p>
            <a:pPr marL="342900" lvl="0" indent="-342900">
              <a:lnSpc>
                <a:spcPct val="107000"/>
              </a:lnSpc>
              <a:spcAft>
                <a:spcPts val="800"/>
              </a:spcAft>
              <a:buFont typeface="Symbol" panose="05050102010706020507" pitchFamily="18" charset="2"/>
              <a:buChar char=""/>
            </a:pPr>
            <a:r>
              <a:rPr lang="en-SG" sz="2400" dirty="0">
                <a:effectLst/>
                <a:latin typeface="Calibri" panose="020F0502020204030204" pitchFamily="34" charset="0"/>
                <a:ea typeface="Times New Roman" panose="02020603050405020304" pitchFamily="18" charset="0"/>
                <a:cs typeface="Calibri" panose="020F0502020204030204" pitchFamily="34" charset="0"/>
              </a:rPr>
              <a:t>Test: 30.0</a:t>
            </a:r>
            <a:endParaRPr lang="en-SG" sz="24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SG" sz="2400" dirty="0">
                <a:effectLst/>
                <a:latin typeface="Calibri" panose="020F0502020204030204" pitchFamily="34" charset="0"/>
                <a:ea typeface="Times New Roman" panose="02020603050405020304" pitchFamily="18" charset="0"/>
                <a:cs typeface="Calibri" panose="020F0502020204030204" pitchFamily="34" charset="0"/>
              </a:rPr>
              <a:t>To prepare the dataset, we have to use the Replacement node to recode the values in Popular from “Y’, “N” to 1 and 0.</a:t>
            </a:r>
          </a:p>
          <a:p>
            <a:pPr marL="342900" lvl="0" indent="-342900">
              <a:lnSpc>
                <a:spcPct val="107000"/>
              </a:lnSpc>
              <a:spcAft>
                <a:spcPts val="800"/>
              </a:spcAft>
              <a:buFont typeface="Symbol" panose="05050102010706020507" pitchFamily="18" charset="2"/>
              <a:buChar char=""/>
            </a:pPr>
            <a:endParaRPr lang="en-SG" sz="24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SG" sz="2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SG" sz="24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SG" sz="24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SG" sz="24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34" name="Picture 33">
            <a:extLst>
              <a:ext uri="{FF2B5EF4-FFF2-40B4-BE49-F238E27FC236}">
                <a16:creationId xmlns:a16="http://schemas.microsoft.com/office/drawing/2014/main" id="{FDBBEEC3-15F5-4949-B911-2E2FE76BC11A}"/>
              </a:ext>
            </a:extLst>
          </p:cNvPr>
          <p:cNvPicPr>
            <a:picLocks noChangeAspect="1"/>
          </p:cNvPicPr>
          <p:nvPr/>
        </p:nvPicPr>
        <p:blipFill>
          <a:blip r:embed="rId5"/>
          <a:stretch>
            <a:fillRect/>
          </a:stretch>
        </p:blipFill>
        <p:spPr>
          <a:xfrm>
            <a:off x="1058766" y="11668160"/>
            <a:ext cx="5569439" cy="1165641"/>
          </a:xfrm>
          <a:prstGeom prst="rect">
            <a:avLst/>
          </a:prstGeom>
        </p:spPr>
      </p:pic>
      <p:pic>
        <p:nvPicPr>
          <p:cNvPr id="35" name="Picture 34">
            <a:extLst>
              <a:ext uri="{FF2B5EF4-FFF2-40B4-BE49-F238E27FC236}">
                <a16:creationId xmlns:a16="http://schemas.microsoft.com/office/drawing/2014/main" id="{9F910880-28F6-455B-8A6A-357AB4AB500A}"/>
              </a:ext>
            </a:extLst>
          </p:cNvPr>
          <p:cNvPicPr>
            <a:picLocks noChangeAspect="1"/>
          </p:cNvPicPr>
          <p:nvPr/>
        </p:nvPicPr>
        <p:blipFill>
          <a:blip r:embed="rId6"/>
          <a:stretch>
            <a:fillRect/>
          </a:stretch>
        </p:blipFill>
        <p:spPr>
          <a:xfrm>
            <a:off x="5013261" y="9850091"/>
            <a:ext cx="9708579" cy="4129464"/>
          </a:xfrm>
          <a:prstGeom prst="rect">
            <a:avLst/>
          </a:prstGeom>
        </p:spPr>
      </p:pic>
      <p:pic>
        <p:nvPicPr>
          <p:cNvPr id="18" name="Picture 17">
            <a:extLst>
              <a:ext uri="{FF2B5EF4-FFF2-40B4-BE49-F238E27FC236}">
                <a16:creationId xmlns:a16="http://schemas.microsoft.com/office/drawing/2014/main" id="{17FDD7B4-9E9E-9947-AAEF-ED506A19FE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613" y="17618495"/>
            <a:ext cx="3927286" cy="2777836"/>
          </a:xfrm>
          <a:prstGeom prst="rect">
            <a:avLst/>
          </a:prstGeom>
        </p:spPr>
      </p:pic>
      <p:pic>
        <p:nvPicPr>
          <p:cNvPr id="21" name="Picture 20">
            <a:extLst>
              <a:ext uri="{FF2B5EF4-FFF2-40B4-BE49-F238E27FC236}">
                <a16:creationId xmlns:a16="http://schemas.microsoft.com/office/drawing/2014/main" id="{FE29CC6E-CDE9-413E-8E41-D6CFC9185843}"/>
              </a:ext>
            </a:extLst>
          </p:cNvPr>
          <p:cNvPicPr>
            <a:picLocks noChangeAspect="1"/>
          </p:cNvPicPr>
          <p:nvPr/>
        </p:nvPicPr>
        <p:blipFill>
          <a:blip r:embed="rId8"/>
          <a:stretch>
            <a:fillRect/>
          </a:stretch>
        </p:blipFill>
        <p:spPr>
          <a:xfrm>
            <a:off x="11413917" y="16361889"/>
            <a:ext cx="3283960" cy="1552626"/>
          </a:xfrm>
          <a:prstGeom prst="rect">
            <a:avLst/>
          </a:prstGeom>
        </p:spPr>
      </p:pic>
      <p:sp>
        <p:nvSpPr>
          <p:cNvPr id="31" name="Text Placeholder 11">
            <a:extLst>
              <a:ext uri="{FF2B5EF4-FFF2-40B4-BE49-F238E27FC236}">
                <a16:creationId xmlns:a16="http://schemas.microsoft.com/office/drawing/2014/main" id="{CEF528E2-0AA2-4BAB-B45E-D98A0ECF9FFC}"/>
              </a:ext>
            </a:extLst>
          </p:cNvPr>
          <p:cNvSpPr txBox="1">
            <a:spLocks/>
          </p:cNvSpPr>
          <p:nvPr/>
        </p:nvSpPr>
        <p:spPr>
          <a:xfrm>
            <a:off x="10922130" y="17914515"/>
            <a:ext cx="4147762" cy="940381"/>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err="1">
                <a:solidFill>
                  <a:schemeClr val="tx1"/>
                </a:solidFill>
                <a:latin typeface="Calibri" panose="020F0502020204030204" pitchFamily="34" charset="0"/>
                <a:cs typeface="Calibri" panose="020F0502020204030204" pitchFamily="34" charset="0"/>
              </a:rPr>
              <a:t>Instant_bookable</a:t>
            </a:r>
            <a:r>
              <a:rPr lang="en-SG" sz="2400" b="0" u="none" dirty="0">
                <a:solidFill>
                  <a:schemeClr val="tx1"/>
                </a:solidFill>
                <a:latin typeface="Calibri" panose="020F0502020204030204" pitchFamily="34" charset="0"/>
                <a:cs typeface="Calibri" panose="020F0502020204030204" pitchFamily="34" charset="0"/>
              </a:rPr>
              <a:t> – </a:t>
            </a:r>
          </a:p>
          <a:p>
            <a:pPr algn="l"/>
            <a:r>
              <a:rPr lang="en-SG" sz="2400" b="0" u="none" dirty="0">
                <a:solidFill>
                  <a:schemeClr val="tx1"/>
                </a:solidFill>
                <a:latin typeface="Calibri" panose="020F0502020204030204" pitchFamily="34" charset="0"/>
                <a:cs typeface="Calibri" panose="020F0502020204030204" pitchFamily="34" charset="0"/>
              </a:rPr>
              <a:t> ‘f’ : 57.72% , ‘t’ : 42.28%</a:t>
            </a:r>
          </a:p>
        </p:txBody>
      </p:sp>
      <p:pic>
        <p:nvPicPr>
          <p:cNvPr id="23" name="Picture 22">
            <a:extLst>
              <a:ext uri="{FF2B5EF4-FFF2-40B4-BE49-F238E27FC236}">
                <a16:creationId xmlns:a16="http://schemas.microsoft.com/office/drawing/2014/main" id="{930A5DB3-74C0-489E-8540-30C0A2879364}"/>
              </a:ext>
            </a:extLst>
          </p:cNvPr>
          <p:cNvPicPr>
            <a:picLocks noChangeAspect="1"/>
          </p:cNvPicPr>
          <p:nvPr/>
        </p:nvPicPr>
        <p:blipFill>
          <a:blip r:embed="rId9"/>
          <a:stretch>
            <a:fillRect/>
          </a:stretch>
        </p:blipFill>
        <p:spPr>
          <a:xfrm>
            <a:off x="5137461" y="14223368"/>
            <a:ext cx="5119033" cy="2433470"/>
          </a:xfrm>
          <a:prstGeom prst="rect">
            <a:avLst/>
          </a:prstGeom>
        </p:spPr>
      </p:pic>
      <p:sp>
        <p:nvSpPr>
          <p:cNvPr id="33" name="Text Placeholder 11">
            <a:extLst>
              <a:ext uri="{FF2B5EF4-FFF2-40B4-BE49-F238E27FC236}">
                <a16:creationId xmlns:a16="http://schemas.microsoft.com/office/drawing/2014/main" id="{481ECD55-F847-4D5C-B753-84A53231B87F}"/>
              </a:ext>
            </a:extLst>
          </p:cNvPr>
          <p:cNvSpPr txBox="1">
            <a:spLocks/>
          </p:cNvSpPr>
          <p:nvPr/>
        </p:nvSpPr>
        <p:spPr>
          <a:xfrm>
            <a:off x="5055659" y="16611247"/>
            <a:ext cx="4937748" cy="940381"/>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err="1">
                <a:solidFill>
                  <a:schemeClr val="tx1"/>
                </a:solidFill>
                <a:latin typeface="Calibri" panose="020F0502020204030204" pitchFamily="34" charset="0"/>
                <a:cs typeface="Calibri" panose="020F0502020204030204" pitchFamily="34" charset="0"/>
              </a:rPr>
              <a:t>host_is_superhost</a:t>
            </a:r>
            <a:r>
              <a:rPr lang="en-SG" sz="2400" b="0" u="none" dirty="0">
                <a:solidFill>
                  <a:schemeClr val="tx1"/>
                </a:solidFill>
                <a:latin typeface="Calibri" panose="020F0502020204030204" pitchFamily="34" charset="0"/>
                <a:cs typeface="Calibri" panose="020F0502020204030204" pitchFamily="34" charset="0"/>
              </a:rPr>
              <a:t> – </a:t>
            </a:r>
          </a:p>
          <a:p>
            <a:pPr algn="l"/>
            <a:r>
              <a:rPr lang="en-SG" sz="2400" b="0" u="none" dirty="0">
                <a:solidFill>
                  <a:schemeClr val="tx1"/>
                </a:solidFill>
                <a:latin typeface="Calibri" panose="020F0502020204030204" pitchFamily="34" charset="0"/>
                <a:cs typeface="Calibri" panose="020F0502020204030204" pitchFamily="34" charset="0"/>
              </a:rPr>
              <a:t> ‘f’ : 83.89% , ‘t’ : 15.81%, NA : 0.30%</a:t>
            </a:r>
          </a:p>
        </p:txBody>
      </p:sp>
      <p:pic>
        <p:nvPicPr>
          <p:cNvPr id="25" name="Picture 24">
            <a:extLst>
              <a:ext uri="{FF2B5EF4-FFF2-40B4-BE49-F238E27FC236}">
                <a16:creationId xmlns:a16="http://schemas.microsoft.com/office/drawing/2014/main" id="{5B84A285-E89E-4055-A0EE-DB0B756DE0B9}"/>
              </a:ext>
            </a:extLst>
          </p:cNvPr>
          <p:cNvPicPr>
            <a:picLocks noChangeAspect="1"/>
          </p:cNvPicPr>
          <p:nvPr/>
        </p:nvPicPr>
        <p:blipFill>
          <a:blip r:embed="rId10"/>
          <a:stretch>
            <a:fillRect/>
          </a:stretch>
        </p:blipFill>
        <p:spPr>
          <a:xfrm>
            <a:off x="5137461" y="17761807"/>
            <a:ext cx="5644670" cy="2662739"/>
          </a:xfrm>
          <a:prstGeom prst="rect">
            <a:avLst/>
          </a:prstGeom>
        </p:spPr>
      </p:pic>
      <p:sp>
        <p:nvSpPr>
          <p:cNvPr id="36" name="Text Placeholder 11">
            <a:extLst>
              <a:ext uri="{FF2B5EF4-FFF2-40B4-BE49-F238E27FC236}">
                <a16:creationId xmlns:a16="http://schemas.microsoft.com/office/drawing/2014/main" id="{0B6DFEB2-8CDC-42CC-B176-AE9DD04DB571}"/>
              </a:ext>
            </a:extLst>
          </p:cNvPr>
          <p:cNvSpPr txBox="1">
            <a:spLocks/>
          </p:cNvSpPr>
          <p:nvPr/>
        </p:nvSpPr>
        <p:spPr>
          <a:xfrm>
            <a:off x="10827260" y="19114974"/>
            <a:ext cx="4102634" cy="1605178"/>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err="1">
                <a:solidFill>
                  <a:schemeClr val="tx1"/>
                </a:solidFill>
                <a:latin typeface="Calibri" panose="020F0502020204030204" pitchFamily="34" charset="0"/>
                <a:cs typeface="Calibri" panose="020F0502020204030204" pitchFamily="34" charset="0"/>
              </a:rPr>
              <a:t>Review_scores_rating</a:t>
            </a:r>
            <a:r>
              <a:rPr lang="en-SG" sz="2400" b="0" u="none" dirty="0">
                <a:solidFill>
                  <a:schemeClr val="tx1"/>
                </a:solidFill>
                <a:latin typeface="Calibri" panose="020F0502020204030204" pitchFamily="34" charset="0"/>
                <a:cs typeface="Calibri" panose="020F0502020204030204" pitchFamily="34" charset="0"/>
              </a:rPr>
              <a:t> is right-skewed with 39.27% in range between 92-100. 33.3% does not have rating.</a:t>
            </a:r>
          </a:p>
        </p:txBody>
      </p:sp>
      <p:pic>
        <p:nvPicPr>
          <p:cNvPr id="37" name="Picture 36">
            <a:extLst>
              <a:ext uri="{FF2B5EF4-FFF2-40B4-BE49-F238E27FC236}">
                <a16:creationId xmlns:a16="http://schemas.microsoft.com/office/drawing/2014/main" id="{4ECC56A5-C4B6-4502-8A68-229E94929109}"/>
              </a:ext>
            </a:extLst>
          </p:cNvPr>
          <p:cNvPicPr>
            <a:picLocks noChangeAspect="1"/>
          </p:cNvPicPr>
          <p:nvPr/>
        </p:nvPicPr>
        <p:blipFill>
          <a:blip r:embed="rId11"/>
          <a:stretch>
            <a:fillRect/>
          </a:stretch>
        </p:blipFill>
        <p:spPr>
          <a:xfrm>
            <a:off x="15276328" y="7757616"/>
            <a:ext cx="1701262" cy="2568761"/>
          </a:xfrm>
          <a:prstGeom prst="rect">
            <a:avLst/>
          </a:prstGeom>
        </p:spPr>
      </p:pic>
      <p:sp>
        <p:nvSpPr>
          <p:cNvPr id="38" name="Text Placeholder 11">
            <a:extLst>
              <a:ext uri="{FF2B5EF4-FFF2-40B4-BE49-F238E27FC236}">
                <a16:creationId xmlns:a16="http://schemas.microsoft.com/office/drawing/2014/main" id="{D2EF8089-34A5-48A9-A6A3-B19919A2FE0C}"/>
              </a:ext>
            </a:extLst>
          </p:cNvPr>
          <p:cNvSpPr txBox="1">
            <a:spLocks/>
          </p:cNvSpPr>
          <p:nvPr/>
        </p:nvSpPr>
        <p:spPr>
          <a:xfrm>
            <a:off x="15198889" y="7313347"/>
            <a:ext cx="1619087" cy="497182"/>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a:solidFill>
                  <a:schemeClr val="tx1"/>
                </a:solidFill>
                <a:latin typeface="Calibri" panose="020F0502020204030204" pitchFamily="34" charset="0"/>
                <a:cs typeface="Calibri" panose="020F0502020204030204" pitchFamily="34" charset="0"/>
              </a:rPr>
              <a:t>Regression</a:t>
            </a:r>
          </a:p>
        </p:txBody>
      </p:sp>
      <p:pic>
        <p:nvPicPr>
          <p:cNvPr id="40" name="Picture 39">
            <a:extLst>
              <a:ext uri="{FF2B5EF4-FFF2-40B4-BE49-F238E27FC236}">
                <a16:creationId xmlns:a16="http://schemas.microsoft.com/office/drawing/2014/main" id="{5FCEAC05-89CA-4097-8CD8-773032599851}"/>
              </a:ext>
            </a:extLst>
          </p:cNvPr>
          <p:cNvPicPr>
            <a:picLocks noChangeAspect="1"/>
          </p:cNvPicPr>
          <p:nvPr/>
        </p:nvPicPr>
        <p:blipFill>
          <a:blip r:embed="rId12"/>
          <a:stretch>
            <a:fillRect/>
          </a:stretch>
        </p:blipFill>
        <p:spPr>
          <a:xfrm>
            <a:off x="15314371" y="10928839"/>
            <a:ext cx="1817110" cy="3081186"/>
          </a:xfrm>
          <a:prstGeom prst="rect">
            <a:avLst/>
          </a:prstGeom>
        </p:spPr>
      </p:pic>
      <p:sp>
        <p:nvSpPr>
          <p:cNvPr id="41" name="Text Placeholder 11">
            <a:extLst>
              <a:ext uri="{FF2B5EF4-FFF2-40B4-BE49-F238E27FC236}">
                <a16:creationId xmlns:a16="http://schemas.microsoft.com/office/drawing/2014/main" id="{3F15BB97-D355-4A14-BDF5-035B12BB6410}"/>
              </a:ext>
            </a:extLst>
          </p:cNvPr>
          <p:cNvSpPr txBox="1">
            <a:spLocks/>
          </p:cNvSpPr>
          <p:nvPr/>
        </p:nvSpPr>
        <p:spPr>
          <a:xfrm>
            <a:off x="15350090" y="10207949"/>
            <a:ext cx="1625031" cy="866514"/>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a:solidFill>
                  <a:schemeClr val="tx1"/>
                </a:solidFill>
                <a:latin typeface="Calibri" panose="020F0502020204030204" pitchFamily="34" charset="0"/>
                <a:cs typeface="Calibri" panose="020F0502020204030204" pitchFamily="34" charset="0"/>
              </a:rPr>
              <a:t>Backward Regression</a:t>
            </a:r>
          </a:p>
        </p:txBody>
      </p:sp>
      <p:pic>
        <p:nvPicPr>
          <p:cNvPr id="43" name="Picture 42">
            <a:extLst>
              <a:ext uri="{FF2B5EF4-FFF2-40B4-BE49-F238E27FC236}">
                <a16:creationId xmlns:a16="http://schemas.microsoft.com/office/drawing/2014/main" id="{D8D95DF9-F815-43A7-91B4-336B02FC1D57}"/>
              </a:ext>
            </a:extLst>
          </p:cNvPr>
          <p:cNvPicPr>
            <a:picLocks noChangeAspect="1"/>
          </p:cNvPicPr>
          <p:nvPr/>
        </p:nvPicPr>
        <p:blipFill>
          <a:blip r:embed="rId13"/>
          <a:stretch>
            <a:fillRect/>
          </a:stretch>
        </p:blipFill>
        <p:spPr>
          <a:xfrm>
            <a:off x="17462914" y="8269940"/>
            <a:ext cx="1648769" cy="2714269"/>
          </a:xfrm>
          <a:prstGeom prst="rect">
            <a:avLst/>
          </a:prstGeom>
        </p:spPr>
      </p:pic>
      <p:sp>
        <p:nvSpPr>
          <p:cNvPr id="44" name="Text Placeholder 11">
            <a:extLst>
              <a:ext uri="{FF2B5EF4-FFF2-40B4-BE49-F238E27FC236}">
                <a16:creationId xmlns:a16="http://schemas.microsoft.com/office/drawing/2014/main" id="{15231402-A58A-42B3-BCF7-DE17A7825BDC}"/>
              </a:ext>
            </a:extLst>
          </p:cNvPr>
          <p:cNvSpPr txBox="1">
            <a:spLocks/>
          </p:cNvSpPr>
          <p:nvPr/>
        </p:nvSpPr>
        <p:spPr>
          <a:xfrm>
            <a:off x="17197782" y="7446898"/>
            <a:ext cx="2432357" cy="866514"/>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a:solidFill>
                  <a:schemeClr val="tx1"/>
                </a:solidFill>
                <a:latin typeface="Calibri" panose="020F0502020204030204" pitchFamily="34" charset="0"/>
                <a:cs typeface="Calibri" panose="020F0502020204030204" pitchFamily="34" charset="0"/>
              </a:rPr>
              <a:t>Decision Tree with manual settings</a:t>
            </a:r>
          </a:p>
        </p:txBody>
      </p:sp>
      <p:pic>
        <p:nvPicPr>
          <p:cNvPr id="46" name="Picture 45">
            <a:extLst>
              <a:ext uri="{FF2B5EF4-FFF2-40B4-BE49-F238E27FC236}">
                <a16:creationId xmlns:a16="http://schemas.microsoft.com/office/drawing/2014/main" id="{9A01EEC1-14C1-422E-A1A9-7867BE538958}"/>
              </a:ext>
            </a:extLst>
          </p:cNvPr>
          <p:cNvPicPr>
            <a:picLocks noChangeAspect="1"/>
          </p:cNvPicPr>
          <p:nvPr/>
        </p:nvPicPr>
        <p:blipFill>
          <a:blip r:embed="rId14"/>
          <a:stretch>
            <a:fillRect/>
          </a:stretch>
        </p:blipFill>
        <p:spPr>
          <a:xfrm>
            <a:off x="19523465" y="8186115"/>
            <a:ext cx="1554985" cy="2648899"/>
          </a:xfrm>
          <a:prstGeom prst="rect">
            <a:avLst/>
          </a:prstGeom>
        </p:spPr>
      </p:pic>
      <p:sp>
        <p:nvSpPr>
          <p:cNvPr id="47" name="Text Placeholder 11">
            <a:extLst>
              <a:ext uri="{FF2B5EF4-FFF2-40B4-BE49-F238E27FC236}">
                <a16:creationId xmlns:a16="http://schemas.microsoft.com/office/drawing/2014/main" id="{FEBCDF0F-62A2-4749-AF5E-3AA3132A5F7E}"/>
              </a:ext>
            </a:extLst>
          </p:cNvPr>
          <p:cNvSpPr txBox="1">
            <a:spLocks/>
          </p:cNvSpPr>
          <p:nvPr/>
        </p:nvSpPr>
        <p:spPr>
          <a:xfrm>
            <a:off x="19736813" y="7392493"/>
            <a:ext cx="1819361" cy="866514"/>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a:solidFill>
                  <a:schemeClr val="tx1"/>
                </a:solidFill>
                <a:latin typeface="Calibri" panose="020F0502020204030204" pitchFamily="34" charset="0"/>
                <a:cs typeface="Calibri" panose="020F0502020204030204" pitchFamily="34" charset="0"/>
              </a:rPr>
              <a:t>Decision </a:t>
            </a:r>
            <a:r>
              <a:rPr lang="en-SG" sz="2400" b="0" u="none" dirty="0" err="1">
                <a:solidFill>
                  <a:schemeClr val="tx1"/>
                </a:solidFill>
                <a:latin typeface="Calibri" panose="020F0502020204030204" pitchFamily="34" charset="0"/>
                <a:cs typeface="Calibri" panose="020F0502020204030204" pitchFamily="34" charset="0"/>
              </a:rPr>
              <a:t>Tree_Entropy</a:t>
            </a:r>
            <a:endParaRPr lang="en-SG" sz="2400" b="0" u="none" dirty="0">
              <a:solidFill>
                <a:schemeClr val="tx1"/>
              </a:solidFill>
              <a:latin typeface="Calibri" panose="020F0502020204030204" pitchFamily="34" charset="0"/>
              <a:cs typeface="Calibri" panose="020F0502020204030204" pitchFamily="34" charset="0"/>
            </a:endParaRPr>
          </a:p>
        </p:txBody>
      </p:sp>
      <p:pic>
        <p:nvPicPr>
          <p:cNvPr id="49" name="Picture 48">
            <a:extLst>
              <a:ext uri="{FF2B5EF4-FFF2-40B4-BE49-F238E27FC236}">
                <a16:creationId xmlns:a16="http://schemas.microsoft.com/office/drawing/2014/main" id="{42C4ED16-15B5-4BB4-9635-5776E6B3631E}"/>
              </a:ext>
            </a:extLst>
          </p:cNvPr>
          <p:cNvPicPr>
            <a:picLocks noChangeAspect="1"/>
          </p:cNvPicPr>
          <p:nvPr/>
        </p:nvPicPr>
        <p:blipFill>
          <a:blip r:embed="rId15"/>
          <a:stretch>
            <a:fillRect/>
          </a:stretch>
        </p:blipFill>
        <p:spPr>
          <a:xfrm>
            <a:off x="17797028" y="11535681"/>
            <a:ext cx="1474789" cy="2486315"/>
          </a:xfrm>
          <a:prstGeom prst="rect">
            <a:avLst/>
          </a:prstGeom>
        </p:spPr>
      </p:pic>
      <p:sp>
        <p:nvSpPr>
          <p:cNvPr id="50" name="Text Placeholder 11">
            <a:extLst>
              <a:ext uri="{FF2B5EF4-FFF2-40B4-BE49-F238E27FC236}">
                <a16:creationId xmlns:a16="http://schemas.microsoft.com/office/drawing/2014/main" id="{FA235ED6-C06B-4BC4-8A7B-79FA1456E45A}"/>
              </a:ext>
            </a:extLst>
          </p:cNvPr>
          <p:cNvSpPr txBox="1">
            <a:spLocks/>
          </p:cNvSpPr>
          <p:nvPr/>
        </p:nvSpPr>
        <p:spPr>
          <a:xfrm>
            <a:off x="17324345" y="10811030"/>
            <a:ext cx="2270249" cy="866514"/>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a:solidFill>
                  <a:schemeClr val="tx1"/>
                </a:solidFill>
                <a:latin typeface="Calibri" panose="020F0502020204030204" pitchFamily="34" charset="0"/>
                <a:cs typeface="Calibri" panose="020F0502020204030204" pitchFamily="34" charset="0"/>
              </a:rPr>
              <a:t>Decision </a:t>
            </a:r>
            <a:r>
              <a:rPr lang="en-SG" sz="2400" b="0" u="none" dirty="0" err="1">
                <a:solidFill>
                  <a:schemeClr val="tx1"/>
                </a:solidFill>
                <a:latin typeface="Calibri" panose="020F0502020204030204" pitchFamily="34" charset="0"/>
                <a:cs typeface="Calibri" panose="020F0502020204030204" pitchFamily="34" charset="0"/>
              </a:rPr>
              <a:t>Tree_ProbChisq</a:t>
            </a:r>
            <a:endParaRPr lang="en-SG" sz="2400" b="0" u="none" dirty="0">
              <a:solidFill>
                <a:schemeClr val="tx1"/>
              </a:solidFill>
              <a:latin typeface="Calibri" panose="020F0502020204030204" pitchFamily="34" charset="0"/>
              <a:cs typeface="Calibri" panose="020F0502020204030204" pitchFamily="34" charset="0"/>
            </a:endParaRPr>
          </a:p>
        </p:txBody>
      </p:sp>
      <p:pic>
        <p:nvPicPr>
          <p:cNvPr id="54" name="Picture 53">
            <a:extLst>
              <a:ext uri="{FF2B5EF4-FFF2-40B4-BE49-F238E27FC236}">
                <a16:creationId xmlns:a16="http://schemas.microsoft.com/office/drawing/2014/main" id="{C5B28104-E213-4B8E-9520-439FB69283F5}"/>
              </a:ext>
            </a:extLst>
          </p:cNvPr>
          <p:cNvPicPr>
            <a:picLocks noChangeAspect="1"/>
          </p:cNvPicPr>
          <p:nvPr/>
        </p:nvPicPr>
        <p:blipFill>
          <a:blip r:embed="rId16"/>
          <a:stretch>
            <a:fillRect/>
          </a:stretch>
        </p:blipFill>
        <p:spPr>
          <a:xfrm>
            <a:off x="19890999" y="11530759"/>
            <a:ext cx="1374719" cy="2365612"/>
          </a:xfrm>
          <a:prstGeom prst="rect">
            <a:avLst/>
          </a:prstGeom>
        </p:spPr>
      </p:pic>
      <p:sp>
        <p:nvSpPr>
          <p:cNvPr id="59" name="Text Placeholder 11">
            <a:extLst>
              <a:ext uri="{FF2B5EF4-FFF2-40B4-BE49-F238E27FC236}">
                <a16:creationId xmlns:a16="http://schemas.microsoft.com/office/drawing/2014/main" id="{E8FE8AFA-14C1-4D4F-9C27-AE72EAB62A82}"/>
              </a:ext>
            </a:extLst>
          </p:cNvPr>
          <p:cNvSpPr txBox="1">
            <a:spLocks/>
          </p:cNvSpPr>
          <p:nvPr/>
        </p:nvSpPr>
        <p:spPr>
          <a:xfrm>
            <a:off x="19874140" y="10769650"/>
            <a:ext cx="1641576" cy="866514"/>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a:solidFill>
                  <a:schemeClr val="tx1"/>
                </a:solidFill>
                <a:latin typeface="Calibri" panose="020F0502020204030204" pitchFamily="34" charset="0"/>
                <a:cs typeface="Calibri" panose="020F0502020204030204" pitchFamily="34" charset="0"/>
              </a:rPr>
              <a:t>Model Comparison</a:t>
            </a:r>
          </a:p>
        </p:txBody>
      </p:sp>
      <p:sp>
        <p:nvSpPr>
          <p:cNvPr id="60" name="Text Placeholder 4">
            <a:extLst>
              <a:ext uri="{FF2B5EF4-FFF2-40B4-BE49-F238E27FC236}">
                <a16:creationId xmlns:a16="http://schemas.microsoft.com/office/drawing/2014/main" id="{3D2D73B9-5D1F-4639-84C1-624A2E7CBF6D}"/>
              </a:ext>
            </a:extLst>
          </p:cNvPr>
          <p:cNvSpPr txBox="1">
            <a:spLocks/>
          </p:cNvSpPr>
          <p:nvPr/>
        </p:nvSpPr>
        <p:spPr>
          <a:xfrm>
            <a:off x="22130393" y="4877559"/>
            <a:ext cx="7912630" cy="1058289"/>
          </a:xfrm>
          <a:prstGeom prst="rect">
            <a:avLst/>
          </a:prstGeom>
        </p:spPr>
        <p:txBody>
          <a:bodyPr wrap="square" lIns="158267" tIns="158267" rIns="158267" bIns="158267">
            <a:spAutoFit/>
          </a:bodyPr>
          <a:lstStyle>
            <a:lvl1pPr marL="0" indent="0" algn="l" defTabSz="4301301"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6170" indent="-560065"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2pPr>
            <a:lvl3pPr marL="2016234" indent="-560065"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3pPr>
            <a:lvl4pPr marL="2632306" indent="-616072"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4pPr>
            <a:lvl5pPr marL="3080359" indent="-448052"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r>
              <a:rPr lang="en-GB" b="0" i="0" u="none" strike="noStrike" baseline="0" dirty="0">
                <a:solidFill>
                  <a:srgbClr val="000000"/>
                </a:solidFill>
                <a:latin typeface="SourceSansPro"/>
              </a:rPr>
              <a:t>Model Comparison Results (Fit Statistics) obtained from executing 4 different sets of partition configurations:</a:t>
            </a:r>
          </a:p>
        </p:txBody>
      </p:sp>
      <p:pic>
        <p:nvPicPr>
          <p:cNvPr id="62" name="Picture 61">
            <a:extLst>
              <a:ext uri="{FF2B5EF4-FFF2-40B4-BE49-F238E27FC236}">
                <a16:creationId xmlns:a16="http://schemas.microsoft.com/office/drawing/2014/main" id="{327DC91E-4C81-4B2C-B66D-54403DC9260D}"/>
              </a:ext>
            </a:extLst>
          </p:cNvPr>
          <p:cNvPicPr>
            <a:picLocks noChangeAspect="1"/>
          </p:cNvPicPr>
          <p:nvPr/>
        </p:nvPicPr>
        <p:blipFill>
          <a:blip r:embed="rId17"/>
          <a:stretch>
            <a:fillRect/>
          </a:stretch>
        </p:blipFill>
        <p:spPr>
          <a:xfrm>
            <a:off x="23675270" y="5905773"/>
            <a:ext cx="6367753" cy="1908817"/>
          </a:xfrm>
          <a:prstGeom prst="rect">
            <a:avLst/>
          </a:prstGeom>
        </p:spPr>
      </p:pic>
      <p:sp>
        <p:nvSpPr>
          <p:cNvPr id="63" name="Text Placeholder 11">
            <a:extLst>
              <a:ext uri="{FF2B5EF4-FFF2-40B4-BE49-F238E27FC236}">
                <a16:creationId xmlns:a16="http://schemas.microsoft.com/office/drawing/2014/main" id="{D4FF73AC-E39F-428B-9EC6-907AB5D9C1D0}"/>
              </a:ext>
            </a:extLst>
          </p:cNvPr>
          <p:cNvSpPr txBox="1">
            <a:spLocks/>
          </p:cNvSpPr>
          <p:nvPr/>
        </p:nvSpPr>
        <p:spPr>
          <a:xfrm>
            <a:off x="21807976" y="5942644"/>
            <a:ext cx="1910925" cy="1235846"/>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a:solidFill>
                  <a:schemeClr val="tx1"/>
                </a:solidFill>
                <a:latin typeface="Calibri" panose="020F0502020204030204" pitchFamily="34" charset="0"/>
                <a:cs typeface="Calibri" panose="020F0502020204030204" pitchFamily="34" charset="0"/>
              </a:rPr>
              <a:t>Set 1: Train 70%, Validate 15%, Test 15%</a:t>
            </a:r>
          </a:p>
        </p:txBody>
      </p:sp>
      <p:sp>
        <p:nvSpPr>
          <p:cNvPr id="64" name="Text Placeholder 11">
            <a:extLst>
              <a:ext uri="{FF2B5EF4-FFF2-40B4-BE49-F238E27FC236}">
                <a16:creationId xmlns:a16="http://schemas.microsoft.com/office/drawing/2014/main" id="{71A67808-86BE-4C6E-92BD-78F46F28DD64}"/>
              </a:ext>
            </a:extLst>
          </p:cNvPr>
          <p:cNvSpPr txBox="1">
            <a:spLocks/>
          </p:cNvSpPr>
          <p:nvPr/>
        </p:nvSpPr>
        <p:spPr>
          <a:xfrm>
            <a:off x="21673361" y="7927424"/>
            <a:ext cx="1910925" cy="1235846"/>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a:solidFill>
                  <a:schemeClr val="tx1"/>
                </a:solidFill>
                <a:latin typeface="Calibri" panose="020F0502020204030204" pitchFamily="34" charset="0"/>
                <a:cs typeface="Calibri" panose="020F0502020204030204" pitchFamily="34" charset="0"/>
              </a:rPr>
              <a:t>Set 2: Train 60%, Validate 20%, Test 20%</a:t>
            </a:r>
          </a:p>
        </p:txBody>
      </p:sp>
      <p:sp>
        <p:nvSpPr>
          <p:cNvPr id="65" name="Text Placeholder 11">
            <a:extLst>
              <a:ext uri="{FF2B5EF4-FFF2-40B4-BE49-F238E27FC236}">
                <a16:creationId xmlns:a16="http://schemas.microsoft.com/office/drawing/2014/main" id="{B4CC892C-3818-4F14-B8E0-955A3ADF65FC}"/>
              </a:ext>
            </a:extLst>
          </p:cNvPr>
          <p:cNvSpPr txBox="1">
            <a:spLocks/>
          </p:cNvSpPr>
          <p:nvPr/>
        </p:nvSpPr>
        <p:spPr>
          <a:xfrm>
            <a:off x="21664633" y="9905803"/>
            <a:ext cx="1910925" cy="1235846"/>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a:solidFill>
                  <a:schemeClr val="tx1"/>
                </a:solidFill>
                <a:latin typeface="Calibri" panose="020F0502020204030204" pitchFamily="34" charset="0"/>
                <a:cs typeface="Calibri" panose="020F0502020204030204" pitchFamily="34" charset="0"/>
              </a:rPr>
              <a:t>Set 3: Train 50%, Validate 25%, Test 25%</a:t>
            </a:r>
          </a:p>
        </p:txBody>
      </p:sp>
      <p:sp>
        <p:nvSpPr>
          <p:cNvPr id="66" name="Text Placeholder 11">
            <a:extLst>
              <a:ext uri="{FF2B5EF4-FFF2-40B4-BE49-F238E27FC236}">
                <a16:creationId xmlns:a16="http://schemas.microsoft.com/office/drawing/2014/main" id="{B42B1316-2A91-4FDF-9AE4-6923307733B7}"/>
              </a:ext>
            </a:extLst>
          </p:cNvPr>
          <p:cNvSpPr txBox="1">
            <a:spLocks/>
          </p:cNvSpPr>
          <p:nvPr/>
        </p:nvSpPr>
        <p:spPr>
          <a:xfrm>
            <a:off x="21722346" y="11950229"/>
            <a:ext cx="1910925" cy="1235846"/>
          </a:xfrm>
          <a:prstGeom prst="rect">
            <a:avLst/>
          </a:prstGeom>
          <a:noFill/>
        </p:spPr>
        <p:txBody>
          <a:bodyPr wrap="square" lIns="63307" tIns="63307" rIns="63307" bIns="63307" anchor="ctr" anchorCtr="0">
            <a:spAutoFit/>
          </a:bodyPr>
          <a:lstStyle>
            <a:lvl1pPr marL="0" indent="0" algn="ctr" defTabSz="4301301"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494806" indent="-1344156" algn="l" defTabSz="4301301" rtl="0" eaLnBrk="1" latinLnBrk="0" hangingPunct="1">
              <a:spcBef>
                <a:spcPct val="20000"/>
              </a:spcBef>
              <a:buFont typeface="Arial" pitchFamily="34" charset="0"/>
              <a:buChar char="–"/>
              <a:defRPr sz="13306" kern="1200">
                <a:solidFill>
                  <a:schemeClr val="tx1"/>
                </a:solidFill>
                <a:latin typeface="+mn-lt"/>
                <a:ea typeface="+mn-ea"/>
                <a:cs typeface="+mn-cs"/>
              </a:defRPr>
            </a:lvl2pPr>
            <a:lvl3pPr marL="5376627" indent="-1075326" algn="l" defTabSz="4301301" rtl="0" eaLnBrk="1" latinLnBrk="0" hangingPunct="1">
              <a:spcBef>
                <a:spcPct val="20000"/>
              </a:spcBef>
              <a:buFont typeface="Arial" pitchFamily="34" charset="0"/>
              <a:buChar char="•"/>
              <a:defRPr sz="11324" kern="1200">
                <a:solidFill>
                  <a:schemeClr val="tx1"/>
                </a:solidFill>
                <a:latin typeface="+mn-lt"/>
                <a:ea typeface="+mn-ea"/>
                <a:cs typeface="+mn-cs"/>
              </a:defRPr>
            </a:lvl3pPr>
            <a:lvl4pPr marL="752727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4pPr>
            <a:lvl5pPr marL="96779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pPr algn="l"/>
            <a:r>
              <a:rPr lang="en-SG" sz="2400" b="0" u="none" dirty="0">
                <a:solidFill>
                  <a:schemeClr val="tx1"/>
                </a:solidFill>
                <a:latin typeface="Calibri" panose="020F0502020204030204" pitchFamily="34" charset="0"/>
                <a:cs typeface="Calibri" panose="020F0502020204030204" pitchFamily="34" charset="0"/>
              </a:rPr>
              <a:t>Set 4: Train 40%, Validate 30%, Test 30%</a:t>
            </a:r>
          </a:p>
        </p:txBody>
      </p:sp>
      <p:pic>
        <p:nvPicPr>
          <p:cNvPr id="68" name="Picture 67">
            <a:extLst>
              <a:ext uri="{FF2B5EF4-FFF2-40B4-BE49-F238E27FC236}">
                <a16:creationId xmlns:a16="http://schemas.microsoft.com/office/drawing/2014/main" id="{FCE01CBF-EDF0-4625-BD56-2D3BC5B3518C}"/>
              </a:ext>
            </a:extLst>
          </p:cNvPr>
          <p:cNvPicPr>
            <a:picLocks noChangeAspect="1"/>
          </p:cNvPicPr>
          <p:nvPr/>
        </p:nvPicPr>
        <p:blipFill>
          <a:blip r:embed="rId18"/>
          <a:stretch>
            <a:fillRect/>
          </a:stretch>
        </p:blipFill>
        <p:spPr>
          <a:xfrm>
            <a:off x="23640128" y="7830150"/>
            <a:ext cx="6465020" cy="1932604"/>
          </a:xfrm>
          <a:prstGeom prst="rect">
            <a:avLst/>
          </a:prstGeom>
        </p:spPr>
      </p:pic>
      <p:pic>
        <p:nvPicPr>
          <p:cNvPr id="70" name="Picture 69">
            <a:extLst>
              <a:ext uri="{FF2B5EF4-FFF2-40B4-BE49-F238E27FC236}">
                <a16:creationId xmlns:a16="http://schemas.microsoft.com/office/drawing/2014/main" id="{20FD4840-E6D6-4E5E-9D10-0416B59CB1D3}"/>
              </a:ext>
            </a:extLst>
          </p:cNvPr>
          <p:cNvPicPr>
            <a:picLocks noChangeAspect="1"/>
          </p:cNvPicPr>
          <p:nvPr/>
        </p:nvPicPr>
        <p:blipFill>
          <a:blip r:embed="rId19"/>
          <a:stretch>
            <a:fillRect/>
          </a:stretch>
        </p:blipFill>
        <p:spPr>
          <a:xfrm>
            <a:off x="23645104" y="9778314"/>
            <a:ext cx="6455068" cy="1946643"/>
          </a:xfrm>
          <a:prstGeom prst="rect">
            <a:avLst/>
          </a:prstGeom>
        </p:spPr>
      </p:pic>
      <p:pic>
        <p:nvPicPr>
          <p:cNvPr id="72" name="Picture 71">
            <a:extLst>
              <a:ext uri="{FF2B5EF4-FFF2-40B4-BE49-F238E27FC236}">
                <a16:creationId xmlns:a16="http://schemas.microsoft.com/office/drawing/2014/main" id="{124EEB83-0DDA-4EC5-A6F8-3706250EE5B1}"/>
              </a:ext>
            </a:extLst>
          </p:cNvPr>
          <p:cNvPicPr>
            <a:picLocks noChangeAspect="1"/>
          </p:cNvPicPr>
          <p:nvPr/>
        </p:nvPicPr>
        <p:blipFill>
          <a:blip r:embed="rId20"/>
          <a:stretch>
            <a:fillRect/>
          </a:stretch>
        </p:blipFill>
        <p:spPr>
          <a:xfrm>
            <a:off x="23649219" y="11719337"/>
            <a:ext cx="6402248" cy="1875866"/>
          </a:xfrm>
          <a:prstGeom prst="rect">
            <a:avLst/>
          </a:prstGeom>
        </p:spPr>
      </p:pic>
      <p:pic>
        <p:nvPicPr>
          <p:cNvPr id="74" name="Picture 73">
            <a:extLst>
              <a:ext uri="{FF2B5EF4-FFF2-40B4-BE49-F238E27FC236}">
                <a16:creationId xmlns:a16="http://schemas.microsoft.com/office/drawing/2014/main" id="{47754DC7-68B1-48C9-B15D-52BC113A1C39}"/>
              </a:ext>
            </a:extLst>
          </p:cNvPr>
          <p:cNvPicPr>
            <a:picLocks noChangeAspect="1"/>
          </p:cNvPicPr>
          <p:nvPr/>
        </p:nvPicPr>
        <p:blipFill>
          <a:blip r:embed="rId21"/>
          <a:stretch>
            <a:fillRect/>
          </a:stretch>
        </p:blipFill>
        <p:spPr>
          <a:xfrm>
            <a:off x="26801868" y="13830383"/>
            <a:ext cx="3473345" cy="1709260"/>
          </a:xfrm>
          <a:prstGeom prst="rect">
            <a:avLst/>
          </a:prstGeom>
        </p:spPr>
      </p:pic>
      <p:pic>
        <p:nvPicPr>
          <p:cNvPr id="76" name="Picture 75">
            <a:extLst>
              <a:ext uri="{FF2B5EF4-FFF2-40B4-BE49-F238E27FC236}">
                <a16:creationId xmlns:a16="http://schemas.microsoft.com/office/drawing/2014/main" id="{24812E2E-146E-4DD5-A883-4E2ABECD16A5}"/>
              </a:ext>
            </a:extLst>
          </p:cNvPr>
          <p:cNvPicPr>
            <a:picLocks noChangeAspect="1"/>
          </p:cNvPicPr>
          <p:nvPr/>
        </p:nvPicPr>
        <p:blipFill>
          <a:blip r:embed="rId22"/>
          <a:stretch>
            <a:fillRect/>
          </a:stretch>
        </p:blipFill>
        <p:spPr>
          <a:xfrm>
            <a:off x="26833008" y="15582546"/>
            <a:ext cx="3325575" cy="1613882"/>
          </a:xfrm>
          <a:prstGeom prst="rect">
            <a:avLst/>
          </a:prstGeom>
        </p:spPr>
      </p:pic>
      <p:sp>
        <p:nvSpPr>
          <p:cNvPr id="77" name="Text Placeholder 6">
            <a:extLst>
              <a:ext uri="{FF2B5EF4-FFF2-40B4-BE49-F238E27FC236}">
                <a16:creationId xmlns:a16="http://schemas.microsoft.com/office/drawing/2014/main" id="{E0478A37-03F0-4DA4-84D5-B655849EF598}"/>
              </a:ext>
            </a:extLst>
          </p:cNvPr>
          <p:cNvSpPr txBox="1">
            <a:spLocks/>
          </p:cNvSpPr>
          <p:nvPr/>
        </p:nvSpPr>
        <p:spPr>
          <a:xfrm>
            <a:off x="21697315" y="14159008"/>
            <a:ext cx="5110725" cy="2535616"/>
          </a:xfrm>
          <a:prstGeom prst="rect">
            <a:avLst/>
          </a:prstGeom>
        </p:spPr>
        <p:txBody>
          <a:bodyPr wrap="square" lIns="158267" tIns="158267" rIns="158267" bIns="158267">
            <a:spAutoFit/>
          </a:bodyPr>
          <a:lstStyle>
            <a:lvl1pPr marL="0" indent="0" algn="l" defTabSz="4301301"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6170" indent="-560065"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2pPr>
            <a:lvl3pPr marL="2016234" indent="-560065"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3pPr>
            <a:lvl4pPr marL="2632306" indent="-616072"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4pPr>
            <a:lvl5pPr marL="3080359" indent="-448052"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r>
              <a:rPr lang="en-GB" dirty="0">
                <a:solidFill>
                  <a:srgbClr val="000000"/>
                </a:solidFill>
                <a:latin typeface="SourceSansPro"/>
              </a:rPr>
              <a:t>- If </a:t>
            </a:r>
            <a:r>
              <a:rPr lang="en-GB" dirty="0" err="1">
                <a:solidFill>
                  <a:srgbClr val="000000"/>
                </a:solidFill>
                <a:latin typeface="SourceSansPro"/>
              </a:rPr>
              <a:t>number_of_reviews_ltm</a:t>
            </a:r>
            <a:r>
              <a:rPr lang="en-GB" dirty="0">
                <a:solidFill>
                  <a:srgbClr val="000000"/>
                </a:solidFill>
                <a:latin typeface="SourceSansPro"/>
              </a:rPr>
              <a:t> &lt; 9.5 or missing And </a:t>
            </a:r>
            <a:r>
              <a:rPr lang="en-GB" dirty="0" err="1">
                <a:solidFill>
                  <a:srgbClr val="000000"/>
                </a:solidFill>
                <a:latin typeface="SourceSansPro"/>
              </a:rPr>
              <a:t>number_of_reviews</a:t>
            </a:r>
            <a:r>
              <a:rPr lang="en-GB" dirty="0">
                <a:solidFill>
                  <a:srgbClr val="000000"/>
                </a:solidFill>
                <a:latin typeface="SourceSansPro"/>
              </a:rPr>
              <a:t> &lt; 57.5 And </a:t>
            </a:r>
            <a:r>
              <a:rPr lang="en-GB" dirty="0" err="1">
                <a:solidFill>
                  <a:srgbClr val="000000"/>
                </a:solidFill>
                <a:latin typeface="SourceSansPro"/>
              </a:rPr>
              <a:t>number_of_reviews</a:t>
            </a:r>
            <a:r>
              <a:rPr lang="en-GB" dirty="0">
                <a:solidFill>
                  <a:srgbClr val="000000"/>
                </a:solidFill>
                <a:latin typeface="SourceSansPro"/>
              </a:rPr>
              <a:t> &gt;= 32.5 And </a:t>
            </a:r>
            <a:r>
              <a:rPr lang="en-GB" dirty="0" err="1">
                <a:solidFill>
                  <a:srgbClr val="000000"/>
                </a:solidFill>
                <a:latin typeface="SourceSansPro"/>
              </a:rPr>
              <a:t>last_review</a:t>
            </a:r>
            <a:r>
              <a:rPr lang="en-GB" dirty="0">
                <a:solidFill>
                  <a:srgbClr val="000000"/>
                </a:solidFill>
                <a:latin typeface="SourceSansPro"/>
              </a:rPr>
              <a:t> &lt; 43971.5 or missing And </a:t>
            </a:r>
            <a:r>
              <a:rPr lang="en-GB" dirty="0" err="1">
                <a:solidFill>
                  <a:srgbClr val="000000"/>
                </a:solidFill>
                <a:latin typeface="SourceSansPro"/>
              </a:rPr>
              <a:t>first_review</a:t>
            </a:r>
            <a:r>
              <a:rPr lang="en-GB" dirty="0">
                <a:solidFill>
                  <a:srgbClr val="000000"/>
                </a:solidFill>
                <a:latin typeface="SourceSansPro"/>
              </a:rPr>
              <a:t> &gt;= 42955 then popularity rate of property is 100%.</a:t>
            </a:r>
          </a:p>
        </p:txBody>
      </p:sp>
      <p:sp>
        <p:nvSpPr>
          <p:cNvPr id="78" name="Text Placeholder 6">
            <a:extLst>
              <a:ext uri="{FF2B5EF4-FFF2-40B4-BE49-F238E27FC236}">
                <a16:creationId xmlns:a16="http://schemas.microsoft.com/office/drawing/2014/main" id="{D96F61C8-FEB7-4269-AC1A-F97B973D60B2}"/>
              </a:ext>
            </a:extLst>
          </p:cNvPr>
          <p:cNvSpPr txBox="1">
            <a:spLocks/>
          </p:cNvSpPr>
          <p:nvPr/>
        </p:nvSpPr>
        <p:spPr>
          <a:xfrm>
            <a:off x="24378135" y="16772686"/>
            <a:ext cx="3044743" cy="1132155"/>
          </a:xfrm>
          <a:prstGeom prst="rect">
            <a:avLst/>
          </a:prstGeom>
        </p:spPr>
        <p:txBody>
          <a:bodyPr wrap="square" lIns="158267" tIns="158267" rIns="158267" bIns="158267">
            <a:spAutoFit/>
          </a:bodyPr>
          <a:lstStyle>
            <a:lvl1pPr marL="0" indent="0" algn="l" defTabSz="4301301"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6170" indent="-560065"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2pPr>
            <a:lvl3pPr marL="2016234" indent="-560065"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3pPr>
            <a:lvl4pPr marL="2632306" indent="-616072"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4pPr>
            <a:lvl5pPr marL="3080359" indent="-448052" algn="l" defTabSz="4301301" rtl="0" eaLnBrk="1" latinLnBrk="0" hangingPunct="1">
              <a:spcBef>
                <a:spcPct val="20000"/>
              </a:spcBef>
              <a:buFont typeface="Arial" pitchFamily="34" charset="0"/>
              <a:buChar char="»"/>
              <a:defRPr sz="2406" kern="1200">
                <a:solidFill>
                  <a:schemeClr val="tx1"/>
                </a:solidFill>
                <a:latin typeface="Trebuchet MS" pitchFamily="34" charset="0"/>
                <a:ea typeface="+mn-ea"/>
                <a:cs typeface="+mn-cs"/>
              </a:defRPr>
            </a:lvl5pPr>
            <a:lvl6pPr marL="118285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6pPr>
            <a:lvl7pPr marL="13979225"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7pPr>
            <a:lvl8pPr marL="16129876"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8pPr>
            <a:lvl9pPr marL="18280527" indent="-1075326" algn="l" defTabSz="4301301" rtl="0" eaLnBrk="1" latinLnBrk="0" hangingPunct="1">
              <a:spcBef>
                <a:spcPct val="20000"/>
              </a:spcBef>
              <a:buFont typeface="Arial" pitchFamily="34" charset="0"/>
              <a:buChar char="•"/>
              <a:defRPr sz="9484" kern="1200">
                <a:solidFill>
                  <a:schemeClr val="tx1"/>
                </a:solidFill>
                <a:latin typeface="+mn-lt"/>
                <a:ea typeface="+mn-ea"/>
                <a:cs typeface="+mn-cs"/>
              </a:defRPr>
            </a:lvl9pPr>
          </a:lstStyle>
          <a:p>
            <a:endParaRPr lang="en-GB" dirty="0">
              <a:solidFill>
                <a:srgbClr val="000000"/>
              </a:solidFill>
              <a:latin typeface="SourceSansPro"/>
            </a:endParaRPr>
          </a:p>
          <a:p>
            <a:endParaRPr lang="en-SG" dirty="0"/>
          </a:p>
        </p:txBody>
      </p:sp>
      <p:sp>
        <p:nvSpPr>
          <p:cNvPr id="80" name="TextBox 79">
            <a:extLst>
              <a:ext uri="{FF2B5EF4-FFF2-40B4-BE49-F238E27FC236}">
                <a16:creationId xmlns:a16="http://schemas.microsoft.com/office/drawing/2014/main" id="{46FDC66C-F16A-48B8-8EF0-D160ADEAAFA1}"/>
              </a:ext>
            </a:extLst>
          </p:cNvPr>
          <p:cNvSpPr txBox="1"/>
          <p:nvPr/>
        </p:nvSpPr>
        <p:spPr>
          <a:xfrm>
            <a:off x="21739618" y="16543754"/>
            <a:ext cx="5110725" cy="865173"/>
          </a:xfrm>
          <a:prstGeom prst="rect">
            <a:avLst/>
          </a:prstGeom>
          <a:noFill/>
        </p:spPr>
        <p:txBody>
          <a:bodyPr wrap="square">
            <a:spAutoFit/>
          </a:bodyPr>
          <a:lstStyle/>
          <a:p>
            <a:pPr>
              <a:lnSpc>
                <a:spcPct val="107000"/>
              </a:lnSpc>
              <a:spcAft>
                <a:spcPts val="800"/>
              </a:spcAft>
            </a:pPr>
            <a:r>
              <a:rPr lang="en-GB" sz="2400" dirty="0">
                <a:latin typeface="SourceSansPro"/>
                <a:ea typeface="Times New Roman" panose="02020603050405020304" pitchFamily="18" charset="0"/>
                <a:cs typeface="Times New Roman" panose="02020603050405020304" pitchFamily="18" charset="0"/>
              </a:rPr>
              <a:t>-I</a:t>
            </a:r>
            <a:r>
              <a:rPr lang="en-GB" sz="2400" dirty="0">
                <a:effectLst/>
                <a:latin typeface="SourceSansPro"/>
                <a:ea typeface="Times New Roman" panose="02020603050405020304" pitchFamily="18" charset="0"/>
                <a:cs typeface="Times New Roman" panose="02020603050405020304" pitchFamily="18" charset="0"/>
              </a:rPr>
              <a:t>f </a:t>
            </a:r>
            <a:r>
              <a:rPr lang="en-GB" sz="2400" dirty="0" err="1">
                <a:effectLst/>
                <a:latin typeface="SourceSansPro"/>
                <a:ea typeface="Times New Roman" panose="02020603050405020304" pitchFamily="18" charset="0"/>
                <a:cs typeface="Times New Roman" panose="02020603050405020304" pitchFamily="18" charset="0"/>
              </a:rPr>
              <a:t>number_of_reviews_ltm</a:t>
            </a:r>
            <a:r>
              <a:rPr lang="en-GB" sz="2400" dirty="0">
                <a:effectLst/>
                <a:latin typeface="SourceSansPro"/>
                <a:ea typeface="Times New Roman" panose="02020603050405020304" pitchFamily="18" charset="0"/>
                <a:cs typeface="Times New Roman" panose="02020603050405020304" pitchFamily="18" charset="0"/>
              </a:rPr>
              <a:t> &gt; = 9.5 then popularity rate of property is 88%.</a:t>
            </a:r>
            <a:endParaRPr lang="en-SG" sz="2400" dirty="0">
              <a:effectLst/>
              <a:latin typeface="SourceSansPro"/>
              <a:ea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99DCBF2D-B16E-45AB-A2EE-CEC5CA70E2F7}"/>
              </a:ext>
            </a:extLst>
          </p:cNvPr>
          <p:cNvSpPr txBox="1"/>
          <p:nvPr/>
        </p:nvSpPr>
        <p:spPr>
          <a:xfrm>
            <a:off x="21722346" y="17376977"/>
            <a:ext cx="8413373" cy="2841034"/>
          </a:xfrm>
          <a:prstGeom prst="rect">
            <a:avLst/>
          </a:prstGeom>
          <a:noFill/>
        </p:spPr>
        <p:txBody>
          <a:bodyPr wrap="square">
            <a:spAutoFit/>
          </a:bodyPr>
          <a:lstStyle/>
          <a:p>
            <a:pPr>
              <a:lnSpc>
                <a:spcPct val="107000"/>
              </a:lnSpc>
              <a:spcAft>
                <a:spcPts val="800"/>
              </a:spcAft>
            </a:pPr>
            <a:r>
              <a:rPr lang="en-GB" sz="2400" dirty="0">
                <a:effectLst/>
                <a:latin typeface="SourceSansPro"/>
                <a:ea typeface="Times New Roman" panose="02020603050405020304" pitchFamily="18" charset="0"/>
                <a:cs typeface="Times New Roman" panose="02020603050405020304" pitchFamily="18" charset="0"/>
              </a:rPr>
              <a:t>Based on the rules above, </a:t>
            </a:r>
            <a:r>
              <a:rPr lang="en-GB" sz="2400" dirty="0">
                <a:latin typeface="SourceSansPro"/>
                <a:ea typeface="Times New Roman" panose="02020603050405020304" pitchFamily="18" charset="0"/>
                <a:cs typeface="Times New Roman" panose="02020603050405020304" pitchFamily="18" charset="0"/>
              </a:rPr>
              <a:t>the evidence showed </a:t>
            </a:r>
            <a:r>
              <a:rPr lang="en-GB" sz="2400" dirty="0">
                <a:effectLst/>
                <a:latin typeface="SourceSansPro"/>
                <a:ea typeface="Times New Roman" panose="02020603050405020304" pitchFamily="18" charset="0"/>
                <a:cs typeface="Times New Roman" panose="02020603050405020304" pitchFamily="18" charset="0"/>
              </a:rPr>
              <a:t>that the higher the number of reviews and </a:t>
            </a:r>
            <a:r>
              <a:rPr lang="en-GB" sz="2400" dirty="0">
                <a:latin typeface="SourceSansPro"/>
                <a:ea typeface="Times New Roman" panose="02020603050405020304" pitchFamily="18" charset="0"/>
                <a:cs typeface="Times New Roman" panose="02020603050405020304" pitchFamily="18" charset="0"/>
              </a:rPr>
              <a:t>when was the f</a:t>
            </a:r>
            <a:r>
              <a:rPr lang="en-GB" sz="2400" dirty="0">
                <a:effectLst/>
                <a:latin typeface="SourceSansPro"/>
                <a:ea typeface="Times New Roman" panose="02020603050405020304" pitchFamily="18" charset="0"/>
                <a:cs typeface="Times New Roman" panose="02020603050405020304" pitchFamily="18" charset="0"/>
              </a:rPr>
              <a:t>irst review </a:t>
            </a:r>
            <a:r>
              <a:rPr lang="en-GB" sz="2400" dirty="0">
                <a:latin typeface="SourceSansPro"/>
                <a:ea typeface="Times New Roman" panose="02020603050405020304" pitchFamily="18" charset="0"/>
                <a:cs typeface="Times New Roman" panose="02020603050405020304" pitchFamily="18" charset="0"/>
              </a:rPr>
              <a:t>are</a:t>
            </a:r>
            <a:r>
              <a:rPr lang="en-GB" sz="2400" dirty="0">
                <a:effectLst/>
                <a:latin typeface="SourceSansPro"/>
                <a:ea typeface="Times New Roman" panose="02020603050405020304" pitchFamily="18" charset="0"/>
                <a:cs typeface="Times New Roman" panose="02020603050405020304" pitchFamily="18" charset="0"/>
              </a:rPr>
              <a:t> what </a:t>
            </a:r>
            <a:r>
              <a:rPr lang="en-GB" sz="2400" dirty="0">
                <a:latin typeface="SourceSansPro"/>
                <a:ea typeface="Times New Roman" panose="02020603050405020304" pitchFamily="18" charset="0"/>
                <a:cs typeface="Times New Roman" panose="02020603050405020304" pitchFamily="18" charset="0"/>
              </a:rPr>
              <a:t>that is </a:t>
            </a:r>
            <a:r>
              <a:rPr lang="en-GB" sz="2400" dirty="0">
                <a:effectLst/>
                <a:latin typeface="SourceSansPro"/>
                <a:ea typeface="Times New Roman" panose="02020603050405020304" pitchFamily="18" charset="0"/>
                <a:cs typeface="Times New Roman" panose="02020603050405020304" pitchFamily="18" charset="0"/>
              </a:rPr>
              <a:t>used to determine the popularity of the property. Thus it is recommended that system in Airbnb to  ask customers for feedback after a stay or give freebies after feedback is done. There could also have a 3 months reminder email to remind customer of the feedback and to consider to use Airbnb again.</a:t>
            </a:r>
            <a:endParaRPr lang="en-SG" sz="2400" dirty="0">
              <a:effectLst/>
              <a:latin typeface="SourceSansPro"/>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192960"/>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993</TotalTime>
  <Words>824</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SourceSansPro</vt:lpstr>
      <vt:lpstr>Symbol</vt:lpstr>
      <vt:lpstr>Times New Roman</vt:lpstr>
      <vt:lpstr>Trebuchet MS</vt:lpstr>
      <vt:lpstr>PosterPresentations.com-100CMx140CM</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WEE KAR GHEE</cp:lastModifiedBy>
  <cp:revision>112</cp:revision>
  <dcterms:created xsi:type="dcterms:W3CDTF">2012-02-10T00:21:22Z</dcterms:created>
  <dcterms:modified xsi:type="dcterms:W3CDTF">2020-12-13T13:16:28Z</dcterms:modified>
</cp:coreProperties>
</file>