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Lst>
  <p:notesMasterIdLst>
    <p:notesMasterId r:id="rId31"/>
  </p:notesMasterIdLst>
  <p:handoutMasterIdLst>
    <p:handoutMasterId r:id="rId32"/>
  </p:handoutMasterIdLst>
  <p:sldIdLst>
    <p:sldId id="293" r:id="rId5"/>
    <p:sldId id="294" r:id="rId6"/>
    <p:sldId id="296" r:id="rId7"/>
    <p:sldId id="278" r:id="rId8"/>
    <p:sldId id="287" r:id="rId9"/>
    <p:sldId id="280" r:id="rId10"/>
    <p:sldId id="295" r:id="rId11"/>
    <p:sldId id="281" r:id="rId12"/>
    <p:sldId id="282" r:id="rId13"/>
    <p:sldId id="300" r:id="rId14"/>
    <p:sldId id="301" r:id="rId15"/>
    <p:sldId id="302" r:id="rId16"/>
    <p:sldId id="303" r:id="rId17"/>
    <p:sldId id="299" r:id="rId18"/>
    <p:sldId id="285" r:id="rId19"/>
    <p:sldId id="306" r:id="rId20"/>
    <p:sldId id="307" r:id="rId21"/>
    <p:sldId id="308" r:id="rId22"/>
    <p:sldId id="288" r:id="rId23"/>
    <p:sldId id="289" r:id="rId24"/>
    <p:sldId id="298" r:id="rId25"/>
    <p:sldId id="290" r:id="rId26"/>
    <p:sldId id="292" r:id="rId27"/>
    <p:sldId id="309" r:id="rId28"/>
    <p:sldId id="310" r:id="rId29"/>
    <p:sldId id="29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w Htet Wai (TP)" initials="ZHW(" lastIdx="2" clrIdx="0">
    <p:extLst>
      <p:ext uri="{19B8F6BF-5375-455C-9EA6-DF929625EA0E}">
        <p15:presenceInfo xmlns:p15="http://schemas.microsoft.com/office/powerpoint/2012/main" userId="S-1-5-21-69290438-237730288-637696952-28083" providerId="AD"/>
      </p:ext>
    </p:extLst>
  </p:cmAuthor>
  <p:cmAuthor id="2" name="2080295E@student.tp.edu.sg" initials="2" lastIdx="1" clrIdx="1">
    <p:extLst>
      <p:ext uri="{19B8F6BF-5375-455C-9EA6-DF929625EA0E}">
        <p15:presenceInfo xmlns:p15="http://schemas.microsoft.com/office/powerpoint/2012/main" userId="2080295E@student.tp.edu.s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0E88E1-7702-4D4A-A202-942CA57960ED}" v="2181" dt="2020-12-04T09:44:30.674"/>
    <p1510:client id="{9ADCF29D-5F01-4269-A444-3F2D5CAAC68B}" v="1244" dt="2020-12-04T14:25:24.5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162"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66D58E-AB99-41BD-B8DE-6EBAFE11C729}" type="datetimeFigureOut">
              <a:rPr lang="en-SG" smtClean="0"/>
              <a:t>5/12/2020</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179495-F665-45A2-9985-792DC88C2E3E}" type="slidenum">
              <a:rPr lang="en-SG" smtClean="0"/>
              <a:t>‹#›</a:t>
            </a:fld>
            <a:endParaRPr lang="en-SG"/>
          </a:p>
        </p:txBody>
      </p:sp>
    </p:spTree>
    <p:extLst>
      <p:ext uri="{BB962C8B-B14F-4D97-AF65-F5344CB8AC3E}">
        <p14:creationId xmlns:p14="http://schemas.microsoft.com/office/powerpoint/2010/main" val="1752320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8670F-F113-4E40-84FE-2004F0E82350}" type="datetimeFigureOut">
              <a:rPr lang="en-SG" smtClean="0"/>
              <a:t>5/12/2020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A3EBE-AF58-4DF5-9564-1D599A401A09}" type="slidenum">
              <a:rPr lang="en-SG" smtClean="0"/>
              <a:t>‹#›</a:t>
            </a:fld>
            <a:endParaRPr lang="en-SG"/>
          </a:p>
        </p:txBody>
      </p:sp>
    </p:spTree>
    <p:extLst>
      <p:ext uri="{BB962C8B-B14F-4D97-AF65-F5344CB8AC3E}">
        <p14:creationId xmlns:p14="http://schemas.microsoft.com/office/powerpoint/2010/main" val="608249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Background - Current </a:t>
            </a:r>
            <a:r>
              <a:rPr lang="en-US" dirty="0" err="1">
                <a:cs typeface="Calibri"/>
              </a:rPr>
              <a:t>popstation</a:t>
            </a:r>
            <a:r>
              <a:rPr lang="en-US" dirty="0">
                <a:cs typeface="Calibri"/>
              </a:rPr>
              <a:t> + </a:t>
            </a:r>
            <a:r>
              <a:rPr lang="en-US" dirty="0" err="1">
                <a:cs typeface="Calibri"/>
              </a:rPr>
              <a:t>blu</a:t>
            </a:r>
            <a:r>
              <a:rPr lang="en-US" dirty="0">
                <a:cs typeface="Calibri"/>
              </a:rPr>
              <a:t> lockers </a:t>
            </a:r>
            <a:r>
              <a:rPr lang="en-US" dirty="0" err="1">
                <a:cs typeface="Calibri"/>
              </a:rPr>
              <a:t>DemandvsSupply</a:t>
            </a:r>
            <a:r>
              <a:rPr lang="en-US" dirty="0">
                <a:cs typeface="Calibri"/>
              </a:rPr>
              <a:t>, 7-11 (72hr limit), silo </a:t>
            </a:r>
            <a:r>
              <a:rPr lang="en-US" dirty="0" err="1">
                <a:cs typeface="Calibri"/>
              </a:rPr>
              <a:t>data+ops</a:t>
            </a:r>
          </a:p>
          <a:p>
            <a:r>
              <a:rPr lang="en-US" dirty="0" err="1">
                <a:cs typeface="Calibri"/>
              </a:rPr>
              <a:t>Cost+Time</a:t>
            </a:r>
            <a:r>
              <a:rPr lang="en-US" dirty="0">
                <a:cs typeface="Calibri"/>
              </a:rPr>
              <a:t>: Consolidate multiple trips to Pick! Hubs</a:t>
            </a:r>
          </a:p>
          <a:p>
            <a:r>
              <a:rPr lang="en-US" dirty="0">
                <a:cs typeface="Calibri"/>
              </a:rPr>
              <a:t>Resource planning - Predict collection </a:t>
            </a:r>
            <a:r>
              <a:rPr lang="en-US" dirty="0" err="1">
                <a:cs typeface="Calibri"/>
              </a:rPr>
              <a:t>behaviour</a:t>
            </a:r>
            <a:r>
              <a:rPr lang="en-US" dirty="0">
                <a:cs typeface="Calibri"/>
              </a:rPr>
              <a:t>, weekday vs weekend traffic, real-time allocation for </a:t>
            </a:r>
            <a:r>
              <a:rPr lang="en-US" dirty="0" err="1">
                <a:cs typeface="Calibri"/>
              </a:rPr>
              <a:t>collection+returns</a:t>
            </a:r>
            <a:r>
              <a:rPr lang="en-US" dirty="0">
                <a:cs typeface="Calibri"/>
              </a:rPr>
              <a:t>, extend to ride-sharing Grab for idle time</a:t>
            </a:r>
            <a:endParaRPr lang="en-US" dirty="0" err="1"/>
          </a:p>
        </p:txBody>
      </p:sp>
      <p:sp>
        <p:nvSpPr>
          <p:cNvPr id="4" name="Slide Number Placeholder 3"/>
          <p:cNvSpPr>
            <a:spLocks noGrp="1"/>
          </p:cNvSpPr>
          <p:nvPr>
            <p:ph type="sldNum" sz="quarter" idx="5"/>
          </p:nvPr>
        </p:nvSpPr>
        <p:spPr/>
        <p:txBody>
          <a:bodyPr/>
          <a:lstStyle/>
          <a:p>
            <a:fld id="{2A0A3EBE-AF58-4DF5-9564-1D599A401A09}" type="slidenum">
              <a:rPr lang="en-SG" smtClean="0"/>
              <a:t>19</a:t>
            </a:fld>
            <a:endParaRPr lang="en-SG"/>
          </a:p>
        </p:txBody>
      </p:sp>
    </p:spTree>
    <p:extLst>
      <p:ext uri="{BB962C8B-B14F-4D97-AF65-F5344CB8AC3E}">
        <p14:creationId xmlns:p14="http://schemas.microsoft.com/office/powerpoint/2010/main" val="234628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b="0" i="0"/>
              <a:t>Allows for participants involved in the transport and logistics of cargos to provide data to the platform, such as logistics milestones, movement information, and trade documents. Through a robust authorization and permission model, this enables or restricts access to that data by other participants.</a:t>
            </a:r>
            <a:r>
              <a:rPr lang="en-GB"/>
              <a:t> </a:t>
            </a:r>
            <a:endParaRPr lang="en-US"/>
          </a:p>
          <a:p>
            <a:pPr>
              <a:defRPr/>
            </a:pPr>
            <a:endParaRPr lang="en-GB"/>
          </a:p>
          <a:p>
            <a:pPr>
              <a:defRPr/>
            </a:pPr>
            <a:r>
              <a:rPr lang="en-GB"/>
              <a:t>API stands for </a:t>
            </a:r>
            <a:r>
              <a:rPr lang="en-GB" b="1"/>
              <a:t>application programming interface</a:t>
            </a:r>
            <a:r>
              <a:rPr lang="en-GB"/>
              <a:t>. </a:t>
            </a:r>
            <a:endParaRPr lang="en-GB">
              <a:cs typeface="Calibri"/>
            </a:endParaRPr>
          </a:p>
          <a:p>
            <a:endParaRPr lang="en-SG"/>
          </a:p>
        </p:txBody>
      </p:sp>
      <p:sp>
        <p:nvSpPr>
          <p:cNvPr id="4" name="Slide Number Placeholder 3"/>
          <p:cNvSpPr>
            <a:spLocks noGrp="1"/>
          </p:cNvSpPr>
          <p:nvPr>
            <p:ph type="sldNum" sz="quarter" idx="5"/>
          </p:nvPr>
        </p:nvSpPr>
        <p:spPr/>
        <p:txBody>
          <a:bodyPr/>
          <a:lstStyle/>
          <a:p>
            <a:fld id="{2A0A3EBE-AF58-4DF5-9564-1D599A401A09}" type="slidenum">
              <a:rPr lang="en-SG" smtClean="0"/>
              <a:t>20</a:t>
            </a:fld>
            <a:endParaRPr lang="en-SG"/>
          </a:p>
        </p:txBody>
      </p:sp>
    </p:spTree>
    <p:extLst>
      <p:ext uri="{BB962C8B-B14F-4D97-AF65-F5344CB8AC3E}">
        <p14:creationId xmlns:p14="http://schemas.microsoft.com/office/powerpoint/2010/main" val="1081088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a:cs typeface="Calibri"/>
            </a:endParaRPr>
          </a:p>
          <a:p>
            <a:endParaRPr lang="en-SG"/>
          </a:p>
        </p:txBody>
      </p:sp>
      <p:sp>
        <p:nvSpPr>
          <p:cNvPr id="4" name="Slide Number Placeholder 3"/>
          <p:cNvSpPr>
            <a:spLocks noGrp="1"/>
          </p:cNvSpPr>
          <p:nvPr>
            <p:ph type="sldNum" sz="quarter" idx="5"/>
          </p:nvPr>
        </p:nvSpPr>
        <p:spPr/>
        <p:txBody>
          <a:bodyPr/>
          <a:lstStyle/>
          <a:p>
            <a:fld id="{2A0A3EBE-AF58-4DF5-9564-1D599A401A09}" type="slidenum">
              <a:rPr lang="en-SG" smtClean="0"/>
              <a:t>21</a:t>
            </a:fld>
            <a:endParaRPr lang="en-SG"/>
          </a:p>
        </p:txBody>
      </p:sp>
    </p:spTree>
    <p:extLst>
      <p:ext uri="{BB962C8B-B14F-4D97-AF65-F5344CB8AC3E}">
        <p14:creationId xmlns:p14="http://schemas.microsoft.com/office/powerpoint/2010/main" val="30911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2A0A3EBE-AF58-4DF5-9564-1D599A401A09}" type="slidenum">
              <a:rPr lang="en-SG" smtClean="0"/>
              <a:t>26</a:t>
            </a:fld>
            <a:endParaRPr lang="en-SG"/>
          </a:p>
        </p:txBody>
      </p:sp>
    </p:spTree>
    <p:extLst>
      <p:ext uri="{BB962C8B-B14F-4D97-AF65-F5344CB8AC3E}">
        <p14:creationId xmlns:p14="http://schemas.microsoft.com/office/powerpoint/2010/main" val="245887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0603FF95-032F-42B5-AE71-80DE68684358}" type="datetimeFigureOut">
              <a:rPr lang="en-SG" smtClean="0"/>
              <a:t>5/12/2020</a:t>
            </a:fld>
            <a:endParaRPr lang="en-SG"/>
          </a:p>
        </p:txBody>
      </p:sp>
      <p:sp>
        <p:nvSpPr>
          <p:cNvPr id="5" name="Footer Placeholder 4"/>
          <p:cNvSpPr>
            <a:spLocks noGrp="1"/>
          </p:cNvSpPr>
          <p:nvPr>
            <p:ph type="ftr" sz="quarter" idx="11"/>
          </p:nvPr>
        </p:nvSpPr>
        <p:spPr>
          <a:xfrm>
            <a:off x="1876424" y="5410201"/>
            <a:ext cx="5124886" cy="365125"/>
          </a:xfrm>
        </p:spPr>
        <p:txBody>
          <a:bodyPr/>
          <a:lstStyle/>
          <a:p>
            <a:endParaRPr lang="en-SG"/>
          </a:p>
        </p:txBody>
      </p:sp>
      <p:sp>
        <p:nvSpPr>
          <p:cNvPr id="6" name="Slide Number Placeholder 5"/>
          <p:cNvSpPr>
            <a:spLocks noGrp="1"/>
          </p:cNvSpPr>
          <p:nvPr>
            <p:ph type="sldNum" sz="quarter" idx="12"/>
          </p:nvPr>
        </p:nvSpPr>
        <p:spPr>
          <a:xfrm>
            <a:off x="9896911" y="5410199"/>
            <a:ext cx="771089" cy="365125"/>
          </a:xfrm>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347887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03FF95-032F-42B5-AE71-80DE68684358}" type="datetimeFigureOut">
              <a:rPr lang="en-SG" smtClean="0"/>
              <a:t>5/12/2020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109766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03FF95-032F-42B5-AE71-80DE68684358}" type="datetimeFigureOut">
              <a:rPr lang="en-SG" smtClean="0"/>
              <a:t>5/12/2020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2632566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03FF95-032F-42B5-AE71-80DE68684358}" type="datetimeFigureOut">
              <a:rPr lang="en-SG" smtClean="0"/>
              <a:t>5/12/2020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B5FACB-333C-44A0-B7F0-AC31BEFA298F}" type="slidenum">
              <a:rPr lang="en-SG" smtClean="0"/>
              <a:t>‹#›</a:t>
            </a:fld>
            <a:endParaRPr lang="en-S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044991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03FF95-032F-42B5-AE71-80DE68684358}" type="datetimeFigureOut">
              <a:rPr lang="en-SG" smtClean="0"/>
              <a:t>5/12/2020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3178761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03FF95-032F-42B5-AE71-80DE68684358}" type="datetimeFigureOut">
              <a:rPr lang="en-SG" smtClean="0"/>
              <a:t>5/12/2020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3145625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03FF95-032F-42B5-AE71-80DE68684358}" type="datetimeFigureOut">
              <a:rPr lang="en-SG" smtClean="0"/>
              <a:t>5/12/2020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3371228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03FF95-032F-42B5-AE71-80DE68684358}" type="datetimeFigureOut">
              <a:rPr lang="en-SG" smtClean="0"/>
              <a:t>5/12/2020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1188758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03FF95-032F-42B5-AE71-80DE68684358}" type="datetimeFigureOut">
              <a:rPr lang="en-SG" smtClean="0"/>
              <a:t>5/12/2020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264067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03FF95-032F-42B5-AE71-80DE68684358}" type="datetimeFigureOut">
              <a:rPr lang="en-SG" smtClean="0"/>
              <a:t>5/12/2020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326861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3FF95-032F-42B5-AE71-80DE68684358}" type="datetimeFigureOut">
              <a:rPr lang="en-SG" smtClean="0"/>
              <a:t>5/12/2020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1731068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03FF95-032F-42B5-AE71-80DE68684358}" type="datetimeFigureOut">
              <a:rPr lang="en-SG" smtClean="0"/>
              <a:t>5/12/2020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49122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03FF95-032F-42B5-AE71-80DE68684358}" type="datetimeFigureOut">
              <a:rPr lang="en-SG" smtClean="0"/>
              <a:t>5/12/2020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213236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03FF95-032F-42B5-AE71-80DE68684358}" type="datetimeFigureOut">
              <a:rPr lang="en-SG" smtClean="0"/>
              <a:t>5/12/2020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112722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3FF95-032F-42B5-AE71-80DE68684358}" type="datetimeFigureOut">
              <a:rPr lang="en-SG" smtClean="0"/>
              <a:t>5/12/2020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356621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03FF95-032F-42B5-AE71-80DE68684358}" type="datetimeFigureOut">
              <a:rPr lang="en-SG" smtClean="0"/>
              <a:t>5/12/2020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111214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03FF95-032F-42B5-AE71-80DE68684358}" type="datetimeFigureOut">
              <a:rPr lang="en-SG" smtClean="0"/>
              <a:t>5/12/2020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B5FACB-333C-44A0-B7F0-AC31BEFA298F}" type="slidenum">
              <a:rPr lang="en-SG" smtClean="0"/>
              <a:t>‹#›</a:t>
            </a:fld>
            <a:endParaRPr lang="en-SG"/>
          </a:p>
        </p:txBody>
      </p:sp>
    </p:spTree>
    <p:extLst>
      <p:ext uri="{BB962C8B-B14F-4D97-AF65-F5344CB8AC3E}">
        <p14:creationId xmlns:p14="http://schemas.microsoft.com/office/powerpoint/2010/main" val="104926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03FF95-032F-42B5-AE71-80DE68684358}" type="datetimeFigureOut">
              <a:rPr lang="en-SG" smtClean="0"/>
              <a:t>5/12/2020</a:t>
            </a:fld>
            <a:endParaRPr lang="en-S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B5FACB-333C-44A0-B7F0-AC31BEFA298F}" type="slidenum">
              <a:rPr lang="en-SG" smtClean="0"/>
              <a:t>‹#›</a:t>
            </a:fld>
            <a:endParaRPr lang="en-SG"/>
          </a:p>
        </p:txBody>
      </p:sp>
    </p:spTree>
    <p:extLst>
      <p:ext uri="{BB962C8B-B14F-4D97-AF65-F5344CB8AC3E}">
        <p14:creationId xmlns:p14="http://schemas.microsoft.com/office/powerpoint/2010/main" val="107930901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WEOfyZnVdwg?feature=oembed" TargetMode="Externa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4D8B6B3-F8B6-4964-B643-16E58B698D38}"/>
              </a:ext>
            </a:extLst>
          </p:cNvPr>
          <p:cNvSpPr txBox="1"/>
          <p:nvPr/>
        </p:nvSpPr>
        <p:spPr>
          <a:xfrm>
            <a:off x="2276874" y="1702865"/>
            <a:ext cx="9144000" cy="3908762"/>
          </a:xfrm>
          <a:prstGeom prst="rect">
            <a:avLst/>
          </a:prstGeom>
          <a:noFill/>
        </p:spPr>
        <p:txBody>
          <a:bodyPr wrap="square" lIns="91440" tIns="45720" rIns="91440" bIns="45720" rtlCol="0" anchor="t">
            <a:spAutoFit/>
          </a:bodyPr>
          <a:lstStyle/>
          <a:p>
            <a:r>
              <a:rPr lang="en-SG" sz="2000">
                <a:solidFill>
                  <a:schemeClr val="bg1"/>
                </a:solidFill>
              </a:rPr>
              <a:t>Topic 11:</a:t>
            </a:r>
          </a:p>
          <a:p>
            <a:r>
              <a:rPr lang="en-SG" sz="2000">
                <a:solidFill>
                  <a:schemeClr val="bg1"/>
                </a:solidFill>
              </a:rPr>
              <a:t>A few months ago, the Smart Nation and Digital Government Office (SNDGO) released a national artificial intelligence (AI) strategy that identified one of the five areas – Intelligent Freight Planning, where artificial intelligence can be applied to improve Singapore.</a:t>
            </a:r>
          </a:p>
          <a:p>
            <a:endParaRPr lang="en-SG">
              <a:solidFill>
                <a:schemeClr val="bg1"/>
              </a:solidFill>
            </a:endParaRPr>
          </a:p>
          <a:p>
            <a:r>
              <a:rPr lang="en-SG" sz="2000" b="1" dirty="0">
                <a:solidFill>
                  <a:schemeClr val="bg1"/>
                </a:solidFill>
              </a:rPr>
              <a:t>Group 2 – Freighters</a:t>
            </a:r>
          </a:p>
          <a:p>
            <a:endParaRPr lang="en-SG" sz="2000" b="1" dirty="0">
              <a:solidFill>
                <a:schemeClr val="bg1"/>
              </a:solidFill>
            </a:endParaRPr>
          </a:p>
          <a:p>
            <a:r>
              <a:rPr lang="en-SG">
                <a:solidFill>
                  <a:schemeClr val="bg1"/>
                </a:solidFill>
              </a:rPr>
              <a:t>Members:</a:t>
            </a:r>
          </a:p>
          <a:p>
            <a:r>
              <a:rPr lang="en-SG">
                <a:solidFill>
                  <a:schemeClr val="bg1"/>
                </a:solidFill>
              </a:rPr>
              <a:t>Lim </a:t>
            </a:r>
            <a:r>
              <a:rPr lang="en-SG" dirty="0">
                <a:solidFill>
                  <a:schemeClr val="bg1"/>
                </a:solidFill>
              </a:rPr>
              <a:t>Tse</a:t>
            </a:r>
            <a:r>
              <a:rPr lang="en-SG">
                <a:solidFill>
                  <a:schemeClr val="bg1"/>
                </a:solidFill>
              </a:rPr>
              <a:t> </a:t>
            </a:r>
            <a:r>
              <a:rPr lang="en-SG" dirty="0">
                <a:solidFill>
                  <a:schemeClr val="bg1"/>
                </a:solidFill>
              </a:rPr>
              <a:t>Hwi</a:t>
            </a:r>
            <a:r>
              <a:rPr lang="en-SG">
                <a:solidFill>
                  <a:schemeClr val="bg1"/>
                </a:solidFill>
              </a:rPr>
              <a:t> Benjamin </a:t>
            </a:r>
            <a:r>
              <a:rPr lang="en-US">
                <a:solidFill>
                  <a:schemeClr val="bg1"/>
                </a:solidFill>
              </a:rPr>
              <a:t>(</a:t>
            </a:r>
            <a:r>
              <a:rPr lang="en-SG" sz="1800" dirty="0">
                <a:solidFill>
                  <a:schemeClr val="bg1"/>
                </a:solidFill>
                <a:effectLst/>
                <a:latin typeface="Calibri"/>
                <a:ea typeface="DengXian"/>
                <a:cs typeface="Times New Roman"/>
              </a:rPr>
              <a:t>2080293J</a:t>
            </a:r>
            <a:r>
              <a:rPr lang="en-US">
                <a:solidFill>
                  <a:schemeClr val="bg1"/>
                </a:solidFill>
              </a:rPr>
              <a:t>)</a:t>
            </a:r>
          </a:p>
          <a:p>
            <a:r>
              <a:rPr lang="en-SG">
                <a:solidFill>
                  <a:schemeClr val="bg1"/>
                </a:solidFill>
              </a:rPr>
              <a:t>Lin Peirong </a:t>
            </a:r>
            <a:r>
              <a:rPr lang="en-US">
                <a:solidFill>
                  <a:schemeClr val="bg1"/>
                </a:solidFill>
              </a:rPr>
              <a:t>(</a:t>
            </a:r>
            <a:r>
              <a:rPr lang="en-SG" sz="1800" dirty="0">
                <a:solidFill>
                  <a:schemeClr val="bg1"/>
                </a:solidFill>
                <a:effectLst/>
                <a:latin typeface="Calibri"/>
                <a:ea typeface="DengXian"/>
                <a:cs typeface="Times New Roman"/>
              </a:rPr>
              <a:t>2080295E</a:t>
            </a:r>
            <a:r>
              <a:rPr lang="en-US">
                <a:solidFill>
                  <a:schemeClr val="bg1"/>
                </a:solidFill>
              </a:rPr>
              <a:t>)</a:t>
            </a:r>
          </a:p>
          <a:p>
            <a:r>
              <a:rPr lang="en-SG">
                <a:solidFill>
                  <a:schemeClr val="bg1"/>
                </a:solidFill>
              </a:rPr>
              <a:t>Wee Kar Ghee </a:t>
            </a:r>
            <a:r>
              <a:rPr lang="en-SG" sz="1800" dirty="0">
                <a:solidFill>
                  <a:schemeClr val="bg1"/>
                </a:solidFill>
                <a:effectLst/>
                <a:latin typeface="Calibri"/>
                <a:ea typeface="DengXian"/>
                <a:cs typeface="Times New Roman"/>
              </a:rPr>
              <a:t>(2080985A)</a:t>
            </a:r>
            <a:endParaRPr lang="en-US" dirty="0">
              <a:solidFill>
                <a:schemeClr val="bg1"/>
              </a:solidFill>
              <a:latin typeface="Calibri"/>
              <a:ea typeface="DengXian"/>
              <a:cs typeface="Times New Roman"/>
            </a:endParaRPr>
          </a:p>
          <a:p>
            <a:r>
              <a:rPr lang="en-SG">
                <a:solidFill>
                  <a:schemeClr val="bg1"/>
                </a:solidFill>
              </a:rPr>
              <a:t>Siaw Meng </a:t>
            </a:r>
            <a:r>
              <a:rPr lang="en-SG" dirty="0">
                <a:solidFill>
                  <a:schemeClr val="bg1"/>
                </a:solidFill>
              </a:rPr>
              <a:t>Hwee</a:t>
            </a:r>
            <a:r>
              <a:rPr lang="en-SG">
                <a:solidFill>
                  <a:schemeClr val="bg1"/>
                </a:solidFill>
              </a:rPr>
              <a:t> </a:t>
            </a:r>
            <a:r>
              <a:rPr lang="en-SG" sz="1800" dirty="0">
                <a:solidFill>
                  <a:schemeClr val="bg1"/>
                </a:solidFill>
                <a:effectLst/>
                <a:latin typeface="Calibri"/>
                <a:ea typeface="DengXian"/>
                <a:cs typeface="Times New Roman"/>
              </a:rPr>
              <a:t>(2080320A)</a:t>
            </a:r>
            <a:endParaRPr lang="en-US" dirty="0">
              <a:solidFill>
                <a:schemeClr val="bg1"/>
              </a:solidFill>
              <a:latin typeface="Calibri"/>
              <a:ea typeface="DengXian"/>
              <a:cs typeface="Times New Roman"/>
            </a:endParaRPr>
          </a:p>
        </p:txBody>
      </p:sp>
    </p:spTree>
    <p:extLst>
      <p:ext uri="{BB962C8B-B14F-4D97-AF65-F5344CB8AC3E}">
        <p14:creationId xmlns:p14="http://schemas.microsoft.com/office/powerpoint/2010/main" val="422852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638DD7E-A022-4404-8EDD-2F8E2D067D16}"/>
              </a:ext>
            </a:extLst>
          </p:cNvPr>
          <p:cNvSpPr>
            <a:spLocks noGrp="1"/>
          </p:cNvSpPr>
          <p:nvPr>
            <p:ph type="title"/>
          </p:nvPr>
        </p:nvSpPr>
        <p:spPr>
          <a:xfrm>
            <a:off x="1141413" y="291548"/>
            <a:ext cx="9905998" cy="1805540"/>
          </a:xfrm>
          <a:ln>
            <a:noFill/>
          </a:ln>
        </p:spPr>
        <p:txBody>
          <a:bodyPr>
            <a:noAutofit/>
          </a:bodyPr>
          <a:lstStyle/>
          <a:p>
            <a:pPr algn="ctr"/>
            <a:r>
              <a:rPr lang="en-SG" sz="2400">
                <a:solidFill>
                  <a:schemeClr val="bg1"/>
                </a:solidFill>
                <a:effectLst>
                  <a:outerShdw blurRad="38100" dist="38100" dir="2700000" algn="tl">
                    <a:srgbClr val="000000">
                      <a:alpha val="43137"/>
                    </a:srgbClr>
                  </a:outerShdw>
                </a:effectLst>
              </a:rPr>
              <a:t>NATIONAL AI STRATEGY – INTELLIGENT FREIGHT PLANNING</a:t>
            </a:r>
            <a:br>
              <a:rPr lang="en-SG" sz="4000">
                <a:solidFill>
                  <a:schemeClr val="bg1"/>
                </a:solidFill>
                <a:effectLst>
                  <a:outerShdw blurRad="38100" dist="38100" dir="2700000" algn="tl">
                    <a:srgbClr val="000000">
                      <a:alpha val="43137"/>
                    </a:srgbClr>
                  </a:outerShdw>
                </a:effectLst>
              </a:rPr>
            </a:br>
            <a:r>
              <a:rPr lang="en-SG" sz="4000">
                <a:solidFill>
                  <a:schemeClr val="bg1"/>
                </a:solidFill>
                <a:effectLst>
                  <a:outerShdw blurRad="38100" dist="38100" dir="2700000" algn="tl">
                    <a:srgbClr val="000000">
                      <a:alpha val="43137"/>
                    </a:srgbClr>
                  </a:outerShdw>
                </a:effectLst>
              </a:rPr>
              <a:t>APPLYING DATA ANALYTICS </a:t>
            </a:r>
            <a:endParaRPr lang="en-SG" sz="2400">
              <a:solidFill>
                <a:schemeClr val="bg1"/>
              </a:solidFill>
            </a:endParaRPr>
          </a:p>
        </p:txBody>
      </p:sp>
      <p:sp>
        <p:nvSpPr>
          <p:cNvPr id="5" name="TextBox 4">
            <a:extLst>
              <a:ext uri="{FF2B5EF4-FFF2-40B4-BE49-F238E27FC236}">
                <a16:creationId xmlns:a16="http://schemas.microsoft.com/office/drawing/2014/main" id="{8E2842F0-D8D6-4511-815C-B6FBCDBC2F03}"/>
              </a:ext>
            </a:extLst>
          </p:cNvPr>
          <p:cNvSpPr txBox="1"/>
          <p:nvPr/>
        </p:nvSpPr>
        <p:spPr>
          <a:xfrm>
            <a:off x="2835413" y="6903746"/>
            <a:ext cx="7185643" cy="461665"/>
          </a:xfrm>
          <a:prstGeom prst="rect">
            <a:avLst/>
          </a:prstGeom>
          <a:noFill/>
        </p:spPr>
        <p:txBody>
          <a:bodyPr wrap="square" lIns="91440" tIns="45720" rIns="91440" bIns="45720" rtlCol="0" anchor="t">
            <a:spAutoFit/>
          </a:bodyPr>
          <a:lstStyle/>
          <a:p>
            <a:endParaRPr lang="en-SG" sz="2400" dirty="0">
              <a:solidFill>
                <a:schemeClr val="bg1"/>
              </a:solidFill>
            </a:endParaRPr>
          </a:p>
        </p:txBody>
      </p:sp>
      <p:sp>
        <p:nvSpPr>
          <p:cNvPr id="7" name="TextBox 6">
            <a:extLst>
              <a:ext uri="{FF2B5EF4-FFF2-40B4-BE49-F238E27FC236}">
                <a16:creationId xmlns:a16="http://schemas.microsoft.com/office/drawing/2014/main" id="{8A3973E0-B9AC-49EF-9E50-88421A3E5644}"/>
              </a:ext>
            </a:extLst>
          </p:cNvPr>
          <p:cNvSpPr txBox="1"/>
          <p:nvPr/>
        </p:nvSpPr>
        <p:spPr>
          <a:xfrm>
            <a:off x="1384461" y="2126302"/>
            <a:ext cx="6508272" cy="1631216"/>
          </a:xfrm>
          <a:prstGeom prst="rect">
            <a:avLst/>
          </a:prstGeom>
          <a:noFill/>
        </p:spPr>
        <p:txBody>
          <a:bodyPr wrap="square" lIns="91440" tIns="45720" rIns="91440" bIns="45720" anchor="t">
            <a:spAutoFit/>
          </a:bodyPr>
          <a:lstStyle/>
          <a:p>
            <a:r>
              <a:rPr lang="en-SG" sz="2000" i="1" dirty="0">
                <a:solidFill>
                  <a:schemeClr val="bg1"/>
                </a:solidFill>
              </a:rPr>
              <a:t>Challenges:</a:t>
            </a:r>
            <a:endParaRPr lang="en-US" dirty="0">
              <a:solidFill>
                <a:schemeClr val="bg1"/>
              </a:solidFill>
            </a:endParaRPr>
          </a:p>
          <a:p>
            <a:pPr marL="342900" indent="-342900">
              <a:buFont typeface="Arial"/>
              <a:buChar char="•"/>
            </a:pPr>
            <a:r>
              <a:rPr lang="en-SG" sz="2000" dirty="0">
                <a:solidFill>
                  <a:schemeClr val="bg1"/>
                </a:solidFill>
              </a:rPr>
              <a:t>Legacy incumbents more focused on solving pressing challenges than building toward a future that can seen distant and ill-defined.</a:t>
            </a:r>
            <a:endParaRPr lang="en-SG" dirty="0">
              <a:solidFill>
                <a:schemeClr val="bg1"/>
              </a:solidFill>
            </a:endParaRPr>
          </a:p>
          <a:p>
            <a:pPr marL="342900" indent="-342900">
              <a:buFont typeface="Arial"/>
              <a:buChar char="•"/>
            </a:pPr>
            <a:endParaRPr lang="en-SG" sz="2000" dirty="0">
              <a:solidFill>
                <a:schemeClr val="bg1"/>
              </a:solidFill>
            </a:endParaRPr>
          </a:p>
        </p:txBody>
      </p:sp>
      <p:sp>
        <p:nvSpPr>
          <p:cNvPr id="9" name="TextBox 8">
            <a:extLst>
              <a:ext uri="{FF2B5EF4-FFF2-40B4-BE49-F238E27FC236}">
                <a16:creationId xmlns:a16="http://schemas.microsoft.com/office/drawing/2014/main" id="{01C17B0A-1C8C-44B3-9A53-EC63F86418BC}"/>
              </a:ext>
            </a:extLst>
          </p:cNvPr>
          <p:cNvSpPr txBox="1"/>
          <p:nvPr/>
        </p:nvSpPr>
        <p:spPr>
          <a:xfrm>
            <a:off x="2610693" y="1636611"/>
            <a:ext cx="7011214" cy="400110"/>
          </a:xfrm>
          <a:prstGeom prst="rect">
            <a:avLst/>
          </a:prstGeom>
          <a:noFill/>
        </p:spPr>
        <p:txBody>
          <a:bodyPr wrap="square" lIns="91440" tIns="45720" rIns="91440" bIns="45720" anchor="t">
            <a:spAutoFit/>
          </a:bodyPr>
          <a:lstStyle/>
          <a:p>
            <a:pPr algn="ctr"/>
            <a:r>
              <a:rPr lang="en-SG" sz="2000" dirty="0">
                <a:solidFill>
                  <a:schemeClr val="bg1"/>
                </a:solidFill>
              </a:rPr>
              <a:t>The three pillars of the future movement-of-goods network</a:t>
            </a:r>
            <a:endParaRPr lang="en-US" dirty="0">
              <a:solidFill>
                <a:schemeClr val="bg1"/>
              </a:solidFill>
            </a:endParaRPr>
          </a:p>
        </p:txBody>
      </p:sp>
      <p:sp>
        <p:nvSpPr>
          <p:cNvPr id="11" name="TextBox 10">
            <a:extLst>
              <a:ext uri="{FF2B5EF4-FFF2-40B4-BE49-F238E27FC236}">
                <a16:creationId xmlns:a16="http://schemas.microsoft.com/office/drawing/2014/main" id="{3EBB93B5-5593-49D6-B825-E8FE5AB7BCDD}"/>
              </a:ext>
            </a:extLst>
          </p:cNvPr>
          <p:cNvSpPr txBox="1"/>
          <p:nvPr/>
        </p:nvSpPr>
        <p:spPr>
          <a:xfrm>
            <a:off x="8480242" y="4475953"/>
            <a:ext cx="3131958" cy="400110"/>
          </a:xfrm>
          <a:prstGeom prst="rect">
            <a:avLst/>
          </a:prstGeom>
          <a:noFill/>
        </p:spPr>
        <p:txBody>
          <a:bodyPr wrap="square" lIns="91440" tIns="45720" rIns="91440" bIns="45720" anchor="t">
            <a:spAutoFit/>
          </a:bodyPr>
          <a:lstStyle/>
          <a:p>
            <a:endParaRPr lang="en-SG" sz="2000" dirty="0">
              <a:solidFill>
                <a:schemeClr val="bg1"/>
              </a:solidFill>
            </a:endParaRPr>
          </a:p>
        </p:txBody>
      </p:sp>
      <p:sp>
        <p:nvSpPr>
          <p:cNvPr id="8" name="TextBox 7">
            <a:extLst>
              <a:ext uri="{FF2B5EF4-FFF2-40B4-BE49-F238E27FC236}">
                <a16:creationId xmlns:a16="http://schemas.microsoft.com/office/drawing/2014/main" id="{6391F369-319E-49BE-A191-6899195C6FA5}"/>
              </a:ext>
            </a:extLst>
          </p:cNvPr>
          <p:cNvSpPr txBox="1"/>
          <p:nvPr/>
        </p:nvSpPr>
        <p:spPr>
          <a:xfrm>
            <a:off x="3009122" y="1666492"/>
            <a:ext cx="6159567" cy="400110"/>
          </a:xfrm>
          <a:prstGeom prst="rect">
            <a:avLst/>
          </a:prstGeom>
          <a:noFill/>
        </p:spPr>
        <p:txBody>
          <a:bodyPr wrap="square" lIns="91440" tIns="45720" rIns="91440" bIns="45720" anchor="t">
            <a:spAutoFit/>
          </a:bodyPr>
          <a:lstStyle/>
          <a:p>
            <a:pPr algn="ctr"/>
            <a:endParaRPr lang="en-SG" sz="2000" b="1" dirty="0">
              <a:solidFill>
                <a:schemeClr val="bg1"/>
              </a:solidFill>
            </a:endParaRPr>
          </a:p>
        </p:txBody>
      </p:sp>
      <p:sp>
        <p:nvSpPr>
          <p:cNvPr id="12" name="TextBox 11">
            <a:extLst>
              <a:ext uri="{FF2B5EF4-FFF2-40B4-BE49-F238E27FC236}">
                <a16:creationId xmlns:a16="http://schemas.microsoft.com/office/drawing/2014/main" id="{30968074-9719-43B4-8D5E-68F339DE773B}"/>
              </a:ext>
            </a:extLst>
          </p:cNvPr>
          <p:cNvSpPr txBox="1"/>
          <p:nvPr/>
        </p:nvSpPr>
        <p:spPr>
          <a:xfrm>
            <a:off x="1349599" y="3645320"/>
            <a:ext cx="9371997" cy="2862322"/>
          </a:xfrm>
          <a:prstGeom prst="rect">
            <a:avLst/>
          </a:prstGeom>
          <a:noFill/>
        </p:spPr>
        <p:txBody>
          <a:bodyPr wrap="square" lIns="91440" tIns="45720" rIns="91440" bIns="45720" anchor="t">
            <a:spAutoFit/>
          </a:bodyPr>
          <a:lstStyle/>
          <a:p>
            <a:r>
              <a:rPr lang="en-SG" sz="2000" i="1" dirty="0">
                <a:solidFill>
                  <a:schemeClr val="bg1"/>
                </a:solidFill>
              </a:rPr>
              <a:t>Benefits:</a:t>
            </a:r>
            <a:endParaRPr lang="en-US" dirty="0">
              <a:solidFill>
                <a:schemeClr val="bg1"/>
              </a:solidFill>
            </a:endParaRPr>
          </a:p>
          <a:p>
            <a:pPr marL="342900" indent="-342900">
              <a:buFont typeface="Arial"/>
              <a:buChar char="•"/>
            </a:pPr>
            <a:r>
              <a:rPr lang="en-SG" sz="2000" dirty="0">
                <a:solidFill>
                  <a:schemeClr val="bg1"/>
                </a:solidFill>
              </a:rPr>
              <a:t>As these capabilities mature, they will increasingly intersect and reinforce one another, creating the positive feedback loop.</a:t>
            </a:r>
          </a:p>
          <a:p>
            <a:pPr marL="342900" indent="-342900">
              <a:buFont typeface="Arial"/>
              <a:buChar char="•"/>
            </a:pPr>
            <a:r>
              <a:rPr lang="en-SG" sz="2000" dirty="0">
                <a:solidFill>
                  <a:schemeClr val="bg1"/>
                </a:solidFill>
              </a:rPr>
              <a:t>Consumers can experience and feel tangible progress that will likely come in incremental waves over the coming years.</a:t>
            </a:r>
          </a:p>
          <a:p>
            <a:pPr marL="342900" indent="-342900">
              <a:buFont typeface="Arial"/>
              <a:buChar char="•"/>
            </a:pPr>
            <a:r>
              <a:rPr lang="en-SG" sz="2000" dirty="0">
                <a:solidFill>
                  <a:schemeClr val="bg1"/>
                </a:solidFill>
              </a:rPr>
              <a:t>Co-dependent but high fragmented global network of transportation and logistics providers, ocean carriers, retailers and other large shippers to evolve into more integrated, intelligent, and automated end-to-end networks that can move goods more quickly to more places, and with more transparency and efficiency than today.</a:t>
            </a:r>
          </a:p>
        </p:txBody>
      </p:sp>
      <p:pic>
        <p:nvPicPr>
          <p:cNvPr id="4" name="Picture 7" descr="Diagram&#10;&#10;Description automatically generated">
            <a:extLst>
              <a:ext uri="{FF2B5EF4-FFF2-40B4-BE49-F238E27FC236}">
                <a16:creationId xmlns:a16="http://schemas.microsoft.com/office/drawing/2014/main" id="{F13ED0FB-81AE-4AE0-8907-EED837868250}"/>
              </a:ext>
            </a:extLst>
          </p:cNvPr>
          <p:cNvPicPr>
            <a:picLocks noGrp="1" noChangeAspect="1"/>
          </p:cNvPicPr>
          <p:nvPr>
            <p:ph idx="1"/>
          </p:nvPr>
        </p:nvPicPr>
        <p:blipFill>
          <a:blip r:embed="rId2"/>
          <a:stretch>
            <a:fillRect/>
          </a:stretch>
        </p:blipFill>
        <p:spPr>
          <a:xfrm>
            <a:off x="8040558" y="2032878"/>
            <a:ext cx="1790337" cy="1693990"/>
          </a:xfrm>
        </p:spPr>
      </p:pic>
    </p:spTree>
    <p:extLst>
      <p:ext uri="{BB962C8B-B14F-4D97-AF65-F5344CB8AC3E}">
        <p14:creationId xmlns:p14="http://schemas.microsoft.com/office/powerpoint/2010/main" val="285346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638DD7E-A022-4404-8EDD-2F8E2D067D16}"/>
              </a:ext>
            </a:extLst>
          </p:cNvPr>
          <p:cNvSpPr>
            <a:spLocks noGrp="1"/>
          </p:cNvSpPr>
          <p:nvPr>
            <p:ph type="title"/>
          </p:nvPr>
        </p:nvSpPr>
        <p:spPr>
          <a:xfrm>
            <a:off x="1141413" y="291548"/>
            <a:ext cx="9905998" cy="1805540"/>
          </a:xfrm>
          <a:ln>
            <a:noFill/>
          </a:ln>
        </p:spPr>
        <p:txBody>
          <a:bodyPr>
            <a:noAutofit/>
          </a:bodyPr>
          <a:lstStyle/>
          <a:p>
            <a:pPr algn="ctr"/>
            <a:r>
              <a:rPr lang="en-SG" sz="2400">
                <a:solidFill>
                  <a:schemeClr val="bg1"/>
                </a:solidFill>
                <a:effectLst>
                  <a:outerShdw blurRad="38100" dist="38100" dir="2700000" algn="tl">
                    <a:srgbClr val="000000">
                      <a:alpha val="43137"/>
                    </a:srgbClr>
                  </a:outerShdw>
                </a:effectLst>
              </a:rPr>
              <a:t>NATIONAL AI STRATEGY – INTELLIGENT FREIGHT PLANNING</a:t>
            </a:r>
            <a:br>
              <a:rPr lang="en-SG" sz="4000">
                <a:solidFill>
                  <a:schemeClr val="bg1"/>
                </a:solidFill>
                <a:effectLst>
                  <a:outerShdw blurRad="38100" dist="38100" dir="2700000" algn="tl">
                    <a:srgbClr val="000000">
                      <a:alpha val="43137"/>
                    </a:srgbClr>
                  </a:outerShdw>
                </a:effectLst>
              </a:rPr>
            </a:br>
            <a:r>
              <a:rPr lang="en-SG" sz="4000">
                <a:solidFill>
                  <a:schemeClr val="bg1"/>
                </a:solidFill>
                <a:effectLst>
                  <a:outerShdw blurRad="38100" dist="38100" dir="2700000" algn="tl">
                    <a:srgbClr val="000000">
                      <a:alpha val="43137"/>
                    </a:srgbClr>
                  </a:outerShdw>
                </a:effectLst>
              </a:rPr>
              <a:t>APPLYING DATA ANALYTICS </a:t>
            </a:r>
            <a:endParaRPr lang="en-SG" sz="2400">
              <a:solidFill>
                <a:schemeClr val="bg1"/>
              </a:solidFill>
            </a:endParaRPr>
          </a:p>
        </p:txBody>
      </p:sp>
      <p:sp>
        <p:nvSpPr>
          <p:cNvPr id="7" name="TextBox 6">
            <a:extLst>
              <a:ext uri="{FF2B5EF4-FFF2-40B4-BE49-F238E27FC236}">
                <a16:creationId xmlns:a16="http://schemas.microsoft.com/office/drawing/2014/main" id="{8A3973E0-B9AC-49EF-9E50-88421A3E5644}"/>
              </a:ext>
            </a:extLst>
          </p:cNvPr>
          <p:cNvSpPr txBox="1"/>
          <p:nvPr/>
        </p:nvSpPr>
        <p:spPr>
          <a:xfrm>
            <a:off x="1301117" y="2025099"/>
            <a:ext cx="6508272" cy="1292662"/>
          </a:xfrm>
          <a:prstGeom prst="rect">
            <a:avLst/>
          </a:prstGeom>
          <a:noFill/>
        </p:spPr>
        <p:txBody>
          <a:bodyPr wrap="square" lIns="91440" tIns="45720" rIns="91440" bIns="45720" anchor="t">
            <a:spAutoFit/>
          </a:bodyPr>
          <a:lstStyle/>
          <a:p>
            <a:r>
              <a:rPr lang="en-SG" sz="2000" i="1" dirty="0">
                <a:solidFill>
                  <a:schemeClr val="bg1"/>
                </a:solidFill>
              </a:rPr>
              <a:t>Greatest challenge:</a:t>
            </a:r>
            <a:endParaRPr lang="en-US" dirty="0">
              <a:solidFill>
                <a:schemeClr val="bg1"/>
              </a:solidFill>
            </a:endParaRPr>
          </a:p>
          <a:p>
            <a:pPr marL="342900" indent="-342900">
              <a:buFont typeface="Arial"/>
              <a:buChar char="•"/>
            </a:pPr>
            <a:r>
              <a:rPr lang="en-SG" sz="2000" dirty="0">
                <a:solidFill>
                  <a:schemeClr val="bg1"/>
                </a:solidFill>
              </a:rPr>
              <a:t>Addressing fragmentation through connected communities.</a:t>
            </a:r>
          </a:p>
          <a:p>
            <a:pPr marL="342900" indent="-342900">
              <a:buFont typeface="Arial"/>
              <a:buChar char="•"/>
            </a:pPr>
            <a:r>
              <a:rPr lang="en-SG" sz="2000" dirty="0">
                <a:solidFill>
                  <a:schemeClr val="bg1"/>
                </a:solidFill>
              </a:rPr>
              <a:t>Opportunities facing transportation and logistics.</a:t>
            </a:r>
          </a:p>
          <a:p>
            <a:pPr marL="285750" indent="-285750">
              <a:buFont typeface="Arial"/>
              <a:buChar char="•"/>
            </a:pPr>
            <a:endParaRPr lang="en-SG" dirty="0">
              <a:solidFill>
                <a:schemeClr val="bg1"/>
              </a:solidFill>
            </a:endParaRPr>
          </a:p>
        </p:txBody>
      </p:sp>
      <p:sp>
        <p:nvSpPr>
          <p:cNvPr id="9" name="TextBox 8">
            <a:extLst>
              <a:ext uri="{FF2B5EF4-FFF2-40B4-BE49-F238E27FC236}">
                <a16:creationId xmlns:a16="http://schemas.microsoft.com/office/drawing/2014/main" id="{01C17B0A-1C8C-44B3-9A53-EC63F86418BC}"/>
              </a:ext>
            </a:extLst>
          </p:cNvPr>
          <p:cNvSpPr txBox="1"/>
          <p:nvPr/>
        </p:nvSpPr>
        <p:spPr>
          <a:xfrm>
            <a:off x="1253382" y="1624705"/>
            <a:ext cx="9273399" cy="400110"/>
          </a:xfrm>
          <a:prstGeom prst="rect">
            <a:avLst/>
          </a:prstGeom>
          <a:solidFill>
            <a:schemeClr val="accent1">
              <a:lumMod val="40000"/>
              <a:lumOff val="60000"/>
            </a:schemeClr>
          </a:solidFill>
        </p:spPr>
        <p:txBody>
          <a:bodyPr wrap="square" lIns="91440" tIns="45720" rIns="91440" bIns="45720" anchor="t">
            <a:spAutoFit/>
          </a:bodyPr>
          <a:lstStyle/>
          <a:p>
            <a:pPr algn="ctr"/>
            <a:r>
              <a:rPr lang="en-SG" sz="2000" dirty="0">
                <a:solidFill>
                  <a:schemeClr val="bg1"/>
                </a:solidFill>
              </a:rPr>
              <a:t>PILLAR 1: DRIVING END-TO-END TRANSPARENCY THROUGH CONNECTED COMMUNITY</a:t>
            </a:r>
          </a:p>
        </p:txBody>
      </p:sp>
      <p:sp>
        <p:nvSpPr>
          <p:cNvPr id="11" name="TextBox 10">
            <a:extLst>
              <a:ext uri="{FF2B5EF4-FFF2-40B4-BE49-F238E27FC236}">
                <a16:creationId xmlns:a16="http://schemas.microsoft.com/office/drawing/2014/main" id="{3EBB93B5-5593-49D6-B825-E8FE5AB7BCDD}"/>
              </a:ext>
            </a:extLst>
          </p:cNvPr>
          <p:cNvSpPr txBox="1"/>
          <p:nvPr/>
        </p:nvSpPr>
        <p:spPr>
          <a:xfrm>
            <a:off x="8480242" y="4475953"/>
            <a:ext cx="3131958" cy="400110"/>
          </a:xfrm>
          <a:prstGeom prst="rect">
            <a:avLst/>
          </a:prstGeom>
          <a:noFill/>
        </p:spPr>
        <p:txBody>
          <a:bodyPr wrap="square" lIns="91440" tIns="45720" rIns="91440" bIns="45720" anchor="t">
            <a:spAutoFit/>
          </a:bodyPr>
          <a:lstStyle/>
          <a:p>
            <a:endParaRPr lang="en-SG" sz="2000" dirty="0">
              <a:solidFill>
                <a:schemeClr val="bg1"/>
              </a:solidFill>
            </a:endParaRPr>
          </a:p>
        </p:txBody>
      </p:sp>
      <p:sp>
        <p:nvSpPr>
          <p:cNvPr id="8" name="TextBox 7">
            <a:extLst>
              <a:ext uri="{FF2B5EF4-FFF2-40B4-BE49-F238E27FC236}">
                <a16:creationId xmlns:a16="http://schemas.microsoft.com/office/drawing/2014/main" id="{6391F369-319E-49BE-A191-6899195C6FA5}"/>
              </a:ext>
            </a:extLst>
          </p:cNvPr>
          <p:cNvSpPr txBox="1"/>
          <p:nvPr/>
        </p:nvSpPr>
        <p:spPr>
          <a:xfrm>
            <a:off x="3093788" y="3160610"/>
            <a:ext cx="6159567" cy="400110"/>
          </a:xfrm>
          <a:prstGeom prst="rect">
            <a:avLst/>
          </a:prstGeom>
          <a:noFill/>
        </p:spPr>
        <p:txBody>
          <a:bodyPr wrap="square" lIns="91440" tIns="45720" rIns="91440" bIns="45720" anchor="t">
            <a:spAutoFit/>
          </a:bodyPr>
          <a:lstStyle/>
          <a:p>
            <a:pPr algn="ctr"/>
            <a:endParaRPr lang="en-SG" sz="2000" b="1" dirty="0">
              <a:solidFill>
                <a:schemeClr val="bg1"/>
              </a:solidFill>
            </a:endParaRPr>
          </a:p>
        </p:txBody>
      </p:sp>
      <p:sp>
        <p:nvSpPr>
          <p:cNvPr id="12" name="TextBox 11">
            <a:extLst>
              <a:ext uri="{FF2B5EF4-FFF2-40B4-BE49-F238E27FC236}">
                <a16:creationId xmlns:a16="http://schemas.microsoft.com/office/drawing/2014/main" id="{30968074-9719-43B4-8D5E-68F339DE773B}"/>
              </a:ext>
            </a:extLst>
          </p:cNvPr>
          <p:cNvSpPr txBox="1"/>
          <p:nvPr/>
        </p:nvSpPr>
        <p:spPr>
          <a:xfrm>
            <a:off x="1141240" y="3032148"/>
            <a:ext cx="10145903" cy="3170099"/>
          </a:xfrm>
          <a:prstGeom prst="rect">
            <a:avLst/>
          </a:prstGeom>
          <a:noFill/>
        </p:spPr>
        <p:txBody>
          <a:bodyPr wrap="square" lIns="91440" tIns="45720" rIns="91440" bIns="45720" anchor="t">
            <a:spAutoFit/>
          </a:bodyPr>
          <a:lstStyle/>
          <a:p>
            <a:r>
              <a:rPr lang="en-SG" sz="2000" i="1" dirty="0">
                <a:solidFill>
                  <a:schemeClr val="bg1"/>
                </a:solidFill>
              </a:rPr>
              <a:t>What was different:</a:t>
            </a:r>
          </a:p>
          <a:p>
            <a:pPr marL="342900" indent="-342900">
              <a:buFont typeface="Arial"/>
              <a:buChar char="•"/>
            </a:pPr>
            <a:r>
              <a:rPr lang="en-SG" sz="2000">
                <a:solidFill>
                  <a:schemeClr val="bg1"/>
                </a:solidFill>
              </a:rPr>
              <a:t>Integrated data platforms – Hamburg and Rotterdam, exchange critical port information </a:t>
            </a:r>
            <a:r>
              <a:rPr lang="en-SG" sz="2000" dirty="0">
                <a:solidFill>
                  <a:schemeClr val="bg1"/>
                </a:solidFill>
              </a:rPr>
              <a:t>including ship arrival and departure times – to participating ports, shipping lines and marine </a:t>
            </a:r>
            <a:r>
              <a:rPr lang="en-SG" sz="2000">
                <a:solidFill>
                  <a:schemeClr val="bg1"/>
                </a:solidFill>
              </a:rPr>
              <a:t>terminal coordinating drayage. </a:t>
            </a:r>
            <a:r>
              <a:rPr lang="en-SG" sz="2000" baseline="30000">
                <a:solidFill>
                  <a:schemeClr val="bg1"/>
                </a:solidFill>
              </a:rPr>
              <a:t>10</a:t>
            </a:r>
          </a:p>
          <a:p>
            <a:r>
              <a:rPr lang="en-SG" sz="2000" i="1" dirty="0">
                <a:solidFill>
                  <a:schemeClr val="bg1"/>
                </a:solidFill>
                <a:ea typeface="+mn-lt"/>
                <a:cs typeface="+mn-lt"/>
              </a:rPr>
              <a:t>How was it done:</a:t>
            </a:r>
            <a:endParaRPr lang="en-US" sz="2000" dirty="0">
              <a:solidFill>
                <a:schemeClr val="bg1"/>
              </a:solidFill>
              <a:ea typeface="+mn-lt"/>
              <a:cs typeface="+mn-lt"/>
            </a:endParaRPr>
          </a:p>
          <a:p>
            <a:pPr marL="342900" indent="-342900">
              <a:buFont typeface="Arial,Sans-Serif"/>
              <a:buChar char="•"/>
            </a:pPr>
            <a:r>
              <a:rPr lang="en-SG" sz="2000" dirty="0">
                <a:solidFill>
                  <a:schemeClr val="bg1"/>
                </a:solidFill>
                <a:ea typeface="+mn-lt"/>
                <a:cs typeface="+mn-lt"/>
              </a:rPr>
              <a:t>Powered by cloud, integrated platforms handle large transaction volume between disparate applications, and enable ports to orchestrate the network with real time data exchange, optimizing ship course and speed, vessel berthing, ship offloading and response to schedule changes.</a:t>
            </a:r>
            <a:endParaRPr lang="en-US" sz="2000" dirty="0">
              <a:solidFill>
                <a:schemeClr val="bg1"/>
              </a:solidFill>
              <a:ea typeface="+mn-lt"/>
              <a:cs typeface="+mn-lt"/>
            </a:endParaRPr>
          </a:p>
          <a:p>
            <a:endParaRPr lang="en-SG" sz="2000" dirty="0">
              <a:solidFill>
                <a:schemeClr val="bg1"/>
              </a:solidFill>
            </a:endParaRPr>
          </a:p>
        </p:txBody>
      </p:sp>
      <p:sp>
        <p:nvSpPr>
          <p:cNvPr id="21" name="TextBox 20">
            <a:extLst>
              <a:ext uri="{FF2B5EF4-FFF2-40B4-BE49-F238E27FC236}">
                <a16:creationId xmlns:a16="http://schemas.microsoft.com/office/drawing/2014/main" id="{64CE0126-54F0-4C6A-BA20-FF6570105AF7}"/>
              </a:ext>
            </a:extLst>
          </p:cNvPr>
          <p:cNvSpPr txBox="1"/>
          <p:nvPr/>
        </p:nvSpPr>
        <p:spPr>
          <a:xfrm>
            <a:off x="1230537" y="4514477"/>
            <a:ext cx="9371997" cy="400110"/>
          </a:xfrm>
          <a:prstGeom prst="rect">
            <a:avLst/>
          </a:prstGeom>
          <a:noFill/>
        </p:spPr>
        <p:txBody>
          <a:bodyPr wrap="square" lIns="91440" tIns="45720" rIns="91440" bIns="45720" anchor="t">
            <a:spAutoFit/>
          </a:bodyPr>
          <a:lstStyle/>
          <a:p>
            <a:pPr marL="342900" indent="-342900">
              <a:buFont typeface="Arial"/>
              <a:buChar char="•"/>
            </a:pPr>
            <a:endParaRPr lang="en-SG" sz="2000" dirty="0">
              <a:solidFill>
                <a:schemeClr val="bg1"/>
              </a:solidFill>
            </a:endParaRPr>
          </a:p>
        </p:txBody>
      </p:sp>
      <p:pic>
        <p:nvPicPr>
          <p:cNvPr id="25" name="Picture 25" descr="Icon&#10;&#10;Description automatically generated">
            <a:extLst>
              <a:ext uri="{FF2B5EF4-FFF2-40B4-BE49-F238E27FC236}">
                <a16:creationId xmlns:a16="http://schemas.microsoft.com/office/drawing/2014/main" id="{0EF5E518-8E0F-425F-81FD-33246D36113F}"/>
              </a:ext>
            </a:extLst>
          </p:cNvPr>
          <p:cNvPicPr>
            <a:picLocks noGrp="1" noChangeAspect="1"/>
          </p:cNvPicPr>
          <p:nvPr>
            <p:ph idx="1"/>
          </p:nvPr>
        </p:nvPicPr>
        <p:blipFill>
          <a:blip r:embed="rId2"/>
          <a:stretch>
            <a:fillRect/>
          </a:stretch>
        </p:blipFill>
        <p:spPr>
          <a:xfrm>
            <a:off x="9025731" y="2127249"/>
            <a:ext cx="1400175" cy="1190625"/>
          </a:xfrm>
        </p:spPr>
      </p:pic>
      <p:sp>
        <p:nvSpPr>
          <p:cNvPr id="27" name="TextBox 26">
            <a:extLst>
              <a:ext uri="{FF2B5EF4-FFF2-40B4-BE49-F238E27FC236}">
                <a16:creationId xmlns:a16="http://schemas.microsoft.com/office/drawing/2014/main" id="{D92F24F4-4BEF-4191-8BE4-C53E75493995}"/>
              </a:ext>
            </a:extLst>
          </p:cNvPr>
          <p:cNvSpPr txBox="1"/>
          <p:nvPr/>
        </p:nvSpPr>
        <p:spPr>
          <a:xfrm>
            <a:off x="1140273" y="6149081"/>
            <a:ext cx="10190180" cy="707886"/>
          </a:xfrm>
          <a:prstGeom prst="rect">
            <a:avLst/>
          </a:prstGeom>
          <a:noFill/>
        </p:spPr>
        <p:txBody>
          <a:bodyPr wrap="square" lIns="91440" tIns="45720" rIns="91440" bIns="45720" anchor="t">
            <a:spAutoFit/>
          </a:bodyPr>
          <a:lstStyle/>
          <a:p>
            <a:r>
              <a:rPr lang="en-SG" sz="2000" i="1" dirty="0">
                <a:solidFill>
                  <a:schemeClr val="bg1"/>
                </a:solidFill>
                <a:ea typeface="+mn-lt"/>
                <a:cs typeface="+mn-lt"/>
              </a:rPr>
              <a:t>Outcome:</a:t>
            </a:r>
            <a:r>
              <a:rPr lang="en-SG" sz="2000" dirty="0">
                <a:solidFill>
                  <a:schemeClr val="bg1"/>
                </a:solidFill>
                <a:ea typeface="+mn-lt"/>
                <a:cs typeface="+mn-lt"/>
              </a:rPr>
              <a:t> 20% reduction in dwell time for ships that can cost up to US$80,000 per hr to operate. </a:t>
            </a:r>
          </a:p>
          <a:p>
            <a:r>
              <a:rPr lang="en-SG" sz="2000" dirty="0">
                <a:solidFill>
                  <a:schemeClr val="bg1"/>
                </a:solidFill>
                <a:ea typeface="+mn-lt"/>
                <a:cs typeface="+mn-lt"/>
              </a:rPr>
              <a:t>Lead to mindset shift in technology.</a:t>
            </a:r>
            <a:endParaRPr lang="en-SG" sz="2000" dirty="0">
              <a:solidFill>
                <a:schemeClr val="bg1"/>
              </a:solidFill>
            </a:endParaRPr>
          </a:p>
        </p:txBody>
      </p:sp>
    </p:spTree>
    <p:extLst>
      <p:ext uri="{BB962C8B-B14F-4D97-AF65-F5344CB8AC3E}">
        <p14:creationId xmlns:p14="http://schemas.microsoft.com/office/powerpoint/2010/main" val="536748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638DD7E-A022-4404-8EDD-2F8E2D067D16}"/>
              </a:ext>
            </a:extLst>
          </p:cNvPr>
          <p:cNvSpPr>
            <a:spLocks noGrp="1"/>
          </p:cNvSpPr>
          <p:nvPr>
            <p:ph type="title"/>
          </p:nvPr>
        </p:nvSpPr>
        <p:spPr>
          <a:xfrm>
            <a:off x="1141413" y="291548"/>
            <a:ext cx="9905998" cy="1805540"/>
          </a:xfrm>
          <a:ln>
            <a:noFill/>
          </a:ln>
        </p:spPr>
        <p:txBody>
          <a:bodyPr>
            <a:noAutofit/>
          </a:bodyPr>
          <a:lstStyle/>
          <a:p>
            <a:pPr algn="ctr"/>
            <a:r>
              <a:rPr lang="en-SG" sz="2400">
                <a:solidFill>
                  <a:schemeClr val="bg1"/>
                </a:solidFill>
                <a:effectLst>
                  <a:outerShdw blurRad="38100" dist="38100" dir="2700000" algn="tl">
                    <a:srgbClr val="000000">
                      <a:alpha val="43137"/>
                    </a:srgbClr>
                  </a:outerShdw>
                </a:effectLst>
              </a:rPr>
              <a:t>NATIONAL AI STRATEGY – INTELLIGENT FREIGHT PLANNING</a:t>
            </a:r>
            <a:br>
              <a:rPr lang="en-SG" sz="4000">
                <a:solidFill>
                  <a:schemeClr val="bg1"/>
                </a:solidFill>
                <a:effectLst>
                  <a:outerShdw blurRad="38100" dist="38100" dir="2700000" algn="tl">
                    <a:srgbClr val="000000">
                      <a:alpha val="43137"/>
                    </a:srgbClr>
                  </a:outerShdw>
                </a:effectLst>
              </a:rPr>
            </a:br>
            <a:r>
              <a:rPr lang="en-SG" sz="4000">
                <a:solidFill>
                  <a:schemeClr val="bg1"/>
                </a:solidFill>
                <a:effectLst>
                  <a:outerShdw blurRad="38100" dist="38100" dir="2700000" algn="tl">
                    <a:srgbClr val="000000">
                      <a:alpha val="43137"/>
                    </a:srgbClr>
                  </a:outerShdw>
                </a:effectLst>
              </a:rPr>
              <a:t>APPLYING DATA ANALYTICS </a:t>
            </a:r>
            <a:endParaRPr lang="en-SG" sz="2400">
              <a:solidFill>
                <a:schemeClr val="bg1"/>
              </a:solidFill>
            </a:endParaRPr>
          </a:p>
        </p:txBody>
      </p:sp>
      <p:sp>
        <p:nvSpPr>
          <p:cNvPr id="7" name="TextBox 6">
            <a:extLst>
              <a:ext uri="{FF2B5EF4-FFF2-40B4-BE49-F238E27FC236}">
                <a16:creationId xmlns:a16="http://schemas.microsoft.com/office/drawing/2014/main" id="{8A3973E0-B9AC-49EF-9E50-88421A3E5644}"/>
              </a:ext>
            </a:extLst>
          </p:cNvPr>
          <p:cNvSpPr txBox="1"/>
          <p:nvPr/>
        </p:nvSpPr>
        <p:spPr>
          <a:xfrm>
            <a:off x="759384" y="1971521"/>
            <a:ext cx="9758676" cy="1323439"/>
          </a:xfrm>
          <a:prstGeom prst="rect">
            <a:avLst/>
          </a:prstGeom>
          <a:noFill/>
        </p:spPr>
        <p:txBody>
          <a:bodyPr wrap="square" lIns="91440" tIns="45720" rIns="91440" bIns="45720" anchor="t">
            <a:spAutoFit/>
          </a:bodyPr>
          <a:lstStyle/>
          <a:p>
            <a:r>
              <a:rPr lang="en-SG" sz="2000" i="1" dirty="0">
                <a:solidFill>
                  <a:schemeClr val="bg1"/>
                </a:solidFill>
              </a:rPr>
              <a:t>Current state:</a:t>
            </a:r>
            <a:endParaRPr lang="en-US">
              <a:solidFill>
                <a:schemeClr val="bg1"/>
              </a:solidFill>
            </a:endParaRPr>
          </a:p>
          <a:p>
            <a:pPr marL="342900" indent="-342900">
              <a:buFont typeface="Arial"/>
              <a:buChar char="•"/>
            </a:pPr>
            <a:r>
              <a:rPr lang="en-SG" sz="2000" dirty="0">
                <a:solidFill>
                  <a:schemeClr val="bg1"/>
                </a:solidFill>
              </a:rPr>
              <a:t>Logistics provider use </a:t>
            </a:r>
            <a:r>
              <a:rPr lang="en-SG" sz="2000" dirty="0">
                <a:solidFill>
                  <a:schemeClr val="bg1"/>
                </a:solidFill>
                <a:ea typeface="+mn-lt"/>
                <a:cs typeface="+mn-lt"/>
              </a:rPr>
              <a:t>software tools - Integrated transactional systems, Enterprise resource planning systems (ERPs), transportation management systems (TMS) and warehouse management solutions (WMS) </a:t>
            </a:r>
            <a:r>
              <a:rPr lang="en-SG" sz="2000" dirty="0">
                <a:solidFill>
                  <a:schemeClr val="bg1"/>
                </a:solidFill>
              </a:rPr>
              <a:t>to design custom supply chain for a global retailer.</a:t>
            </a:r>
          </a:p>
        </p:txBody>
      </p:sp>
      <p:sp>
        <p:nvSpPr>
          <p:cNvPr id="9" name="TextBox 8">
            <a:extLst>
              <a:ext uri="{FF2B5EF4-FFF2-40B4-BE49-F238E27FC236}">
                <a16:creationId xmlns:a16="http://schemas.microsoft.com/office/drawing/2014/main" id="{01C17B0A-1C8C-44B3-9A53-EC63F86418BC}"/>
              </a:ext>
            </a:extLst>
          </p:cNvPr>
          <p:cNvSpPr txBox="1"/>
          <p:nvPr/>
        </p:nvSpPr>
        <p:spPr>
          <a:xfrm>
            <a:off x="1253382" y="1624705"/>
            <a:ext cx="9273399" cy="400110"/>
          </a:xfrm>
          <a:prstGeom prst="rect">
            <a:avLst/>
          </a:prstGeom>
          <a:solidFill>
            <a:schemeClr val="bg2">
              <a:lumMod val="60000"/>
              <a:lumOff val="40000"/>
            </a:schemeClr>
          </a:solidFill>
        </p:spPr>
        <p:txBody>
          <a:bodyPr wrap="square" lIns="91440" tIns="45720" rIns="91440" bIns="45720" anchor="t">
            <a:spAutoFit/>
          </a:bodyPr>
          <a:lstStyle/>
          <a:p>
            <a:pPr algn="ctr"/>
            <a:r>
              <a:rPr lang="en-SG" sz="2000" dirty="0">
                <a:solidFill>
                  <a:schemeClr val="bg1"/>
                </a:solidFill>
              </a:rPr>
              <a:t>PILLAR 2: DRIVING AGILITY THROUGH HOLISTIC, DATA-DRIVEN DECISION-MAKING</a:t>
            </a:r>
          </a:p>
        </p:txBody>
      </p:sp>
      <p:sp>
        <p:nvSpPr>
          <p:cNvPr id="11" name="TextBox 10">
            <a:extLst>
              <a:ext uri="{FF2B5EF4-FFF2-40B4-BE49-F238E27FC236}">
                <a16:creationId xmlns:a16="http://schemas.microsoft.com/office/drawing/2014/main" id="{3EBB93B5-5593-49D6-B825-E8FE5AB7BCDD}"/>
              </a:ext>
            </a:extLst>
          </p:cNvPr>
          <p:cNvSpPr txBox="1"/>
          <p:nvPr/>
        </p:nvSpPr>
        <p:spPr>
          <a:xfrm>
            <a:off x="8480242" y="4475953"/>
            <a:ext cx="3131958" cy="400110"/>
          </a:xfrm>
          <a:prstGeom prst="rect">
            <a:avLst/>
          </a:prstGeom>
          <a:noFill/>
        </p:spPr>
        <p:txBody>
          <a:bodyPr wrap="square" lIns="91440" tIns="45720" rIns="91440" bIns="45720" anchor="t">
            <a:spAutoFit/>
          </a:bodyPr>
          <a:lstStyle/>
          <a:p>
            <a:endParaRPr lang="en-SG" sz="2000" dirty="0">
              <a:solidFill>
                <a:schemeClr val="bg1"/>
              </a:solidFill>
            </a:endParaRPr>
          </a:p>
        </p:txBody>
      </p:sp>
      <p:sp>
        <p:nvSpPr>
          <p:cNvPr id="8" name="TextBox 7">
            <a:extLst>
              <a:ext uri="{FF2B5EF4-FFF2-40B4-BE49-F238E27FC236}">
                <a16:creationId xmlns:a16="http://schemas.microsoft.com/office/drawing/2014/main" id="{6391F369-319E-49BE-A191-6899195C6FA5}"/>
              </a:ext>
            </a:extLst>
          </p:cNvPr>
          <p:cNvSpPr txBox="1"/>
          <p:nvPr/>
        </p:nvSpPr>
        <p:spPr>
          <a:xfrm>
            <a:off x="3349772" y="3642813"/>
            <a:ext cx="6159567" cy="400110"/>
          </a:xfrm>
          <a:prstGeom prst="rect">
            <a:avLst/>
          </a:prstGeom>
          <a:noFill/>
        </p:spPr>
        <p:txBody>
          <a:bodyPr wrap="square" lIns="91440" tIns="45720" rIns="91440" bIns="45720" anchor="t">
            <a:spAutoFit/>
          </a:bodyPr>
          <a:lstStyle/>
          <a:p>
            <a:pPr algn="ctr"/>
            <a:endParaRPr lang="en-SG" sz="2000" b="1" dirty="0">
              <a:solidFill>
                <a:schemeClr val="bg1"/>
              </a:solidFill>
            </a:endParaRPr>
          </a:p>
        </p:txBody>
      </p:sp>
      <p:sp>
        <p:nvSpPr>
          <p:cNvPr id="12" name="TextBox 11">
            <a:extLst>
              <a:ext uri="{FF2B5EF4-FFF2-40B4-BE49-F238E27FC236}">
                <a16:creationId xmlns:a16="http://schemas.microsoft.com/office/drawing/2014/main" id="{30968074-9719-43B4-8D5E-68F339DE773B}"/>
              </a:ext>
            </a:extLst>
          </p:cNvPr>
          <p:cNvSpPr txBox="1"/>
          <p:nvPr/>
        </p:nvSpPr>
        <p:spPr>
          <a:xfrm>
            <a:off x="724520" y="3240508"/>
            <a:ext cx="10389981" cy="1600438"/>
          </a:xfrm>
          <a:prstGeom prst="rect">
            <a:avLst/>
          </a:prstGeom>
          <a:noFill/>
        </p:spPr>
        <p:txBody>
          <a:bodyPr wrap="square" lIns="91440" tIns="45720" rIns="91440" bIns="45720" anchor="t">
            <a:spAutoFit/>
          </a:bodyPr>
          <a:lstStyle/>
          <a:p>
            <a:r>
              <a:rPr lang="en-SG" sz="2000" i="1" dirty="0">
                <a:solidFill>
                  <a:schemeClr val="bg1"/>
                </a:solidFill>
              </a:rPr>
              <a:t>Challenges:</a:t>
            </a:r>
          </a:p>
          <a:p>
            <a:pPr marL="342900" indent="-342900">
              <a:buFont typeface="Arial"/>
              <a:buChar char="•"/>
            </a:pPr>
            <a:r>
              <a:rPr lang="en-SG" sz="2000">
                <a:solidFill>
                  <a:schemeClr val="bg1"/>
                </a:solidFill>
              </a:rPr>
              <a:t>Need to focus on compressing the time between data collection and meaningful </a:t>
            </a:r>
            <a:r>
              <a:rPr lang="en-SG" sz="2000" dirty="0">
                <a:solidFill>
                  <a:schemeClr val="bg1"/>
                </a:solidFill>
              </a:rPr>
              <a:t>action.</a:t>
            </a:r>
          </a:p>
          <a:p>
            <a:pPr marL="342900" indent="-342900">
              <a:buFont typeface="Arial"/>
              <a:buChar char="•"/>
            </a:pPr>
            <a:r>
              <a:rPr lang="en-SG" sz="2000" dirty="0">
                <a:solidFill>
                  <a:schemeClr val="bg1"/>
                </a:solidFill>
              </a:rPr>
              <a:t>Dealing with unpredictable environments and rising consumer demands.</a:t>
            </a:r>
          </a:p>
          <a:p>
            <a:pPr marL="342900" indent="-342900">
              <a:buFont typeface="Arial"/>
              <a:buChar char="•"/>
            </a:pPr>
            <a:r>
              <a:rPr lang="en-SG" sz="2000" dirty="0">
                <a:solidFill>
                  <a:schemeClr val="bg1"/>
                </a:solidFill>
              </a:rPr>
              <a:t>The agility to react to changing network conditions with dynamic decision.</a:t>
            </a:r>
          </a:p>
          <a:p>
            <a:pPr marL="342900" indent="-342900">
              <a:buFont typeface="Arial"/>
              <a:buChar char="•"/>
            </a:pPr>
            <a:r>
              <a:rPr lang="en-US" dirty="0"/>
              <a:t>Co</a:t>
            </a:r>
            <a:endParaRPr lang="en-US"/>
          </a:p>
        </p:txBody>
      </p:sp>
      <p:sp>
        <p:nvSpPr>
          <p:cNvPr id="13" name="TextBox 12">
            <a:extLst>
              <a:ext uri="{FF2B5EF4-FFF2-40B4-BE49-F238E27FC236}">
                <a16:creationId xmlns:a16="http://schemas.microsoft.com/office/drawing/2014/main" id="{0E9B3B6A-C712-459D-A14C-70E15F96ACED}"/>
              </a:ext>
            </a:extLst>
          </p:cNvPr>
          <p:cNvSpPr txBox="1"/>
          <p:nvPr/>
        </p:nvSpPr>
        <p:spPr>
          <a:xfrm>
            <a:off x="723553" y="4583409"/>
            <a:ext cx="10190180" cy="1015663"/>
          </a:xfrm>
          <a:prstGeom prst="rect">
            <a:avLst/>
          </a:prstGeom>
          <a:noFill/>
        </p:spPr>
        <p:txBody>
          <a:bodyPr wrap="square" lIns="91440" tIns="45720" rIns="91440" bIns="45720" anchor="t">
            <a:spAutoFit/>
          </a:bodyPr>
          <a:lstStyle/>
          <a:p>
            <a:r>
              <a:rPr lang="en-SG" sz="2000" i="1">
                <a:solidFill>
                  <a:schemeClr val="bg1"/>
                </a:solidFill>
                <a:ea typeface="+mn-lt"/>
                <a:cs typeface="+mn-lt"/>
              </a:rPr>
              <a:t>What was different:</a:t>
            </a:r>
          </a:p>
          <a:p>
            <a:pPr marL="342900" indent="-342900">
              <a:buFont typeface="Arial"/>
              <a:buChar char="•"/>
            </a:pPr>
            <a:r>
              <a:rPr lang="en-SG" sz="2000">
                <a:solidFill>
                  <a:schemeClr val="bg1"/>
                </a:solidFill>
              </a:rPr>
              <a:t>Early adopters -- Harmonizing new data streams with transportation management, inventory management and </a:t>
            </a:r>
            <a:r>
              <a:rPr lang="en-SG" sz="2000" dirty="0">
                <a:solidFill>
                  <a:schemeClr val="bg1"/>
                </a:solidFill>
              </a:rPr>
              <a:t>other supply chain functions.</a:t>
            </a:r>
          </a:p>
        </p:txBody>
      </p:sp>
      <p:pic>
        <p:nvPicPr>
          <p:cNvPr id="6" name="Picture 9" descr="Icon&#10;&#10;Description automatically generated">
            <a:extLst>
              <a:ext uri="{FF2B5EF4-FFF2-40B4-BE49-F238E27FC236}">
                <a16:creationId xmlns:a16="http://schemas.microsoft.com/office/drawing/2014/main" id="{B4A63165-36B1-4A6E-A295-FF73AD50C570}"/>
              </a:ext>
            </a:extLst>
          </p:cNvPr>
          <p:cNvPicPr>
            <a:picLocks noGrp="1" noChangeAspect="1"/>
          </p:cNvPicPr>
          <p:nvPr>
            <p:ph idx="1"/>
          </p:nvPr>
        </p:nvPicPr>
        <p:blipFill>
          <a:blip r:embed="rId2"/>
          <a:stretch>
            <a:fillRect/>
          </a:stretch>
        </p:blipFill>
        <p:spPr>
          <a:xfrm>
            <a:off x="10472339" y="2001044"/>
            <a:ext cx="1400175" cy="1181100"/>
          </a:xfrm>
        </p:spPr>
      </p:pic>
      <p:sp>
        <p:nvSpPr>
          <p:cNvPr id="16" name="TextBox 15">
            <a:extLst>
              <a:ext uri="{FF2B5EF4-FFF2-40B4-BE49-F238E27FC236}">
                <a16:creationId xmlns:a16="http://schemas.microsoft.com/office/drawing/2014/main" id="{B8E6E57C-1DB1-4C6F-89E5-206CB08C1888}"/>
              </a:ext>
            </a:extLst>
          </p:cNvPr>
          <p:cNvSpPr txBox="1"/>
          <p:nvPr/>
        </p:nvSpPr>
        <p:spPr>
          <a:xfrm>
            <a:off x="759270" y="5559721"/>
            <a:ext cx="10190180" cy="1323439"/>
          </a:xfrm>
          <a:prstGeom prst="rect">
            <a:avLst/>
          </a:prstGeom>
          <a:noFill/>
        </p:spPr>
        <p:txBody>
          <a:bodyPr wrap="square" lIns="91440" tIns="45720" rIns="91440" bIns="45720" anchor="t">
            <a:spAutoFit/>
          </a:bodyPr>
          <a:lstStyle/>
          <a:p>
            <a:r>
              <a:rPr lang="en-SG" sz="2000" i="1" dirty="0">
                <a:solidFill>
                  <a:schemeClr val="bg1"/>
                </a:solidFill>
                <a:ea typeface="+mn-lt"/>
                <a:cs typeface="+mn-lt"/>
              </a:rPr>
              <a:t>Implementation:</a:t>
            </a:r>
          </a:p>
          <a:p>
            <a:pPr marL="342900" indent="-342900">
              <a:buFont typeface="Arial"/>
              <a:buChar char="•"/>
            </a:pPr>
            <a:r>
              <a:rPr lang="en-SG" sz="2000">
                <a:solidFill>
                  <a:schemeClr val="bg1"/>
                </a:solidFill>
              </a:rPr>
              <a:t>Ocean shipping giant Maersk commands a fleet of 270,000 IoT-enabled cold containers, transmitting data on temperature, location and refrigeration power supply to the cloud. Thus, automate oversight, exception alerts and quality control processes at ports. </a:t>
            </a:r>
            <a:r>
              <a:rPr lang="en-SG" sz="2000" baseline="30000" dirty="0">
                <a:solidFill>
                  <a:schemeClr val="bg1"/>
                </a:solidFill>
              </a:rPr>
              <a:t>11</a:t>
            </a:r>
          </a:p>
        </p:txBody>
      </p:sp>
    </p:spTree>
    <p:extLst>
      <p:ext uri="{BB962C8B-B14F-4D97-AF65-F5344CB8AC3E}">
        <p14:creationId xmlns:p14="http://schemas.microsoft.com/office/powerpoint/2010/main" val="35254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638DD7E-A022-4404-8EDD-2F8E2D067D16}"/>
              </a:ext>
            </a:extLst>
          </p:cNvPr>
          <p:cNvSpPr>
            <a:spLocks noGrp="1"/>
          </p:cNvSpPr>
          <p:nvPr>
            <p:ph type="title"/>
          </p:nvPr>
        </p:nvSpPr>
        <p:spPr>
          <a:xfrm>
            <a:off x="1141413" y="291548"/>
            <a:ext cx="9905998" cy="1805540"/>
          </a:xfrm>
          <a:ln>
            <a:noFill/>
          </a:ln>
        </p:spPr>
        <p:txBody>
          <a:bodyPr>
            <a:noAutofit/>
          </a:bodyPr>
          <a:lstStyle/>
          <a:p>
            <a:pPr algn="ctr"/>
            <a:r>
              <a:rPr lang="en-SG" sz="2400">
                <a:solidFill>
                  <a:schemeClr val="bg1"/>
                </a:solidFill>
                <a:effectLst>
                  <a:outerShdw blurRad="38100" dist="38100" dir="2700000" algn="tl">
                    <a:srgbClr val="000000">
                      <a:alpha val="43137"/>
                    </a:srgbClr>
                  </a:outerShdw>
                </a:effectLst>
              </a:rPr>
              <a:t>NATIONAL AI STRATEGY – INTELLIGENT FREIGHT PLANNING</a:t>
            </a:r>
            <a:br>
              <a:rPr lang="en-SG" sz="4000">
                <a:solidFill>
                  <a:schemeClr val="bg1"/>
                </a:solidFill>
                <a:effectLst>
                  <a:outerShdw blurRad="38100" dist="38100" dir="2700000" algn="tl">
                    <a:srgbClr val="000000">
                      <a:alpha val="43137"/>
                    </a:srgbClr>
                  </a:outerShdw>
                </a:effectLst>
              </a:rPr>
            </a:br>
            <a:r>
              <a:rPr lang="en-SG" sz="4000">
                <a:solidFill>
                  <a:schemeClr val="bg1"/>
                </a:solidFill>
                <a:effectLst>
                  <a:outerShdw blurRad="38100" dist="38100" dir="2700000" algn="tl">
                    <a:srgbClr val="000000">
                      <a:alpha val="43137"/>
                    </a:srgbClr>
                  </a:outerShdw>
                </a:effectLst>
              </a:rPr>
              <a:t>APPLYING DATA ANALYTICS </a:t>
            </a:r>
            <a:endParaRPr lang="en-SG" sz="2400">
              <a:solidFill>
                <a:schemeClr val="bg1"/>
              </a:solidFill>
            </a:endParaRPr>
          </a:p>
        </p:txBody>
      </p:sp>
      <p:sp>
        <p:nvSpPr>
          <p:cNvPr id="7" name="TextBox 6">
            <a:extLst>
              <a:ext uri="{FF2B5EF4-FFF2-40B4-BE49-F238E27FC236}">
                <a16:creationId xmlns:a16="http://schemas.microsoft.com/office/drawing/2014/main" id="{8A3973E0-B9AC-49EF-9E50-88421A3E5644}"/>
              </a:ext>
            </a:extLst>
          </p:cNvPr>
          <p:cNvSpPr txBox="1"/>
          <p:nvPr/>
        </p:nvSpPr>
        <p:spPr>
          <a:xfrm>
            <a:off x="759384" y="1971521"/>
            <a:ext cx="9758676" cy="707886"/>
          </a:xfrm>
          <a:prstGeom prst="rect">
            <a:avLst/>
          </a:prstGeom>
          <a:noFill/>
        </p:spPr>
        <p:txBody>
          <a:bodyPr wrap="square" lIns="91440" tIns="45720" rIns="91440" bIns="45720" anchor="t">
            <a:spAutoFit/>
          </a:bodyPr>
          <a:lstStyle/>
          <a:p>
            <a:r>
              <a:rPr lang="en-SG" sz="2000" i="1" dirty="0">
                <a:solidFill>
                  <a:schemeClr val="bg1"/>
                </a:solidFill>
              </a:rPr>
              <a:t>Goal:</a:t>
            </a:r>
          </a:p>
          <a:p>
            <a:pPr marL="342900" indent="-342900">
              <a:buFont typeface="Arial"/>
              <a:buChar char="•"/>
            </a:pPr>
            <a:r>
              <a:rPr lang="en-SG" sz="2000" dirty="0">
                <a:solidFill>
                  <a:schemeClr val="bg1"/>
                </a:solidFill>
              </a:rPr>
              <a:t>Touchless supply chain</a:t>
            </a:r>
          </a:p>
        </p:txBody>
      </p:sp>
      <p:sp>
        <p:nvSpPr>
          <p:cNvPr id="9" name="TextBox 8">
            <a:extLst>
              <a:ext uri="{FF2B5EF4-FFF2-40B4-BE49-F238E27FC236}">
                <a16:creationId xmlns:a16="http://schemas.microsoft.com/office/drawing/2014/main" id="{01C17B0A-1C8C-44B3-9A53-EC63F86418BC}"/>
              </a:ext>
            </a:extLst>
          </p:cNvPr>
          <p:cNvSpPr txBox="1"/>
          <p:nvPr/>
        </p:nvSpPr>
        <p:spPr>
          <a:xfrm>
            <a:off x="1253382" y="1624705"/>
            <a:ext cx="9273399" cy="400110"/>
          </a:xfrm>
          <a:prstGeom prst="rect">
            <a:avLst/>
          </a:prstGeom>
          <a:solidFill>
            <a:schemeClr val="tx2">
              <a:lumMod val="60000"/>
              <a:lumOff val="40000"/>
            </a:schemeClr>
          </a:solidFill>
        </p:spPr>
        <p:txBody>
          <a:bodyPr wrap="square" lIns="91440" tIns="45720" rIns="91440" bIns="45720" anchor="t">
            <a:spAutoFit/>
          </a:bodyPr>
          <a:lstStyle/>
          <a:p>
            <a:pPr algn="ctr"/>
            <a:r>
              <a:rPr lang="en-SG" sz="2000" dirty="0">
                <a:solidFill>
                  <a:schemeClr val="bg1"/>
                </a:solidFill>
              </a:rPr>
              <a:t>PILLAR 3: AUTOMATING THE NETWORK</a:t>
            </a:r>
          </a:p>
        </p:txBody>
      </p:sp>
      <p:sp>
        <p:nvSpPr>
          <p:cNvPr id="11" name="TextBox 10">
            <a:extLst>
              <a:ext uri="{FF2B5EF4-FFF2-40B4-BE49-F238E27FC236}">
                <a16:creationId xmlns:a16="http://schemas.microsoft.com/office/drawing/2014/main" id="{3EBB93B5-5593-49D6-B825-E8FE5AB7BCDD}"/>
              </a:ext>
            </a:extLst>
          </p:cNvPr>
          <p:cNvSpPr txBox="1"/>
          <p:nvPr/>
        </p:nvSpPr>
        <p:spPr>
          <a:xfrm>
            <a:off x="8480242" y="4475953"/>
            <a:ext cx="3131958" cy="400110"/>
          </a:xfrm>
          <a:prstGeom prst="rect">
            <a:avLst/>
          </a:prstGeom>
          <a:noFill/>
        </p:spPr>
        <p:txBody>
          <a:bodyPr wrap="square" lIns="91440" tIns="45720" rIns="91440" bIns="45720" anchor="t">
            <a:spAutoFit/>
          </a:bodyPr>
          <a:lstStyle/>
          <a:p>
            <a:endParaRPr lang="en-SG" sz="2000" dirty="0">
              <a:solidFill>
                <a:schemeClr val="bg1"/>
              </a:solidFill>
            </a:endParaRPr>
          </a:p>
        </p:txBody>
      </p:sp>
      <p:sp>
        <p:nvSpPr>
          <p:cNvPr id="8" name="TextBox 7">
            <a:extLst>
              <a:ext uri="{FF2B5EF4-FFF2-40B4-BE49-F238E27FC236}">
                <a16:creationId xmlns:a16="http://schemas.microsoft.com/office/drawing/2014/main" id="{6391F369-319E-49BE-A191-6899195C6FA5}"/>
              </a:ext>
            </a:extLst>
          </p:cNvPr>
          <p:cNvSpPr txBox="1"/>
          <p:nvPr/>
        </p:nvSpPr>
        <p:spPr>
          <a:xfrm>
            <a:off x="3349772" y="3642813"/>
            <a:ext cx="6159567" cy="400110"/>
          </a:xfrm>
          <a:prstGeom prst="rect">
            <a:avLst/>
          </a:prstGeom>
          <a:noFill/>
        </p:spPr>
        <p:txBody>
          <a:bodyPr wrap="square" lIns="91440" tIns="45720" rIns="91440" bIns="45720" anchor="t">
            <a:spAutoFit/>
          </a:bodyPr>
          <a:lstStyle/>
          <a:p>
            <a:pPr algn="ctr"/>
            <a:endParaRPr lang="en-SG" sz="2000" b="1" dirty="0">
              <a:solidFill>
                <a:schemeClr val="bg1"/>
              </a:solidFill>
            </a:endParaRPr>
          </a:p>
        </p:txBody>
      </p:sp>
      <p:sp>
        <p:nvSpPr>
          <p:cNvPr id="12" name="TextBox 11">
            <a:extLst>
              <a:ext uri="{FF2B5EF4-FFF2-40B4-BE49-F238E27FC236}">
                <a16:creationId xmlns:a16="http://schemas.microsoft.com/office/drawing/2014/main" id="{30968074-9719-43B4-8D5E-68F339DE773B}"/>
              </a:ext>
            </a:extLst>
          </p:cNvPr>
          <p:cNvSpPr txBox="1"/>
          <p:nvPr/>
        </p:nvSpPr>
        <p:spPr>
          <a:xfrm>
            <a:off x="760239" y="2734492"/>
            <a:ext cx="10389981" cy="2246769"/>
          </a:xfrm>
          <a:prstGeom prst="rect">
            <a:avLst/>
          </a:prstGeom>
          <a:noFill/>
        </p:spPr>
        <p:txBody>
          <a:bodyPr wrap="square" lIns="91440" tIns="45720" rIns="91440" bIns="45720" anchor="t">
            <a:spAutoFit/>
          </a:bodyPr>
          <a:lstStyle/>
          <a:p>
            <a:r>
              <a:rPr lang="en-SG" sz="2000" i="1" dirty="0">
                <a:solidFill>
                  <a:schemeClr val="bg1"/>
                </a:solidFill>
              </a:rPr>
              <a:t>What is happening now:</a:t>
            </a:r>
          </a:p>
          <a:p>
            <a:pPr marL="342900" indent="-342900">
              <a:buFont typeface="Arial"/>
              <a:buChar char="•"/>
            </a:pPr>
            <a:r>
              <a:rPr lang="en-SG" sz="2000" dirty="0">
                <a:solidFill>
                  <a:schemeClr val="bg1"/>
                </a:solidFill>
              </a:rPr>
              <a:t>Autonomous cargo ships are in development.</a:t>
            </a:r>
          </a:p>
          <a:p>
            <a:pPr marL="342900" indent="-342900">
              <a:buFont typeface="Arial"/>
              <a:buChar char="•"/>
            </a:pPr>
            <a:r>
              <a:rPr lang="en-SG" sz="2000" dirty="0">
                <a:solidFill>
                  <a:schemeClr val="bg1"/>
                </a:solidFill>
              </a:rPr>
              <a:t>Warehouse robotics that lift , move and sort are widely in use.</a:t>
            </a:r>
          </a:p>
          <a:p>
            <a:pPr marL="342900" indent="-342900">
              <a:buFont typeface="Arial"/>
              <a:buChar char="•"/>
            </a:pPr>
            <a:r>
              <a:rPr lang="en-SG" sz="2000" dirty="0">
                <a:solidFill>
                  <a:schemeClr val="bg1"/>
                </a:solidFill>
              </a:rPr>
              <a:t>An online-only UK supermarket can process 3.5 million items per week in highly automated warehouses working around the clock.</a:t>
            </a:r>
          </a:p>
          <a:p>
            <a:pPr marL="342900" indent="-342900">
              <a:buFont typeface="Arial"/>
              <a:buChar char="•"/>
            </a:pPr>
            <a:endParaRPr lang="en-SG" sz="2000" dirty="0">
              <a:solidFill>
                <a:schemeClr val="bg1"/>
              </a:solidFill>
            </a:endParaRPr>
          </a:p>
          <a:p>
            <a:endParaRPr lang="en-SG" sz="2000" i="1" dirty="0">
              <a:solidFill>
                <a:schemeClr val="bg1"/>
              </a:solidFill>
            </a:endParaRPr>
          </a:p>
        </p:txBody>
      </p:sp>
      <p:sp>
        <p:nvSpPr>
          <p:cNvPr id="13" name="TextBox 12">
            <a:extLst>
              <a:ext uri="{FF2B5EF4-FFF2-40B4-BE49-F238E27FC236}">
                <a16:creationId xmlns:a16="http://schemas.microsoft.com/office/drawing/2014/main" id="{0E9B3B6A-C712-459D-A14C-70E15F96ACED}"/>
              </a:ext>
            </a:extLst>
          </p:cNvPr>
          <p:cNvSpPr txBox="1"/>
          <p:nvPr/>
        </p:nvSpPr>
        <p:spPr>
          <a:xfrm>
            <a:off x="759272" y="4440534"/>
            <a:ext cx="10190180" cy="1631216"/>
          </a:xfrm>
          <a:prstGeom prst="rect">
            <a:avLst/>
          </a:prstGeom>
          <a:noFill/>
        </p:spPr>
        <p:txBody>
          <a:bodyPr wrap="square" lIns="91440" tIns="45720" rIns="91440" bIns="45720" anchor="t">
            <a:spAutoFit/>
          </a:bodyPr>
          <a:lstStyle/>
          <a:p>
            <a:r>
              <a:rPr lang="en-SG" sz="2000" i="1">
                <a:solidFill>
                  <a:schemeClr val="bg1"/>
                </a:solidFill>
                <a:ea typeface="+mn-lt"/>
                <a:cs typeface="+mn-lt"/>
              </a:rPr>
              <a:t>What more needs to be done:</a:t>
            </a:r>
          </a:p>
          <a:p>
            <a:pPr marL="342900" indent="-342900">
              <a:buFont typeface="Arial"/>
              <a:buChar char="•"/>
            </a:pPr>
            <a:r>
              <a:rPr lang="en-SG" sz="2000" dirty="0">
                <a:solidFill>
                  <a:schemeClr val="bg1"/>
                </a:solidFill>
              </a:rPr>
              <a:t>Rethink the entire logistics systems to take full advantage of a constant flow, including an evolution away from the fixed "collect in the evening and deliver during the morning" approach towards a fluid system of continuous movement and supply – as well as key transactions configured entirely around human </a:t>
            </a:r>
            <a:r>
              <a:rPr lang="en-SG" sz="2000" err="1">
                <a:solidFill>
                  <a:schemeClr val="bg1"/>
                </a:solidFill>
              </a:rPr>
              <a:t>labor</a:t>
            </a:r>
            <a:r>
              <a:rPr lang="en-SG" sz="2000" dirty="0">
                <a:solidFill>
                  <a:schemeClr val="bg1"/>
                </a:solidFill>
              </a:rPr>
              <a:t>.</a:t>
            </a:r>
          </a:p>
        </p:txBody>
      </p:sp>
      <p:pic>
        <p:nvPicPr>
          <p:cNvPr id="14" name="Picture 16" descr="Icon&#10;&#10;Description automatically generated">
            <a:extLst>
              <a:ext uri="{FF2B5EF4-FFF2-40B4-BE49-F238E27FC236}">
                <a16:creationId xmlns:a16="http://schemas.microsoft.com/office/drawing/2014/main" id="{0BD402F3-6AF7-4B98-B4D3-5EC062185763}"/>
              </a:ext>
            </a:extLst>
          </p:cNvPr>
          <p:cNvPicPr>
            <a:picLocks noGrp="1" noChangeAspect="1"/>
          </p:cNvPicPr>
          <p:nvPr>
            <p:ph idx="1"/>
          </p:nvPr>
        </p:nvPicPr>
        <p:blipFill>
          <a:blip r:embed="rId2"/>
          <a:stretch>
            <a:fillRect/>
          </a:stretch>
        </p:blipFill>
        <p:spPr>
          <a:xfrm>
            <a:off x="8843565" y="2134394"/>
            <a:ext cx="1323975" cy="1200150"/>
          </a:xfrm>
        </p:spPr>
      </p:pic>
    </p:spTree>
    <p:extLst>
      <p:ext uri="{BB962C8B-B14F-4D97-AF65-F5344CB8AC3E}">
        <p14:creationId xmlns:p14="http://schemas.microsoft.com/office/powerpoint/2010/main" val="390392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638DD7E-A022-4404-8EDD-2F8E2D067D16}"/>
              </a:ext>
            </a:extLst>
          </p:cNvPr>
          <p:cNvSpPr>
            <a:spLocks noGrp="1"/>
          </p:cNvSpPr>
          <p:nvPr>
            <p:ph type="title"/>
          </p:nvPr>
        </p:nvSpPr>
        <p:spPr>
          <a:xfrm>
            <a:off x="1141413" y="291548"/>
            <a:ext cx="9905998" cy="1805540"/>
          </a:xfrm>
          <a:ln>
            <a:noFill/>
          </a:ln>
        </p:spPr>
        <p:txBody>
          <a:bodyPr>
            <a:noAutofit/>
          </a:bodyPr>
          <a:lstStyle/>
          <a:p>
            <a:pPr algn="ctr"/>
            <a:r>
              <a:rPr lang="en-SG" sz="2400">
                <a:solidFill>
                  <a:schemeClr val="bg1"/>
                </a:solidFill>
                <a:effectLst>
                  <a:outerShdw blurRad="38100" dist="38100" dir="2700000" algn="tl">
                    <a:srgbClr val="000000">
                      <a:alpha val="43137"/>
                    </a:srgbClr>
                  </a:outerShdw>
                </a:effectLst>
              </a:rPr>
              <a:t>NATIONAL AI STRATEGY – INTELLIGENT FREIGHT PLANNING</a:t>
            </a:r>
            <a:br>
              <a:rPr lang="en-SG" sz="4000">
                <a:solidFill>
                  <a:schemeClr val="bg1"/>
                </a:solidFill>
                <a:effectLst>
                  <a:outerShdw blurRad="38100" dist="38100" dir="2700000" algn="tl">
                    <a:srgbClr val="000000">
                      <a:alpha val="43137"/>
                    </a:srgbClr>
                  </a:outerShdw>
                </a:effectLst>
              </a:rPr>
            </a:br>
            <a:r>
              <a:rPr lang="en-SG" sz="4000">
                <a:solidFill>
                  <a:schemeClr val="bg1"/>
                </a:solidFill>
                <a:effectLst>
                  <a:outerShdw blurRad="38100" dist="38100" dir="2700000" algn="tl">
                    <a:srgbClr val="000000">
                      <a:alpha val="43137"/>
                    </a:srgbClr>
                  </a:outerShdw>
                </a:effectLst>
              </a:rPr>
              <a:t>APPLYING DATA ANALYTICS </a:t>
            </a:r>
            <a:endParaRPr lang="en-SG" sz="2400">
              <a:solidFill>
                <a:schemeClr val="bg1"/>
              </a:solidFill>
            </a:endParaRPr>
          </a:p>
        </p:txBody>
      </p:sp>
      <p:pic>
        <p:nvPicPr>
          <p:cNvPr id="3" name="Content Placeholder 4">
            <a:extLst>
              <a:ext uri="{FF2B5EF4-FFF2-40B4-BE49-F238E27FC236}">
                <a16:creationId xmlns:a16="http://schemas.microsoft.com/office/drawing/2014/main" id="{58C3B7E2-EB2D-45F6-8047-7CA8977EA09E}"/>
              </a:ext>
            </a:extLst>
          </p:cNvPr>
          <p:cNvPicPr>
            <a:picLocks noGrp="1" noChangeAspect="1"/>
          </p:cNvPicPr>
          <p:nvPr>
            <p:ph idx="1"/>
          </p:nvPr>
        </p:nvPicPr>
        <p:blipFill>
          <a:blip r:embed="rId2"/>
          <a:stretch>
            <a:fillRect/>
          </a:stretch>
        </p:blipFill>
        <p:spPr>
          <a:xfrm>
            <a:off x="4821366" y="3425772"/>
            <a:ext cx="3421650" cy="2474175"/>
          </a:xfrm>
          <a:prstGeom prst="rect">
            <a:avLst/>
          </a:prstGeom>
        </p:spPr>
      </p:pic>
      <p:sp>
        <p:nvSpPr>
          <p:cNvPr id="5" name="TextBox 4">
            <a:extLst>
              <a:ext uri="{FF2B5EF4-FFF2-40B4-BE49-F238E27FC236}">
                <a16:creationId xmlns:a16="http://schemas.microsoft.com/office/drawing/2014/main" id="{8E2842F0-D8D6-4511-815C-B6FBCDBC2F03}"/>
              </a:ext>
            </a:extLst>
          </p:cNvPr>
          <p:cNvSpPr txBox="1"/>
          <p:nvPr/>
        </p:nvSpPr>
        <p:spPr>
          <a:xfrm>
            <a:off x="2835413" y="6903746"/>
            <a:ext cx="7185643" cy="461665"/>
          </a:xfrm>
          <a:prstGeom prst="rect">
            <a:avLst/>
          </a:prstGeom>
          <a:noFill/>
        </p:spPr>
        <p:txBody>
          <a:bodyPr wrap="square" lIns="91440" tIns="45720" rIns="91440" bIns="45720" rtlCol="0" anchor="t">
            <a:spAutoFit/>
          </a:bodyPr>
          <a:lstStyle/>
          <a:p>
            <a:endParaRPr lang="en-SG" sz="2400" dirty="0">
              <a:solidFill>
                <a:schemeClr val="bg1"/>
              </a:solidFill>
            </a:endParaRPr>
          </a:p>
        </p:txBody>
      </p:sp>
      <p:sp>
        <p:nvSpPr>
          <p:cNvPr id="7" name="TextBox 6">
            <a:extLst>
              <a:ext uri="{FF2B5EF4-FFF2-40B4-BE49-F238E27FC236}">
                <a16:creationId xmlns:a16="http://schemas.microsoft.com/office/drawing/2014/main" id="{8A3973E0-B9AC-49EF-9E50-88421A3E5644}"/>
              </a:ext>
            </a:extLst>
          </p:cNvPr>
          <p:cNvSpPr txBox="1"/>
          <p:nvPr/>
        </p:nvSpPr>
        <p:spPr>
          <a:xfrm>
            <a:off x="2229793" y="5435396"/>
            <a:ext cx="3691978" cy="1015663"/>
          </a:xfrm>
          <a:prstGeom prst="rect">
            <a:avLst/>
          </a:prstGeom>
          <a:noFill/>
        </p:spPr>
        <p:txBody>
          <a:bodyPr wrap="square">
            <a:spAutoFit/>
          </a:bodyPr>
          <a:lstStyle/>
          <a:p>
            <a:r>
              <a:rPr lang="en-SG" sz="2000" dirty="0">
                <a:solidFill>
                  <a:schemeClr val="bg1"/>
                </a:solidFill>
              </a:rPr>
              <a:t>Broadening ecosystems connectivity to horizontal partners and pure technology players</a:t>
            </a:r>
          </a:p>
        </p:txBody>
      </p:sp>
      <p:sp>
        <p:nvSpPr>
          <p:cNvPr id="9" name="TextBox 8">
            <a:extLst>
              <a:ext uri="{FF2B5EF4-FFF2-40B4-BE49-F238E27FC236}">
                <a16:creationId xmlns:a16="http://schemas.microsoft.com/office/drawing/2014/main" id="{01C17B0A-1C8C-44B3-9A53-EC63F86418BC}"/>
              </a:ext>
            </a:extLst>
          </p:cNvPr>
          <p:cNvSpPr txBox="1"/>
          <p:nvPr/>
        </p:nvSpPr>
        <p:spPr>
          <a:xfrm>
            <a:off x="2229793" y="2945889"/>
            <a:ext cx="3691978" cy="1015663"/>
          </a:xfrm>
          <a:prstGeom prst="rect">
            <a:avLst/>
          </a:prstGeom>
          <a:noFill/>
        </p:spPr>
        <p:txBody>
          <a:bodyPr wrap="square">
            <a:spAutoFit/>
          </a:bodyPr>
          <a:lstStyle/>
          <a:p>
            <a:r>
              <a:rPr lang="en-SG" sz="2000" dirty="0">
                <a:solidFill>
                  <a:schemeClr val="bg1"/>
                </a:solidFill>
              </a:rPr>
              <a:t>Driving digital transformation capable of real-time analytics and more holistic decision making</a:t>
            </a:r>
          </a:p>
        </p:txBody>
      </p:sp>
      <p:sp>
        <p:nvSpPr>
          <p:cNvPr id="11" name="TextBox 10">
            <a:extLst>
              <a:ext uri="{FF2B5EF4-FFF2-40B4-BE49-F238E27FC236}">
                <a16:creationId xmlns:a16="http://schemas.microsoft.com/office/drawing/2014/main" id="{3EBB93B5-5593-49D6-B825-E8FE5AB7BCDD}"/>
              </a:ext>
            </a:extLst>
          </p:cNvPr>
          <p:cNvSpPr txBox="1"/>
          <p:nvPr/>
        </p:nvSpPr>
        <p:spPr>
          <a:xfrm>
            <a:off x="8179092" y="4224082"/>
            <a:ext cx="3131958" cy="1015663"/>
          </a:xfrm>
          <a:prstGeom prst="rect">
            <a:avLst/>
          </a:prstGeom>
          <a:noFill/>
        </p:spPr>
        <p:txBody>
          <a:bodyPr wrap="square">
            <a:spAutoFit/>
          </a:bodyPr>
          <a:lstStyle/>
          <a:p>
            <a:r>
              <a:rPr lang="en-SG" sz="2000" dirty="0">
                <a:solidFill>
                  <a:schemeClr val="bg1"/>
                </a:solidFill>
              </a:rPr>
              <a:t>Implementing future of work talent models that harmonize machines and humans</a:t>
            </a:r>
          </a:p>
        </p:txBody>
      </p:sp>
      <p:sp>
        <p:nvSpPr>
          <p:cNvPr id="8" name="TextBox 7">
            <a:extLst>
              <a:ext uri="{FF2B5EF4-FFF2-40B4-BE49-F238E27FC236}">
                <a16:creationId xmlns:a16="http://schemas.microsoft.com/office/drawing/2014/main" id="{154AFFD1-C386-43FE-B775-BC0AC57510B5}"/>
              </a:ext>
            </a:extLst>
          </p:cNvPr>
          <p:cNvSpPr txBox="1"/>
          <p:nvPr/>
        </p:nvSpPr>
        <p:spPr>
          <a:xfrm>
            <a:off x="1161747" y="1668320"/>
            <a:ext cx="9905443" cy="1077218"/>
          </a:xfrm>
          <a:prstGeom prst="rect">
            <a:avLst/>
          </a:prstGeom>
          <a:noFill/>
        </p:spPr>
        <p:txBody>
          <a:bodyPr wrap="square" lIns="91440" tIns="45720" rIns="91440" bIns="45720" anchor="t">
            <a:spAutoFit/>
          </a:bodyPr>
          <a:lstStyle/>
          <a:p>
            <a:r>
              <a:rPr lang="en-SG" sz="2000" b="1" dirty="0">
                <a:solidFill>
                  <a:schemeClr val="bg1"/>
                </a:solidFill>
              </a:rPr>
              <a:t>Convergence of these capabilities leads to the creation of the </a:t>
            </a:r>
            <a:r>
              <a:rPr lang="en-SG" sz="2400" b="1" i="1" dirty="0">
                <a:solidFill>
                  <a:schemeClr val="bg1"/>
                </a:solidFill>
                <a:latin typeface="Arabic Typesetting"/>
                <a:cs typeface="Arabic Typesetting"/>
              </a:rPr>
              <a:t>physical-digital-physical</a:t>
            </a:r>
            <a:r>
              <a:rPr lang="en-SG" sz="2000" b="1" dirty="0">
                <a:solidFill>
                  <a:schemeClr val="bg1"/>
                </a:solidFill>
              </a:rPr>
              <a:t> loop, the continuous and cyclical flow of information and actions between the physical and digital worlds.</a:t>
            </a:r>
            <a:endParaRPr lang="en-US" b="1">
              <a:solidFill>
                <a:schemeClr val="bg1"/>
              </a:solidFill>
            </a:endParaRPr>
          </a:p>
        </p:txBody>
      </p:sp>
    </p:spTree>
    <p:extLst>
      <p:ext uri="{BB962C8B-B14F-4D97-AF65-F5344CB8AC3E}">
        <p14:creationId xmlns:p14="http://schemas.microsoft.com/office/powerpoint/2010/main" val="1343423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42B0595-1237-4263-A30F-DBEF239C0068}"/>
              </a:ext>
            </a:extLst>
          </p:cNvPr>
          <p:cNvPicPr>
            <a:picLocks noChangeAspect="1"/>
          </p:cNvPicPr>
          <p:nvPr/>
        </p:nvPicPr>
        <p:blipFill>
          <a:blip r:embed="rId2"/>
          <a:stretch>
            <a:fillRect/>
          </a:stretch>
        </p:blipFill>
        <p:spPr>
          <a:xfrm>
            <a:off x="4763916" y="2940676"/>
            <a:ext cx="2893560" cy="2460326"/>
          </a:xfrm>
          <a:prstGeom prst="rect">
            <a:avLst/>
          </a:prstGeom>
        </p:spPr>
      </p:pic>
      <p:sp>
        <p:nvSpPr>
          <p:cNvPr id="12" name="TextBox 11">
            <a:extLst>
              <a:ext uri="{FF2B5EF4-FFF2-40B4-BE49-F238E27FC236}">
                <a16:creationId xmlns:a16="http://schemas.microsoft.com/office/drawing/2014/main" id="{780D0AA7-743F-4C1F-8D42-A72998DC1C5C}"/>
              </a:ext>
            </a:extLst>
          </p:cNvPr>
          <p:cNvSpPr txBox="1"/>
          <p:nvPr/>
        </p:nvSpPr>
        <p:spPr>
          <a:xfrm>
            <a:off x="829856" y="2024065"/>
            <a:ext cx="4410149" cy="2246769"/>
          </a:xfrm>
          <a:prstGeom prst="rect">
            <a:avLst/>
          </a:prstGeom>
          <a:noFill/>
        </p:spPr>
        <p:txBody>
          <a:bodyPr wrap="square" lIns="91440" tIns="45720" rIns="91440" bIns="45720" rtlCol="0" anchor="t">
            <a:spAutoFit/>
          </a:bodyPr>
          <a:lstStyle/>
          <a:p>
            <a:r>
              <a:rPr lang="en-SG" sz="2000" b="1" dirty="0">
                <a:solidFill>
                  <a:schemeClr val="accent1">
                    <a:lumMod val="75000"/>
                  </a:schemeClr>
                </a:solidFill>
              </a:rPr>
              <a:t>Connected community</a:t>
            </a:r>
          </a:p>
          <a:p>
            <a:r>
              <a:rPr lang="en-SG" sz="2000" b="1" dirty="0">
                <a:solidFill>
                  <a:srgbClr val="00B0F0"/>
                </a:solidFill>
              </a:rPr>
              <a:t>Holistic decision-making</a:t>
            </a:r>
            <a:endParaRPr lang="en-SG" sz="2000" b="1" dirty="0">
              <a:solidFill>
                <a:schemeClr val="bg1"/>
              </a:solidFill>
            </a:endParaRPr>
          </a:p>
          <a:p>
            <a:r>
              <a:rPr lang="en-SG" sz="2000" dirty="0">
                <a:solidFill>
                  <a:schemeClr val="bg1"/>
                </a:solidFill>
              </a:rPr>
              <a:t>Integrated digital platforms form new connective tissue, bond traditional and new data and enable data to flow freely across the network – amplifying the power of cognitive technology.</a:t>
            </a:r>
          </a:p>
        </p:txBody>
      </p:sp>
      <p:sp>
        <p:nvSpPr>
          <p:cNvPr id="13" name="TextBox 12">
            <a:extLst>
              <a:ext uri="{FF2B5EF4-FFF2-40B4-BE49-F238E27FC236}">
                <a16:creationId xmlns:a16="http://schemas.microsoft.com/office/drawing/2014/main" id="{28C100D2-44E1-4F29-A164-6DBB0C2020BC}"/>
              </a:ext>
            </a:extLst>
          </p:cNvPr>
          <p:cNvSpPr txBox="1"/>
          <p:nvPr/>
        </p:nvSpPr>
        <p:spPr>
          <a:xfrm>
            <a:off x="7657476" y="1816696"/>
            <a:ext cx="4534524" cy="2554545"/>
          </a:xfrm>
          <a:prstGeom prst="rect">
            <a:avLst/>
          </a:prstGeom>
          <a:noFill/>
        </p:spPr>
        <p:txBody>
          <a:bodyPr wrap="square" lIns="91440" tIns="45720" rIns="91440" bIns="45720" rtlCol="0" anchor="t">
            <a:spAutoFit/>
          </a:bodyPr>
          <a:lstStyle/>
          <a:p>
            <a:r>
              <a:rPr lang="en-SG" sz="2000" b="1" dirty="0">
                <a:solidFill>
                  <a:srgbClr val="00B0F0"/>
                </a:solidFill>
              </a:rPr>
              <a:t>Holistic decision-making</a:t>
            </a:r>
          </a:p>
          <a:p>
            <a:r>
              <a:rPr lang="en-SG" sz="2000" b="1" dirty="0">
                <a:solidFill>
                  <a:srgbClr val="0070C0"/>
                </a:solidFill>
              </a:rPr>
              <a:t>Intelligent Automation</a:t>
            </a:r>
            <a:endParaRPr lang="en-SG" sz="2000" b="1" dirty="0">
              <a:solidFill>
                <a:schemeClr val="bg1"/>
              </a:solidFill>
            </a:endParaRPr>
          </a:p>
          <a:p>
            <a:r>
              <a:rPr lang="en-SG" sz="2000" dirty="0">
                <a:solidFill>
                  <a:schemeClr val="bg1"/>
                </a:solidFill>
              </a:rPr>
              <a:t>The value of automation shifts from cheaper to smarter, as predictive insights feed into a growing </a:t>
            </a:r>
            <a:r>
              <a:rPr lang="en-SG" sz="2000" dirty="0" err="1">
                <a:solidFill>
                  <a:schemeClr val="bg1"/>
                </a:solidFill>
              </a:rPr>
              <a:t>robiotic</a:t>
            </a:r>
            <a:r>
              <a:rPr lang="en-SG" sz="2000" dirty="0">
                <a:solidFill>
                  <a:schemeClr val="bg1"/>
                </a:solidFill>
              </a:rPr>
              <a:t> network, creating the physical-to-digital loop that becomes the backbone of a higher-performing supply chain.</a:t>
            </a:r>
          </a:p>
        </p:txBody>
      </p:sp>
      <p:sp>
        <p:nvSpPr>
          <p:cNvPr id="14" name="TextBox 13">
            <a:extLst>
              <a:ext uri="{FF2B5EF4-FFF2-40B4-BE49-F238E27FC236}">
                <a16:creationId xmlns:a16="http://schemas.microsoft.com/office/drawing/2014/main" id="{DA3B1DF2-9DBC-47D7-B672-FF65E6A0B57B}"/>
              </a:ext>
            </a:extLst>
          </p:cNvPr>
          <p:cNvSpPr txBox="1"/>
          <p:nvPr/>
        </p:nvSpPr>
        <p:spPr>
          <a:xfrm>
            <a:off x="2841758" y="5187946"/>
            <a:ext cx="7009695" cy="1323439"/>
          </a:xfrm>
          <a:prstGeom prst="rect">
            <a:avLst/>
          </a:prstGeom>
          <a:noFill/>
        </p:spPr>
        <p:txBody>
          <a:bodyPr wrap="square" lIns="91440" tIns="45720" rIns="91440" bIns="45720" rtlCol="0" anchor="t">
            <a:spAutoFit/>
          </a:bodyPr>
          <a:lstStyle/>
          <a:p>
            <a:r>
              <a:rPr lang="en-SG" sz="2000" b="1" dirty="0">
                <a:solidFill>
                  <a:srgbClr val="0070C0"/>
                </a:solidFill>
              </a:rPr>
              <a:t>Intelligent Automation</a:t>
            </a:r>
          </a:p>
          <a:p>
            <a:r>
              <a:rPr lang="en-SG" sz="2000" b="1" dirty="0">
                <a:solidFill>
                  <a:schemeClr val="accent1">
                    <a:lumMod val="75000"/>
                  </a:schemeClr>
                </a:solidFill>
              </a:rPr>
              <a:t>Connected community</a:t>
            </a:r>
          </a:p>
          <a:p>
            <a:r>
              <a:rPr lang="en-SG" sz="2000" dirty="0">
                <a:solidFill>
                  <a:schemeClr val="bg1"/>
                </a:solidFill>
              </a:rPr>
              <a:t>Ecosystem connectivity and data standardization drive partner-to-partner automation of digital and physical processes.</a:t>
            </a:r>
          </a:p>
        </p:txBody>
      </p:sp>
      <p:sp>
        <p:nvSpPr>
          <p:cNvPr id="16" name="Title 1">
            <a:extLst>
              <a:ext uri="{FF2B5EF4-FFF2-40B4-BE49-F238E27FC236}">
                <a16:creationId xmlns:a16="http://schemas.microsoft.com/office/drawing/2014/main" id="{BCAD65EA-3914-43CE-976E-D306D4719611}"/>
              </a:ext>
            </a:extLst>
          </p:cNvPr>
          <p:cNvSpPr>
            <a:spLocks noGrp="1"/>
          </p:cNvSpPr>
          <p:nvPr>
            <p:ph type="title"/>
          </p:nvPr>
        </p:nvSpPr>
        <p:spPr>
          <a:xfrm>
            <a:off x="1141413" y="291548"/>
            <a:ext cx="9905998" cy="1805540"/>
          </a:xfrm>
          <a:ln>
            <a:noFill/>
          </a:ln>
        </p:spPr>
        <p:txBody>
          <a:bodyPr>
            <a:noAutofit/>
          </a:bodyPr>
          <a:lstStyle/>
          <a:p>
            <a:pPr algn="ctr"/>
            <a:r>
              <a:rPr lang="en-SG" sz="2400">
                <a:solidFill>
                  <a:schemeClr val="bg1"/>
                </a:solidFill>
                <a:effectLst>
                  <a:outerShdw blurRad="38100" dist="38100" dir="2700000" algn="tl">
                    <a:srgbClr val="000000">
                      <a:alpha val="43137"/>
                    </a:srgbClr>
                  </a:outerShdw>
                </a:effectLst>
              </a:rPr>
              <a:t>NATIONAL AI STRATEGY – INTELLIGENT FREIGHT PLANNING</a:t>
            </a:r>
            <a:br>
              <a:rPr lang="en-SG" sz="4000">
                <a:solidFill>
                  <a:schemeClr val="bg1"/>
                </a:solidFill>
                <a:effectLst>
                  <a:outerShdw blurRad="38100" dist="38100" dir="2700000" algn="tl">
                    <a:srgbClr val="000000">
                      <a:alpha val="43137"/>
                    </a:srgbClr>
                  </a:outerShdw>
                </a:effectLst>
              </a:rPr>
            </a:br>
            <a:r>
              <a:rPr lang="en-SG" sz="4000">
                <a:solidFill>
                  <a:schemeClr val="bg1"/>
                </a:solidFill>
                <a:effectLst>
                  <a:outerShdw blurRad="38100" dist="38100" dir="2700000" algn="tl">
                    <a:srgbClr val="000000">
                      <a:alpha val="43137"/>
                    </a:srgbClr>
                  </a:outerShdw>
                </a:effectLst>
              </a:rPr>
              <a:t>APPLYING DATA ANALYTICS </a:t>
            </a:r>
            <a:endParaRPr lang="en-SG" sz="2400">
              <a:solidFill>
                <a:schemeClr val="bg1"/>
              </a:solidFill>
            </a:endParaRPr>
          </a:p>
        </p:txBody>
      </p:sp>
    </p:spTree>
    <p:extLst>
      <p:ext uri="{BB962C8B-B14F-4D97-AF65-F5344CB8AC3E}">
        <p14:creationId xmlns:p14="http://schemas.microsoft.com/office/powerpoint/2010/main" val="468419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C9103ABC-8FAE-46EF-BE19-DD1CF439E334}"/>
              </a:ext>
            </a:extLst>
          </p:cNvPr>
          <p:cNvPicPr>
            <a:picLocks noGrp="1" noChangeAspect="1"/>
          </p:cNvPicPr>
          <p:nvPr>
            <p:ph idx="1"/>
          </p:nvPr>
        </p:nvPicPr>
        <p:blipFill>
          <a:blip r:embed="rId2"/>
          <a:stretch>
            <a:fillRect/>
          </a:stretch>
        </p:blipFill>
        <p:spPr>
          <a:xfrm>
            <a:off x="8650649" y="1951346"/>
            <a:ext cx="2542409" cy="2010736"/>
          </a:xfrm>
          <a:prstGeom prst="rect">
            <a:avLst/>
          </a:prstGeom>
        </p:spPr>
      </p:pic>
      <p:sp>
        <p:nvSpPr>
          <p:cNvPr id="9" name="TextBox 8">
            <a:extLst>
              <a:ext uri="{FF2B5EF4-FFF2-40B4-BE49-F238E27FC236}">
                <a16:creationId xmlns:a16="http://schemas.microsoft.com/office/drawing/2014/main" id="{67429CDA-990F-4D3D-8B0E-A14A15583853}"/>
              </a:ext>
            </a:extLst>
          </p:cNvPr>
          <p:cNvSpPr txBox="1"/>
          <p:nvPr/>
        </p:nvSpPr>
        <p:spPr>
          <a:xfrm>
            <a:off x="781736" y="2293558"/>
            <a:ext cx="7447446" cy="1200329"/>
          </a:xfrm>
          <a:prstGeom prst="rect">
            <a:avLst/>
          </a:prstGeom>
          <a:solidFill>
            <a:schemeClr val="accent2">
              <a:lumMod val="20000"/>
              <a:lumOff val="80000"/>
            </a:schemeClr>
          </a:solidFill>
        </p:spPr>
        <p:txBody>
          <a:bodyPr wrap="square" lIns="91440" tIns="45720" rIns="91440" bIns="45720" rtlCol="0" anchor="t">
            <a:spAutoFit/>
          </a:bodyPr>
          <a:lstStyle/>
          <a:p>
            <a:pPr algn="just"/>
            <a:r>
              <a:rPr lang="en-SG" dirty="0">
                <a:solidFill>
                  <a:schemeClr val="bg1"/>
                </a:solidFill>
              </a:rPr>
              <a:t>Reactive supply chains mature to predictive and self-learning, automated networks, with little human intervention. Value creation shifts more heavily to customer experience and personalization, as intelligent and dynamic first-to-last mile networks proactively reach customers at the right time and place</a:t>
            </a:r>
          </a:p>
        </p:txBody>
      </p:sp>
      <p:sp>
        <p:nvSpPr>
          <p:cNvPr id="11" name="Title 1">
            <a:extLst>
              <a:ext uri="{FF2B5EF4-FFF2-40B4-BE49-F238E27FC236}">
                <a16:creationId xmlns:a16="http://schemas.microsoft.com/office/drawing/2014/main" id="{C639C557-DBFB-4920-A681-D95AC85AF0F7}"/>
              </a:ext>
            </a:extLst>
          </p:cNvPr>
          <p:cNvSpPr txBox="1">
            <a:spLocks/>
          </p:cNvSpPr>
          <p:nvPr/>
        </p:nvSpPr>
        <p:spPr>
          <a:xfrm>
            <a:off x="1141413" y="291548"/>
            <a:ext cx="9905998" cy="1805540"/>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SG" sz="2400">
                <a:solidFill>
                  <a:schemeClr val="bg1"/>
                </a:solidFill>
                <a:effectLst>
                  <a:outerShdw blurRad="38100" dist="38100" dir="2700000" algn="tl">
                    <a:srgbClr val="000000">
                      <a:alpha val="43137"/>
                    </a:srgbClr>
                  </a:outerShdw>
                </a:effectLst>
              </a:rPr>
              <a:t>NATIONAL AI STRATEGY – INTELLIGENT FREIGHT PLANNING</a:t>
            </a:r>
            <a:br>
              <a:rPr lang="en-SG" sz="4000">
                <a:solidFill>
                  <a:schemeClr val="bg1"/>
                </a:solidFill>
                <a:effectLst>
                  <a:outerShdw blurRad="38100" dist="38100" dir="2700000" algn="tl">
                    <a:srgbClr val="000000">
                      <a:alpha val="43137"/>
                    </a:srgbClr>
                  </a:outerShdw>
                </a:effectLst>
              </a:rPr>
            </a:br>
            <a:r>
              <a:rPr lang="en-SG" sz="4000">
                <a:solidFill>
                  <a:schemeClr val="bg1"/>
                </a:solidFill>
                <a:effectLst>
                  <a:outerShdw blurRad="38100" dist="38100" dir="2700000" algn="tl">
                    <a:srgbClr val="000000">
                      <a:alpha val="43137"/>
                    </a:srgbClr>
                  </a:outerShdw>
                </a:effectLst>
              </a:rPr>
              <a:t>APPLYING DATA ANALYTICS </a:t>
            </a:r>
            <a:endParaRPr lang="en-SG" sz="2400">
              <a:solidFill>
                <a:schemeClr val="bg1"/>
              </a:solidFill>
            </a:endParaRPr>
          </a:p>
        </p:txBody>
      </p:sp>
      <p:sp>
        <p:nvSpPr>
          <p:cNvPr id="5" name="TextBox 4">
            <a:extLst>
              <a:ext uri="{FF2B5EF4-FFF2-40B4-BE49-F238E27FC236}">
                <a16:creationId xmlns:a16="http://schemas.microsoft.com/office/drawing/2014/main" id="{E3F31B04-8800-4AA6-9BBE-DA500C2FB4E4}"/>
              </a:ext>
            </a:extLst>
          </p:cNvPr>
          <p:cNvSpPr txBox="1"/>
          <p:nvPr/>
        </p:nvSpPr>
        <p:spPr>
          <a:xfrm>
            <a:off x="849126" y="1626302"/>
            <a:ext cx="10500426" cy="707886"/>
          </a:xfrm>
          <a:prstGeom prst="rect">
            <a:avLst/>
          </a:prstGeom>
          <a:noFill/>
        </p:spPr>
        <p:txBody>
          <a:bodyPr wrap="square" lIns="91440" tIns="45720" rIns="91440" bIns="45720" rtlCol="0" anchor="t">
            <a:spAutoFit/>
          </a:bodyPr>
          <a:lstStyle/>
          <a:p>
            <a:pPr algn="just"/>
            <a:r>
              <a:rPr lang="en-SG" sz="2000" b="1" dirty="0">
                <a:solidFill>
                  <a:schemeClr val="bg1"/>
                </a:solidFill>
              </a:rPr>
              <a:t>What can it look like when connected community, holistic decision-making and intelligent automation converge?</a:t>
            </a:r>
            <a:endParaRPr lang="en-US" b="1" dirty="0">
              <a:solidFill>
                <a:schemeClr val="bg1"/>
              </a:solidFill>
            </a:endParaRPr>
          </a:p>
        </p:txBody>
      </p:sp>
      <p:sp>
        <p:nvSpPr>
          <p:cNvPr id="6" name="TextBox 5">
            <a:extLst>
              <a:ext uri="{FF2B5EF4-FFF2-40B4-BE49-F238E27FC236}">
                <a16:creationId xmlns:a16="http://schemas.microsoft.com/office/drawing/2014/main" id="{08A43707-89A3-47B6-82E2-435C2BB9EE9D}"/>
              </a:ext>
            </a:extLst>
          </p:cNvPr>
          <p:cNvSpPr txBox="1"/>
          <p:nvPr/>
        </p:nvSpPr>
        <p:spPr>
          <a:xfrm>
            <a:off x="643374" y="3563830"/>
            <a:ext cx="6296976" cy="2339102"/>
          </a:xfrm>
          <a:prstGeom prst="rect">
            <a:avLst/>
          </a:prstGeom>
          <a:noFill/>
          <a:ln>
            <a:noFill/>
          </a:ln>
        </p:spPr>
        <p:txBody>
          <a:bodyPr wrap="square" lIns="91440" tIns="45720" rIns="91440" bIns="45720" rtlCol="0" anchor="t">
            <a:spAutoFit/>
          </a:bodyPr>
          <a:lstStyle/>
          <a:p>
            <a:pPr algn="just"/>
            <a:r>
              <a:rPr lang="en-SG" i="1" dirty="0">
                <a:solidFill>
                  <a:schemeClr val="bg1"/>
                </a:solidFill>
              </a:rPr>
              <a:t>1. Connected community.</a:t>
            </a:r>
            <a:r>
              <a:rPr lang="en-SG" dirty="0">
                <a:solidFill>
                  <a:schemeClr val="bg1"/>
                </a:solidFill>
              </a:rPr>
              <a:t> RFID labels and beacons tag goods entering a regional distribution </a:t>
            </a:r>
            <a:r>
              <a:rPr lang="en-SG" dirty="0" err="1">
                <a:solidFill>
                  <a:schemeClr val="bg1"/>
                </a:solidFill>
              </a:rPr>
              <a:t>center</a:t>
            </a:r>
            <a:r>
              <a:rPr lang="en-SG" dirty="0">
                <a:solidFill>
                  <a:schemeClr val="bg1"/>
                </a:solidFill>
              </a:rPr>
              <a:t> that serves dozens of downstream warehouses and hundreds of stores. Connected inventory management systems link incoming SKUs to stored data about the items, including dimensions and weight, whether the item is stackable or needs to be rack-shipped and whether it is perishable or needs cold storage.</a:t>
            </a:r>
            <a:endParaRPr lang="en-SG" sz="2000" dirty="0">
              <a:solidFill>
                <a:schemeClr val="bg1"/>
              </a:solidFill>
            </a:endParaRPr>
          </a:p>
          <a:p>
            <a:pPr algn="just"/>
            <a:endParaRPr lang="en-SG" sz="2000" dirty="0">
              <a:solidFill>
                <a:schemeClr val="bg1"/>
              </a:solidFill>
            </a:endParaRPr>
          </a:p>
        </p:txBody>
      </p:sp>
      <p:sp>
        <p:nvSpPr>
          <p:cNvPr id="8" name="TextBox 7">
            <a:extLst>
              <a:ext uri="{FF2B5EF4-FFF2-40B4-BE49-F238E27FC236}">
                <a16:creationId xmlns:a16="http://schemas.microsoft.com/office/drawing/2014/main" id="{5EF55B24-A2AA-4793-AFEC-D1DF8CF2EE42}"/>
              </a:ext>
            </a:extLst>
          </p:cNvPr>
          <p:cNvSpPr txBox="1"/>
          <p:nvPr/>
        </p:nvSpPr>
        <p:spPr>
          <a:xfrm>
            <a:off x="643372" y="5670536"/>
            <a:ext cx="6331839" cy="923330"/>
          </a:xfrm>
          <a:prstGeom prst="rect">
            <a:avLst/>
          </a:prstGeom>
          <a:noFill/>
        </p:spPr>
        <p:txBody>
          <a:bodyPr wrap="square" lIns="91440" tIns="45720" rIns="91440" bIns="45720" rtlCol="0" anchor="t">
            <a:spAutoFit/>
          </a:bodyPr>
          <a:lstStyle/>
          <a:p>
            <a:pPr algn="just"/>
            <a:r>
              <a:rPr lang="en-SG" i="1" dirty="0">
                <a:solidFill>
                  <a:schemeClr val="bg1"/>
                </a:solidFill>
              </a:rPr>
              <a:t>2. Holistic decision-making. </a:t>
            </a:r>
            <a:r>
              <a:rPr lang="en-SG" dirty="0">
                <a:solidFill>
                  <a:schemeClr val="bg1"/>
                </a:solidFill>
              </a:rPr>
              <a:t>Decision engines go to work, computing optimal load-building based on available transportation assets and where items need to go and when.</a:t>
            </a:r>
            <a:endParaRPr lang="en-US" dirty="0">
              <a:solidFill>
                <a:schemeClr val="bg1"/>
              </a:solidFill>
            </a:endParaRPr>
          </a:p>
        </p:txBody>
      </p:sp>
      <p:sp>
        <p:nvSpPr>
          <p:cNvPr id="10" name="TextBox 9">
            <a:extLst>
              <a:ext uri="{FF2B5EF4-FFF2-40B4-BE49-F238E27FC236}">
                <a16:creationId xmlns:a16="http://schemas.microsoft.com/office/drawing/2014/main" id="{7F840B2F-4524-4D1C-A815-10F125E703DF}"/>
              </a:ext>
            </a:extLst>
          </p:cNvPr>
          <p:cNvSpPr txBox="1"/>
          <p:nvPr/>
        </p:nvSpPr>
        <p:spPr>
          <a:xfrm>
            <a:off x="7840038" y="4131595"/>
            <a:ext cx="3537839" cy="2308324"/>
          </a:xfrm>
          <a:prstGeom prst="rect">
            <a:avLst/>
          </a:prstGeom>
          <a:noFill/>
        </p:spPr>
        <p:txBody>
          <a:bodyPr wrap="square" lIns="91440" tIns="45720" rIns="91440" bIns="45720" rtlCol="0" anchor="t">
            <a:spAutoFit/>
          </a:bodyPr>
          <a:lstStyle/>
          <a:p>
            <a:pPr algn="just"/>
            <a:r>
              <a:rPr lang="en-SG" i="1" dirty="0">
                <a:solidFill>
                  <a:schemeClr val="bg1"/>
                </a:solidFill>
              </a:rPr>
              <a:t>3. Intelligent automation. </a:t>
            </a:r>
            <a:r>
              <a:rPr lang="en-SG" dirty="0">
                <a:solidFill>
                  <a:schemeClr val="bg1"/>
                </a:solidFill>
              </a:rPr>
              <a:t>Warehouse </a:t>
            </a:r>
            <a:r>
              <a:rPr lang="en-SG" dirty="0" err="1">
                <a:solidFill>
                  <a:schemeClr val="bg1"/>
                </a:solidFill>
              </a:rPr>
              <a:t>robiotics</a:t>
            </a:r>
            <a:r>
              <a:rPr lang="en-SG" dirty="0">
                <a:solidFill>
                  <a:schemeClr val="bg1"/>
                </a:solidFill>
              </a:rPr>
              <a:t>, armed with loading instructions, find and group items and pallets in advance of the trucks' arrival at the distribution </a:t>
            </a:r>
            <a:r>
              <a:rPr lang="en-SG" dirty="0" err="1">
                <a:solidFill>
                  <a:schemeClr val="bg1"/>
                </a:solidFill>
              </a:rPr>
              <a:t>center</a:t>
            </a:r>
            <a:r>
              <a:rPr lang="en-SG" dirty="0">
                <a:solidFill>
                  <a:schemeClr val="bg1"/>
                </a:solidFill>
              </a:rPr>
              <a:t>. Ultimately, the retailer minimizes transport costs by improving trailer utilization. </a:t>
            </a:r>
          </a:p>
        </p:txBody>
      </p:sp>
    </p:spTree>
    <p:extLst>
      <p:ext uri="{BB962C8B-B14F-4D97-AF65-F5344CB8AC3E}">
        <p14:creationId xmlns:p14="http://schemas.microsoft.com/office/powerpoint/2010/main" val="126758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429CDA-990F-4D3D-8B0E-A14A15583853}"/>
              </a:ext>
            </a:extLst>
          </p:cNvPr>
          <p:cNvSpPr txBox="1"/>
          <p:nvPr/>
        </p:nvSpPr>
        <p:spPr>
          <a:xfrm>
            <a:off x="757923" y="2577713"/>
            <a:ext cx="7447446" cy="400110"/>
          </a:xfrm>
          <a:prstGeom prst="rect">
            <a:avLst/>
          </a:prstGeom>
          <a:noFill/>
        </p:spPr>
        <p:txBody>
          <a:bodyPr wrap="square" lIns="91440" tIns="45720" rIns="91440" bIns="45720" rtlCol="0" anchor="t">
            <a:spAutoFit/>
          </a:bodyPr>
          <a:lstStyle/>
          <a:p>
            <a:pPr algn="just"/>
            <a:endParaRPr lang="en-SG" sz="2000" dirty="0">
              <a:solidFill>
                <a:schemeClr val="bg1"/>
              </a:solidFill>
            </a:endParaRPr>
          </a:p>
        </p:txBody>
      </p:sp>
      <p:sp>
        <p:nvSpPr>
          <p:cNvPr id="11" name="Title 1">
            <a:extLst>
              <a:ext uri="{FF2B5EF4-FFF2-40B4-BE49-F238E27FC236}">
                <a16:creationId xmlns:a16="http://schemas.microsoft.com/office/drawing/2014/main" id="{C639C557-DBFB-4920-A681-D95AC85AF0F7}"/>
              </a:ext>
            </a:extLst>
          </p:cNvPr>
          <p:cNvSpPr txBox="1">
            <a:spLocks/>
          </p:cNvSpPr>
          <p:nvPr/>
        </p:nvSpPr>
        <p:spPr>
          <a:xfrm>
            <a:off x="1141413" y="291548"/>
            <a:ext cx="9905998" cy="1805540"/>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SG" sz="2400">
                <a:solidFill>
                  <a:schemeClr val="bg1"/>
                </a:solidFill>
                <a:effectLst>
                  <a:outerShdw blurRad="38100" dist="38100" dir="2700000" algn="tl">
                    <a:srgbClr val="000000">
                      <a:alpha val="43137"/>
                    </a:srgbClr>
                  </a:outerShdw>
                </a:effectLst>
              </a:rPr>
              <a:t>NATIONAL AI STRATEGY – INTELLIGENT FREIGHT PLANNING</a:t>
            </a:r>
            <a:br>
              <a:rPr lang="en-SG" sz="4000">
                <a:solidFill>
                  <a:schemeClr val="bg1"/>
                </a:solidFill>
                <a:effectLst>
                  <a:outerShdw blurRad="38100" dist="38100" dir="2700000" algn="tl">
                    <a:srgbClr val="000000">
                      <a:alpha val="43137"/>
                    </a:srgbClr>
                  </a:outerShdw>
                </a:effectLst>
              </a:rPr>
            </a:br>
            <a:r>
              <a:rPr lang="en-SG" sz="4000">
                <a:solidFill>
                  <a:schemeClr val="bg1"/>
                </a:solidFill>
                <a:effectLst>
                  <a:outerShdw blurRad="38100" dist="38100" dir="2700000" algn="tl">
                    <a:srgbClr val="000000">
                      <a:alpha val="43137"/>
                    </a:srgbClr>
                  </a:outerShdw>
                </a:effectLst>
              </a:rPr>
              <a:t>APPLYING DATA ANALYTICS </a:t>
            </a:r>
            <a:endParaRPr lang="en-SG" sz="2400">
              <a:solidFill>
                <a:schemeClr val="bg1"/>
              </a:solidFill>
            </a:endParaRPr>
          </a:p>
        </p:txBody>
      </p:sp>
      <p:sp>
        <p:nvSpPr>
          <p:cNvPr id="5" name="TextBox 4">
            <a:extLst>
              <a:ext uri="{FF2B5EF4-FFF2-40B4-BE49-F238E27FC236}">
                <a16:creationId xmlns:a16="http://schemas.microsoft.com/office/drawing/2014/main" id="{E3F31B04-8800-4AA6-9BBE-DA500C2FB4E4}"/>
              </a:ext>
            </a:extLst>
          </p:cNvPr>
          <p:cNvSpPr txBox="1"/>
          <p:nvPr/>
        </p:nvSpPr>
        <p:spPr>
          <a:xfrm>
            <a:off x="992001" y="1840615"/>
            <a:ext cx="10500426" cy="400110"/>
          </a:xfrm>
          <a:prstGeom prst="rect">
            <a:avLst/>
          </a:prstGeom>
          <a:noFill/>
        </p:spPr>
        <p:txBody>
          <a:bodyPr wrap="square" lIns="91440" tIns="45720" rIns="91440" bIns="45720" rtlCol="0" anchor="t">
            <a:spAutoFit/>
          </a:bodyPr>
          <a:lstStyle/>
          <a:p>
            <a:pPr algn="just"/>
            <a:endParaRPr lang="en-SG" sz="2000" b="1" dirty="0">
              <a:solidFill>
                <a:schemeClr val="bg1"/>
              </a:solidFill>
            </a:endParaRPr>
          </a:p>
        </p:txBody>
      </p:sp>
      <p:sp>
        <p:nvSpPr>
          <p:cNvPr id="6" name="TextBox 5">
            <a:extLst>
              <a:ext uri="{FF2B5EF4-FFF2-40B4-BE49-F238E27FC236}">
                <a16:creationId xmlns:a16="http://schemas.microsoft.com/office/drawing/2014/main" id="{08A43707-89A3-47B6-82E2-435C2BB9EE9D}"/>
              </a:ext>
            </a:extLst>
          </p:cNvPr>
          <p:cNvSpPr txBox="1"/>
          <p:nvPr/>
        </p:nvSpPr>
        <p:spPr>
          <a:xfrm>
            <a:off x="892393" y="4236183"/>
            <a:ext cx="6296976" cy="400110"/>
          </a:xfrm>
          <a:prstGeom prst="rect">
            <a:avLst/>
          </a:prstGeom>
          <a:noFill/>
          <a:ln>
            <a:noFill/>
          </a:ln>
        </p:spPr>
        <p:txBody>
          <a:bodyPr wrap="square" lIns="91440" tIns="45720" rIns="91440" bIns="45720" rtlCol="0" anchor="t">
            <a:spAutoFit/>
          </a:bodyPr>
          <a:lstStyle/>
          <a:p>
            <a:pPr algn="just"/>
            <a:endParaRPr lang="en-SG" sz="2000" dirty="0">
              <a:solidFill>
                <a:schemeClr val="bg1"/>
              </a:solidFill>
            </a:endParaRPr>
          </a:p>
        </p:txBody>
      </p:sp>
      <p:pic>
        <p:nvPicPr>
          <p:cNvPr id="2" name="Picture 2" descr="Table&#10;&#10;Description automatically generated">
            <a:extLst>
              <a:ext uri="{FF2B5EF4-FFF2-40B4-BE49-F238E27FC236}">
                <a16:creationId xmlns:a16="http://schemas.microsoft.com/office/drawing/2014/main" id="{6994F8BD-2633-447D-AE48-3D63D35DD4CD}"/>
              </a:ext>
            </a:extLst>
          </p:cNvPr>
          <p:cNvPicPr>
            <a:picLocks noChangeAspect="1"/>
          </p:cNvPicPr>
          <p:nvPr/>
        </p:nvPicPr>
        <p:blipFill>
          <a:blip r:embed="rId2"/>
          <a:stretch>
            <a:fillRect/>
          </a:stretch>
        </p:blipFill>
        <p:spPr>
          <a:xfrm>
            <a:off x="2474119" y="1716492"/>
            <a:ext cx="7202089" cy="5133563"/>
          </a:xfrm>
          <a:prstGeom prst="rect">
            <a:avLst/>
          </a:prstGeom>
        </p:spPr>
      </p:pic>
    </p:spTree>
    <p:extLst>
      <p:ext uri="{BB962C8B-B14F-4D97-AF65-F5344CB8AC3E}">
        <p14:creationId xmlns:p14="http://schemas.microsoft.com/office/powerpoint/2010/main" val="312864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429CDA-990F-4D3D-8B0E-A14A15583853}"/>
              </a:ext>
            </a:extLst>
          </p:cNvPr>
          <p:cNvSpPr txBox="1"/>
          <p:nvPr/>
        </p:nvSpPr>
        <p:spPr>
          <a:xfrm>
            <a:off x="757923" y="2577713"/>
            <a:ext cx="7447446" cy="400110"/>
          </a:xfrm>
          <a:prstGeom prst="rect">
            <a:avLst/>
          </a:prstGeom>
          <a:noFill/>
        </p:spPr>
        <p:txBody>
          <a:bodyPr wrap="square" lIns="91440" tIns="45720" rIns="91440" bIns="45720" rtlCol="0" anchor="t">
            <a:spAutoFit/>
          </a:bodyPr>
          <a:lstStyle/>
          <a:p>
            <a:pPr algn="just"/>
            <a:endParaRPr lang="en-SG" sz="2000" dirty="0">
              <a:solidFill>
                <a:schemeClr val="bg1"/>
              </a:solidFill>
            </a:endParaRPr>
          </a:p>
        </p:txBody>
      </p:sp>
      <p:sp>
        <p:nvSpPr>
          <p:cNvPr id="11" name="Title 1">
            <a:extLst>
              <a:ext uri="{FF2B5EF4-FFF2-40B4-BE49-F238E27FC236}">
                <a16:creationId xmlns:a16="http://schemas.microsoft.com/office/drawing/2014/main" id="{C639C557-DBFB-4920-A681-D95AC85AF0F7}"/>
              </a:ext>
            </a:extLst>
          </p:cNvPr>
          <p:cNvSpPr txBox="1">
            <a:spLocks/>
          </p:cNvSpPr>
          <p:nvPr/>
        </p:nvSpPr>
        <p:spPr>
          <a:xfrm>
            <a:off x="1141413" y="291548"/>
            <a:ext cx="9905998" cy="1805540"/>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SG" sz="2400">
                <a:solidFill>
                  <a:schemeClr val="bg1"/>
                </a:solidFill>
                <a:effectLst>
                  <a:outerShdw blurRad="38100" dist="38100" dir="2700000" algn="tl">
                    <a:srgbClr val="000000">
                      <a:alpha val="43137"/>
                    </a:srgbClr>
                  </a:outerShdw>
                </a:effectLst>
              </a:rPr>
              <a:t>NATIONAL AI STRATEGY – INTELLIGENT FREIGHT PLANNING</a:t>
            </a:r>
            <a:br>
              <a:rPr lang="en-SG" sz="4000">
                <a:solidFill>
                  <a:schemeClr val="bg1"/>
                </a:solidFill>
                <a:effectLst>
                  <a:outerShdw blurRad="38100" dist="38100" dir="2700000" algn="tl">
                    <a:srgbClr val="000000">
                      <a:alpha val="43137"/>
                    </a:srgbClr>
                  </a:outerShdw>
                </a:effectLst>
              </a:rPr>
            </a:br>
            <a:r>
              <a:rPr lang="en-SG" sz="4000">
                <a:solidFill>
                  <a:schemeClr val="bg1"/>
                </a:solidFill>
                <a:effectLst>
                  <a:outerShdw blurRad="38100" dist="38100" dir="2700000" algn="tl">
                    <a:srgbClr val="000000">
                      <a:alpha val="43137"/>
                    </a:srgbClr>
                  </a:outerShdw>
                </a:effectLst>
              </a:rPr>
              <a:t>APPLYING DATA ANALYTICS </a:t>
            </a:r>
            <a:endParaRPr lang="en-SG" sz="2400">
              <a:solidFill>
                <a:schemeClr val="bg1"/>
              </a:solidFill>
            </a:endParaRPr>
          </a:p>
        </p:txBody>
      </p:sp>
      <p:sp>
        <p:nvSpPr>
          <p:cNvPr id="5" name="TextBox 4">
            <a:extLst>
              <a:ext uri="{FF2B5EF4-FFF2-40B4-BE49-F238E27FC236}">
                <a16:creationId xmlns:a16="http://schemas.microsoft.com/office/drawing/2014/main" id="{E3F31B04-8800-4AA6-9BBE-DA500C2FB4E4}"/>
              </a:ext>
            </a:extLst>
          </p:cNvPr>
          <p:cNvSpPr txBox="1"/>
          <p:nvPr/>
        </p:nvSpPr>
        <p:spPr>
          <a:xfrm>
            <a:off x="5614323" y="2099408"/>
            <a:ext cx="1909954" cy="307777"/>
          </a:xfrm>
          <a:prstGeom prst="rect">
            <a:avLst/>
          </a:prstGeom>
          <a:noFill/>
        </p:spPr>
        <p:txBody>
          <a:bodyPr wrap="square" lIns="91440" tIns="45720" rIns="91440" bIns="45720" rtlCol="0" anchor="t">
            <a:spAutoFit/>
          </a:bodyPr>
          <a:lstStyle/>
          <a:p>
            <a:r>
              <a:rPr lang="en-SG" sz="1400">
                <a:solidFill>
                  <a:schemeClr val="bg1"/>
                </a:solidFill>
              </a:rPr>
              <a:t>Holistic decision making</a:t>
            </a:r>
            <a:endParaRPr lang="en-SG" sz="1400" dirty="0">
              <a:solidFill>
                <a:schemeClr val="bg1"/>
              </a:solidFill>
            </a:endParaRPr>
          </a:p>
        </p:txBody>
      </p:sp>
      <p:sp>
        <p:nvSpPr>
          <p:cNvPr id="6" name="TextBox 5">
            <a:extLst>
              <a:ext uri="{FF2B5EF4-FFF2-40B4-BE49-F238E27FC236}">
                <a16:creationId xmlns:a16="http://schemas.microsoft.com/office/drawing/2014/main" id="{08A43707-89A3-47B6-82E2-435C2BB9EE9D}"/>
              </a:ext>
            </a:extLst>
          </p:cNvPr>
          <p:cNvSpPr txBox="1"/>
          <p:nvPr/>
        </p:nvSpPr>
        <p:spPr>
          <a:xfrm>
            <a:off x="892393" y="4236183"/>
            <a:ext cx="6296976" cy="400110"/>
          </a:xfrm>
          <a:prstGeom prst="rect">
            <a:avLst/>
          </a:prstGeom>
          <a:noFill/>
          <a:ln>
            <a:noFill/>
          </a:ln>
        </p:spPr>
        <p:txBody>
          <a:bodyPr wrap="square" lIns="91440" tIns="45720" rIns="91440" bIns="45720" rtlCol="0" anchor="t">
            <a:spAutoFit/>
          </a:bodyPr>
          <a:lstStyle/>
          <a:p>
            <a:pPr algn="just"/>
            <a:endParaRPr lang="en-SG" sz="2000" dirty="0">
              <a:solidFill>
                <a:schemeClr val="bg1"/>
              </a:solidFill>
            </a:endParaRPr>
          </a:p>
        </p:txBody>
      </p:sp>
      <p:pic>
        <p:nvPicPr>
          <p:cNvPr id="3" name="Picture 3" descr="A picture containing timeline&#10;&#10;Description automatically generated">
            <a:extLst>
              <a:ext uri="{FF2B5EF4-FFF2-40B4-BE49-F238E27FC236}">
                <a16:creationId xmlns:a16="http://schemas.microsoft.com/office/drawing/2014/main" id="{B5251E22-2038-4236-B4D8-E679E82AC26C}"/>
              </a:ext>
            </a:extLst>
          </p:cNvPr>
          <p:cNvPicPr>
            <a:picLocks noChangeAspect="1"/>
          </p:cNvPicPr>
          <p:nvPr/>
        </p:nvPicPr>
        <p:blipFill>
          <a:blip r:embed="rId2"/>
          <a:stretch>
            <a:fillRect/>
          </a:stretch>
        </p:blipFill>
        <p:spPr>
          <a:xfrm>
            <a:off x="2484902" y="2368661"/>
            <a:ext cx="6919710" cy="4547980"/>
          </a:xfrm>
          <a:prstGeom prst="rect">
            <a:avLst/>
          </a:prstGeom>
        </p:spPr>
      </p:pic>
      <p:pic>
        <p:nvPicPr>
          <p:cNvPr id="4" name="Picture 6">
            <a:extLst>
              <a:ext uri="{FF2B5EF4-FFF2-40B4-BE49-F238E27FC236}">
                <a16:creationId xmlns:a16="http://schemas.microsoft.com/office/drawing/2014/main" id="{20754C47-345B-46A2-839D-15617B4D367A}"/>
              </a:ext>
            </a:extLst>
          </p:cNvPr>
          <p:cNvPicPr>
            <a:picLocks noChangeAspect="1"/>
          </p:cNvPicPr>
          <p:nvPr/>
        </p:nvPicPr>
        <p:blipFill>
          <a:blip r:embed="rId3"/>
          <a:stretch>
            <a:fillRect/>
          </a:stretch>
        </p:blipFill>
        <p:spPr>
          <a:xfrm>
            <a:off x="2283620" y="1653725"/>
            <a:ext cx="4314824" cy="300145"/>
          </a:xfrm>
          <a:prstGeom prst="rect">
            <a:avLst/>
          </a:prstGeom>
        </p:spPr>
      </p:pic>
      <p:sp>
        <p:nvSpPr>
          <p:cNvPr id="10" name="TextBox 9">
            <a:extLst>
              <a:ext uri="{FF2B5EF4-FFF2-40B4-BE49-F238E27FC236}">
                <a16:creationId xmlns:a16="http://schemas.microsoft.com/office/drawing/2014/main" id="{B22BB376-12A7-42BC-982F-F81B401C109C}"/>
              </a:ext>
            </a:extLst>
          </p:cNvPr>
          <p:cNvSpPr txBox="1"/>
          <p:nvPr/>
        </p:nvSpPr>
        <p:spPr>
          <a:xfrm>
            <a:off x="7576831" y="2070652"/>
            <a:ext cx="2247822" cy="338554"/>
          </a:xfrm>
          <a:prstGeom prst="rect">
            <a:avLst/>
          </a:prstGeom>
          <a:noFill/>
        </p:spPr>
        <p:txBody>
          <a:bodyPr wrap="square" lIns="91440" tIns="45720" rIns="91440" bIns="45720" rtlCol="0" anchor="t">
            <a:spAutoFit/>
          </a:bodyPr>
          <a:lstStyle/>
          <a:p>
            <a:pPr algn="just"/>
            <a:r>
              <a:rPr lang="en-SG" sz="1600">
                <a:solidFill>
                  <a:schemeClr val="bg1"/>
                </a:solidFill>
              </a:rPr>
              <a:t>Intelligent Automation</a:t>
            </a:r>
            <a:endParaRPr lang="en-SG" sz="1600" dirty="0">
              <a:solidFill>
                <a:schemeClr val="bg1"/>
              </a:solidFill>
            </a:endParaRPr>
          </a:p>
        </p:txBody>
      </p:sp>
      <p:sp>
        <p:nvSpPr>
          <p:cNvPr id="12" name="TextBox 11">
            <a:extLst>
              <a:ext uri="{FF2B5EF4-FFF2-40B4-BE49-F238E27FC236}">
                <a16:creationId xmlns:a16="http://schemas.microsoft.com/office/drawing/2014/main" id="{43045AA7-012A-4BE3-A9A8-3A93921DE175}"/>
              </a:ext>
            </a:extLst>
          </p:cNvPr>
          <p:cNvSpPr txBox="1"/>
          <p:nvPr/>
        </p:nvSpPr>
        <p:spPr>
          <a:xfrm>
            <a:off x="3702134" y="2056275"/>
            <a:ext cx="2068105" cy="307777"/>
          </a:xfrm>
          <a:prstGeom prst="rect">
            <a:avLst/>
          </a:prstGeom>
          <a:noFill/>
        </p:spPr>
        <p:txBody>
          <a:bodyPr wrap="square" lIns="91440" tIns="45720" rIns="91440" bIns="45720" rtlCol="0" anchor="t">
            <a:spAutoFit/>
          </a:bodyPr>
          <a:lstStyle/>
          <a:p>
            <a:pPr algn="just"/>
            <a:r>
              <a:rPr lang="en-SG" sz="1400">
                <a:solidFill>
                  <a:schemeClr val="bg1"/>
                </a:solidFill>
              </a:rPr>
              <a:t>Connecting community</a:t>
            </a:r>
            <a:endParaRPr lang="en-SG" sz="1400" dirty="0">
              <a:solidFill>
                <a:schemeClr val="bg1"/>
              </a:solidFill>
            </a:endParaRPr>
          </a:p>
        </p:txBody>
      </p:sp>
    </p:spTree>
    <p:extLst>
      <p:ext uri="{BB962C8B-B14F-4D97-AF65-F5344CB8AC3E}">
        <p14:creationId xmlns:p14="http://schemas.microsoft.com/office/powerpoint/2010/main" val="2714887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0BE5EA-CF8A-47B1-9771-D867020B9AB3}"/>
              </a:ext>
            </a:extLst>
          </p:cNvPr>
          <p:cNvSpPr>
            <a:spLocks noGrp="1"/>
          </p:cNvSpPr>
          <p:nvPr>
            <p:ph type="title"/>
          </p:nvPr>
        </p:nvSpPr>
        <p:spPr>
          <a:xfrm>
            <a:off x="1141413" y="618518"/>
            <a:ext cx="9905998" cy="1018125"/>
          </a:xfrm>
        </p:spPr>
        <p:txBody>
          <a:bodyPr>
            <a:normAutofit/>
          </a:bodyPr>
          <a:lstStyle/>
          <a:p>
            <a:pPr algn="ctr"/>
            <a:r>
              <a:rPr kumimoji="0" lang="en-SG" sz="2400" b="0" i="0" u="none" strike="noStrike" kern="1200" cap="all" spc="0" normalizeH="0" baseline="0" noProof="0">
                <a:ln>
                  <a:noFill/>
                </a:ln>
                <a:solidFill>
                  <a:srgbClr val="000000"/>
                </a:solidFill>
                <a:effectLst>
                  <a:outerShdw blurRad="38100" dist="38100" dir="2700000" algn="tl">
                    <a:srgbClr val="000000">
                      <a:alpha val="43137"/>
                    </a:srgbClr>
                  </a:outerShdw>
                </a:effectLst>
                <a:uLnTx/>
                <a:uFillTx/>
                <a:latin typeface="Tw Cen MT" panose="020B0602020104020603"/>
                <a:ea typeface="+mj-ea"/>
                <a:cs typeface="+mj-cs"/>
              </a:rPr>
              <a:t>NATIONAL AI </a:t>
            </a:r>
            <a:r>
              <a:rPr kumimoji="0" lang="en-SG" sz="2400" b="0" i="0" u="none" strike="noStrike" kern="1200" cap="all" spc="0" normalizeH="0" baseline="0" noProof="0">
                <a:ln>
                  <a:noFill/>
                </a:ln>
                <a:solidFill>
                  <a:schemeClr val="bg1"/>
                </a:solidFill>
                <a:effectLst>
                  <a:outerShdw blurRad="38100" dist="38100" dir="2700000" algn="tl">
                    <a:srgbClr val="000000">
                      <a:alpha val="43137"/>
                    </a:srgbClr>
                  </a:outerShdw>
                </a:effectLst>
                <a:uLnTx/>
                <a:uFillTx/>
                <a:latin typeface="Tw Cen MT" panose="020B0602020104020603"/>
                <a:ea typeface="+mj-ea"/>
                <a:cs typeface="+mj-cs"/>
              </a:rPr>
              <a:t>STRATEGY</a:t>
            </a:r>
            <a:r>
              <a:rPr kumimoji="0" lang="en-SG" sz="2400" b="0" i="0" u="none" strike="noStrike" kern="1200" cap="all" spc="0" normalizeH="0" baseline="0" noProof="0">
                <a:ln>
                  <a:noFill/>
                </a:ln>
                <a:solidFill>
                  <a:srgbClr val="000000"/>
                </a:solidFill>
                <a:effectLst>
                  <a:outerShdw blurRad="38100" dist="38100" dir="2700000" algn="tl">
                    <a:srgbClr val="000000">
                      <a:alpha val="43137"/>
                    </a:srgbClr>
                  </a:outerShdw>
                </a:effectLst>
                <a:uLnTx/>
                <a:uFillTx/>
                <a:latin typeface="Tw Cen MT" panose="020B0602020104020603"/>
                <a:ea typeface="+mj-ea"/>
                <a:cs typeface="+mj-cs"/>
              </a:rPr>
              <a:t> – INTELLIGENT FREIGHT PLANNING</a:t>
            </a:r>
            <a:br>
              <a:rPr lang="en-SG" b="0" i="0" u="none" strike="noStrike" baseline="0" dirty="0">
                <a:effectLst>
                  <a:outerShdw blurRad="38100" dist="38100" dir="2700000" algn="tl">
                    <a:srgbClr val="000000">
                      <a:alpha val="43137"/>
                    </a:srgbClr>
                  </a:outerShdw>
                </a:effectLst>
                <a:latin typeface="Fira Sans Book"/>
              </a:rPr>
            </a:br>
            <a:r>
              <a:rPr lang="en-SG" b="0" i="0" u="none" strike="noStrike" baseline="0">
                <a:solidFill>
                  <a:srgbClr val="000000"/>
                </a:solidFill>
                <a:effectLst>
                  <a:outerShdw blurRad="38100" dist="38100" dir="2700000" algn="tl">
                    <a:srgbClr val="000000">
                      <a:alpha val="43137"/>
                    </a:srgbClr>
                  </a:outerShdw>
                </a:effectLst>
                <a:latin typeface="Fira Sans Book"/>
              </a:rPr>
              <a:t>LOCAL </a:t>
            </a:r>
            <a:r>
              <a:rPr lang="en-SG">
                <a:solidFill>
                  <a:srgbClr val="000000"/>
                </a:solidFill>
                <a:effectLst>
                  <a:outerShdw blurRad="38100" dist="38100" dir="2700000" algn="tl">
                    <a:srgbClr val="000000">
                      <a:alpha val="43137"/>
                    </a:srgbClr>
                  </a:outerShdw>
                </a:effectLst>
                <a:latin typeface="Fira Sans Book"/>
              </a:rPr>
              <a:t>CASE STUDY </a:t>
            </a:r>
            <a:r>
              <a:rPr lang="en-SG" b="0" i="0" u="none" strike="noStrike" baseline="0">
                <a:solidFill>
                  <a:srgbClr val="000000"/>
                </a:solidFill>
                <a:effectLst>
                  <a:outerShdw blurRad="38100" dist="38100" dir="2700000" algn="tl">
                    <a:srgbClr val="000000">
                      <a:alpha val="43137"/>
                    </a:srgbClr>
                  </a:outerShdw>
                </a:effectLst>
                <a:latin typeface="Fira Sans Book"/>
              </a:rPr>
              <a:t>– PICK!</a:t>
            </a:r>
            <a:endParaRPr lang="en-SG">
              <a:solidFill>
                <a:srgbClr val="000000"/>
              </a:solidFill>
              <a:effectLst>
                <a:outerShdw blurRad="38100" dist="38100" dir="2700000" algn="tl">
                  <a:srgbClr val="000000">
                    <a:alpha val="43137"/>
                  </a:srgbClr>
                </a:outerShdw>
              </a:effectLst>
            </a:endParaRPr>
          </a:p>
        </p:txBody>
      </p:sp>
      <p:pic>
        <p:nvPicPr>
          <p:cNvPr id="15" name="Content Placeholder 5">
            <a:extLst>
              <a:ext uri="{FF2B5EF4-FFF2-40B4-BE49-F238E27FC236}">
                <a16:creationId xmlns:a16="http://schemas.microsoft.com/office/drawing/2014/main" id="{1EE09FC1-2EFF-49B6-B300-07BB4449337D}"/>
              </a:ext>
            </a:extLst>
          </p:cNvPr>
          <p:cNvPicPr>
            <a:picLocks noGrp="1" noChangeAspect="1"/>
          </p:cNvPicPr>
          <p:nvPr>
            <p:ph idx="1"/>
          </p:nvPr>
        </p:nvPicPr>
        <p:blipFill>
          <a:blip r:embed="rId3"/>
          <a:stretch>
            <a:fillRect/>
          </a:stretch>
        </p:blipFill>
        <p:spPr>
          <a:xfrm>
            <a:off x="890589" y="2000250"/>
            <a:ext cx="3943110" cy="4044950"/>
          </a:xfrm>
          <a:prstGeom prst="rect">
            <a:avLst/>
          </a:prstGeom>
        </p:spPr>
      </p:pic>
      <p:sp>
        <p:nvSpPr>
          <p:cNvPr id="17" name="TextBox 16">
            <a:extLst>
              <a:ext uri="{FF2B5EF4-FFF2-40B4-BE49-F238E27FC236}">
                <a16:creationId xmlns:a16="http://schemas.microsoft.com/office/drawing/2014/main" id="{732072E2-26C2-4847-96A4-EF6D20589B43}"/>
              </a:ext>
            </a:extLst>
          </p:cNvPr>
          <p:cNvSpPr txBox="1"/>
          <p:nvPr/>
        </p:nvSpPr>
        <p:spPr>
          <a:xfrm>
            <a:off x="4941378" y="1636333"/>
            <a:ext cx="6446297" cy="5261967"/>
          </a:xfrm>
          <a:prstGeom prst="rect">
            <a:avLst/>
          </a:prstGeom>
          <a:noFill/>
        </p:spPr>
        <p:txBody>
          <a:bodyPr wrap="square" lIns="91440" tIns="45720" rIns="91440" bIns="45720" rtlCol="0" anchor="t">
            <a:spAutoFit/>
          </a:bodyPr>
          <a:lstStyle/>
          <a:p>
            <a:pPr algn="just"/>
            <a:r>
              <a:rPr lang="en-SG" b="1" i="1">
                <a:solidFill>
                  <a:srgbClr val="0070C0"/>
                </a:solidFill>
              </a:rPr>
              <a:t>About Pick!</a:t>
            </a:r>
          </a:p>
          <a:p>
            <a:pPr algn="just">
              <a:spcAft>
                <a:spcPts val="600"/>
              </a:spcAft>
            </a:pPr>
            <a:r>
              <a:rPr lang="en-SG" sz="2000">
                <a:solidFill>
                  <a:schemeClr val="bg1"/>
                </a:solidFill>
              </a:rPr>
              <a:t>Provides seamless and secure parcel delivery nationwide network in heartlands by linking e-commerce retailers and logistics service providers.</a:t>
            </a:r>
          </a:p>
          <a:p>
            <a:pPr algn="just"/>
            <a:r>
              <a:rPr lang="en-SG" b="1" i="1">
                <a:solidFill>
                  <a:srgbClr val="0070C0"/>
                </a:solidFill>
              </a:rPr>
              <a:t>Challenge</a:t>
            </a:r>
          </a:p>
          <a:p>
            <a:pPr algn="just">
              <a:spcAft>
                <a:spcPts val="600"/>
              </a:spcAft>
            </a:pPr>
            <a:r>
              <a:rPr lang="en-GB" sz="2000">
                <a:solidFill>
                  <a:schemeClr val="bg1"/>
                </a:solidFill>
              </a:rPr>
              <a:t>Last mile delivery, getting the product from the warehouse shelf to the buyer’s door, is highly expensive and time-consuming.</a:t>
            </a:r>
            <a:endParaRPr lang="en-SG" sz="2000">
              <a:solidFill>
                <a:schemeClr val="bg1"/>
              </a:solidFill>
            </a:endParaRPr>
          </a:p>
          <a:p>
            <a:pPr algn="just"/>
            <a:r>
              <a:rPr lang="en-SG" b="1" i="1">
                <a:solidFill>
                  <a:srgbClr val="0070C0"/>
                </a:solidFill>
              </a:rPr>
              <a:t>Solution</a:t>
            </a:r>
          </a:p>
          <a:p>
            <a:pPr>
              <a:spcAft>
                <a:spcPts val="600"/>
              </a:spcAft>
            </a:pPr>
            <a:r>
              <a:rPr lang="en-SG" sz="2000">
                <a:solidFill>
                  <a:schemeClr val="bg1"/>
                </a:solidFill>
              </a:rPr>
              <a:t>Establish and use of Nationwide Parcel Locker Network. customers can </a:t>
            </a:r>
            <a:r>
              <a:rPr lang="en-GB" sz="2000">
                <a:solidFill>
                  <a:schemeClr val="bg1"/>
                </a:solidFill>
              </a:rPr>
              <a:t>opt to self-collect their online purchases at the nearest locker station at their convenience. </a:t>
            </a:r>
            <a:endParaRPr lang="en-SG" sz="2000">
              <a:solidFill>
                <a:schemeClr val="bg1"/>
              </a:solidFill>
            </a:endParaRPr>
          </a:p>
          <a:p>
            <a:pPr algn="just"/>
            <a:r>
              <a:rPr lang="en-SG" b="1" i="1">
                <a:solidFill>
                  <a:srgbClr val="0070C0"/>
                </a:solidFill>
              </a:rPr>
              <a:t>Benefits</a:t>
            </a:r>
          </a:p>
          <a:p>
            <a:pPr algn="just"/>
            <a:r>
              <a:rPr lang="en-GB" sz="2000">
                <a:solidFill>
                  <a:schemeClr val="bg1"/>
                </a:solidFill>
              </a:rPr>
              <a:t>More deliveries can be done within a shorter amount of time. </a:t>
            </a:r>
          </a:p>
          <a:p>
            <a:pPr algn="just"/>
            <a:r>
              <a:rPr lang="en-GB" sz="2000">
                <a:solidFill>
                  <a:schemeClr val="bg1"/>
                </a:solidFill>
              </a:rPr>
              <a:t>4X increase in delivery efficiency, with 75% customer satisfaction. </a:t>
            </a:r>
            <a:r>
              <a:rPr lang="en-GB" sz="2000" baseline="30000">
                <a:solidFill>
                  <a:schemeClr val="bg1"/>
                </a:solidFill>
              </a:rPr>
              <a:t>7, 8</a:t>
            </a:r>
            <a:endParaRPr lang="en-SG" sz="2000" baseline="30000">
              <a:solidFill>
                <a:schemeClr val="bg1"/>
              </a:solidFill>
            </a:endParaRPr>
          </a:p>
        </p:txBody>
      </p:sp>
    </p:spTree>
    <p:extLst>
      <p:ext uri="{BB962C8B-B14F-4D97-AF65-F5344CB8AC3E}">
        <p14:creationId xmlns:p14="http://schemas.microsoft.com/office/powerpoint/2010/main" val="176922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05EFDCD-811A-49C7-B106-44CF50D38D5E}"/>
              </a:ext>
            </a:extLst>
          </p:cNvPr>
          <p:cNvSpPr txBox="1">
            <a:spLocks/>
          </p:cNvSpPr>
          <p:nvPr/>
        </p:nvSpPr>
        <p:spPr>
          <a:xfrm>
            <a:off x="2165322" y="695175"/>
            <a:ext cx="934954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4000">
                <a:solidFill>
                  <a:schemeClr val="bg1"/>
                </a:solidFill>
              </a:rPr>
              <a:t>Declaration of Originality of Work</a:t>
            </a:r>
            <a:endParaRPr lang="en-SG" sz="4000">
              <a:solidFill>
                <a:schemeClr val="bg1"/>
              </a:solidFill>
            </a:endParaRPr>
          </a:p>
        </p:txBody>
      </p:sp>
      <p:sp>
        <p:nvSpPr>
          <p:cNvPr id="2" name="TextBox 1">
            <a:extLst>
              <a:ext uri="{FF2B5EF4-FFF2-40B4-BE49-F238E27FC236}">
                <a16:creationId xmlns:a16="http://schemas.microsoft.com/office/drawing/2014/main" id="{C9C08FFC-ADD0-4642-B0EC-8B7D4F8C6E7B}"/>
              </a:ext>
            </a:extLst>
          </p:cNvPr>
          <p:cNvSpPr txBox="1"/>
          <p:nvPr/>
        </p:nvSpPr>
        <p:spPr>
          <a:xfrm>
            <a:off x="2370869" y="2682970"/>
            <a:ext cx="9220657" cy="2862322"/>
          </a:xfrm>
          <a:prstGeom prst="rect">
            <a:avLst/>
          </a:prstGeom>
          <a:noFill/>
        </p:spPr>
        <p:txBody>
          <a:bodyPr wrap="square" rtlCol="0">
            <a:spAutoFit/>
          </a:bodyPr>
          <a:lstStyle/>
          <a:p>
            <a:r>
              <a:rPr lang="en-SG" sz="2000">
                <a:solidFill>
                  <a:schemeClr val="bg1"/>
                </a:solidFill>
              </a:rPr>
              <a:t>We declare that we are the originators of this work and that all other original sources used in this work have been appropriately acknowledged.</a:t>
            </a:r>
          </a:p>
          <a:p>
            <a:pPr marL="0" indent="0">
              <a:buNone/>
            </a:pPr>
            <a:r>
              <a:rPr lang="en-SG" sz="2000">
                <a:solidFill>
                  <a:schemeClr val="bg1"/>
                </a:solidFill>
              </a:rPr>
              <a:t> </a:t>
            </a:r>
          </a:p>
          <a:p>
            <a:r>
              <a:rPr lang="en-SG" sz="2000">
                <a:solidFill>
                  <a:schemeClr val="bg1"/>
                </a:solidFill>
              </a:rPr>
              <a:t>We understand that plagiarism is the act of taking and using the whole or any part of another person’s work and presenting it as our own without proper acknowledgement.</a:t>
            </a:r>
          </a:p>
          <a:p>
            <a:pPr marL="0" indent="0">
              <a:buNone/>
            </a:pPr>
            <a:r>
              <a:rPr lang="en-SG" sz="2000">
                <a:solidFill>
                  <a:schemeClr val="bg1"/>
                </a:solidFill>
              </a:rPr>
              <a:t> </a:t>
            </a:r>
          </a:p>
          <a:p>
            <a:r>
              <a:rPr lang="en-SG" sz="2000">
                <a:solidFill>
                  <a:schemeClr val="bg1"/>
                </a:solidFill>
              </a:rPr>
              <a:t>We also understand that plagiarism is an academic offence and that disciplinary action will be taken for plagiarism.</a:t>
            </a:r>
          </a:p>
          <a:p>
            <a:endParaRPr lang="en-SG" sz="2000">
              <a:solidFill>
                <a:schemeClr val="bg1"/>
              </a:solidFill>
            </a:endParaRPr>
          </a:p>
        </p:txBody>
      </p:sp>
    </p:spTree>
    <p:extLst>
      <p:ext uri="{BB962C8B-B14F-4D97-AF65-F5344CB8AC3E}">
        <p14:creationId xmlns:p14="http://schemas.microsoft.com/office/powerpoint/2010/main" val="3908893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0BE5EA-CF8A-47B1-9771-D867020B9AB3}"/>
              </a:ext>
            </a:extLst>
          </p:cNvPr>
          <p:cNvSpPr>
            <a:spLocks noGrp="1"/>
          </p:cNvSpPr>
          <p:nvPr>
            <p:ph type="title"/>
          </p:nvPr>
        </p:nvSpPr>
        <p:spPr>
          <a:xfrm>
            <a:off x="1141413" y="618518"/>
            <a:ext cx="9905998" cy="1018125"/>
          </a:xfrm>
        </p:spPr>
        <p:txBody>
          <a:bodyPr>
            <a:normAutofit/>
          </a:bodyPr>
          <a:lstStyle/>
          <a:p>
            <a:pPr algn="ctr"/>
            <a:r>
              <a:rPr kumimoji="0" lang="en-SG" sz="2400" b="0" i="0" u="none" strike="noStrike" kern="1200" cap="all" spc="0" normalizeH="0" baseline="0" noProof="0">
                <a:ln>
                  <a:noFill/>
                </a:ln>
                <a:solidFill>
                  <a:prstClr val="black"/>
                </a:solidFill>
                <a:effectLst>
                  <a:outerShdw blurRad="38100" dist="38100" dir="2700000" algn="tl">
                    <a:srgbClr val="000000">
                      <a:alpha val="43137"/>
                    </a:srgbClr>
                  </a:outerShdw>
                </a:effectLst>
                <a:uLnTx/>
                <a:uFillTx/>
                <a:latin typeface="Tw Cen MT" panose="020B0602020104020603"/>
                <a:ea typeface="+mj-ea"/>
                <a:cs typeface="+mj-cs"/>
              </a:rPr>
              <a:t>NATIONAL AI STRATEGY – INTELLIGENT FREIGHT PLANNING</a:t>
            </a:r>
            <a:br>
              <a:rPr lang="en-SG" b="0" i="0" u="none" strike="noStrike" baseline="0">
                <a:solidFill>
                  <a:schemeClr val="bg1"/>
                </a:solidFill>
                <a:effectLst>
                  <a:outerShdw blurRad="38100" dist="38100" dir="2700000" algn="tl">
                    <a:srgbClr val="000000">
                      <a:alpha val="43137"/>
                    </a:srgbClr>
                  </a:outerShdw>
                </a:effectLst>
                <a:latin typeface="Fira Sans Book"/>
              </a:rPr>
            </a:br>
            <a:r>
              <a:rPr lang="en-SG" b="0" i="0" u="none" strike="noStrike" baseline="0">
                <a:solidFill>
                  <a:schemeClr val="bg1"/>
                </a:solidFill>
                <a:effectLst>
                  <a:outerShdw blurRad="38100" dist="38100" dir="2700000" algn="tl">
                    <a:srgbClr val="000000">
                      <a:alpha val="43137"/>
                    </a:srgbClr>
                  </a:outerShdw>
                </a:effectLst>
                <a:latin typeface="Fira Sans Book"/>
              </a:rPr>
              <a:t>GLOBAL CASE STUDY – TRADELENS</a:t>
            </a:r>
            <a:endParaRPr lang="en-SG">
              <a:solidFill>
                <a:schemeClr val="bg1"/>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4F2A5BF9-69FB-45E2-832A-B37124925CCE}"/>
              </a:ext>
            </a:extLst>
          </p:cNvPr>
          <p:cNvSpPr txBox="1"/>
          <p:nvPr/>
        </p:nvSpPr>
        <p:spPr>
          <a:xfrm>
            <a:off x="5147354" y="1565297"/>
            <a:ext cx="6244546" cy="5247590"/>
          </a:xfrm>
          <a:prstGeom prst="rect">
            <a:avLst/>
          </a:prstGeom>
          <a:noFill/>
        </p:spPr>
        <p:txBody>
          <a:bodyPr wrap="square" lIns="91440" tIns="45720" rIns="91440" bIns="45720" rtlCol="0" anchor="t">
            <a:spAutoFit/>
          </a:bodyPr>
          <a:lstStyle>
            <a:defPPr>
              <a:defRPr lang="en-US"/>
            </a:defPPr>
            <a:lvl1pPr algn="just">
              <a:defRPr sz="1600" b="1" i="1">
                <a:solidFill>
                  <a:schemeClr val="bg1"/>
                </a:solidFill>
              </a:defRPr>
            </a:lvl1pPr>
          </a:lstStyle>
          <a:p>
            <a:r>
              <a:rPr lang="en-US" sz="1800">
                <a:solidFill>
                  <a:srgbClr val="0070C0"/>
                </a:solidFill>
              </a:rPr>
              <a:t>About </a:t>
            </a:r>
            <a:r>
              <a:rPr lang="en-US" sz="1800" err="1">
                <a:solidFill>
                  <a:srgbClr val="0070C0"/>
                </a:solidFill>
              </a:rPr>
              <a:t>Tradelens</a:t>
            </a:r>
            <a:endParaRPr lang="en-US" sz="1800">
              <a:solidFill>
                <a:srgbClr val="0070C0"/>
              </a:solidFill>
            </a:endParaRPr>
          </a:p>
          <a:p>
            <a:pPr>
              <a:spcAft>
                <a:spcPts val="600"/>
              </a:spcAft>
            </a:pPr>
            <a:r>
              <a:rPr lang="en-US" sz="2000" b="0" i="0" err="1"/>
              <a:t>TradeLens</a:t>
            </a:r>
            <a:r>
              <a:rPr lang="en-US" sz="2000" b="0" i="0"/>
              <a:t> is an open and neutral supply chain platform underpinned by blockchain technology. </a:t>
            </a:r>
          </a:p>
          <a:p>
            <a:r>
              <a:rPr lang="en-US" sz="1800">
                <a:solidFill>
                  <a:srgbClr val="0070C0"/>
                </a:solidFill>
              </a:rPr>
              <a:t>Challenge</a:t>
            </a:r>
          </a:p>
          <a:p>
            <a:pPr>
              <a:spcAft>
                <a:spcPts val="600"/>
              </a:spcAft>
            </a:pPr>
            <a:r>
              <a:rPr lang="en-US" sz="2000" b="0" i="0"/>
              <a:t>Inconsistent data exchange and poor data quality due to multiple players within the ecosystem working in silos.</a:t>
            </a:r>
            <a:endParaRPr lang="en-US" sz="2000"/>
          </a:p>
          <a:p>
            <a:r>
              <a:rPr lang="en-US" sz="1800">
                <a:solidFill>
                  <a:srgbClr val="0070C0"/>
                </a:solidFill>
              </a:rPr>
              <a:t>Solution</a:t>
            </a:r>
          </a:p>
          <a:p>
            <a:pPr algn="l">
              <a:spcAft>
                <a:spcPts val="600"/>
              </a:spcAft>
            </a:pPr>
            <a:r>
              <a:rPr lang="en-GB" sz="2000" b="0" i="0"/>
              <a:t>Use of APIs to allows for participants involved in the transport and logistics of cargos to provide data to the platform. Through a robust authorization and permission model, this enables or restricts access to that data by other participants. </a:t>
            </a:r>
          </a:p>
          <a:p>
            <a:r>
              <a:rPr lang="en-GB" sz="1800">
                <a:solidFill>
                  <a:srgbClr val="0070C0"/>
                </a:solidFill>
              </a:rPr>
              <a:t>Benefits</a:t>
            </a:r>
          </a:p>
          <a:p>
            <a:r>
              <a:rPr lang="en-GB" sz="2000" b="0" i="0"/>
              <a:t>Promotes secure and fast access to supply chain information and ensures that no commercially sensitive information is available to competitors or other unauthorized parties. </a:t>
            </a:r>
            <a:r>
              <a:rPr lang="en-GB" sz="2000" b="0" i="0" baseline="30000"/>
              <a:t>9</a:t>
            </a:r>
            <a:endParaRPr lang="en-SG" sz="2000" b="0" i="0" baseline="30000"/>
          </a:p>
        </p:txBody>
      </p:sp>
      <p:pic>
        <p:nvPicPr>
          <p:cNvPr id="5" name="Content Placeholder 4">
            <a:extLst>
              <a:ext uri="{FF2B5EF4-FFF2-40B4-BE49-F238E27FC236}">
                <a16:creationId xmlns:a16="http://schemas.microsoft.com/office/drawing/2014/main" id="{63367E86-96CB-4BF9-9776-F9629843837D}"/>
              </a:ext>
            </a:extLst>
          </p:cNvPr>
          <p:cNvPicPr>
            <a:picLocks noGrp="1" noChangeAspect="1"/>
          </p:cNvPicPr>
          <p:nvPr>
            <p:ph idx="1"/>
          </p:nvPr>
        </p:nvPicPr>
        <p:blipFill>
          <a:blip r:embed="rId3"/>
          <a:stretch>
            <a:fillRect/>
          </a:stretch>
        </p:blipFill>
        <p:spPr>
          <a:xfrm>
            <a:off x="1378108" y="2072508"/>
            <a:ext cx="3473891" cy="3541712"/>
          </a:xfrm>
        </p:spPr>
      </p:pic>
    </p:spTree>
    <p:extLst>
      <p:ext uri="{BB962C8B-B14F-4D97-AF65-F5344CB8AC3E}">
        <p14:creationId xmlns:p14="http://schemas.microsoft.com/office/powerpoint/2010/main" val="2931534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0BE5EA-CF8A-47B1-9771-D867020B9AB3}"/>
              </a:ext>
            </a:extLst>
          </p:cNvPr>
          <p:cNvSpPr>
            <a:spLocks noGrp="1"/>
          </p:cNvSpPr>
          <p:nvPr>
            <p:ph type="title"/>
          </p:nvPr>
        </p:nvSpPr>
        <p:spPr>
          <a:xfrm>
            <a:off x="1141413" y="618518"/>
            <a:ext cx="9905998" cy="1018125"/>
          </a:xfrm>
        </p:spPr>
        <p:txBody>
          <a:bodyPr>
            <a:normAutofit/>
          </a:bodyPr>
          <a:lstStyle/>
          <a:p>
            <a:pPr algn="ctr"/>
            <a:r>
              <a:rPr kumimoji="0" lang="en-SG" sz="2400" b="0" i="0" u="none" strike="noStrike" kern="1200" cap="all" spc="0" normalizeH="0" baseline="0" noProof="0">
                <a:ln>
                  <a:noFill/>
                </a:ln>
                <a:solidFill>
                  <a:prstClr val="black"/>
                </a:solidFill>
                <a:effectLst>
                  <a:outerShdw blurRad="38100" dist="38100" dir="2700000" algn="tl">
                    <a:srgbClr val="000000">
                      <a:alpha val="43137"/>
                    </a:srgbClr>
                  </a:outerShdw>
                </a:effectLst>
                <a:uLnTx/>
                <a:uFillTx/>
                <a:latin typeface="Tw Cen MT" panose="020B0602020104020603"/>
                <a:ea typeface="+mj-ea"/>
                <a:cs typeface="+mj-cs"/>
              </a:rPr>
              <a:t>NATIONAL AI STRATEGY – INTELLIGENT FREIGHT PLANNING</a:t>
            </a:r>
            <a:br>
              <a:rPr lang="en-SG" b="0" i="0" u="none" strike="noStrike" baseline="0">
                <a:solidFill>
                  <a:schemeClr val="bg1"/>
                </a:solidFill>
                <a:effectLst>
                  <a:outerShdw blurRad="38100" dist="38100" dir="2700000" algn="tl">
                    <a:srgbClr val="000000">
                      <a:alpha val="43137"/>
                    </a:srgbClr>
                  </a:outerShdw>
                </a:effectLst>
                <a:latin typeface="Fira Sans Book"/>
              </a:rPr>
            </a:br>
            <a:r>
              <a:rPr lang="en-SG" b="0" i="0" u="none" strike="noStrike" baseline="0">
                <a:solidFill>
                  <a:schemeClr val="bg1"/>
                </a:solidFill>
                <a:effectLst>
                  <a:outerShdw blurRad="38100" dist="38100" dir="2700000" algn="tl">
                    <a:srgbClr val="000000">
                      <a:alpha val="43137"/>
                    </a:srgbClr>
                  </a:outerShdw>
                </a:effectLst>
                <a:latin typeface="Fira Sans Book"/>
              </a:rPr>
              <a:t>GLOBAL CASE STUDY – TRADELENS</a:t>
            </a:r>
            <a:endParaRPr lang="en-SG">
              <a:solidFill>
                <a:schemeClr val="bg1"/>
              </a:solidFill>
              <a:effectLst>
                <a:outerShdw blurRad="38100" dist="38100" dir="2700000" algn="tl">
                  <a:srgbClr val="000000">
                    <a:alpha val="43137"/>
                  </a:srgbClr>
                </a:outerShdw>
              </a:effectLst>
            </a:endParaRPr>
          </a:p>
        </p:txBody>
      </p:sp>
      <p:pic>
        <p:nvPicPr>
          <p:cNvPr id="7" name="Online Media 4" title="TradeLens Core - Continuous Data Improvement">
            <a:hlinkClick r:id="" action="ppaction://media"/>
            <a:extLst>
              <a:ext uri="{FF2B5EF4-FFF2-40B4-BE49-F238E27FC236}">
                <a16:creationId xmlns:a16="http://schemas.microsoft.com/office/drawing/2014/main" id="{59EA5316-BCB4-4A17-9E2F-73D51BEE9CAF}"/>
              </a:ext>
            </a:extLst>
          </p:cNvPr>
          <p:cNvPicPr>
            <a:picLocks noGrp="1" noRot="1" noChangeAspect="1"/>
          </p:cNvPicPr>
          <p:nvPr>
            <p:ph idx="1"/>
            <a:videoFile r:link="rId1"/>
          </p:nvPr>
        </p:nvPicPr>
        <p:blipFill>
          <a:blip r:embed="rId4"/>
          <a:stretch>
            <a:fillRect/>
          </a:stretch>
        </p:blipFill>
        <p:spPr>
          <a:xfrm>
            <a:off x="877515" y="1722451"/>
            <a:ext cx="10343194" cy="4943850"/>
          </a:xfrm>
          <a:prstGeom prst="rect">
            <a:avLst/>
          </a:prstGeom>
        </p:spPr>
      </p:pic>
    </p:spTree>
    <p:extLst>
      <p:ext uri="{BB962C8B-B14F-4D97-AF65-F5344CB8AC3E}">
        <p14:creationId xmlns:p14="http://schemas.microsoft.com/office/powerpoint/2010/main" val="143542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p:cTn id="12" fill="hold" display="0">
                  <p:stCondLst>
                    <p:cond delay="indefinite"/>
                  </p:stCondLst>
                </p:cTn>
                <p:tgtEl>
                  <p:spTgt spid="7"/>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0BE5EA-CF8A-47B1-9771-D867020B9AB3}"/>
              </a:ext>
            </a:extLst>
          </p:cNvPr>
          <p:cNvSpPr>
            <a:spLocks noGrp="1"/>
          </p:cNvSpPr>
          <p:nvPr>
            <p:ph type="title"/>
          </p:nvPr>
        </p:nvSpPr>
        <p:spPr>
          <a:xfrm>
            <a:off x="1141413" y="618518"/>
            <a:ext cx="9905998" cy="1018125"/>
          </a:xfrm>
        </p:spPr>
        <p:txBody>
          <a:bodyPr>
            <a:normAutofit/>
          </a:bodyPr>
          <a:lstStyle/>
          <a:p>
            <a:pPr algn="ctr"/>
            <a:r>
              <a:rPr kumimoji="0" lang="en-SG" sz="2400" b="0" i="0" u="none" strike="noStrike" kern="1200" cap="all" spc="0" normalizeH="0" baseline="0" noProof="0" dirty="0">
                <a:ln>
                  <a:noFill/>
                </a:ln>
                <a:solidFill>
                  <a:srgbClr val="000000"/>
                </a:solidFill>
                <a:effectLst>
                  <a:outerShdw blurRad="38100" dist="38100" dir="2700000" algn="tl">
                    <a:srgbClr val="000000">
                      <a:alpha val="43137"/>
                    </a:srgbClr>
                  </a:outerShdw>
                </a:effectLst>
                <a:uLnTx/>
                <a:uFillTx/>
                <a:latin typeface="Tw Cen MT" panose="020B0602020104020603"/>
                <a:ea typeface="+mj-ea"/>
                <a:cs typeface="+mj-cs"/>
              </a:rPr>
              <a:t>NATIONAL AI STRATEGY – INTELLIGENT FREIGHT PLANNING</a:t>
            </a:r>
            <a:br>
              <a:rPr lang="en-SG" b="0" i="0" u="none" strike="noStrike" baseline="0" dirty="0">
                <a:solidFill>
                  <a:srgbClr val="000000"/>
                </a:solidFill>
                <a:effectLst>
                  <a:outerShdw blurRad="38100" dist="38100" dir="2700000" algn="tl">
                    <a:srgbClr val="000000">
                      <a:alpha val="43137"/>
                    </a:srgbClr>
                  </a:outerShdw>
                </a:effectLst>
                <a:latin typeface="Fira Sans Book"/>
              </a:rPr>
            </a:br>
            <a:r>
              <a:rPr lang="en-SG" b="0" i="0" u="none" strike="noStrike" baseline="0">
                <a:solidFill>
                  <a:srgbClr val="000000"/>
                </a:solidFill>
                <a:effectLst>
                  <a:outerShdw blurRad="38100" dist="38100" dir="2700000" algn="tl">
                    <a:srgbClr val="000000">
                      <a:alpha val="43137"/>
                    </a:srgbClr>
                  </a:outerShdw>
                </a:effectLst>
                <a:latin typeface="Fira Sans Book"/>
              </a:rPr>
              <a:t>OVERSEAS CASE STUDY – CAINIAO</a:t>
            </a:r>
            <a:r>
              <a:rPr lang="en-SG">
                <a:solidFill>
                  <a:srgbClr val="000000"/>
                </a:solidFill>
                <a:effectLst>
                  <a:outerShdw blurRad="38100" dist="38100" dir="2700000" algn="tl">
                    <a:srgbClr val="000000">
                      <a:alpha val="43137"/>
                    </a:srgbClr>
                  </a:outerShdw>
                </a:effectLst>
                <a:latin typeface="Fira Sans Book"/>
              </a:rPr>
              <a:t> </a:t>
            </a:r>
            <a:endParaRPr lang="en-SG" baseline="30000">
              <a:solidFill>
                <a:srgbClr val="000000"/>
              </a:solidFill>
              <a:effectLst>
                <a:outerShdw blurRad="38100" dist="38100" dir="2700000" algn="tl">
                  <a:srgbClr val="000000">
                    <a:alpha val="43137"/>
                  </a:srgbClr>
                </a:outerShdw>
              </a:effectLst>
              <a:latin typeface="Fira Sans Book"/>
            </a:endParaRPr>
          </a:p>
        </p:txBody>
      </p:sp>
      <p:sp>
        <p:nvSpPr>
          <p:cNvPr id="7" name="TextBox 6">
            <a:extLst>
              <a:ext uri="{FF2B5EF4-FFF2-40B4-BE49-F238E27FC236}">
                <a16:creationId xmlns:a16="http://schemas.microsoft.com/office/drawing/2014/main" id="{DB514055-4F5B-4E38-B118-15F63AB93D14}"/>
              </a:ext>
            </a:extLst>
          </p:cNvPr>
          <p:cNvSpPr txBox="1"/>
          <p:nvPr/>
        </p:nvSpPr>
        <p:spPr>
          <a:xfrm>
            <a:off x="635444" y="1536407"/>
            <a:ext cx="10917935" cy="1323439"/>
          </a:xfrm>
          <a:prstGeom prst="rect">
            <a:avLst/>
          </a:prstGeom>
          <a:noFill/>
        </p:spPr>
        <p:txBody>
          <a:bodyPr wrap="square" lIns="91440" tIns="45720" rIns="91440" bIns="45720" rtlCol="0" anchor="t">
            <a:spAutoFit/>
          </a:bodyPr>
          <a:lstStyle/>
          <a:p>
            <a:pPr marL="342900" indent="-342900" algn="just">
              <a:buFont typeface="Arial" panose="020B0604020202020204" pitchFamily="34" charset="0"/>
              <a:buChar char="•"/>
            </a:pPr>
            <a:r>
              <a:rPr lang="en-SG" sz="2000">
                <a:solidFill>
                  <a:schemeClr val="bg1"/>
                </a:solidFill>
              </a:rPr>
              <a:t>Data driven decision making is the critical success in the future. </a:t>
            </a:r>
          </a:p>
          <a:p>
            <a:pPr marL="342900" indent="-342900" algn="just">
              <a:buFont typeface="Arial" panose="020B0604020202020204" pitchFamily="34" charset="0"/>
              <a:buChar char="•"/>
            </a:pPr>
            <a:r>
              <a:rPr lang="en-SG" sz="2000">
                <a:solidFill>
                  <a:schemeClr val="bg1"/>
                </a:solidFill>
              </a:rPr>
              <a:t>Mix of new data sources from connected assets, e.g. cargo and warehouses contributed to the success. </a:t>
            </a:r>
          </a:p>
          <a:p>
            <a:pPr marL="342900" indent="-342900" algn="just">
              <a:buFont typeface="Arial" panose="020B0604020202020204" pitchFamily="34" charset="0"/>
              <a:buChar char="•"/>
            </a:pPr>
            <a:r>
              <a:rPr lang="en-SG" sz="2000">
                <a:solidFill>
                  <a:schemeClr val="bg1"/>
                </a:solidFill>
              </a:rPr>
              <a:t>Address the fragmentation and integrating / merging of different set of data, for e.g. ports &gt; shipping lines &gt; physical movers &gt; retailers etc. </a:t>
            </a:r>
            <a:r>
              <a:rPr lang="en-SG" sz="2000" baseline="30000">
                <a:solidFill>
                  <a:schemeClr val="bg1"/>
                </a:solidFill>
              </a:rPr>
              <a:t>4</a:t>
            </a:r>
          </a:p>
        </p:txBody>
      </p:sp>
      <p:grpSp>
        <p:nvGrpSpPr>
          <p:cNvPr id="5" name="Group 4">
            <a:extLst>
              <a:ext uri="{FF2B5EF4-FFF2-40B4-BE49-F238E27FC236}">
                <a16:creationId xmlns:a16="http://schemas.microsoft.com/office/drawing/2014/main" id="{798A6559-2691-49B2-AE27-87842CF81FE0}"/>
              </a:ext>
            </a:extLst>
          </p:cNvPr>
          <p:cNvGrpSpPr/>
          <p:nvPr/>
        </p:nvGrpSpPr>
        <p:grpSpPr>
          <a:xfrm>
            <a:off x="1168967" y="2816268"/>
            <a:ext cx="3446833" cy="1901648"/>
            <a:chOff x="942497" y="2318143"/>
            <a:chExt cx="5210620" cy="3870997"/>
          </a:xfrm>
        </p:grpSpPr>
        <p:pic>
          <p:nvPicPr>
            <p:cNvPr id="6" name="Picture 5">
              <a:extLst>
                <a:ext uri="{FF2B5EF4-FFF2-40B4-BE49-F238E27FC236}">
                  <a16:creationId xmlns:a16="http://schemas.microsoft.com/office/drawing/2014/main" id="{A79C8B2C-2351-42CD-8A71-3AB936077F98}"/>
                </a:ext>
              </a:extLst>
            </p:cNvPr>
            <p:cNvPicPr>
              <a:picLocks noChangeAspect="1"/>
            </p:cNvPicPr>
            <p:nvPr/>
          </p:nvPicPr>
          <p:blipFill>
            <a:blip r:embed="rId2"/>
            <a:stretch>
              <a:fillRect/>
            </a:stretch>
          </p:blipFill>
          <p:spPr>
            <a:xfrm>
              <a:off x="942497" y="2926168"/>
              <a:ext cx="5210620" cy="32629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0CCEC3EA-2982-43E3-802A-9E0D4F1A934E}"/>
                </a:ext>
              </a:extLst>
            </p:cNvPr>
            <p:cNvSpPr txBox="1"/>
            <p:nvPr/>
          </p:nvSpPr>
          <p:spPr>
            <a:xfrm>
              <a:off x="942497" y="2318143"/>
              <a:ext cx="5210620" cy="563860"/>
            </a:xfrm>
            <a:prstGeom prst="rect">
              <a:avLst/>
            </a:prstGeom>
            <a:noFill/>
          </p:spPr>
          <p:txBody>
            <a:bodyPr wrap="square" rtlCol="0">
              <a:spAutoFit/>
            </a:bodyPr>
            <a:lstStyle/>
            <a:p>
              <a:pPr algn="ctr"/>
              <a:r>
                <a:rPr lang="en-US" sz="1200">
                  <a:solidFill>
                    <a:schemeClr val="bg1"/>
                  </a:solidFill>
                </a:rPr>
                <a:t>Domestic Market </a:t>
              </a:r>
            </a:p>
          </p:txBody>
        </p:sp>
      </p:grpSp>
      <p:grpSp>
        <p:nvGrpSpPr>
          <p:cNvPr id="9" name="Group 8">
            <a:extLst>
              <a:ext uri="{FF2B5EF4-FFF2-40B4-BE49-F238E27FC236}">
                <a16:creationId xmlns:a16="http://schemas.microsoft.com/office/drawing/2014/main" id="{FC40ACB2-25C7-4D88-8602-FC409C4FFC2C}"/>
              </a:ext>
            </a:extLst>
          </p:cNvPr>
          <p:cNvGrpSpPr/>
          <p:nvPr/>
        </p:nvGrpSpPr>
        <p:grpSpPr>
          <a:xfrm>
            <a:off x="1820717" y="4756499"/>
            <a:ext cx="3281175" cy="1901648"/>
            <a:chOff x="6447177" y="2346191"/>
            <a:chExt cx="4973678" cy="3842949"/>
          </a:xfrm>
        </p:grpSpPr>
        <p:pic>
          <p:nvPicPr>
            <p:cNvPr id="10" name="Picture 9">
              <a:extLst>
                <a:ext uri="{FF2B5EF4-FFF2-40B4-BE49-F238E27FC236}">
                  <a16:creationId xmlns:a16="http://schemas.microsoft.com/office/drawing/2014/main" id="{D150D890-0EE1-4EAF-B80F-92C3F1AB88AC}"/>
                </a:ext>
              </a:extLst>
            </p:cNvPr>
            <p:cNvPicPr>
              <a:picLocks noChangeAspect="1"/>
            </p:cNvPicPr>
            <p:nvPr/>
          </p:nvPicPr>
          <p:blipFill>
            <a:blip r:embed="rId3"/>
            <a:stretch>
              <a:fillRect/>
            </a:stretch>
          </p:blipFill>
          <p:spPr>
            <a:xfrm>
              <a:off x="6447178" y="2926168"/>
              <a:ext cx="4973677" cy="32629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100EBE54-10DB-45D8-9706-55D64292A2D7}"/>
                </a:ext>
              </a:extLst>
            </p:cNvPr>
            <p:cNvSpPr txBox="1"/>
            <p:nvPr/>
          </p:nvSpPr>
          <p:spPr>
            <a:xfrm>
              <a:off x="6447177" y="2346191"/>
              <a:ext cx="4973676" cy="559774"/>
            </a:xfrm>
            <a:prstGeom prst="rect">
              <a:avLst/>
            </a:prstGeom>
            <a:noFill/>
          </p:spPr>
          <p:txBody>
            <a:bodyPr wrap="square" rtlCol="0">
              <a:spAutoFit/>
            </a:bodyPr>
            <a:lstStyle/>
            <a:p>
              <a:pPr algn="ctr"/>
              <a:r>
                <a:rPr lang="en-US" sz="1200">
                  <a:solidFill>
                    <a:schemeClr val="bg1"/>
                  </a:solidFill>
                </a:rPr>
                <a:t>International Market </a:t>
              </a:r>
            </a:p>
          </p:txBody>
        </p:sp>
      </p:grpSp>
      <p:sp>
        <p:nvSpPr>
          <p:cNvPr id="12" name="TextBox 11">
            <a:extLst>
              <a:ext uri="{FF2B5EF4-FFF2-40B4-BE49-F238E27FC236}">
                <a16:creationId xmlns:a16="http://schemas.microsoft.com/office/drawing/2014/main" id="{7697DFCA-7EE7-44A2-A08D-73D2A848DD8D}"/>
              </a:ext>
            </a:extLst>
          </p:cNvPr>
          <p:cNvSpPr txBox="1"/>
          <p:nvPr/>
        </p:nvSpPr>
        <p:spPr>
          <a:xfrm>
            <a:off x="5203574" y="2900835"/>
            <a:ext cx="6530866" cy="5016758"/>
          </a:xfrm>
          <a:prstGeom prst="rect">
            <a:avLst/>
          </a:prstGeom>
          <a:noFill/>
        </p:spPr>
        <p:txBody>
          <a:bodyPr wrap="square" lIns="91440" tIns="45720" rIns="91440" bIns="45720" anchor="t">
            <a:spAutoFit/>
          </a:bodyPr>
          <a:lstStyle/>
          <a:p>
            <a:r>
              <a:rPr lang="en-SG" sz="2000" b="1" i="1" err="1">
                <a:solidFill>
                  <a:schemeClr val="bg1"/>
                </a:solidFill>
              </a:rPr>
              <a:t>Cainiao</a:t>
            </a:r>
            <a:endParaRPr lang="en-SG" sz="2000" b="1" i="1">
              <a:solidFill>
                <a:schemeClr val="bg1"/>
              </a:solidFill>
            </a:endParaRPr>
          </a:p>
          <a:p>
            <a:r>
              <a:rPr lang="en-SG" sz="2000" i="1">
                <a:solidFill>
                  <a:schemeClr val="bg1"/>
                </a:solidFill>
              </a:rPr>
              <a:t>Leading digital logistics business connecting e-retailers with end-to-end logistics. They provide an infrastructure of commerce to consumers and merchants of Tao Bao, </a:t>
            </a:r>
            <a:r>
              <a:rPr lang="en-SG" sz="2000" i="1" err="1">
                <a:solidFill>
                  <a:schemeClr val="bg1"/>
                </a:solidFill>
              </a:rPr>
              <a:t>Tmall</a:t>
            </a:r>
            <a:r>
              <a:rPr lang="en-SG" sz="2000" i="1">
                <a:solidFill>
                  <a:schemeClr val="bg1"/>
                </a:solidFill>
              </a:rPr>
              <a:t> and Ali Express. </a:t>
            </a:r>
          </a:p>
          <a:p>
            <a:endParaRPr lang="en-SG" sz="2000">
              <a:solidFill>
                <a:schemeClr val="bg1"/>
              </a:solidFill>
            </a:endParaRPr>
          </a:p>
          <a:p>
            <a:pPr marL="342900" indent="-342900">
              <a:buFont typeface="Arial" panose="020B0604020202020204" pitchFamily="34" charset="0"/>
              <a:buChar char="•"/>
            </a:pPr>
            <a:r>
              <a:rPr lang="en-SG" sz="2000">
                <a:solidFill>
                  <a:schemeClr val="bg1"/>
                </a:solidFill>
              </a:rPr>
              <a:t>Predicted the growing network and married it with AI applications to match shippers provided a competitive advantage to </a:t>
            </a:r>
            <a:r>
              <a:rPr lang="en-SG" sz="2000" err="1">
                <a:solidFill>
                  <a:schemeClr val="bg1"/>
                </a:solidFill>
              </a:rPr>
              <a:t>Cainiao</a:t>
            </a:r>
            <a:r>
              <a:rPr lang="en-SG" sz="2000">
                <a:solidFill>
                  <a:schemeClr val="bg1"/>
                </a:solidFill>
              </a:rPr>
              <a:t>. </a:t>
            </a:r>
          </a:p>
          <a:p>
            <a:pPr marL="342900" indent="-342900">
              <a:buFont typeface="Arial" panose="020B0604020202020204" pitchFamily="34" charset="0"/>
              <a:buChar char="•"/>
            </a:pPr>
            <a:r>
              <a:rPr lang="en-SG" sz="2000">
                <a:solidFill>
                  <a:schemeClr val="bg1"/>
                </a:solidFill>
              </a:rPr>
              <a:t>Processes an average of 42 million packages daily and with an aim of less than 3 days delivery worldwide, with the ability to connect domestically and internationally. </a:t>
            </a:r>
            <a:r>
              <a:rPr lang="en-SG" sz="2000" baseline="30000">
                <a:solidFill>
                  <a:schemeClr val="bg1"/>
                </a:solidFill>
              </a:rPr>
              <a:t>3</a:t>
            </a:r>
          </a:p>
          <a:p>
            <a:pPr marL="342900" indent="-342900">
              <a:buFont typeface="Arial" panose="020B0604020202020204" pitchFamily="34" charset="0"/>
              <a:buChar char="•"/>
            </a:pPr>
            <a:endParaRPr lang="en-SG" sz="2000" dirty="0">
              <a:solidFill>
                <a:schemeClr val="bg1"/>
              </a:solidFill>
            </a:endParaRPr>
          </a:p>
          <a:p>
            <a:pPr marL="342900" indent="-342900">
              <a:buFont typeface="Arial" panose="020B0604020202020204" pitchFamily="34" charset="0"/>
              <a:buChar char="•"/>
            </a:pPr>
            <a:endParaRPr lang="en-SG" sz="2000" dirty="0">
              <a:solidFill>
                <a:schemeClr val="bg1"/>
              </a:solidFill>
            </a:endParaRPr>
          </a:p>
          <a:p>
            <a:pPr marL="342900" indent="-342900">
              <a:buFont typeface="Arial" panose="020B0604020202020204" pitchFamily="34" charset="0"/>
              <a:buChar char="•"/>
            </a:pPr>
            <a:endParaRPr lang="en-SG" sz="2000" dirty="0">
              <a:solidFill>
                <a:schemeClr val="bg1"/>
              </a:solidFill>
            </a:endParaRPr>
          </a:p>
          <a:p>
            <a:pPr marL="342900" indent="-342900">
              <a:buFont typeface="Arial" panose="020B0604020202020204" pitchFamily="34" charset="0"/>
              <a:buChar char="•"/>
            </a:pPr>
            <a:endParaRPr lang="en-SG" sz="2000" dirty="0">
              <a:solidFill>
                <a:schemeClr val="bg1"/>
              </a:solidFill>
            </a:endParaRPr>
          </a:p>
          <a:p>
            <a:pPr marL="342900" indent="-342900">
              <a:buFont typeface="Arial" panose="020B0604020202020204" pitchFamily="34" charset="0"/>
              <a:buChar char="•"/>
            </a:pPr>
            <a:endParaRPr lang="en-SG" sz="2000">
              <a:solidFill>
                <a:schemeClr val="bg1"/>
              </a:solidFill>
            </a:endParaRPr>
          </a:p>
        </p:txBody>
      </p:sp>
    </p:spTree>
    <p:extLst>
      <p:ext uri="{BB962C8B-B14F-4D97-AF65-F5344CB8AC3E}">
        <p14:creationId xmlns:p14="http://schemas.microsoft.com/office/powerpoint/2010/main" val="2433885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0BE5EA-CF8A-47B1-9771-D867020B9AB3}"/>
              </a:ext>
            </a:extLst>
          </p:cNvPr>
          <p:cNvSpPr>
            <a:spLocks noGrp="1"/>
          </p:cNvSpPr>
          <p:nvPr>
            <p:ph type="title"/>
          </p:nvPr>
        </p:nvSpPr>
        <p:spPr>
          <a:xfrm>
            <a:off x="1141413" y="618518"/>
            <a:ext cx="9905998" cy="1018125"/>
          </a:xfrm>
        </p:spPr>
        <p:txBody>
          <a:bodyPr>
            <a:normAutofit/>
          </a:bodyPr>
          <a:lstStyle/>
          <a:p>
            <a:pPr algn="ctr"/>
            <a:r>
              <a:rPr kumimoji="0" lang="en-SG" sz="2400" b="0" i="0" u="none" strike="noStrike" kern="1200" cap="all" spc="0" normalizeH="0" baseline="0" noProof="0" dirty="0">
                <a:ln>
                  <a:noFill/>
                </a:ln>
                <a:solidFill>
                  <a:srgbClr val="000000"/>
                </a:solidFill>
                <a:effectLst>
                  <a:outerShdw blurRad="38100" dist="38100" dir="2700000" algn="tl">
                    <a:srgbClr val="000000">
                      <a:alpha val="43137"/>
                    </a:srgbClr>
                  </a:outerShdw>
                </a:effectLst>
                <a:uLnTx/>
                <a:uFillTx/>
                <a:latin typeface="Tw Cen MT" panose="020B0602020104020603"/>
                <a:ea typeface="+mj-ea"/>
                <a:cs typeface="+mj-cs"/>
              </a:rPr>
              <a:t>NATIONAL AI STRATEGY – INTELLIGENT FREIGHT PLANNING</a:t>
            </a:r>
            <a:br>
              <a:rPr lang="en-SG" b="0" i="0" u="none" strike="noStrike" baseline="0" dirty="0">
                <a:solidFill>
                  <a:srgbClr val="000000"/>
                </a:solidFill>
                <a:effectLst>
                  <a:outerShdw blurRad="38100" dist="38100" dir="2700000" algn="tl">
                    <a:srgbClr val="000000">
                      <a:alpha val="43137"/>
                    </a:srgbClr>
                  </a:outerShdw>
                </a:effectLst>
                <a:latin typeface="Fira Sans Book"/>
              </a:rPr>
            </a:br>
            <a:r>
              <a:rPr lang="en-SG" b="0" i="0" u="none" strike="noStrike" baseline="0" dirty="0">
                <a:solidFill>
                  <a:srgbClr val="000000"/>
                </a:solidFill>
                <a:effectLst>
                  <a:outerShdw blurRad="38100" dist="38100" dir="2700000" algn="tl">
                    <a:srgbClr val="000000">
                      <a:alpha val="43137"/>
                    </a:srgbClr>
                  </a:outerShdw>
                </a:effectLst>
                <a:latin typeface="Fira Sans Book"/>
              </a:rPr>
              <a:t>OVERSEAS CASE STUDY – </a:t>
            </a:r>
            <a:r>
              <a:rPr lang="en-SG" dirty="0">
                <a:solidFill>
                  <a:srgbClr val="000000"/>
                </a:solidFill>
                <a:effectLst>
                  <a:outerShdw blurRad="38100" dist="38100" dir="2700000" algn="tl">
                    <a:srgbClr val="000000">
                      <a:alpha val="43137"/>
                    </a:srgbClr>
                  </a:outerShdw>
                </a:effectLst>
                <a:latin typeface="Fira Sans Book"/>
              </a:rPr>
              <a:t>UPS</a:t>
            </a:r>
            <a:endParaRPr lang="en-SG" baseline="30000" dirty="0">
              <a:solidFill>
                <a:srgbClr val="000000"/>
              </a:solidFill>
              <a:effectLst>
                <a:outerShdw blurRad="38100" dist="38100" dir="2700000" algn="tl">
                  <a:srgbClr val="000000">
                    <a:alpha val="43137"/>
                  </a:srgbClr>
                </a:outerShdw>
              </a:effectLst>
              <a:latin typeface="Fira Sans Book"/>
            </a:endParaRPr>
          </a:p>
        </p:txBody>
      </p:sp>
      <p:sp>
        <p:nvSpPr>
          <p:cNvPr id="13" name="TextBox 12">
            <a:extLst>
              <a:ext uri="{FF2B5EF4-FFF2-40B4-BE49-F238E27FC236}">
                <a16:creationId xmlns:a16="http://schemas.microsoft.com/office/drawing/2014/main" id="{915C7474-CFED-4DF6-8965-884F18615EDC}"/>
              </a:ext>
            </a:extLst>
          </p:cNvPr>
          <p:cNvSpPr txBox="1"/>
          <p:nvPr/>
        </p:nvSpPr>
        <p:spPr>
          <a:xfrm>
            <a:off x="878155" y="1702349"/>
            <a:ext cx="10917935" cy="1015663"/>
          </a:xfrm>
          <a:prstGeom prst="rect">
            <a:avLst/>
          </a:prstGeom>
          <a:noFill/>
        </p:spPr>
        <p:txBody>
          <a:bodyPr wrap="square" rtlCol="0">
            <a:spAutoFit/>
          </a:bodyPr>
          <a:lstStyle/>
          <a:p>
            <a:pPr marL="342900" indent="-342900" algn="just">
              <a:buFont typeface="Arial" panose="020B0604020202020204" pitchFamily="34" charset="0"/>
              <a:buChar char="•"/>
            </a:pPr>
            <a:r>
              <a:rPr lang="en-SG" sz="2000">
                <a:solidFill>
                  <a:schemeClr val="bg1"/>
                </a:solidFill>
              </a:rPr>
              <a:t>Prediction and reduction of unpredictable environments and rising consumer demands</a:t>
            </a:r>
          </a:p>
          <a:p>
            <a:pPr marL="342900" indent="-342900" algn="just">
              <a:buFont typeface="Arial" panose="020B0604020202020204" pitchFamily="34" charset="0"/>
              <a:buChar char="•"/>
            </a:pPr>
            <a:r>
              <a:rPr lang="en-SG" sz="2000">
                <a:solidFill>
                  <a:schemeClr val="bg1"/>
                </a:solidFill>
              </a:rPr>
              <a:t>The collapse of linear supply chain and transportation of more dynamic digital supply networks </a:t>
            </a:r>
          </a:p>
          <a:p>
            <a:pPr marL="342900" indent="-342900" algn="just">
              <a:buFont typeface="Arial" panose="020B0604020202020204" pitchFamily="34" charset="0"/>
              <a:buChar char="•"/>
            </a:pPr>
            <a:r>
              <a:rPr lang="en-SG" sz="2000">
                <a:solidFill>
                  <a:schemeClr val="bg1"/>
                </a:solidFill>
              </a:rPr>
              <a:t>Real-time decision support</a:t>
            </a:r>
          </a:p>
        </p:txBody>
      </p:sp>
      <p:pic>
        <p:nvPicPr>
          <p:cNvPr id="14" name="Picture 13">
            <a:extLst>
              <a:ext uri="{FF2B5EF4-FFF2-40B4-BE49-F238E27FC236}">
                <a16:creationId xmlns:a16="http://schemas.microsoft.com/office/drawing/2014/main" id="{FAB1FA07-F117-40CD-871F-7ECBD1029DA7}"/>
              </a:ext>
            </a:extLst>
          </p:cNvPr>
          <p:cNvPicPr>
            <a:picLocks noChangeAspect="1"/>
          </p:cNvPicPr>
          <p:nvPr/>
        </p:nvPicPr>
        <p:blipFill>
          <a:blip r:embed="rId2"/>
          <a:stretch>
            <a:fillRect/>
          </a:stretch>
        </p:blipFill>
        <p:spPr>
          <a:xfrm>
            <a:off x="1141413" y="2995354"/>
            <a:ext cx="4088504" cy="2658602"/>
          </a:xfrm>
          <a:prstGeom prst="rect">
            <a:avLst/>
          </a:prstGeom>
        </p:spPr>
      </p:pic>
      <p:sp>
        <p:nvSpPr>
          <p:cNvPr id="6" name="TextBox 5">
            <a:extLst>
              <a:ext uri="{FF2B5EF4-FFF2-40B4-BE49-F238E27FC236}">
                <a16:creationId xmlns:a16="http://schemas.microsoft.com/office/drawing/2014/main" id="{79B5AEAD-79A4-4997-91A8-577F6362DAA3}"/>
              </a:ext>
            </a:extLst>
          </p:cNvPr>
          <p:cNvSpPr txBox="1"/>
          <p:nvPr/>
        </p:nvSpPr>
        <p:spPr>
          <a:xfrm>
            <a:off x="5439858" y="2907969"/>
            <a:ext cx="6105124" cy="2554545"/>
          </a:xfrm>
          <a:prstGeom prst="rect">
            <a:avLst/>
          </a:prstGeom>
          <a:noFill/>
        </p:spPr>
        <p:txBody>
          <a:bodyPr wrap="square" lIns="91440" tIns="45720" rIns="91440" bIns="45720" anchor="t">
            <a:spAutoFit/>
          </a:bodyPr>
          <a:lstStyle/>
          <a:p>
            <a:pPr algn="just"/>
            <a:r>
              <a:rPr lang="en-SG" sz="2000" b="1" i="1">
                <a:solidFill>
                  <a:schemeClr val="bg1"/>
                </a:solidFill>
              </a:rPr>
              <a:t>UPS’s ORION </a:t>
            </a:r>
          </a:p>
          <a:p>
            <a:pPr algn="just"/>
            <a:r>
              <a:rPr lang="en-US" sz="2000" b="0" i="1">
                <a:solidFill>
                  <a:schemeClr val="bg1"/>
                </a:solidFill>
                <a:effectLst/>
              </a:rPr>
              <a:t>On-Road Integrated Optimization and Navigation </a:t>
            </a:r>
            <a:r>
              <a:rPr lang="en-SG" sz="2000" i="1">
                <a:solidFill>
                  <a:schemeClr val="bg1"/>
                </a:solidFill>
              </a:rPr>
              <a:t>system </a:t>
            </a:r>
          </a:p>
          <a:p>
            <a:pPr algn="just"/>
            <a:endParaRPr lang="en-SG" sz="2000">
              <a:solidFill>
                <a:schemeClr val="bg1"/>
              </a:solidFill>
            </a:endParaRPr>
          </a:p>
          <a:p>
            <a:pPr marL="285750" indent="-285750" algn="just">
              <a:buFont typeface="Arial" panose="020B0604020202020204" pitchFamily="34" charset="0"/>
              <a:buChar char="•"/>
            </a:pPr>
            <a:r>
              <a:rPr lang="en-SG" sz="2000">
                <a:solidFill>
                  <a:schemeClr val="bg1"/>
                </a:solidFill>
              </a:rPr>
              <a:t>Collects data from customers, drivers and vehicles and integrates them to compute the most efficient driving paths for the deliveries.</a:t>
            </a:r>
          </a:p>
          <a:p>
            <a:pPr marL="285750" indent="-285750" algn="just">
              <a:buFont typeface="Arial" panose="020B0604020202020204" pitchFamily="34" charset="0"/>
              <a:buChar char="•"/>
            </a:pPr>
            <a:endParaRPr lang="en-SG" sz="2000">
              <a:solidFill>
                <a:schemeClr val="bg1"/>
              </a:solidFill>
            </a:endParaRPr>
          </a:p>
          <a:p>
            <a:pPr marL="285750" indent="-285750" algn="just">
              <a:buFont typeface="Arial" panose="020B0604020202020204" pitchFamily="34" charset="0"/>
              <a:buChar char="•"/>
            </a:pPr>
            <a:r>
              <a:rPr lang="en-SG" sz="2000">
                <a:solidFill>
                  <a:schemeClr val="bg1"/>
                </a:solidFill>
              </a:rPr>
              <a:t>Dynamic routing: more efficient routing changes. </a:t>
            </a:r>
            <a:r>
              <a:rPr lang="en-SG" sz="2000" baseline="30000" dirty="0">
                <a:solidFill>
                  <a:schemeClr val="bg1"/>
                </a:solidFill>
              </a:rPr>
              <a:t>5</a:t>
            </a:r>
          </a:p>
        </p:txBody>
      </p:sp>
    </p:spTree>
    <p:extLst>
      <p:ext uri="{BB962C8B-B14F-4D97-AF65-F5344CB8AC3E}">
        <p14:creationId xmlns:p14="http://schemas.microsoft.com/office/powerpoint/2010/main" val="2490568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EDAC3FF-F3F4-4B53-8E77-655D2D2E3070}"/>
              </a:ext>
            </a:extLst>
          </p:cNvPr>
          <p:cNvSpPr txBox="1"/>
          <p:nvPr/>
        </p:nvSpPr>
        <p:spPr>
          <a:xfrm>
            <a:off x="2379990" y="3451105"/>
            <a:ext cx="18086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solidFill>
                <a:srgbClr val="000000"/>
              </a:solidFill>
            </a:endParaRPr>
          </a:p>
        </p:txBody>
      </p:sp>
      <p:sp>
        <p:nvSpPr>
          <p:cNvPr id="19" name="TextBox 18">
            <a:extLst>
              <a:ext uri="{FF2B5EF4-FFF2-40B4-BE49-F238E27FC236}">
                <a16:creationId xmlns:a16="http://schemas.microsoft.com/office/drawing/2014/main" id="{BDE585E1-D855-4063-918B-0A5B97495D19}"/>
              </a:ext>
            </a:extLst>
          </p:cNvPr>
          <p:cNvSpPr txBox="1"/>
          <p:nvPr/>
        </p:nvSpPr>
        <p:spPr>
          <a:xfrm>
            <a:off x="6118103" y="5046992"/>
            <a:ext cx="18086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solidFill>
                <a:srgbClr val="000000"/>
              </a:solidFill>
            </a:endParaRPr>
          </a:p>
        </p:txBody>
      </p:sp>
      <p:pic>
        <p:nvPicPr>
          <p:cNvPr id="21" name="Picture 21" descr="Timeline, map&#10;&#10;Description automatically generated">
            <a:extLst>
              <a:ext uri="{FF2B5EF4-FFF2-40B4-BE49-F238E27FC236}">
                <a16:creationId xmlns:a16="http://schemas.microsoft.com/office/drawing/2014/main" id="{4A8F9D1D-3805-45DF-B5B6-B59EAE31C56F}"/>
              </a:ext>
            </a:extLst>
          </p:cNvPr>
          <p:cNvPicPr>
            <a:picLocks noChangeAspect="1"/>
          </p:cNvPicPr>
          <p:nvPr/>
        </p:nvPicPr>
        <p:blipFill>
          <a:blip r:embed="rId2"/>
          <a:stretch>
            <a:fillRect/>
          </a:stretch>
        </p:blipFill>
        <p:spPr>
          <a:xfrm>
            <a:off x="3252417" y="2106570"/>
            <a:ext cx="5727320" cy="4433171"/>
          </a:xfrm>
          <a:prstGeom prst="rect">
            <a:avLst/>
          </a:prstGeom>
        </p:spPr>
      </p:pic>
      <p:sp>
        <p:nvSpPr>
          <p:cNvPr id="23" name="Title 1">
            <a:extLst>
              <a:ext uri="{FF2B5EF4-FFF2-40B4-BE49-F238E27FC236}">
                <a16:creationId xmlns:a16="http://schemas.microsoft.com/office/drawing/2014/main" id="{9689FFC9-1793-43CD-A1B6-6179F7D399D0}"/>
              </a:ext>
            </a:extLst>
          </p:cNvPr>
          <p:cNvSpPr>
            <a:spLocks noGrp="1"/>
          </p:cNvSpPr>
          <p:nvPr>
            <p:ph type="title"/>
          </p:nvPr>
        </p:nvSpPr>
        <p:spPr>
          <a:xfrm>
            <a:off x="1285187" y="417235"/>
            <a:ext cx="9905998" cy="802465"/>
          </a:xfrm>
        </p:spPr>
        <p:txBody>
          <a:bodyPr>
            <a:normAutofit fontScale="90000"/>
          </a:bodyPr>
          <a:lstStyle/>
          <a:p>
            <a:pPr algn="ctr"/>
            <a:r>
              <a:rPr kumimoji="0" lang="en-SG" sz="2800" b="0" i="0" u="none" strike="noStrike" kern="1200" cap="all" spc="0" normalizeH="0" baseline="0" noProof="0" dirty="0">
                <a:ln>
                  <a:noFill/>
                </a:ln>
                <a:solidFill>
                  <a:srgbClr val="000000"/>
                </a:solidFill>
                <a:effectLst>
                  <a:outerShdw blurRad="38100" dist="38100" dir="2700000" algn="tl">
                    <a:srgbClr val="000000">
                      <a:alpha val="43137"/>
                    </a:srgbClr>
                  </a:outerShdw>
                </a:effectLst>
                <a:uLnTx/>
                <a:uFillTx/>
                <a:latin typeface="Tw Cen MT" panose="020B0602020104020603"/>
                <a:ea typeface="+mj-ea"/>
                <a:cs typeface="+mj-cs"/>
              </a:rPr>
              <a:t>NATIONAL AI STRATEGY – INTELLIGENT FREIGHT </a:t>
            </a:r>
            <a:r>
              <a:rPr lang="en-SG" sz="2800" dirty="0" err="1">
                <a:solidFill>
                  <a:srgbClr val="000000"/>
                </a:solidFill>
                <a:effectLst>
                  <a:outerShdw blurRad="38100" dist="38100" dir="2700000" algn="tl">
                    <a:srgbClr val="000000">
                      <a:alpha val="43137"/>
                    </a:srgbClr>
                  </a:outerShdw>
                </a:effectLst>
                <a:latin typeface="Tw Cen MT" panose="020B0602020104020603"/>
              </a:rPr>
              <a:t>PLANNINg</a:t>
            </a:r>
            <a:br>
              <a:rPr lang="en-SG" sz="2800" dirty="0">
                <a:solidFill>
                  <a:srgbClr val="000000"/>
                </a:solidFill>
                <a:effectLst>
                  <a:outerShdw blurRad="38100" dist="38100" dir="2700000" algn="tl">
                    <a:srgbClr val="000000">
                      <a:alpha val="43137"/>
                    </a:srgbClr>
                  </a:outerShdw>
                </a:effectLst>
                <a:latin typeface="Tw Cen MT" panose="020B0602020104020603"/>
              </a:rPr>
            </a:br>
            <a:r>
              <a:rPr kumimoji="0" lang="en-SG" sz="3600" b="0" i="0" u="none" strike="noStrike" kern="1200" cap="all" spc="0" normalizeH="0" baseline="0" noProof="0" dirty="0">
                <a:ln>
                  <a:noFill/>
                </a:ln>
                <a:solidFill>
                  <a:srgbClr val="000000"/>
                </a:solidFill>
                <a:effectLst>
                  <a:outerShdw blurRad="38100" dist="38100" dir="2700000" algn="tl">
                    <a:srgbClr val="000000">
                      <a:alpha val="43137"/>
                    </a:srgbClr>
                  </a:outerShdw>
                </a:effectLst>
                <a:uLnTx/>
                <a:uFillTx/>
                <a:latin typeface="Fira Sans Book"/>
                <a:ea typeface="+mj-ea"/>
                <a:cs typeface="+mj-cs"/>
              </a:rPr>
              <a:t>OVERSEAS CASE STUDY – AMAZON</a:t>
            </a:r>
            <a:endParaRPr lang="en-SG" sz="2800" dirty="0">
              <a:effectLst>
                <a:outerShdw blurRad="38100" dist="38100" dir="2700000" algn="tl">
                  <a:srgbClr val="000000">
                    <a:alpha val="43137"/>
                  </a:srgbClr>
                </a:outerShdw>
              </a:effectLst>
              <a:latin typeface="Tw Cen MT"/>
            </a:endParaRPr>
          </a:p>
        </p:txBody>
      </p:sp>
      <p:sp>
        <p:nvSpPr>
          <p:cNvPr id="25" name="TextBox 24">
            <a:extLst>
              <a:ext uri="{FF2B5EF4-FFF2-40B4-BE49-F238E27FC236}">
                <a16:creationId xmlns:a16="http://schemas.microsoft.com/office/drawing/2014/main" id="{B3B07BCC-5E90-4845-8EFE-886B182BE4F9}"/>
              </a:ext>
            </a:extLst>
          </p:cNvPr>
          <p:cNvSpPr txBox="1"/>
          <p:nvPr/>
        </p:nvSpPr>
        <p:spPr>
          <a:xfrm>
            <a:off x="1359201" y="1222615"/>
            <a:ext cx="97018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000000"/>
                </a:solidFill>
              </a:rPr>
              <a:t>Amazon</a:t>
            </a:r>
            <a:r>
              <a:rPr lang="en-GB" dirty="0">
                <a:solidFill>
                  <a:srgbClr val="000000"/>
                </a:solidFill>
              </a:rPr>
              <a:t> : A paradigm-changing player is showing what's possible with a truly integrated, start-to-finish supply network – and highlighting the threat to incumbents that fail to adapt their own operations.</a:t>
            </a:r>
          </a:p>
        </p:txBody>
      </p:sp>
      <p:sp>
        <p:nvSpPr>
          <p:cNvPr id="26" name="TextBox 25">
            <a:extLst>
              <a:ext uri="{FF2B5EF4-FFF2-40B4-BE49-F238E27FC236}">
                <a16:creationId xmlns:a16="http://schemas.microsoft.com/office/drawing/2014/main" id="{9FC24925-661C-4C92-B77D-096F5F672A1B}"/>
              </a:ext>
            </a:extLst>
          </p:cNvPr>
          <p:cNvSpPr txBox="1"/>
          <p:nvPr/>
        </p:nvSpPr>
        <p:spPr>
          <a:xfrm>
            <a:off x="8712320" y="28607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72029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0BE5EA-CF8A-47B1-9771-D867020B9AB3}"/>
              </a:ext>
            </a:extLst>
          </p:cNvPr>
          <p:cNvSpPr>
            <a:spLocks noGrp="1"/>
          </p:cNvSpPr>
          <p:nvPr>
            <p:ph type="title"/>
          </p:nvPr>
        </p:nvSpPr>
        <p:spPr>
          <a:xfrm>
            <a:off x="1141413" y="410047"/>
            <a:ext cx="9905998" cy="1226596"/>
          </a:xfrm>
        </p:spPr>
        <p:txBody>
          <a:bodyPr>
            <a:normAutofit fontScale="90000"/>
          </a:bodyPr>
          <a:lstStyle/>
          <a:p>
            <a:pPr algn="ctr"/>
            <a:br>
              <a:rPr lang="en-SG" sz="2400" dirty="0">
                <a:solidFill>
                  <a:srgbClr val="000000"/>
                </a:solidFill>
                <a:effectLst>
                  <a:outerShdw blurRad="38100" dist="38100" dir="2700000" algn="tl">
                    <a:srgbClr val="000000">
                      <a:alpha val="43137"/>
                    </a:srgbClr>
                  </a:outerShdw>
                </a:effectLst>
                <a:latin typeface="Tw Cen MT" panose="020B0602020104020603"/>
              </a:rPr>
            </a:br>
            <a:br>
              <a:rPr lang="en-SG" sz="2400" dirty="0">
                <a:effectLst>
                  <a:outerShdw blurRad="38100" dist="38100" dir="2700000" algn="tl">
                    <a:srgbClr val="000000">
                      <a:alpha val="43137"/>
                    </a:srgbClr>
                  </a:outerShdw>
                </a:effectLst>
                <a:latin typeface="Tw Cen MT" panose="020B0602020104020603"/>
              </a:rPr>
            </a:br>
            <a:br>
              <a:rPr lang="en-SG" sz="2400" dirty="0">
                <a:effectLst>
                  <a:outerShdw blurRad="38100" dist="38100" dir="2700000" algn="tl">
                    <a:srgbClr val="000000">
                      <a:alpha val="43137"/>
                    </a:srgbClr>
                  </a:outerShdw>
                </a:effectLst>
                <a:latin typeface="Tw Cen MT" panose="020B0602020104020603"/>
              </a:rPr>
            </a:br>
            <a:br>
              <a:rPr lang="en-SG" sz="2400" dirty="0">
                <a:effectLst>
                  <a:outerShdw blurRad="38100" dist="38100" dir="2700000" algn="tl">
                    <a:srgbClr val="000000">
                      <a:alpha val="43137"/>
                    </a:srgbClr>
                  </a:outerShdw>
                </a:effectLst>
                <a:latin typeface="Tw Cen MT" panose="020B0602020104020603"/>
              </a:rPr>
            </a:br>
            <a:r>
              <a:rPr kumimoji="0" lang="en-SG" sz="2800" b="0" i="0" u="none" strike="noStrike" kern="1200" cap="all" spc="0" normalizeH="0" baseline="0" noProof="0" dirty="0">
                <a:ln>
                  <a:noFill/>
                </a:ln>
                <a:solidFill>
                  <a:srgbClr val="000000"/>
                </a:solidFill>
                <a:effectLst>
                  <a:outerShdw blurRad="38100" dist="38100" dir="2700000" algn="tl">
                    <a:srgbClr val="000000">
                      <a:alpha val="43137"/>
                    </a:srgbClr>
                  </a:outerShdw>
                </a:effectLst>
                <a:uLnTx/>
                <a:uFillTx/>
                <a:latin typeface="Tw Cen MT" panose="020B0602020104020603"/>
                <a:ea typeface="+mj-ea"/>
                <a:cs typeface="+mj-cs"/>
              </a:rPr>
              <a:t>NATIONAL AI STRATEGY – INTELLIGENT FREIGHT PLANNING</a:t>
            </a:r>
            <a:br>
              <a:rPr kumimoji="0" lang="en-SG" sz="2800" b="0" i="0" u="none" strike="noStrike" kern="1200" cap="all" spc="0" normalizeH="0" baseline="0" noProof="0" dirty="0">
                <a:ln>
                  <a:noFill/>
                </a:ln>
                <a:solidFill>
                  <a:srgbClr val="000000"/>
                </a:solidFill>
                <a:effectLst>
                  <a:outerShdw blurRad="38100" dist="38100" dir="2700000" algn="tl">
                    <a:srgbClr val="000000">
                      <a:alpha val="43137"/>
                    </a:srgbClr>
                  </a:outerShdw>
                </a:effectLst>
                <a:uLnTx/>
                <a:uFillTx/>
                <a:latin typeface="Tw Cen MT" panose="020B0602020104020603"/>
                <a:ea typeface="+mj-ea"/>
                <a:cs typeface="+mj-cs"/>
              </a:rPr>
            </a:br>
            <a:r>
              <a:rPr lang="en-SG" sz="4000" dirty="0">
                <a:solidFill>
                  <a:srgbClr val="000000"/>
                </a:solidFill>
                <a:effectLst>
                  <a:outerShdw blurRad="38100" dist="38100" dir="2700000" algn="tl">
                    <a:srgbClr val="000000">
                      <a:alpha val="43137"/>
                    </a:srgbClr>
                  </a:outerShdw>
                </a:effectLst>
                <a:latin typeface="Fira Sans Book"/>
              </a:rPr>
              <a:t>CONCLUSION</a:t>
            </a:r>
            <a:br>
              <a:rPr lang="en-SG" sz="2800" b="0" i="0" u="none" strike="noStrike" baseline="0" dirty="0">
                <a:solidFill>
                  <a:srgbClr val="000000"/>
                </a:solidFill>
                <a:effectLst>
                  <a:outerShdw blurRad="38100" dist="38100" dir="2700000" algn="tl">
                    <a:srgbClr val="000000">
                      <a:alpha val="43137"/>
                    </a:srgbClr>
                  </a:outerShdw>
                </a:effectLst>
                <a:latin typeface="Tw Cen MT"/>
              </a:rPr>
            </a:br>
            <a:br>
              <a:rPr lang="en-SG" sz="2800" dirty="0">
                <a:effectLst>
                  <a:outerShdw blurRad="38100" dist="38100" dir="2700000" algn="tl">
                    <a:srgbClr val="000000">
                      <a:alpha val="43137"/>
                    </a:srgbClr>
                  </a:outerShdw>
                </a:effectLst>
                <a:latin typeface="Tw Cen MT"/>
              </a:rPr>
            </a:br>
            <a:br>
              <a:rPr lang="en-SG" sz="2400" dirty="0">
                <a:effectLst>
                  <a:outerShdw blurRad="38100" dist="38100" dir="2700000" algn="tl">
                    <a:srgbClr val="000000">
                      <a:alpha val="43137"/>
                    </a:srgbClr>
                  </a:outerShdw>
                </a:effectLst>
                <a:latin typeface="Tw Cen MT"/>
              </a:rPr>
            </a:br>
            <a:br>
              <a:rPr lang="en-SG" sz="2400" dirty="0">
                <a:effectLst>
                  <a:outerShdw blurRad="38100" dist="38100" dir="2700000" algn="tl">
                    <a:srgbClr val="000000">
                      <a:alpha val="43137"/>
                    </a:srgbClr>
                  </a:outerShdw>
                </a:effectLst>
                <a:latin typeface="Tw Cen MT"/>
              </a:rPr>
            </a:br>
            <a:br>
              <a:rPr lang="en-SG" dirty="0">
                <a:effectLst>
                  <a:outerShdw blurRad="38100" dist="38100" dir="2700000" algn="tl">
                    <a:srgbClr val="000000">
                      <a:alpha val="43137"/>
                    </a:srgbClr>
                  </a:outerShdw>
                </a:effectLst>
                <a:latin typeface="Fira Sans Book"/>
              </a:rPr>
            </a:br>
            <a:endParaRPr lang="en-SG" dirty="0">
              <a:solidFill>
                <a:srgbClr val="000000"/>
              </a:solidFill>
              <a:effectLst>
                <a:outerShdw blurRad="38100" dist="38100" dir="2700000" algn="tl">
                  <a:srgbClr val="000000">
                    <a:alpha val="43137"/>
                  </a:srgbClr>
                </a:outerShdw>
              </a:effectLst>
              <a:latin typeface="Fira Sans Book"/>
            </a:endParaRPr>
          </a:p>
        </p:txBody>
      </p:sp>
      <p:sp>
        <p:nvSpPr>
          <p:cNvPr id="7" name="TextBox 6">
            <a:extLst>
              <a:ext uri="{FF2B5EF4-FFF2-40B4-BE49-F238E27FC236}">
                <a16:creationId xmlns:a16="http://schemas.microsoft.com/office/drawing/2014/main" id="{E2D2F153-6382-4626-90C5-2F05983A3EE8}"/>
              </a:ext>
            </a:extLst>
          </p:cNvPr>
          <p:cNvSpPr txBox="1"/>
          <p:nvPr/>
        </p:nvSpPr>
        <p:spPr>
          <a:xfrm>
            <a:off x="1867423" y="1287647"/>
            <a:ext cx="82101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400" b="1" dirty="0">
                <a:solidFill>
                  <a:schemeClr val="bg1"/>
                </a:solidFill>
                <a:ea typeface="+mn-lt"/>
                <a:cs typeface="+mn-lt"/>
              </a:rPr>
              <a:t>Leverage on AI to share information and collaborate in an integrated manner</a:t>
            </a:r>
            <a:endParaRPr lang="en-GB" sz="2400" dirty="0">
              <a:solidFill>
                <a:schemeClr val="bg1"/>
              </a:solidFill>
              <a:ea typeface="+mn-lt"/>
              <a:cs typeface="+mn-lt"/>
            </a:endParaRPr>
          </a:p>
        </p:txBody>
      </p:sp>
      <p:pic>
        <p:nvPicPr>
          <p:cNvPr id="1026" name="Picture 2" descr="Pick! - Infocomm Media Development Authority">
            <a:extLst>
              <a:ext uri="{FF2B5EF4-FFF2-40B4-BE49-F238E27FC236}">
                <a16:creationId xmlns:a16="http://schemas.microsoft.com/office/drawing/2014/main" id="{DF010F11-607E-41C3-B6CA-E254D403289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6283"/>
          <a:stretch/>
        </p:blipFill>
        <p:spPr bwMode="auto">
          <a:xfrm>
            <a:off x="2780823" y="2733712"/>
            <a:ext cx="1742686" cy="9116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p 5 blockchain projects in the logistics industry">
            <a:extLst>
              <a:ext uri="{FF2B5EF4-FFF2-40B4-BE49-F238E27FC236}">
                <a16:creationId xmlns:a16="http://schemas.microsoft.com/office/drawing/2014/main" id="{BDF07015-5CDA-48FE-AA9F-539301870C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6175" y="2681581"/>
            <a:ext cx="4976335" cy="9116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iniao reveals plans for five global logistics hubs">
            <a:extLst>
              <a:ext uri="{FF2B5EF4-FFF2-40B4-BE49-F238E27FC236}">
                <a16:creationId xmlns:a16="http://schemas.microsoft.com/office/drawing/2014/main" id="{B9182B50-7042-4176-8977-6875C2CCDE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495" y="4248661"/>
            <a:ext cx="2594741" cy="98139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6F442FA-437C-4B27-BAF9-E82C444D3EE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27135" y="4003771"/>
            <a:ext cx="1065501" cy="12688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Amazon's logos reflect its evolution - Marketplace">
            <a:extLst>
              <a:ext uri="{FF2B5EF4-FFF2-40B4-BE49-F238E27FC236}">
                <a16:creationId xmlns:a16="http://schemas.microsoft.com/office/drawing/2014/main" id="{4431AD70-8EE5-4797-A120-E0471D94C9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9441" y="4080164"/>
            <a:ext cx="4171166" cy="1149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081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F69207-C862-459F-9981-964A27ECC29E}"/>
              </a:ext>
            </a:extLst>
          </p:cNvPr>
          <p:cNvSpPr txBox="1">
            <a:spLocks/>
          </p:cNvSpPr>
          <p:nvPr/>
        </p:nvSpPr>
        <p:spPr>
          <a:xfrm>
            <a:off x="2050337" y="471437"/>
            <a:ext cx="9905998" cy="106076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a:solidFill>
                  <a:schemeClr val="bg1"/>
                </a:solidFill>
              </a:rPr>
              <a:t>References</a:t>
            </a:r>
            <a:endParaRPr lang="en-SG">
              <a:solidFill>
                <a:schemeClr val="bg1"/>
              </a:solidFill>
            </a:endParaRPr>
          </a:p>
        </p:txBody>
      </p:sp>
      <p:sp>
        <p:nvSpPr>
          <p:cNvPr id="2" name="TextBox 1">
            <a:extLst>
              <a:ext uri="{FF2B5EF4-FFF2-40B4-BE49-F238E27FC236}">
                <a16:creationId xmlns:a16="http://schemas.microsoft.com/office/drawing/2014/main" id="{4374E3C9-CC76-47CE-9C3A-51AF8F4E3AEA}"/>
              </a:ext>
            </a:extLst>
          </p:cNvPr>
          <p:cNvSpPr txBox="1"/>
          <p:nvPr/>
        </p:nvSpPr>
        <p:spPr>
          <a:xfrm>
            <a:off x="2206604" y="1720840"/>
            <a:ext cx="9658694" cy="4801314"/>
          </a:xfrm>
          <a:prstGeom prst="rect">
            <a:avLst/>
          </a:prstGeom>
          <a:noFill/>
        </p:spPr>
        <p:txBody>
          <a:bodyPr wrap="square" lIns="91440" tIns="45720" rIns="91440" bIns="45720" rtlCol="0" anchor="t">
            <a:spAutoFit/>
          </a:bodyPr>
          <a:lstStyle/>
          <a:p>
            <a:r>
              <a:rPr lang="en-GB" sz="1200">
                <a:solidFill>
                  <a:srgbClr val="000000"/>
                </a:solidFill>
              </a:rPr>
              <a:t>1. National AI Strategy: The next key frontier of Singapore's Smart Nation Journey</a:t>
            </a:r>
          </a:p>
          <a:p>
            <a:pPr>
              <a:spcAft>
                <a:spcPts val="600"/>
              </a:spcAft>
            </a:pPr>
            <a:r>
              <a:rPr lang="en-US" sz="1200" dirty="0">
                <a:solidFill>
                  <a:srgbClr val="000000"/>
                </a:solidFill>
              </a:rPr>
              <a:t>https://www.smartnation.gov.sg/why-Smart-Nation/NationalAIStrategy</a:t>
            </a:r>
          </a:p>
          <a:p>
            <a:r>
              <a:rPr lang="en-US" sz="1200">
                <a:solidFill>
                  <a:srgbClr val="000000"/>
                </a:solidFill>
              </a:rPr>
              <a:t>2. How are global shippers evolving to meet tomorrow’s demand?</a:t>
            </a:r>
          </a:p>
          <a:p>
            <a:pPr>
              <a:spcAft>
                <a:spcPts val="600"/>
              </a:spcAft>
            </a:pPr>
            <a:r>
              <a:rPr lang="en-US" sz="1200" dirty="0">
                <a:solidFill>
                  <a:srgbClr val="000000"/>
                </a:solidFill>
              </a:rPr>
              <a:t>https://www2.deloitte.com/content/dam/insights/us/articles/4954_FoM-and-movement-of-goods/4954_FoM-and-movement-of-goods.pdf</a:t>
            </a:r>
          </a:p>
          <a:p>
            <a:r>
              <a:rPr lang="en-GB" sz="1200">
                <a:solidFill>
                  <a:srgbClr val="000000"/>
                </a:solidFill>
              </a:rPr>
              <a:t>3. </a:t>
            </a:r>
            <a:r>
              <a:rPr lang="en-GB" sz="1200" err="1">
                <a:solidFill>
                  <a:srgbClr val="000000"/>
                </a:solidFill>
              </a:rPr>
              <a:t>Cainiao</a:t>
            </a:r>
            <a:r>
              <a:rPr lang="en-GB" sz="1200">
                <a:solidFill>
                  <a:srgbClr val="000000"/>
                </a:solidFill>
              </a:rPr>
              <a:t> Network – Smart Logistics Network </a:t>
            </a:r>
          </a:p>
          <a:p>
            <a:r>
              <a:rPr lang="en-GB" sz="1200" dirty="0">
                <a:solidFill>
                  <a:srgbClr val="000000"/>
                </a:solidFill>
              </a:rPr>
              <a:t>https://www.alibabagroup.com/en/ir/presentations/Investor_Day_2019_CainiaoNetwork.pdf</a:t>
            </a:r>
          </a:p>
          <a:p>
            <a:r>
              <a:rPr lang="en-GB" sz="1200">
                <a:solidFill>
                  <a:srgbClr val="000000"/>
                </a:solidFill>
              </a:rPr>
              <a:t>4. </a:t>
            </a:r>
            <a:r>
              <a:rPr lang="en-GB" sz="1200" err="1">
                <a:solidFill>
                  <a:srgbClr val="000000"/>
                </a:solidFill>
              </a:rPr>
              <a:t>Cainiao</a:t>
            </a:r>
            <a:r>
              <a:rPr lang="en-GB" sz="1200">
                <a:solidFill>
                  <a:srgbClr val="000000"/>
                </a:solidFill>
              </a:rPr>
              <a:t> Network Overview </a:t>
            </a:r>
          </a:p>
          <a:p>
            <a:pPr>
              <a:spcAft>
                <a:spcPts val="600"/>
              </a:spcAft>
            </a:pPr>
            <a:r>
              <a:rPr lang="en-GB" sz="1200" dirty="0">
                <a:solidFill>
                  <a:srgbClr val="000000"/>
                </a:solidFill>
              </a:rPr>
              <a:t>https://www.alizila.com/wp-content/uploads/2016/09/Cainiao-Factsheet.pdf?x95431</a:t>
            </a:r>
          </a:p>
          <a:p>
            <a:pPr>
              <a:spcAft>
                <a:spcPts val="600"/>
              </a:spcAft>
            </a:pPr>
            <a:r>
              <a:rPr lang="en-GB" sz="1200">
                <a:solidFill>
                  <a:srgbClr val="000000"/>
                </a:solidFill>
              </a:rPr>
              <a:t>5. UPS ORION to Be Deployed to 70% of U.S. Routes in 2015; Delivers Significant 5. Sustainability Benefits. </a:t>
            </a:r>
            <a:r>
              <a:rPr lang="en-GB" sz="1200" dirty="0">
                <a:solidFill>
                  <a:srgbClr val="000000"/>
                </a:solidFill>
              </a:rPr>
              <a:t>https://www.pressroom.ups.com/pressroom/ContentDetailsViewer.page?ConceptType=PressReleases&amp;id=1426329559785-791#:~:text=UPS's%20ORION%20routing%20system%20uses,route%20for%20the%20specific%20day.</a:t>
            </a:r>
          </a:p>
          <a:p>
            <a:r>
              <a:rPr lang="en-GB" sz="1200">
                <a:solidFill>
                  <a:srgbClr val="000000"/>
                </a:solidFill>
              </a:rPr>
              <a:t>6. Freight Planning definition</a:t>
            </a:r>
          </a:p>
          <a:p>
            <a:r>
              <a:rPr lang="en-GB" sz="1200" dirty="0">
                <a:solidFill>
                  <a:srgbClr val="000000"/>
                </a:solidFill>
              </a:rPr>
              <a:t>https://docs.infor.com/ln/10.4/en-us/lnolh/help/ff/freight/freight_ff_fp.html</a:t>
            </a:r>
          </a:p>
          <a:p>
            <a:r>
              <a:rPr lang="en-GB" sz="1200">
                <a:solidFill>
                  <a:srgbClr val="000000"/>
                </a:solidFill>
              </a:rPr>
              <a:t>7. Parcel lockers go nationwide with Pick!</a:t>
            </a:r>
          </a:p>
          <a:p>
            <a:pPr>
              <a:spcAft>
                <a:spcPts val="600"/>
              </a:spcAft>
            </a:pPr>
            <a:r>
              <a:rPr lang="en-GB" sz="1200" dirty="0">
                <a:solidFill>
                  <a:srgbClr val="000000"/>
                </a:solidFill>
              </a:rPr>
              <a:t>https://www.imda.gov.sg/news-and-events/impact-news/2020/08/Parcel-Lockers-Go-Nationwide-With-Pick</a:t>
            </a:r>
          </a:p>
          <a:p>
            <a:r>
              <a:rPr lang="en-GB" sz="1200">
                <a:solidFill>
                  <a:srgbClr val="000000"/>
                </a:solidFill>
              </a:rPr>
              <a:t>8. Formation of Pick to Roll Out Nationwide Parcel Locker Network</a:t>
            </a:r>
          </a:p>
          <a:p>
            <a:pPr>
              <a:spcAft>
                <a:spcPts val="600"/>
              </a:spcAft>
            </a:pPr>
            <a:r>
              <a:rPr lang="en-US" sz="1200" dirty="0">
                <a:solidFill>
                  <a:srgbClr val="000000"/>
                </a:solidFill>
              </a:rPr>
              <a:t>https://www.imda.gov.sg/news-and-events/Media-Room/Media-Releases/2020/Formation-of-Pick-to-Roll-Out-Nationwide-Parcel-Locker-Network</a:t>
            </a:r>
          </a:p>
          <a:p>
            <a:r>
              <a:rPr lang="en-US" sz="1200">
                <a:solidFill>
                  <a:srgbClr val="000000"/>
                </a:solidFill>
              </a:rPr>
              <a:t>9. </a:t>
            </a:r>
            <a:r>
              <a:rPr lang="en-US" sz="1200" err="1">
                <a:solidFill>
                  <a:srgbClr val="000000"/>
                </a:solidFill>
              </a:rPr>
              <a:t>TradeLens</a:t>
            </a:r>
            <a:r>
              <a:rPr lang="en-US" sz="1200">
                <a:solidFill>
                  <a:srgbClr val="000000"/>
                </a:solidFill>
              </a:rPr>
              <a:t> Data Sharing Specification</a:t>
            </a:r>
          </a:p>
          <a:p>
            <a:r>
              <a:rPr lang="en-US" sz="1200" dirty="0">
                <a:solidFill>
                  <a:srgbClr val="000000"/>
                </a:solidFill>
              </a:rPr>
              <a:t>https://docs.tradelens.com/reference/data_sharing_specification/</a:t>
            </a:r>
          </a:p>
          <a:p>
            <a:endParaRPr lang="en-US" sz="1200" dirty="0">
              <a:solidFill>
                <a:srgbClr val="000000"/>
              </a:solidFill>
            </a:endParaRPr>
          </a:p>
          <a:p>
            <a:r>
              <a:rPr lang="en-SG" sz="1200">
                <a:solidFill>
                  <a:srgbClr val="000000"/>
                </a:solidFill>
              </a:rPr>
              <a:t>10. Gavin van Marle, "Hamburg and Rotterdam lead the way in call for data sharing among ports", Loadstar,June12 2018.</a:t>
            </a:r>
          </a:p>
          <a:p>
            <a:r>
              <a:rPr lang="en-SG" sz="1200">
                <a:solidFill>
                  <a:srgbClr val="000000"/>
                </a:solidFill>
              </a:rPr>
              <a:t>11. Chi Le, "Maersk-reinventing the shipping industry using the IoT and blockchain, "Harvard Business School Digital Initative, November 15, 2017.</a:t>
            </a:r>
          </a:p>
          <a:p>
            <a:endParaRPr lang="en-SG" sz="1200" dirty="0">
              <a:solidFill>
                <a:srgbClr val="000000"/>
              </a:solidFill>
            </a:endParaRPr>
          </a:p>
        </p:txBody>
      </p:sp>
    </p:spTree>
    <p:extLst>
      <p:ext uri="{BB962C8B-B14F-4D97-AF65-F5344CB8AC3E}">
        <p14:creationId xmlns:p14="http://schemas.microsoft.com/office/powerpoint/2010/main" val="3501886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05EFDCD-811A-49C7-B106-44CF50D38D5E}"/>
              </a:ext>
            </a:extLst>
          </p:cNvPr>
          <p:cNvSpPr txBox="1">
            <a:spLocks/>
          </p:cNvSpPr>
          <p:nvPr/>
        </p:nvSpPr>
        <p:spPr>
          <a:xfrm>
            <a:off x="2165322" y="695175"/>
            <a:ext cx="934954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4000">
                <a:solidFill>
                  <a:schemeClr val="bg1"/>
                </a:solidFill>
              </a:rPr>
              <a:t>AGENDA</a:t>
            </a:r>
            <a:endParaRPr lang="en-SG" sz="4000">
              <a:solidFill>
                <a:schemeClr val="bg1"/>
              </a:solidFill>
            </a:endParaRPr>
          </a:p>
        </p:txBody>
      </p:sp>
      <p:graphicFrame>
        <p:nvGraphicFramePr>
          <p:cNvPr id="9" name="Table 9">
            <a:extLst>
              <a:ext uri="{FF2B5EF4-FFF2-40B4-BE49-F238E27FC236}">
                <a16:creationId xmlns:a16="http://schemas.microsoft.com/office/drawing/2014/main" id="{9CECD1B7-B783-4814-B0A0-0D239DE2C565}"/>
              </a:ext>
            </a:extLst>
          </p:cNvPr>
          <p:cNvGraphicFramePr>
            <a:graphicFrameLocks noGrp="1"/>
          </p:cNvGraphicFramePr>
          <p:nvPr>
            <p:extLst>
              <p:ext uri="{D42A27DB-BD31-4B8C-83A1-F6EECF244321}">
                <p14:modId xmlns:p14="http://schemas.microsoft.com/office/powerpoint/2010/main" val="1651425655"/>
              </p:ext>
            </p:extLst>
          </p:nvPr>
        </p:nvGraphicFramePr>
        <p:xfrm>
          <a:off x="2787650" y="2332566"/>
          <a:ext cx="7766050" cy="4053840"/>
        </p:xfrm>
        <a:graphic>
          <a:graphicData uri="http://schemas.openxmlformats.org/drawingml/2006/table">
            <a:tbl>
              <a:tblPr firstRow="1" bandRow="1">
                <a:tableStyleId>{72833802-FEF1-4C79-8D5D-14CF1EAF98D9}</a:tableStyleId>
              </a:tblPr>
              <a:tblGrid>
                <a:gridCol w="869950">
                  <a:extLst>
                    <a:ext uri="{9D8B030D-6E8A-4147-A177-3AD203B41FA5}">
                      <a16:colId xmlns:a16="http://schemas.microsoft.com/office/drawing/2014/main" val="3982520320"/>
                    </a:ext>
                  </a:extLst>
                </a:gridCol>
                <a:gridCol w="4548716">
                  <a:extLst>
                    <a:ext uri="{9D8B030D-6E8A-4147-A177-3AD203B41FA5}">
                      <a16:colId xmlns:a16="http://schemas.microsoft.com/office/drawing/2014/main" val="2225488159"/>
                    </a:ext>
                  </a:extLst>
                </a:gridCol>
                <a:gridCol w="2347384">
                  <a:extLst>
                    <a:ext uri="{9D8B030D-6E8A-4147-A177-3AD203B41FA5}">
                      <a16:colId xmlns:a16="http://schemas.microsoft.com/office/drawing/2014/main" val="1803220031"/>
                    </a:ext>
                  </a:extLst>
                </a:gridCol>
              </a:tblGrid>
              <a:tr h="370840">
                <a:tc>
                  <a:txBody>
                    <a:bodyPr/>
                    <a:lstStyle/>
                    <a:p>
                      <a:r>
                        <a:rPr lang="en-SG" dirty="0"/>
                        <a:t>No.</a:t>
                      </a:r>
                    </a:p>
                  </a:txBody>
                  <a:tcPr/>
                </a:tc>
                <a:tc>
                  <a:txBody>
                    <a:bodyPr/>
                    <a:lstStyle/>
                    <a:p>
                      <a:r>
                        <a:rPr lang="en-SG" dirty="0"/>
                        <a:t>Section</a:t>
                      </a:r>
                    </a:p>
                  </a:txBody>
                  <a:tcPr/>
                </a:tc>
                <a:tc>
                  <a:txBody>
                    <a:bodyPr/>
                    <a:lstStyle/>
                    <a:p>
                      <a:r>
                        <a:rPr lang="en-SG" dirty="0"/>
                        <a:t>Presenter</a:t>
                      </a:r>
                    </a:p>
                  </a:txBody>
                  <a:tcPr/>
                </a:tc>
                <a:extLst>
                  <a:ext uri="{0D108BD9-81ED-4DB2-BD59-A6C34878D82A}">
                    <a16:rowId xmlns:a16="http://schemas.microsoft.com/office/drawing/2014/main" val="3893580654"/>
                  </a:ext>
                </a:extLst>
              </a:tr>
              <a:tr h="370840">
                <a:tc>
                  <a:txBody>
                    <a:bodyPr/>
                    <a:lstStyle/>
                    <a:p>
                      <a:r>
                        <a:rPr lang="en-SG" dirty="0">
                          <a:solidFill>
                            <a:schemeClr val="bg1"/>
                          </a:solidFill>
                        </a:rPr>
                        <a:t>1</a:t>
                      </a:r>
                    </a:p>
                  </a:txBody>
                  <a:tcPr/>
                </a:tc>
                <a:tc>
                  <a:txBody>
                    <a:bodyPr/>
                    <a:lstStyle/>
                    <a:p>
                      <a:r>
                        <a:rPr lang="en-SG" dirty="0">
                          <a:solidFill>
                            <a:schemeClr val="bg1"/>
                          </a:solidFill>
                        </a:rPr>
                        <a:t>Introduction to Freight Planning</a:t>
                      </a:r>
                    </a:p>
                  </a:txBody>
                  <a:tcPr>
                    <a:lnR w="12700" cap="flat" cmpd="sng" algn="ctr">
                      <a:solidFill>
                        <a:schemeClr val="accent2">
                          <a:lumMod val="60000"/>
                          <a:lumOff val="40000"/>
                        </a:schemeClr>
                      </a:solidFill>
                      <a:prstDash val="solid"/>
                      <a:round/>
                      <a:headEnd type="none" w="med" len="med"/>
                      <a:tailEnd type="none" w="med" len="med"/>
                    </a:lnR>
                  </a:tcPr>
                </a:tc>
                <a:tc rowSpan="4">
                  <a:txBody>
                    <a:bodyPr/>
                    <a:lstStyle/>
                    <a:p>
                      <a:r>
                        <a:rPr lang="en-SG" dirty="0">
                          <a:solidFill>
                            <a:schemeClr val="bg1"/>
                          </a:solidFill>
                        </a:rPr>
                        <a:t>Peirong</a:t>
                      </a:r>
                    </a:p>
                  </a:txBody>
                  <a:tcPr>
                    <a:lnL w="12700" cap="flat" cmpd="sng" algn="ctr">
                      <a:solidFill>
                        <a:schemeClr val="accent2">
                          <a:lumMod val="60000"/>
                          <a:lumOff val="40000"/>
                        </a:schemeClr>
                      </a:solidFill>
                      <a:prstDash val="solid"/>
                      <a:round/>
                      <a:headEnd type="none" w="med" len="med"/>
                      <a:tailEnd type="none" w="med" len="med"/>
                    </a:lnL>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2160194866"/>
                  </a:ext>
                </a:extLst>
              </a:tr>
              <a:tr h="370840">
                <a:tc>
                  <a:txBody>
                    <a:bodyPr/>
                    <a:lstStyle/>
                    <a:p>
                      <a:r>
                        <a:rPr lang="en-SG" dirty="0">
                          <a:solidFill>
                            <a:schemeClr val="bg1"/>
                          </a:solidFill>
                        </a:rPr>
                        <a:t>2</a:t>
                      </a:r>
                    </a:p>
                  </a:txBody>
                  <a:tcPr/>
                </a:tc>
                <a:tc>
                  <a:txBody>
                    <a:bodyPr/>
                    <a:lstStyle/>
                    <a:p>
                      <a:r>
                        <a:rPr lang="en-SG" dirty="0">
                          <a:solidFill>
                            <a:schemeClr val="bg1"/>
                          </a:solidFill>
                        </a:rPr>
                        <a:t>Challenges</a:t>
                      </a:r>
                    </a:p>
                  </a:txBody>
                  <a:tcPr>
                    <a:lnR w="12700" cap="flat" cmpd="sng" algn="ctr">
                      <a:solidFill>
                        <a:schemeClr val="accent2">
                          <a:lumMod val="60000"/>
                          <a:lumOff val="40000"/>
                        </a:schemeClr>
                      </a:solidFill>
                      <a:prstDash val="solid"/>
                      <a:round/>
                      <a:headEnd type="none" w="med" len="med"/>
                      <a:tailEnd type="none" w="med" len="med"/>
                    </a:lnR>
                  </a:tcPr>
                </a:tc>
                <a:tc vMerge="1">
                  <a:txBody>
                    <a:bodyPr/>
                    <a:lstStyle/>
                    <a:p>
                      <a:endParaRPr lang="en-SG">
                        <a:solidFill>
                          <a:schemeClr val="bg1"/>
                        </a:solidFill>
                      </a:endParaRPr>
                    </a:p>
                  </a:txBody>
                  <a:tcPr/>
                </a:tc>
                <a:extLst>
                  <a:ext uri="{0D108BD9-81ED-4DB2-BD59-A6C34878D82A}">
                    <a16:rowId xmlns:a16="http://schemas.microsoft.com/office/drawing/2014/main" val="173029425"/>
                  </a:ext>
                </a:extLst>
              </a:tr>
              <a:tr h="370840">
                <a:tc>
                  <a:txBody>
                    <a:bodyPr/>
                    <a:lstStyle/>
                    <a:p>
                      <a:r>
                        <a:rPr lang="en-SG" dirty="0">
                          <a:solidFill>
                            <a:schemeClr val="bg1"/>
                          </a:solidFill>
                        </a:rPr>
                        <a:t>3</a:t>
                      </a:r>
                    </a:p>
                  </a:txBody>
                  <a:tcPr/>
                </a:tc>
                <a:tc>
                  <a:txBody>
                    <a:bodyPr/>
                    <a:lstStyle/>
                    <a:p>
                      <a:pPr lvl="0">
                        <a:buNone/>
                      </a:pPr>
                      <a:r>
                        <a:rPr lang="en-SG" dirty="0">
                          <a:solidFill>
                            <a:schemeClr val="bg1"/>
                          </a:solidFill>
                        </a:rPr>
                        <a:t>Objectives &amp; First Steps</a:t>
                      </a:r>
                      <a:endParaRPr lang="en-US" dirty="0"/>
                    </a:p>
                  </a:txBody>
                  <a:tcPr>
                    <a:lnR w="12700" cap="flat" cmpd="sng" algn="ctr">
                      <a:solidFill>
                        <a:schemeClr val="accent2">
                          <a:lumMod val="60000"/>
                          <a:lumOff val="40000"/>
                        </a:schemeClr>
                      </a:solidFill>
                      <a:prstDash val="solid"/>
                      <a:round/>
                      <a:headEnd type="none" w="med" len="med"/>
                      <a:tailEnd type="none" w="med" len="med"/>
                    </a:lnR>
                  </a:tcPr>
                </a:tc>
                <a:tc vMerge="1">
                  <a:txBody>
                    <a:bodyPr/>
                    <a:lstStyle/>
                    <a:p>
                      <a:endParaRPr lang="en-SG">
                        <a:solidFill>
                          <a:schemeClr val="bg1"/>
                        </a:solidFill>
                      </a:endParaRPr>
                    </a:p>
                  </a:txBody>
                  <a:tcPr/>
                </a:tc>
                <a:extLst>
                  <a:ext uri="{0D108BD9-81ED-4DB2-BD59-A6C34878D82A}">
                    <a16:rowId xmlns:a16="http://schemas.microsoft.com/office/drawing/2014/main" val="3036413239"/>
                  </a:ext>
                </a:extLst>
              </a:tr>
              <a:tr h="370840">
                <a:tc>
                  <a:txBody>
                    <a:bodyPr/>
                    <a:lstStyle/>
                    <a:p>
                      <a:r>
                        <a:rPr lang="en-SG" dirty="0">
                          <a:solidFill>
                            <a:schemeClr val="bg1"/>
                          </a:solidFill>
                        </a:rPr>
                        <a:t>4</a:t>
                      </a:r>
                    </a:p>
                  </a:txBody>
                  <a:tcPr/>
                </a:tc>
                <a:tc>
                  <a:txBody>
                    <a:bodyPr/>
                    <a:lstStyle/>
                    <a:p>
                      <a:pPr lvl="0">
                        <a:buNone/>
                      </a:pPr>
                      <a:r>
                        <a:rPr lang="en-SG" dirty="0">
                          <a:solidFill>
                            <a:schemeClr val="bg1"/>
                          </a:solidFill>
                        </a:rPr>
                        <a:t>Outcome &amp; Benefits</a:t>
                      </a:r>
                    </a:p>
                  </a:txBody>
                  <a:tcPr>
                    <a:lnR w="12700" cap="flat" cmpd="sng" algn="ctr">
                      <a:solidFill>
                        <a:schemeClr val="accent2">
                          <a:lumMod val="60000"/>
                          <a:lumOff val="40000"/>
                        </a:schemeClr>
                      </a:solidFill>
                      <a:prstDash val="solid"/>
                      <a:round/>
                      <a:headEnd type="none" w="med" len="med"/>
                      <a:tailEnd type="none" w="med" len="med"/>
                    </a:lnR>
                  </a:tcPr>
                </a:tc>
                <a:tc vMerge="1">
                  <a:txBody>
                    <a:bodyPr/>
                    <a:lstStyle/>
                    <a:p>
                      <a:endParaRPr lang="en-US"/>
                    </a:p>
                  </a:txBody>
                  <a:tcPr>
                    <a:lnL w="12700" cap="flat" cmpd="sng" algn="ctr">
                      <a:solidFill>
                        <a:schemeClr val="accent2">
                          <a:lumMod val="60000"/>
                          <a:lumOff val="40000"/>
                        </a:schemeClr>
                      </a:solidFill>
                      <a:prstDash val="solid"/>
                      <a:round/>
                      <a:headEnd type="none" w="med" len="med"/>
                      <a:tailEnd type="none" w="med" len="med"/>
                    </a:lnL>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176061698"/>
                  </a:ext>
                </a:extLst>
              </a:tr>
              <a:tr h="370840">
                <a:tc>
                  <a:txBody>
                    <a:bodyPr/>
                    <a:lstStyle/>
                    <a:p>
                      <a:r>
                        <a:rPr lang="en-SG" dirty="0">
                          <a:solidFill>
                            <a:schemeClr val="bg1"/>
                          </a:solidFill>
                        </a:rPr>
                        <a:t>5</a:t>
                      </a:r>
                    </a:p>
                  </a:txBody>
                  <a:tcPr/>
                </a:tc>
                <a:tc>
                  <a:txBody>
                    <a:bodyPr/>
                    <a:lstStyle/>
                    <a:p>
                      <a:pPr lvl="0">
                        <a:buNone/>
                      </a:pPr>
                      <a:r>
                        <a:rPr lang="en-SG" dirty="0">
                          <a:solidFill>
                            <a:schemeClr val="bg1"/>
                          </a:solidFill>
                        </a:rPr>
                        <a:t>Applying Data Analytics</a:t>
                      </a:r>
                    </a:p>
                  </a:txBody>
                  <a:tcPr>
                    <a:lnR w="12700" cap="flat" cmpd="sng" algn="ctr">
                      <a:solidFill>
                        <a:schemeClr val="accent2">
                          <a:lumMod val="60000"/>
                          <a:lumOff val="40000"/>
                        </a:schemeClr>
                      </a:solidFill>
                      <a:prstDash val="solid"/>
                      <a:round/>
                      <a:headEnd type="none" w="med" len="med"/>
                      <a:tailEnd type="none" w="med" len="med"/>
                    </a:lnR>
                  </a:tcPr>
                </a:tc>
                <a:tc>
                  <a:txBody>
                    <a:bodyPr/>
                    <a:lstStyle/>
                    <a:p>
                      <a:pPr marL="0" lvl="0" algn="l">
                        <a:buNone/>
                      </a:pPr>
                      <a:r>
                        <a:rPr lang="en-SG" sz="1800" kern="1200" dirty="0">
                          <a:solidFill>
                            <a:schemeClr val="bg1"/>
                          </a:solidFill>
                          <a:latin typeface="+mn-lt"/>
                          <a:ea typeface="+mn-ea"/>
                          <a:cs typeface="+mn-cs"/>
                        </a:rPr>
                        <a:t>Kar Ghee</a:t>
                      </a:r>
                    </a:p>
                  </a:txBody>
                  <a:tcPr>
                    <a:lnL w="12700" cap="flat" cmpd="sng" algn="ctr">
                      <a:solidFill>
                        <a:schemeClr val="accent2">
                          <a:lumMod val="60000"/>
                          <a:lumOff val="40000"/>
                        </a:schemeClr>
                      </a:solidFill>
                      <a:prstDash val="solid"/>
                      <a:round/>
                      <a:headEnd type="none" w="med" len="med"/>
                      <a:tailEnd type="none" w="med" len="med"/>
                    </a:lnL>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125887263"/>
                  </a:ext>
                </a:extLst>
              </a:tr>
              <a:tr h="370840">
                <a:tc>
                  <a:txBody>
                    <a:bodyPr/>
                    <a:lstStyle/>
                    <a:p>
                      <a:r>
                        <a:rPr lang="en-SG" dirty="0">
                          <a:solidFill>
                            <a:schemeClr val="bg1"/>
                          </a:solidFill>
                        </a:rPr>
                        <a:t>6</a:t>
                      </a:r>
                    </a:p>
                  </a:txBody>
                  <a:tcPr/>
                </a:tc>
                <a:tc>
                  <a:txBody>
                    <a:bodyPr/>
                    <a:lstStyle/>
                    <a:p>
                      <a:pPr lvl="0">
                        <a:buNone/>
                      </a:pPr>
                      <a:r>
                        <a:rPr lang="en-SG" dirty="0">
                          <a:solidFill>
                            <a:schemeClr val="bg1"/>
                          </a:solidFill>
                        </a:rPr>
                        <a:t>Local &amp; Global Examples</a:t>
                      </a:r>
                      <a:endParaRPr lang="en-US" dirty="0"/>
                    </a:p>
                    <a:p>
                      <a:pPr marL="285750" lvl="0" indent="-285750">
                        <a:buFontTx/>
                        <a:buChar char="-"/>
                      </a:pPr>
                      <a:r>
                        <a:rPr lang="en-SG" dirty="0">
                          <a:solidFill>
                            <a:schemeClr val="bg1"/>
                          </a:solidFill>
                        </a:rPr>
                        <a:t>Pick!</a:t>
                      </a:r>
                      <a:endParaRPr lang="en-SG" dirty="0"/>
                    </a:p>
                    <a:p>
                      <a:pPr marL="285750" lvl="0" indent="-285750">
                        <a:buFontTx/>
                        <a:buChar char="-"/>
                      </a:pPr>
                      <a:r>
                        <a:rPr lang="en-SG" dirty="0" err="1">
                          <a:solidFill>
                            <a:schemeClr val="bg1"/>
                          </a:solidFill>
                        </a:rPr>
                        <a:t>Tradelens</a:t>
                      </a:r>
                      <a:endParaRPr lang="en-SG">
                        <a:solidFill>
                          <a:schemeClr val="bg1"/>
                        </a:solidFill>
                      </a:endParaRPr>
                    </a:p>
                  </a:txBody>
                  <a:tcPr>
                    <a:lnR w="12700" cap="flat" cmpd="sng" algn="ctr">
                      <a:solidFill>
                        <a:schemeClr val="accent2">
                          <a:lumMod val="60000"/>
                          <a:lumOff val="40000"/>
                        </a:schemeClr>
                      </a:solidFill>
                      <a:prstDash val="solid"/>
                      <a:round/>
                      <a:headEnd type="none" w="med" len="med"/>
                      <a:tailEnd type="none" w="med" len="med"/>
                    </a:lnR>
                  </a:tcPr>
                </a:tc>
                <a:tc>
                  <a:txBody>
                    <a:bodyPr/>
                    <a:lstStyle/>
                    <a:p>
                      <a:pPr marL="0" algn="l" defTabSz="914400" rtl="0" eaLnBrk="1" latinLnBrk="0" hangingPunct="1"/>
                      <a:r>
                        <a:rPr lang="en-SG" sz="1800" kern="1200" dirty="0">
                          <a:solidFill>
                            <a:schemeClr val="bg1"/>
                          </a:solidFill>
                          <a:latin typeface="+mn-lt"/>
                          <a:ea typeface="+mn-ea"/>
                          <a:cs typeface="+mn-cs"/>
                        </a:rPr>
                        <a:t>Benjamin</a:t>
                      </a:r>
                    </a:p>
                  </a:txBody>
                  <a:tcPr>
                    <a:lnL w="12700" cap="flat" cmpd="sng" algn="ctr">
                      <a:solidFill>
                        <a:schemeClr val="accent2">
                          <a:lumMod val="60000"/>
                          <a:lumOff val="40000"/>
                        </a:schemeClr>
                      </a:solidFill>
                      <a:prstDash val="solid"/>
                      <a:round/>
                      <a:headEnd type="none" w="med" len="med"/>
                      <a:tailEnd type="none" w="med" len="med"/>
                    </a:lnL>
                    <a:lnT w="12700" cap="flat" cmpd="sng" algn="ctr">
                      <a:solidFill>
                        <a:schemeClr val="accent2">
                          <a:lumMod val="60000"/>
                          <a:lumOff val="40000"/>
                        </a:schemeClr>
                      </a:solidFill>
                      <a:prstDash val="solid"/>
                      <a:round/>
                      <a:headEnd type="none" w="med" len="med"/>
                      <a:tailEnd type="none" w="med" len="med"/>
                    </a:lnT>
                  </a:tcPr>
                </a:tc>
                <a:extLst>
                  <a:ext uri="{0D108BD9-81ED-4DB2-BD59-A6C34878D82A}">
                    <a16:rowId xmlns:a16="http://schemas.microsoft.com/office/drawing/2014/main" val="1083677901"/>
                  </a:ext>
                </a:extLst>
              </a:tr>
              <a:tr h="370840">
                <a:tc>
                  <a:txBody>
                    <a:bodyPr/>
                    <a:lstStyle/>
                    <a:p>
                      <a:r>
                        <a:rPr lang="en-SG" dirty="0">
                          <a:solidFill>
                            <a:schemeClr val="bg1"/>
                          </a:solidFill>
                        </a:rPr>
                        <a:t>7</a:t>
                      </a:r>
                    </a:p>
                  </a:txBody>
                  <a:tcPr/>
                </a:tc>
                <a:tc>
                  <a:txBody>
                    <a:bodyPr/>
                    <a:lstStyle/>
                    <a:p>
                      <a:r>
                        <a:rPr lang="en-SG" dirty="0">
                          <a:solidFill>
                            <a:schemeClr val="bg1"/>
                          </a:solidFill>
                        </a:rPr>
                        <a:t>Overseas Case Studies</a:t>
                      </a:r>
                    </a:p>
                    <a:p>
                      <a:pPr marL="285750" indent="-285750">
                        <a:buFontTx/>
                        <a:buChar char="-"/>
                      </a:pPr>
                      <a:r>
                        <a:rPr lang="en-SG" err="1">
                          <a:solidFill>
                            <a:schemeClr val="bg1"/>
                          </a:solidFill>
                        </a:rPr>
                        <a:t>Cainiao</a:t>
                      </a:r>
                      <a:endParaRPr lang="en-SG">
                        <a:solidFill>
                          <a:schemeClr val="bg1"/>
                        </a:solidFill>
                      </a:endParaRPr>
                    </a:p>
                    <a:p>
                      <a:pPr marL="285750" indent="-285750">
                        <a:buFontTx/>
                        <a:buChar char="-"/>
                      </a:pPr>
                      <a:r>
                        <a:rPr lang="en-SG" dirty="0">
                          <a:solidFill>
                            <a:schemeClr val="bg1"/>
                          </a:solidFill>
                        </a:rPr>
                        <a:t>UPS ORION</a:t>
                      </a:r>
                    </a:p>
                  </a:txBody>
                  <a:tcPr>
                    <a:lnR w="12700" cap="flat" cmpd="sng" algn="ctr">
                      <a:solidFill>
                        <a:schemeClr val="accent2">
                          <a:lumMod val="60000"/>
                          <a:lumOff val="40000"/>
                        </a:schemeClr>
                      </a:solidFill>
                      <a:prstDash val="solid"/>
                      <a:round/>
                      <a:headEnd type="none" w="med" len="med"/>
                      <a:tailEnd type="none" w="med" len="med"/>
                    </a:lnR>
                  </a:tcPr>
                </a:tc>
                <a:tc>
                  <a:txBody>
                    <a:bodyPr/>
                    <a:lstStyle/>
                    <a:p>
                      <a:r>
                        <a:rPr lang="en-SG" dirty="0">
                          <a:solidFill>
                            <a:schemeClr val="bg1"/>
                          </a:solidFill>
                        </a:rPr>
                        <a:t>Meng Hwee</a:t>
                      </a:r>
                    </a:p>
                  </a:txBody>
                  <a:tcPr>
                    <a:lnL w="12700" cap="flat" cmpd="sng" algn="ctr">
                      <a:solidFill>
                        <a:schemeClr val="accent2">
                          <a:lumMod val="60000"/>
                          <a:lumOff val="40000"/>
                        </a:schemeClr>
                      </a:solidFill>
                      <a:prstDash val="solid"/>
                      <a:round/>
                      <a:headEnd type="none" w="med" len="med"/>
                      <a:tailEnd type="none" w="med" len="med"/>
                    </a:lnL>
                  </a:tcPr>
                </a:tc>
                <a:extLst>
                  <a:ext uri="{0D108BD9-81ED-4DB2-BD59-A6C34878D82A}">
                    <a16:rowId xmlns:a16="http://schemas.microsoft.com/office/drawing/2014/main" val="3714286456"/>
                  </a:ext>
                </a:extLst>
              </a:tr>
            </a:tbl>
          </a:graphicData>
        </a:graphic>
      </p:graphicFrame>
    </p:spTree>
    <p:extLst>
      <p:ext uri="{BB962C8B-B14F-4D97-AF65-F5344CB8AC3E}">
        <p14:creationId xmlns:p14="http://schemas.microsoft.com/office/powerpoint/2010/main" val="137640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638DD7E-A022-4404-8EDD-2F8E2D067D16}"/>
              </a:ext>
            </a:extLst>
          </p:cNvPr>
          <p:cNvSpPr>
            <a:spLocks noGrp="1"/>
          </p:cNvSpPr>
          <p:nvPr>
            <p:ph type="title"/>
          </p:nvPr>
        </p:nvSpPr>
        <p:spPr>
          <a:xfrm>
            <a:off x="1141413" y="291548"/>
            <a:ext cx="9905998" cy="1805540"/>
          </a:xfrm>
          <a:ln>
            <a:noFill/>
          </a:ln>
        </p:spPr>
        <p:txBody>
          <a:bodyPr>
            <a:noAutofit/>
          </a:bodyPr>
          <a:lstStyle/>
          <a:p>
            <a:pPr algn="ctr"/>
            <a:r>
              <a:rPr lang="en-SG" sz="2400">
                <a:solidFill>
                  <a:schemeClr val="bg1"/>
                </a:solidFill>
                <a:effectLst>
                  <a:outerShdw blurRad="38100" dist="38100" dir="2700000" algn="tl">
                    <a:srgbClr val="000000">
                      <a:alpha val="43137"/>
                    </a:srgbClr>
                  </a:outerShdw>
                </a:effectLst>
              </a:rPr>
              <a:t>NATIONAL AI STRATEGY – INTELLIGENT FREIGHT PLANNING</a:t>
            </a:r>
            <a:br>
              <a:rPr lang="en-SG" sz="4000">
                <a:solidFill>
                  <a:schemeClr val="bg1"/>
                </a:solidFill>
                <a:effectLst>
                  <a:outerShdw blurRad="38100" dist="38100" dir="2700000" algn="tl">
                    <a:srgbClr val="000000">
                      <a:alpha val="43137"/>
                    </a:srgbClr>
                  </a:outerShdw>
                </a:effectLst>
              </a:rPr>
            </a:br>
            <a:r>
              <a:rPr lang="en-SG" sz="4000">
                <a:solidFill>
                  <a:schemeClr val="bg1"/>
                </a:solidFill>
                <a:effectLst>
                  <a:outerShdw blurRad="38100" dist="38100" dir="2700000" algn="tl">
                    <a:srgbClr val="000000">
                      <a:alpha val="43137"/>
                    </a:srgbClr>
                  </a:outerShdw>
                </a:effectLst>
              </a:rPr>
              <a:t>INTRODUCTION </a:t>
            </a:r>
            <a:endParaRPr lang="en-SG" sz="2400">
              <a:solidFill>
                <a:schemeClr val="bg1"/>
              </a:solidFill>
            </a:endParaRPr>
          </a:p>
        </p:txBody>
      </p:sp>
      <p:pic>
        <p:nvPicPr>
          <p:cNvPr id="1028" name="Picture 4" descr="Freight Forwarder Singapore | M&amp;P International Freights">
            <a:extLst>
              <a:ext uri="{FF2B5EF4-FFF2-40B4-BE49-F238E27FC236}">
                <a16:creationId xmlns:a16="http://schemas.microsoft.com/office/drawing/2014/main" id="{D266AEB7-87E6-4927-815F-8E7A71E75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737" y="1893453"/>
            <a:ext cx="7169350" cy="27250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F22DD5-7905-472D-BE19-D2AE82A3A6F1}"/>
              </a:ext>
            </a:extLst>
          </p:cNvPr>
          <p:cNvSpPr txBox="1"/>
          <p:nvPr/>
        </p:nvSpPr>
        <p:spPr>
          <a:xfrm>
            <a:off x="1713815" y="4874797"/>
            <a:ext cx="8946884" cy="1015663"/>
          </a:xfrm>
          <a:prstGeom prst="rect">
            <a:avLst/>
          </a:prstGeom>
          <a:noFill/>
        </p:spPr>
        <p:txBody>
          <a:bodyPr wrap="square" lIns="91440" tIns="45720" rIns="91440" bIns="45720" anchor="t">
            <a:spAutoFit/>
          </a:bodyPr>
          <a:lstStyle/>
          <a:p>
            <a:r>
              <a:rPr lang="en-GB" sz="2000" b="0" i="0">
                <a:solidFill>
                  <a:srgbClr val="333333"/>
                </a:solidFill>
                <a:effectLst/>
              </a:rPr>
              <a:t>Freight planning refers to planning of the transportation of incoming and outgoing goods, with the aims to choose the most cost-effective metho</a:t>
            </a:r>
            <a:r>
              <a:rPr lang="en-GB" sz="2000">
                <a:solidFill>
                  <a:srgbClr val="333333"/>
                </a:solidFill>
              </a:rPr>
              <a:t>ds</a:t>
            </a:r>
            <a:r>
              <a:rPr lang="en-GB" sz="2000" b="0" i="0">
                <a:solidFill>
                  <a:srgbClr val="333333"/>
                </a:solidFill>
                <a:effectLst/>
              </a:rPr>
              <a:t> to get goods in and out of the site at the right timing. </a:t>
            </a:r>
            <a:r>
              <a:rPr lang="en-GB" sz="2000" baseline="30000">
                <a:solidFill>
                  <a:srgbClr val="333333"/>
                </a:solidFill>
              </a:rPr>
              <a:t>6</a:t>
            </a:r>
            <a:endParaRPr lang="en-SG" sz="2000" baseline="30000"/>
          </a:p>
        </p:txBody>
      </p:sp>
    </p:spTree>
    <p:extLst>
      <p:ext uri="{BB962C8B-B14F-4D97-AF65-F5344CB8AC3E}">
        <p14:creationId xmlns:p14="http://schemas.microsoft.com/office/powerpoint/2010/main" val="406459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92A425-8607-4C5E-837F-5D8BAAE43CA4}"/>
              </a:ext>
            </a:extLst>
          </p:cNvPr>
          <p:cNvSpPr/>
          <p:nvPr/>
        </p:nvSpPr>
        <p:spPr>
          <a:xfrm>
            <a:off x="1713436" y="2036710"/>
            <a:ext cx="4600293" cy="123786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7" name="TextBox 6">
            <a:extLst>
              <a:ext uri="{FF2B5EF4-FFF2-40B4-BE49-F238E27FC236}">
                <a16:creationId xmlns:a16="http://schemas.microsoft.com/office/drawing/2014/main" id="{84D5241E-B7DB-4936-A134-CE2F36C39F15}"/>
              </a:ext>
            </a:extLst>
          </p:cNvPr>
          <p:cNvSpPr txBox="1"/>
          <p:nvPr/>
        </p:nvSpPr>
        <p:spPr>
          <a:xfrm>
            <a:off x="1714584" y="2056846"/>
            <a:ext cx="4362943" cy="1231106"/>
          </a:xfrm>
          <a:prstGeom prst="rect">
            <a:avLst/>
          </a:prstGeom>
          <a:noFill/>
        </p:spPr>
        <p:txBody>
          <a:bodyPr wrap="square">
            <a:spAutoFit/>
          </a:bodyPr>
          <a:lstStyle/>
          <a:p>
            <a:r>
              <a:rPr lang="en-GB" sz="2000" b="1" i="0" u="none" strike="noStrike" baseline="0">
                <a:solidFill>
                  <a:schemeClr val="bg1"/>
                </a:solidFill>
              </a:rPr>
              <a:t>Multi-player Ecosystem</a:t>
            </a:r>
          </a:p>
          <a:p>
            <a:r>
              <a:rPr lang="en-GB">
                <a:solidFill>
                  <a:schemeClr val="bg1"/>
                </a:solidFill>
              </a:rPr>
              <a:t>Including </a:t>
            </a:r>
            <a:r>
              <a:rPr lang="en-GB" b="0" i="0" u="none" strike="noStrike" baseline="0">
                <a:solidFill>
                  <a:schemeClr val="bg1"/>
                </a:solidFill>
              </a:rPr>
              <a:t>port operators, freight forwarders, container depot operators, hauliers and third-party logistics service providers</a:t>
            </a:r>
            <a:endParaRPr lang="en-SG">
              <a:solidFill>
                <a:schemeClr val="bg1"/>
              </a:solidFill>
            </a:endParaRPr>
          </a:p>
        </p:txBody>
      </p:sp>
      <p:sp>
        <p:nvSpPr>
          <p:cNvPr id="8" name="Rectangle 7">
            <a:extLst>
              <a:ext uri="{FF2B5EF4-FFF2-40B4-BE49-F238E27FC236}">
                <a16:creationId xmlns:a16="http://schemas.microsoft.com/office/drawing/2014/main" id="{F0D57353-3EF1-48AD-98A7-E6D4A6CC2E8E}"/>
              </a:ext>
            </a:extLst>
          </p:cNvPr>
          <p:cNvSpPr/>
          <p:nvPr/>
        </p:nvSpPr>
        <p:spPr>
          <a:xfrm>
            <a:off x="1713435" y="3397385"/>
            <a:ext cx="4600293" cy="124613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11" name="Rectangle 10">
            <a:extLst>
              <a:ext uri="{FF2B5EF4-FFF2-40B4-BE49-F238E27FC236}">
                <a16:creationId xmlns:a16="http://schemas.microsoft.com/office/drawing/2014/main" id="{E28FF973-30FB-4B14-ABF0-7F1CADA0DCA0}"/>
              </a:ext>
            </a:extLst>
          </p:cNvPr>
          <p:cNvSpPr/>
          <p:nvPr/>
        </p:nvSpPr>
        <p:spPr>
          <a:xfrm>
            <a:off x="1721264" y="4752954"/>
            <a:ext cx="4612923" cy="124613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bg1"/>
              </a:solidFill>
            </a:endParaRPr>
          </a:p>
        </p:txBody>
      </p:sp>
      <p:sp>
        <p:nvSpPr>
          <p:cNvPr id="13" name="TextBox 12">
            <a:extLst>
              <a:ext uri="{FF2B5EF4-FFF2-40B4-BE49-F238E27FC236}">
                <a16:creationId xmlns:a16="http://schemas.microsoft.com/office/drawing/2014/main" id="{1DBB30BE-D44F-4881-BF2A-C6699F575D56}"/>
              </a:ext>
            </a:extLst>
          </p:cNvPr>
          <p:cNvSpPr txBox="1"/>
          <p:nvPr/>
        </p:nvSpPr>
        <p:spPr>
          <a:xfrm>
            <a:off x="1713434" y="3655963"/>
            <a:ext cx="3539877" cy="677108"/>
          </a:xfrm>
          <a:prstGeom prst="rect">
            <a:avLst/>
          </a:prstGeom>
          <a:noFill/>
        </p:spPr>
        <p:txBody>
          <a:bodyPr wrap="square">
            <a:spAutoFit/>
          </a:bodyPr>
          <a:lstStyle/>
          <a:p>
            <a:r>
              <a:rPr lang="en-GB" sz="2000" b="1" i="0" u="none" strike="noStrike" baseline="0">
                <a:solidFill>
                  <a:schemeClr val="bg1"/>
                </a:solidFill>
              </a:rPr>
              <a:t>Highly manual processes</a:t>
            </a:r>
          </a:p>
          <a:p>
            <a:r>
              <a:rPr lang="en-SG">
                <a:solidFill>
                  <a:schemeClr val="bg1"/>
                </a:solidFill>
              </a:rPr>
              <a:t>Inefficiencies and congestion</a:t>
            </a:r>
          </a:p>
        </p:txBody>
      </p:sp>
      <p:sp>
        <p:nvSpPr>
          <p:cNvPr id="10" name="TextBox 9">
            <a:extLst>
              <a:ext uri="{FF2B5EF4-FFF2-40B4-BE49-F238E27FC236}">
                <a16:creationId xmlns:a16="http://schemas.microsoft.com/office/drawing/2014/main" id="{9ABD60D3-0C90-413A-B4C1-13CBB6DA7D2E}"/>
              </a:ext>
            </a:extLst>
          </p:cNvPr>
          <p:cNvSpPr txBox="1"/>
          <p:nvPr/>
        </p:nvSpPr>
        <p:spPr>
          <a:xfrm>
            <a:off x="1716426" y="4902099"/>
            <a:ext cx="4499399" cy="1015663"/>
          </a:xfrm>
          <a:prstGeom prst="rect">
            <a:avLst/>
          </a:prstGeom>
          <a:noFill/>
        </p:spPr>
        <p:txBody>
          <a:bodyPr wrap="square">
            <a:spAutoFit/>
          </a:bodyPr>
          <a:lstStyle/>
          <a:p>
            <a:r>
              <a:rPr lang="en-GB" sz="2000" b="1">
                <a:solidFill>
                  <a:schemeClr val="bg1"/>
                </a:solidFill>
              </a:rPr>
              <a:t>Many i</a:t>
            </a:r>
            <a:r>
              <a:rPr lang="en-GB" sz="2000" b="1" i="0" u="none" strike="noStrike" baseline="0">
                <a:solidFill>
                  <a:schemeClr val="bg1"/>
                </a:solidFill>
              </a:rPr>
              <a:t>ndependently-operated systems</a:t>
            </a:r>
          </a:p>
          <a:p>
            <a:r>
              <a:rPr lang="en-GB" sz="2000">
                <a:solidFill>
                  <a:schemeClr val="bg1"/>
                </a:solidFill>
              </a:rPr>
              <a:t>Lack of connection across the different parties in the chain</a:t>
            </a:r>
          </a:p>
        </p:txBody>
      </p:sp>
      <p:sp>
        <p:nvSpPr>
          <p:cNvPr id="15" name="Title 1">
            <a:extLst>
              <a:ext uri="{FF2B5EF4-FFF2-40B4-BE49-F238E27FC236}">
                <a16:creationId xmlns:a16="http://schemas.microsoft.com/office/drawing/2014/main" id="{1638DD7E-A022-4404-8EDD-2F8E2D067D16}"/>
              </a:ext>
            </a:extLst>
          </p:cNvPr>
          <p:cNvSpPr>
            <a:spLocks noGrp="1"/>
          </p:cNvSpPr>
          <p:nvPr>
            <p:ph type="title"/>
          </p:nvPr>
        </p:nvSpPr>
        <p:spPr>
          <a:xfrm>
            <a:off x="1141413" y="39944"/>
            <a:ext cx="9905998" cy="2057144"/>
          </a:xfrm>
          <a:ln>
            <a:noFill/>
          </a:ln>
        </p:spPr>
        <p:txBody>
          <a:bodyPr>
            <a:noAutofit/>
          </a:bodyPr>
          <a:lstStyle/>
          <a:p>
            <a:pPr algn="ctr"/>
            <a:br>
              <a:rPr lang="en-SG" sz="2400" dirty="0">
                <a:solidFill>
                  <a:schemeClr val="bg1"/>
                </a:solidFill>
                <a:effectLst>
                  <a:outerShdw blurRad="38100" dist="38100" dir="2700000" algn="tl">
                    <a:srgbClr val="000000">
                      <a:alpha val="43137"/>
                    </a:srgbClr>
                  </a:outerShdw>
                </a:effectLst>
              </a:rPr>
            </a:br>
            <a:r>
              <a:rPr lang="en-SG" sz="2400">
                <a:solidFill>
                  <a:schemeClr val="bg1"/>
                </a:solidFill>
                <a:effectLst>
                  <a:outerShdw blurRad="38100" dist="38100" dir="2700000" algn="tl">
                    <a:srgbClr val="000000">
                      <a:alpha val="43137"/>
                    </a:srgbClr>
                  </a:outerShdw>
                </a:effectLst>
              </a:rPr>
              <a:t> NATIONAL AI STRATEGY – INTELLIGENT FREIGHT PLANNING</a:t>
            </a:r>
            <a:r>
              <a:rPr lang="en-SG" sz="2400" baseline="30000">
                <a:solidFill>
                  <a:schemeClr val="bg1"/>
                </a:solidFill>
                <a:effectLst>
                  <a:outerShdw blurRad="38100" dist="38100" dir="2700000" algn="tl">
                    <a:srgbClr val="000000">
                      <a:alpha val="43137"/>
                    </a:srgbClr>
                  </a:outerShdw>
                </a:effectLst>
              </a:rPr>
              <a:t>1</a:t>
            </a:r>
            <a:br>
              <a:rPr lang="en-SG" sz="4000" baseline="30000" dirty="0">
                <a:effectLst>
                  <a:outerShdw blurRad="38100" dist="38100" dir="2700000" algn="tl">
                    <a:srgbClr val="000000">
                      <a:alpha val="43137"/>
                    </a:srgbClr>
                  </a:outerShdw>
                </a:effectLst>
              </a:rPr>
            </a:br>
            <a:r>
              <a:rPr lang="en-SG" sz="4000">
                <a:solidFill>
                  <a:schemeClr val="bg1"/>
                </a:solidFill>
                <a:effectLst>
                  <a:outerShdw blurRad="38100" dist="38100" dir="2700000" algn="tl">
                    <a:srgbClr val="000000">
                      <a:alpha val="43137"/>
                    </a:srgbClr>
                  </a:outerShdw>
                </a:effectLst>
              </a:rPr>
              <a:t>challenges</a:t>
            </a:r>
            <a:r>
              <a:rPr lang="en-SG" sz="4000" dirty="0">
                <a:solidFill>
                  <a:schemeClr val="bg1"/>
                </a:solidFill>
                <a:effectLst>
                  <a:outerShdw blurRad="38100" dist="38100" dir="2700000" algn="tl">
                    <a:srgbClr val="000000">
                      <a:alpha val="43137"/>
                    </a:srgbClr>
                  </a:outerShdw>
                </a:effectLst>
              </a:rPr>
              <a:t> </a:t>
            </a:r>
            <a:endParaRPr lang="en-SG" sz="2400">
              <a:solidFill>
                <a:schemeClr val="bg1"/>
              </a:solidFill>
            </a:endParaRPr>
          </a:p>
        </p:txBody>
      </p:sp>
      <p:sp>
        <p:nvSpPr>
          <p:cNvPr id="21" name="Oval 20">
            <a:extLst>
              <a:ext uri="{FF2B5EF4-FFF2-40B4-BE49-F238E27FC236}">
                <a16:creationId xmlns:a16="http://schemas.microsoft.com/office/drawing/2014/main" id="{20F49F22-9A73-494D-A724-28963557CA55}"/>
              </a:ext>
            </a:extLst>
          </p:cNvPr>
          <p:cNvSpPr/>
          <p:nvPr/>
        </p:nvSpPr>
        <p:spPr>
          <a:xfrm>
            <a:off x="6077529" y="2177514"/>
            <a:ext cx="1075085" cy="1019877"/>
          </a:xfrm>
          <a:prstGeom prst="ellipse">
            <a:avLst/>
          </a:prstGeom>
          <a:solidFill>
            <a:schemeClr val="tx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26" name="Picture 2" descr="Multiplayer icon mode isolated contour Royalty Free Vector">
            <a:extLst>
              <a:ext uri="{FF2B5EF4-FFF2-40B4-BE49-F238E27FC236}">
                <a16:creationId xmlns:a16="http://schemas.microsoft.com/office/drawing/2014/main" id="{50BDCF29-E430-470E-B7FB-90970F40A94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841" t="15010" r="8467" b="22475"/>
          <a:stretch/>
        </p:blipFill>
        <p:spPr bwMode="auto">
          <a:xfrm>
            <a:off x="6341040" y="2451882"/>
            <a:ext cx="548062" cy="447479"/>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a:extLst>
              <a:ext uri="{FF2B5EF4-FFF2-40B4-BE49-F238E27FC236}">
                <a16:creationId xmlns:a16="http://schemas.microsoft.com/office/drawing/2014/main" id="{1ECD1BFC-F2F1-428D-93B3-779C1D4E7321}"/>
              </a:ext>
            </a:extLst>
          </p:cNvPr>
          <p:cNvSpPr/>
          <p:nvPr/>
        </p:nvSpPr>
        <p:spPr>
          <a:xfrm>
            <a:off x="6077528" y="3497759"/>
            <a:ext cx="1075085" cy="1019877"/>
          </a:xfrm>
          <a:prstGeom prst="ellipse">
            <a:avLst/>
          </a:prstGeom>
          <a:solidFill>
            <a:schemeClr val="tx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30" name="Picture 6" descr="Icon Labor #21186 - Free Icons Library">
            <a:extLst>
              <a:ext uri="{FF2B5EF4-FFF2-40B4-BE49-F238E27FC236}">
                <a16:creationId xmlns:a16="http://schemas.microsoft.com/office/drawing/2014/main" id="{EC63FBA1-2A9E-4234-9727-BF0C96B711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3611" y="3734184"/>
            <a:ext cx="366266" cy="584200"/>
          </a:xfrm>
          <a:prstGeom prst="rect">
            <a:avLst/>
          </a:prstGeom>
          <a:noFill/>
          <a:extLst>
            <a:ext uri="{909E8E84-426E-40DD-AFC4-6F175D3DCCD1}">
              <a14:hiddenFill xmlns:a14="http://schemas.microsoft.com/office/drawing/2010/main">
                <a:solidFill>
                  <a:srgbClr val="FFFFFF"/>
                </a:solidFill>
              </a14:hiddenFill>
            </a:ext>
          </a:extLst>
        </p:spPr>
      </p:pic>
      <p:sp>
        <p:nvSpPr>
          <p:cNvPr id="26" name="Oval 25">
            <a:extLst>
              <a:ext uri="{FF2B5EF4-FFF2-40B4-BE49-F238E27FC236}">
                <a16:creationId xmlns:a16="http://schemas.microsoft.com/office/drawing/2014/main" id="{00B29188-0717-4A84-BD28-D086A035E7E6}"/>
              </a:ext>
            </a:extLst>
          </p:cNvPr>
          <p:cNvSpPr/>
          <p:nvPr/>
        </p:nvSpPr>
        <p:spPr>
          <a:xfrm>
            <a:off x="6077528" y="4863261"/>
            <a:ext cx="1075085" cy="1019877"/>
          </a:xfrm>
          <a:prstGeom prst="ellipse">
            <a:avLst/>
          </a:prstGeom>
          <a:solidFill>
            <a:schemeClr val="tx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32" name="Picture 8" descr="System Icons - Download Free Vector Icons | Noun Project">
            <a:extLst>
              <a:ext uri="{FF2B5EF4-FFF2-40B4-BE49-F238E27FC236}">
                <a16:creationId xmlns:a16="http://schemas.microsoft.com/office/drawing/2014/main" id="{5FD22C44-6F7B-4F96-AFB6-F1F55C967CC8}"/>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180" t="7741" r="6885" b="22463"/>
          <a:stretch/>
        </p:blipFill>
        <p:spPr bwMode="auto">
          <a:xfrm>
            <a:off x="6295087" y="5096813"/>
            <a:ext cx="699002" cy="56773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Connector: Elbow 26">
            <a:extLst>
              <a:ext uri="{FF2B5EF4-FFF2-40B4-BE49-F238E27FC236}">
                <a16:creationId xmlns:a16="http://schemas.microsoft.com/office/drawing/2014/main" id="{5A36CBAA-D95E-450B-8816-4A173A1E1D0B}"/>
              </a:ext>
            </a:extLst>
          </p:cNvPr>
          <p:cNvCxnSpPr>
            <a:cxnSpLocks/>
          </p:cNvCxnSpPr>
          <p:nvPr/>
        </p:nvCxnSpPr>
        <p:spPr>
          <a:xfrm>
            <a:off x="7152614" y="2675621"/>
            <a:ext cx="1469470" cy="980342"/>
          </a:xfrm>
          <a:prstGeom prst="bentConnector3">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A8867CD6-62E3-4C8E-A933-BEEA9052DAB0}"/>
              </a:ext>
            </a:extLst>
          </p:cNvPr>
          <p:cNvCxnSpPr>
            <a:cxnSpLocks/>
          </p:cNvCxnSpPr>
          <p:nvPr/>
        </p:nvCxnSpPr>
        <p:spPr>
          <a:xfrm flipV="1">
            <a:off x="7152613" y="4344233"/>
            <a:ext cx="1469471" cy="1074659"/>
          </a:xfrm>
          <a:prstGeom prst="bentConnector3">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4E7ED97-482C-4222-9352-745C78E0134E}"/>
              </a:ext>
            </a:extLst>
          </p:cNvPr>
          <p:cNvCxnSpPr>
            <a:cxnSpLocks/>
          </p:cNvCxnSpPr>
          <p:nvPr/>
        </p:nvCxnSpPr>
        <p:spPr>
          <a:xfrm flipV="1">
            <a:off x="7152613" y="4008494"/>
            <a:ext cx="1477240" cy="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87CCE20-CF7A-4D48-88EB-0859C550B092}"/>
              </a:ext>
            </a:extLst>
          </p:cNvPr>
          <p:cNvSpPr/>
          <p:nvPr/>
        </p:nvSpPr>
        <p:spPr>
          <a:xfrm>
            <a:off x="8562876" y="3597823"/>
            <a:ext cx="86519" cy="87626"/>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Oval 39">
            <a:extLst>
              <a:ext uri="{FF2B5EF4-FFF2-40B4-BE49-F238E27FC236}">
                <a16:creationId xmlns:a16="http://schemas.microsoft.com/office/drawing/2014/main" id="{ECEEA539-A1BD-47C9-B072-F3B1F8BA24FD}"/>
              </a:ext>
            </a:extLst>
          </p:cNvPr>
          <p:cNvSpPr/>
          <p:nvPr/>
        </p:nvSpPr>
        <p:spPr>
          <a:xfrm>
            <a:off x="8562875" y="3954916"/>
            <a:ext cx="86519" cy="8762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Oval 40">
            <a:extLst>
              <a:ext uri="{FF2B5EF4-FFF2-40B4-BE49-F238E27FC236}">
                <a16:creationId xmlns:a16="http://schemas.microsoft.com/office/drawing/2014/main" id="{36C892B6-6FE4-4B67-AAB0-4EE788B0398D}"/>
              </a:ext>
            </a:extLst>
          </p:cNvPr>
          <p:cNvSpPr/>
          <p:nvPr/>
        </p:nvSpPr>
        <p:spPr>
          <a:xfrm>
            <a:off x="8562876" y="4305659"/>
            <a:ext cx="86519" cy="8762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8AA89856-E90F-4A2E-BDBB-FAEE1C353AF2}"/>
              </a:ext>
            </a:extLst>
          </p:cNvPr>
          <p:cNvSpPr txBox="1"/>
          <p:nvPr/>
        </p:nvSpPr>
        <p:spPr>
          <a:xfrm>
            <a:off x="8598615" y="3517463"/>
            <a:ext cx="2638861" cy="954107"/>
          </a:xfrm>
          <a:prstGeom prst="rect">
            <a:avLst/>
          </a:prstGeom>
          <a:noFill/>
        </p:spPr>
        <p:txBody>
          <a:bodyPr wrap="square" rtlCol="0">
            <a:spAutoFit/>
          </a:bodyPr>
          <a:lstStyle/>
          <a:p>
            <a:pPr algn="ctr"/>
            <a:r>
              <a:rPr lang="en-SG" sz="2800" b="1" i="1">
                <a:solidFill>
                  <a:schemeClr val="bg1"/>
                </a:solidFill>
              </a:rPr>
              <a:t>REDUCED PRODUCTIVITY</a:t>
            </a:r>
          </a:p>
        </p:txBody>
      </p:sp>
    </p:spTree>
    <p:extLst>
      <p:ext uri="{BB962C8B-B14F-4D97-AF65-F5344CB8AC3E}">
        <p14:creationId xmlns:p14="http://schemas.microsoft.com/office/powerpoint/2010/main" val="55555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92A425-8607-4C5E-837F-5D8BAAE43CA4}"/>
              </a:ext>
            </a:extLst>
          </p:cNvPr>
          <p:cNvSpPr/>
          <p:nvPr/>
        </p:nvSpPr>
        <p:spPr>
          <a:xfrm>
            <a:off x="1282701" y="2666754"/>
            <a:ext cx="3302000" cy="3911845"/>
          </a:xfrm>
          <a:prstGeom prst="rect">
            <a:avLst/>
          </a:prstGeom>
          <a:solidFill>
            <a:schemeClr val="tx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42DF3F3B-261B-4DD9-876E-033B9A06BE6F}"/>
              </a:ext>
            </a:extLst>
          </p:cNvPr>
          <p:cNvSpPr/>
          <p:nvPr/>
        </p:nvSpPr>
        <p:spPr>
          <a:xfrm>
            <a:off x="4653228" y="2666753"/>
            <a:ext cx="3302000" cy="3911845"/>
          </a:xfrm>
          <a:prstGeom prst="rect">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0711CA6D-3688-4FE3-AA74-A9841B395EF4}"/>
              </a:ext>
            </a:extLst>
          </p:cNvPr>
          <p:cNvSpPr/>
          <p:nvPr/>
        </p:nvSpPr>
        <p:spPr>
          <a:xfrm>
            <a:off x="8023755" y="2666752"/>
            <a:ext cx="3302000" cy="3911845"/>
          </a:xfrm>
          <a:prstGeom prst="rect">
            <a:avLst/>
          </a:prstGeom>
          <a:solidFill>
            <a:schemeClr val="tx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84D5241E-B7DB-4936-A134-CE2F36C39F15}"/>
              </a:ext>
            </a:extLst>
          </p:cNvPr>
          <p:cNvSpPr txBox="1"/>
          <p:nvPr/>
        </p:nvSpPr>
        <p:spPr>
          <a:xfrm>
            <a:off x="1282702" y="2727227"/>
            <a:ext cx="3289300" cy="3154710"/>
          </a:xfrm>
          <a:prstGeom prst="rect">
            <a:avLst/>
          </a:prstGeom>
          <a:noFill/>
        </p:spPr>
        <p:txBody>
          <a:bodyPr wrap="square">
            <a:spAutoFit/>
          </a:bodyPr>
          <a:lstStyle/>
          <a:p>
            <a:pPr>
              <a:spcAft>
                <a:spcPts val="600"/>
              </a:spcAft>
            </a:pPr>
            <a:r>
              <a:rPr lang="en-GB" b="1" i="0" u="none" strike="noStrike" baseline="0">
                <a:solidFill>
                  <a:schemeClr val="bg1"/>
                </a:solidFill>
                <a:latin typeface="Fira Sans Book"/>
              </a:rPr>
              <a:t>Pooling and dynamic assignment of trucking jobs</a:t>
            </a:r>
          </a:p>
          <a:p>
            <a:pPr marL="171450" indent="-171450">
              <a:buFont typeface="Arial" panose="020B0604020202020204" pitchFamily="34" charset="0"/>
              <a:buChar char="•"/>
            </a:pPr>
            <a:r>
              <a:rPr lang="en-GB">
                <a:solidFill>
                  <a:schemeClr val="bg1"/>
                </a:solidFill>
              </a:rPr>
              <a:t>Jobs pooled and dynamically assigned to trucks to ensure that trips are revenue generating both ways, instead of one-way</a:t>
            </a:r>
          </a:p>
          <a:p>
            <a:pPr marL="171450" indent="-171450">
              <a:buFont typeface="Arial" panose="020B0604020202020204" pitchFamily="34" charset="0"/>
              <a:buChar char="•"/>
            </a:pPr>
            <a:r>
              <a:rPr lang="en-GB">
                <a:solidFill>
                  <a:schemeClr val="bg1"/>
                </a:solidFill>
              </a:rPr>
              <a:t>Make each trip more productive, improve asset utilisation and driver productivity for companies. </a:t>
            </a:r>
          </a:p>
          <a:p>
            <a:endParaRPr lang="en-SG" sz="1400">
              <a:solidFill>
                <a:schemeClr val="bg1"/>
              </a:solidFill>
            </a:endParaRPr>
          </a:p>
        </p:txBody>
      </p:sp>
      <p:sp>
        <p:nvSpPr>
          <p:cNvPr id="19" name="Title 1">
            <a:extLst>
              <a:ext uri="{FF2B5EF4-FFF2-40B4-BE49-F238E27FC236}">
                <a16:creationId xmlns:a16="http://schemas.microsoft.com/office/drawing/2014/main" id="{91157654-C42E-44AE-AAF7-2D2B52D5C09E}"/>
              </a:ext>
            </a:extLst>
          </p:cNvPr>
          <p:cNvSpPr>
            <a:spLocks noGrp="1"/>
          </p:cNvSpPr>
          <p:nvPr>
            <p:ph type="title"/>
          </p:nvPr>
        </p:nvSpPr>
        <p:spPr>
          <a:xfrm>
            <a:off x="1081778" y="399858"/>
            <a:ext cx="9905998" cy="1478570"/>
          </a:xfrm>
        </p:spPr>
        <p:txBody>
          <a:bodyPr>
            <a:normAutofit/>
          </a:bodyPr>
          <a:lstStyle/>
          <a:p>
            <a:pPr algn="ctr"/>
            <a:r>
              <a:rPr kumimoji="0" lang="en-SG" sz="2400" b="0" i="0" u="none" strike="noStrike" kern="1200" cap="all" spc="0" normalizeH="0" baseline="0" noProof="0" dirty="0">
                <a:ln>
                  <a:noFill/>
                </a:ln>
                <a:solidFill>
                  <a:prstClr val="black"/>
                </a:solidFill>
                <a:effectLst>
                  <a:outerShdw blurRad="38100" dist="38100" dir="2700000" algn="tl">
                    <a:srgbClr val="000000">
                      <a:alpha val="43137"/>
                    </a:srgbClr>
                  </a:outerShdw>
                </a:effectLst>
                <a:uLnTx/>
                <a:uFillTx/>
                <a:latin typeface="Tw Cen MT" panose="020B0602020104020603"/>
                <a:ea typeface="+mj-ea"/>
                <a:cs typeface="+mj-cs"/>
              </a:rPr>
              <a:t>NATIONAL AI STRATEGY – INTELLIGENT FREIGHT PLANNING</a:t>
            </a:r>
            <a:br>
              <a:rPr lang="en-SG" sz="4000" dirty="0">
                <a:solidFill>
                  <a:schemeClr val="bg1"/>
                </a:solidFill>
                <a:effectLst>
                  <a:outerShdw blurRad="38100" dist="38100" dir="2700000" algn="tl">
                    <a:srgbClr val="000000">
                      <a:alpha val="43137"/>
                    </a:srgbClr>
                  </a:outerShdw>
                </a:effectLst>
              </a:rPr>
            </a:br>
            <a:r>
              <a:rPr lang="en-SG" sz="4000" dirty="0">
                <a:solidFill>
                  <a:schemeClr val="bg1"/>
                </a:solidFill>
                <a:effectLst>
                  <a:outerShdw blurRad="38100" dist="38100" dir="2700000" algn="tl">
                    <a:srgbClr val="000000">
                      <a:alpha val="43137"/>
                    </a:srgbClr>
                  </a:outerShdw>
                </a:effectLst>
              </a:rPr>
              <a:t>OBJECTIVE</a:t>
            </a:r>
            <a:endParaRPr lang="en-SG" sz="2400" i="1" dirty="0">
              <a:solidFill>
                <a:schemeClr val="bg1"/>
              </a:solidFill>
              <a:effectLst>
                <a:outerShdw blurRad="38100" dist="38100" dir="2700000" algn="tl">
                  <a:srgbClr val="000000">
                    <a:alpha val="43137"/>
                  </a:srgbClr>
                </a:outerShdw>
              </a:effectLst>
            </a:endParaRPr>
          </a:p>
        </p:txBody>
      </p:sp>
      <p:sp>
        <p:nvSpPr>
          <p:cNvPr id="13" name="TextBox 12">
            <a:extLst>
              <a:ext uri="{FF2B5EF4-FFF2-40B4-BE49-F238E27FC236}">
                <a16:creationId xmlns:a16="http://schemas.microsoft.com/office/drawing/2014/main" id="{1DBB30BE-D44F-4881-BF2A-C6699F575D56}"/>
              </a:ext>
            </a:extLst>
          </p:cNvPr>
          <p:cNvSpPr txBox="1"/>
          <p:nvPr/>
        </p:nvSpPr>
        <p:spPr>
          <a:xfrm>
            <a:off x="4679075" y="2727692"/>
            <a:ext cx="3276153" cy="3770263"/>
          </a:xfrm>
          <a:prstGeom prst="rect">
            <a:avLst/>
          </a:prstGeom>
          <a:noFill/>
        </p:spPr>
        <p:txBody>
          <a:bodyPr wrap="square">
            <a:spAutoFit/>
          </a:bodyPr>
          <a:lstStyle>
            <a:defPPr>
              <a:defRPr lang="en-US"/>
            </a:defPPr>
            <a:lvl1pPr>
              <a:defRPr sz="1600" b="1" i="0" u="none" strike="noStrike" baseline="0">
                <a:solidFill>
                  <a:schemeClr val="bg1"/>
                </a:solidFill>
                <a:latin typeface="Fira Sans Book"/>
              </a:defRPr>
            </a:lvl1pPr>
          </a:lstStyle>
          <a:p>
            <a:pPr>
              <a:spcAft>
                <a:spcPts val="600"/>
              </a:spcAft>
            </a:pPr>
            <a:r>
              <a:rPr lang="en-GB" sz="1800"/>
              <a:t>Intelligent routing and scheduling of trucks</a:t>
            </a:r>
          </a:p>
          <a:p>
            <a:pPr marL="171450" indent="-171450">
              <a:buFont typeface="Arial" panose="020B0604020202020204" pitchFamily="34" charset="0"/>
              <a:buChar char="•"/>
            </a:pPr>
            <a:r>
              <a:rPr lang="en-GB" sz="1800" b="0">
                <a:latin typeface="+mn-lt"/>
              </a:rPr>
              <a:t>Better routes and schedule planning of trucks to our ports and container depots to reduce waiting times and localised traffic congestion</a:t>
            </a:r>
          </a:p>
          <a:p>
            <a:pPr marL="171450" indent="-171450">
              <a:buFont typeface="Arial" panose="020B0604020202020204" pitchFamily="34" charset="0"/>
              <a:buChar char="•"/>
            </a:pPr>
            <a:r>
              <a:rPr lang="en-GB" sz="1800" b="0">
                <a:latin typeface="+mn-lt"/>
              </a:rPr>
              <a:t>Improves business margins and strengthens business competitiveness </a:t>
            </a:r>
          </a:p>
          <a:p>
            <a:pPr marL="171450" indent="-171450">
              <a:buFont typeface="Arial" panose="020B0604020202020204" pitchFamily="34" charset="0"/>
              <a:buChar char="•"/>
            </a:pPr>
            <a:r>
              <a:rPr lang="en-GB" sz="1800" b="0">
                <a:latin typeface="+mn-lt"/>
              </a:rPr>
              <a:t>Create better and higher value-added jobs for </a:t>
            </a:r>
            <a:r>
              <a:rPr lang="en-SG" sz="1800" b="0">
                <a:latin typeface="+mn-lt"/>
              </a:rPr>
              <a:t>workers in the industry. </a:t>
            </a:r>
          </a:p>
        </p:txBody>
      </p:sp>
      <p:sp>
        <p:nvSpPr>
          <p:cNvPr id="10" name="TextBox 9">
            <a:extLst>
              <a:ext uri="{FF2B5EF4-FFF2-40B4-BE49-F238E27FC236}">
                <a16:creationId xmlns:a16="http://schemas.microsoft.com/office/drawing/2014/main" id="{9ABD60D3-0C90-413A-B4C1-13CBB6DA7D2E}"/>
              </a:ext>
            </a:extLst>
          </p:cNvPr>
          <p:cNvSpPr txBox="1"/>
          <p:nvPr/>
        </p:nvSpPr>
        <p:spPr>
          <a:xfrm>
            <a:off x="8023755" y="2767298"/>
            <a:ext cx="3302000" cy="3385542"/>
          </a:xfrm>
          <a:prstGeom prst="rect">
            <a:avLst/>
          </a:prstGeom>
          <a:noFill/>
        </p:spPr>
        <p:txBody>
          <a:bodyPr wrap="square">
            <a:spAutoFit/>
          </a:bodyPr>
          <a:lstStyle/>
          <a:p>
            <a:pPr>
              <a:spcAft>
                <a:spcPts val="600"/>
              </a:spcAft>
            </a:pPr>
            <a:r>
              <a:rPr lang="en-GB" b="1">
                <a:solidFill>
                  <a:schemeClr val="bg1"/>
                </a:solidFill>
                <a:latin typeface="Fira Sans Book"/>
              </a:rPr>
              <a:t>AI-enabled planning and modelling for better urban planning</a:t>
            </a:r>
          </a:p>
          <a:p>
            <a:pPr marL="171450" indent="-171450">
              <a:spcAft>
                <a:spcPts val="600"/>
              </a:spcAft>
              <a:buFont typeface="Arial" panose="020B0604020202020204" pitchFamily="34" charset="0"/>
              <a:buChar char="•"/>
            </a:pPr>
            <a:r>
              <a:rPr lang="en-GB">
                <a:solidFill>
                  <a:schemeClr val="bg1"/>
                </a:solidFill>
              </a:rPr>
              <a:t>Data collected from the ecosystem enables the Government to conduct data-driven policy reviews</a:t>
            </a:r>
          </a:p>
          <a:p>
            <a:pPr marL="171450" indent="-171450">
              <a:spcAft>
                <a:spcPts val="600"/>
              </a:spcAft>
              <a:buFont typeface="Arial" panose="020B0604020202020204" pitchFamily="34" charset="0"/>
              <a:buChar char="•"/>
            </a:pPr>
            <a:r>
              <a:rPr lang="en-GB">
                <a:solidFill>
                  <a:schemeClr val="bg1"/>
                </a:solidFill>
              </a:rPr>
              <a:t>Better urban planning to improve the overall efficiency of Singapore’s logistics system. </a:t>
            </a:r>
            <a:r>
              <a:rPr lang="en-GB" sz="2400" b="0" i="0" u="none" strike="noStrike" baseline="0">
                <a:latin typeface="Fira Sans Book"/>
              </a:rPr>
              <a:t>logistics ecosystem.</a:t>
            </a:r>
            <a:endParaRPr lang="en-GB" b="1">
              <a:solidFill>
                <a:schemeClr val="bg1"/>
              </a:solidFill>
              <a:latin typeface="Fira Sans Book"/>
            </a:endParaRPr>
          </a:p>
        </p:txBody>
      </p:sp>
      <p:sp>
        <p:nvSpPr>
          <p:cNvPr id="6" name="Trapezoid 5">
            <a:extLst>
              <a:ext uri="{FF2B5EF4-FFF2-40B4-BE49-F238E27FC236}">
                <a16:creationId xmlns:a16="http://schemas.microsoft.com/office/drawing/2014/main" id="{1521440E-C752-4F79-BA7F-DDBFDA8956EE}"/>
              </a:ext>
            </a:extLst>
          </p:cNvPr>
          <p:cNvSpPr/>
          <p:nvPr/>
        </p:nvSpPr>
        <p:spPr>
          <a:xfrm>
            <a:off x="1204224" y="1751428"/>
            <a:ext cx="10206726" cy="815842"/>
          </a:xfrm>
          <a:prstGeom prst="trapezoid">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7AE65735-BAB9-43C4-9860-ECA244F62197}"/>
              </a:ext>
            </a:extLst>
          </p:cNvPr>
          <p:cNvSpPr txBox="1"/>
          <p:nvPr/>
        </p:nvSpPr>
        <p:spPr>
          <a:xfrm>
            <a:off x="3378728" y="1805406"/>
            <a:ext cx="5652943" cy="707886"/>
          </a:xfrm>
          <a:prstGeom prst="rect">
            <a:avLst/>
          </a:prstGeom>
          <a:noFill/>
        </p:spPr>
        <p:txBody>
          <a:bodyPr wrap="square" lIns="91440" tIns="45720" rIns="91440" bIns="45720" anchor="t">
            <a:spAutoFit/>
          </a:bodyPr>
          <a:lstStyle/>
          <a:p>
            <a:pPr algn="ctr"/>
            <a:r>
              <a:rPr lang="en-GB" sz="2000" b="1" dirty="0">
                <a:solidFill>
                  <a:schemeClr val="bg1"/>
                </a:solidFill>
              </a:rPr>
              <a:t>Leverage</a:t>
            </a:r>
            <a:r>
              <a:rPr lang="en-GB" sz="2000" b="1" i="0" u="none" strike="noStrike" baseline="0" dirty="0">
                <a:solidFill>
                  <a:schemeClr val="bg1"/>
                </a:solidFill>
              </a:rPr>
              <a:t> on AI to share information and collaborate in an integrated manner</a:t>
            </a:r>
            <a:endParaRPr lang="en-SG" sz="2000" b="1" dirty="0">
              <a:solidFill>
                <a:schemeClr val="bg1"/>
              </a:solidFill>
            </a:endParaRPr>
          </a:p>
        </p:txBody>
      </p:sp>
    </p:spTree>
    <p:extLst>
      <p:ext uri="{BB962C8B-B14F-4D97-AF65-F5344CB8AC3E}">
        <p14:creationId xmlns:p14="http://schemas.microsoft.com/office/powerpoint/2010/main" val="44475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91157654-C42E-44AE-AAF7-2D2B52D5C09E}"/>
              </a:ext>
            </a:extLst>
          </p:cNvPr>
          <p:cNvSpPr>
            <a:spLocks noGrp="1"/>
          </p:cNvSpPr>
          <p:nvPr>
            <p:ph type="title"/>
          </p:nvPr>
        </p:nvSpPr>
        <p:spPr>
          <a:xfrm>
            <a:off x="1081778" y="399858"/>
            <a:ext cx="9905998" cy="1478570"/>
          </a:xfrm>
        </p:spPr>
        <p:txBody>
          <a:bodyPr>
            <a:normAutofit/>
          </a:bodyPr>
          <a:lstStyle/>
          <a:p>
            <a:pPr algn="ctr"/>
            <a:r>
              <a:rPr kumimoji="0" lang="en-SG" sz="2400" b="0" i="0" u="none" strike="noStrike" kern="1200" cap="all" spc="0" normalizeH="0" baseline="0" noProof="0">
                <a:ln>
                  <a:noFill/>
                </a:ln>
                <a:solidFill>
                  <a:prstClr val="black"/>
                </a:solidFill>
                <a:effectLst>
                  <a:outerShdw blurRad="38100" dist="38100" dir="2700000" algn="tl">
                    <a:srgbClr val="000000">
                      <a:alpha val="43137"/>
                    </a:srgbClr>
                  </a:outerShdw>
                </a:effectLst>
                <a:uLnTx/>
                <a:uFillTx/>
                <a:latin typeface="Tw Cen MT" panose="020B0602020104020603"/>
                <a:ea typeface="+mj-ea"/>
                <a:cs typeface="+mj-cs"/>
              </a:rPr>
              <a:t>NATIONAL AI STRATEGY – INTELLIGENT FREIGHT PLANNING</a:t>
            </a:r>
            <a:br>
              <a:rPr lang="en-SG" sz="4000">
                <a:solidFill>
                  <a:schemeClr val="bg1"/>
                </a:solidFill>
                <a:effectLst>
                  <a:outerShdw blurRad="38100" dist="38100" dir="2700000" algn="tl">
                    <a:srgbClr val="000000">
                      <a:alpha val="43137"/>
                    </a:srgbClr>
                  </a:outerShdw>
                </a:effectLst>
              </a:rPr>
            </a:br>
            <a:r>
              <a:rPr lang="en-SG" sz="4000">
                <a:solidFill>
                  <a:schemeClr val="bg1"/>
                </a:solidFill>
                <a:effectLst>
                  <a:outerShdw blurRad="38100" dist="38100" dir="2700000" algn="tl">
                    <a:srgbClr val="000000">
                      <a:alpha val="43137"/>
                    </a:srgbClr>
                  </a:outerShdw>
                </a:effectLst>
              </a:rPr>
              <a:t>solution</a:t>
            </a:r>
            <a:endParaRPr lang="en-SG" sz="2400" i="1">
              <a:solidFill>
                <a:schemeClr val="bg1"/>
              </a:solidFill>
              <a:effectLst>
                <a:outerShdw blurRad="38100" dist="38100" dir="2700000" algn="tl">
                  <a:srgbClr val="000000">
                    <a:alpha val="43137"/>
                  </a:srgbClr>
                </a:outerShdw>
              </a:effectLst>
            </a:endParaRPr>
          </a:p>
        </p:txBody>
      </p:sp>
      <p:sp>
        <p:nvSpPr>
          <p:cNvPr id="24" name="Content Placeholder 2">
            <a:extLst>
              <a:ext uri="{FF2B5EF4-FFF2-40B4-BE49-F238E27FC236}">
                <a16:creationId xmlns:a16="http://schemas.microsoft.com/office/drawing/2014/main" id="{7C48CC0A-0D78-4308-BB0D-8439445F9D12}"/>
              </a:ext>
            </a:extLst>
          </p:cNvPr>
          <p:cNvSpPr>
            <a:spLocks noGrp="1"/>
          </p:cNvSpPr>
          <p:nvPr>
            <p:ph idx="1"/>
          </p:nvPr>
        </p:nvSpPr>
        <p:spPr>
          <a:xfrm>
            <a:off x="3238500" y="1960538"/>
            <a:ext cx="7632701" cy="3736147"/>
          </a:xfrm>
        </p:spPr>
        <p:txBody>
          <a:bodyPr>
            <a:noAutofit/>
          </a:bodyPr>
          <a:lstStyle/>
          <a:p>
            <a:pPr marL="0" indent="0" algn="just">
              <a:spcBef>
                <a:spcPts val="0"/>
              </a:spcBef>
              <a:buNone/>
            </a:pPr>
            <a:r>
              <a:rPr lang="en-GB" i="1">
                <a:solidFill>
                  <a:schemeClr val="bg1"/>
                </a:solidFill>
                <a:latin typeface="Fira Sans Book"/>
              </a:rPr>
              <a:t>First steps..</a:t>
            </a:r>
            <a:endParaRPr lang="en-GB" b="0" i="1" u="none" strike="noStrike" baseline="0">
              <a:solidFill>
                <a:schemeClr val="bg1"/>
              </a:solidFill>
              <a:latin typeface="Fira Sans Book"/>
            </a:endParaRPr>
          </a:p>
          <a:p>
            <a:pPr algn="just">
              <a:spcBef>
                <a:spcPts val="0"/>
              </a:spcBef>
            </a:pPr>
            <a:r>
              <a:rPr lang="en-GB" sz="2000" b="0" i="0" u="none" strike="noStrike" baseline="0">
                <a:solidFill>
                  <a:schemeClr val="bg1"/>
                </a:solidFill>
                <a:latin typeface="Fira Sans Book"/>
              </a:rPr>
              <a:t>Strengthen data flows and connectivity between parties in the ecosystem, to create a foundation upon which to build intelligent applications. </a:t>
            </a:r>
          </a:p>
          <a:p>
            <a:pPr algn="just">
              <a:spcBef>
                <a:spcPts val="0"/>
              </a:spcBef>
            </a:pPr>
            <a:r>
              <a:rPr lang="en-GB" sz="2000" b="0" i="0" u="none" strike="noStrike" baseline="0">
                <a:solidFill>
                  <a:schemeClr val="bg1"/>
                </a:solidFill>
                <a:latin typeface="Fira Sans Book"/>
              </a:rPr>
              <a:t>Establish a common and trusted data exchange platform to facilitate planning and optimisation of </a:t>
            </a:r>
            <a:r>
              <a:rPr lang="en-SG" sz="2000" b="0" i="0" u="none" strike="noStrike" baseline="0">
                <a:solidFill>
                  <a:schemeClr val="bg1"/>
                </a:solidFill>
                <a:latin typeface="Fira Sans Book"/>
              </a:rPr>
              <a:t>truck trips. </a:t>
            </a:r>
          </a:p>
          <a:p>
            <a:pPr algn="just">
              <a:spcBef>
                <a:spcPts val="0"/>
              </a:spcBef>
            </a:pPr>
            <a:r>
              <a:rPr lang="en-GB" sz="2000" b="0" i="0" u="none" strike="noStrike" baseline="0">
                <a:solidFill>
                  <a:schemeClr val="bg1"/>
                </a:solidFill>
                <a:latin typeface="Fira Sans Book"/>
              </a:rPr>
              <a:t>Pilot and deploy AI applications that facilitate planning and optimisation of truck trips to and from the sea gateway. </a:t>
            </a:r>
          </a:p>
          <a:p>
            <a:pPr algn="just">
              <a:spcBef>
                <a:spcPts val="0"/>
              </a:spcBef>
            </a:pPr>
            <a:r>
              <a:rPr lang="en-GB" sz="2000" b="0" i="0" u="none" strike="noStrike" baseline="0">
                <a:solidFill>
                  <a:schemeClr val="bg1"/>
                </a:solidFill>
                <a:latin typeface="Fira Sans Book"/>
              </a:rPr>
              <a:t>Scale the deployment of intelligent freight planning solutions to our air and land gateways. </a:t>
            </a:r>
          </a:p>
        </p:txBody>
      </p:sp>
      <p:pic>
        <p:nvPicPr>
          <p:cNvPr id="2050" name="Picture 2" descr="Foot Step Footsteps Svg Png Icon Free Download - Foot Step Icon Png , Free  Transparent Clipart - ClipartKey">
            <a:extLst>
              <a:ext uri="{FF2B5EF4-FFF2-40B4-BE49-F238E27FC236}">
                <a16:creationId xmlns:a16="http://schemas.microsoft.com/office/drawing/2014/main" id="{A49EE57C-4810-404E-A799-51882BEBA36E}"/>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6604" b="93585" l="9667" r="92000">
                        <a14:foregroundMark x1="9667" y1="16226" x2="9667" y2="16226"/>
                        <a14:foregroundMark x1="17444" y1="10283" x2="17444" y2="10283"/>
                        <a14:foregroundMark x1="26111" y1="6698" x2="26111" y2="6698"/>
                        <a14:foregroundMark x1="38889" y1="8019" x2="38889" y2="8019"/>
                        <a14:foregroundMark x1="51222" y1="12830" x2="51222" y2="12830"/>
                        <a14:foregroundMark x1="62444" y1="66226" x2="62444" y2="66226"/>
                        <a14:foregroundMark x1="58667" y1="35849" x2="58667" y2="35849"/>
                        <a14:foregroundMark x1="69444" y1="36226" x2="69444" y2="36226"/>
                        <a14:foregroundMark x1="80000" y1="39245" x2="80000" y2="39245"/>
                        <a14:foregroundMark x1="88000" y1="46887" x2="88000" y2="46887"/>
                        <a14:foregroundMark x1="92000" y1="53679" x2="92000" y2="53679"/>
                        <a14:foregroundMark x1="55667" y1="93585" x2="55667" y2="93585"/>
                      </a14:backgroundRemoval>
                    </a14:imgEffect>
                  </a14:imgLayer>
                </a14:imgProps>
              </a:ext>
              <a:ext uri="{28A0092B-C50C-407E-A947-70E740481C1C}">
                <a14:useLocalDpi xmlns:a14="http://schemas.microsoft.com/office/drawing/2010/main" val="0"/>
              </a:ext>
            </a:extLst>
          </a:blip>
          <a:srcRect/>
          <a:stretch>
            <a:fillRect/>
          </a:stretch>
        </p:blipFill>
        <p:spPr bwMode="auto">
          <a:xfrm>
            <a:off x="1081778" y="2742326"/>
            <a:ext cx="1844675" cy="2172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75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0BE5EA-CF8A-47B1-9771-D867020B9AB3}"/>
              </a:ext>
            </a:extLst>
          </p:cNvPr>
          <p:cNvSpPr>
            <a:spLocks noGrp="1"/>
          </p:cNvSpPr>
          <p:nvPr>
            <p:ph type="title"/>
          </p:nvPr>
        </p:nvSpPr>
        <p:spPr>
          <a:xfrm>
            <a:off x="1141413" y="618518"/>
            <a:ext cx="9905998" cy="1018125"/>
          </a:xfrm>
        </p:spPr>
        <p:txBody>
          <a:bodyPr>
            <a:normAutofit/>
          </a:bodyPr>
          <a:lstStyle/>
          <a:p>
            <a:pPr algn="ctr"/>
            <a:r>
              <a:rPr kumimoji="0" lang="en-SG" sz="2400" b="0" i="0" u="none" strike="noStrike" kern="1200" cap="all" spc="0" normalizeH="0" baseline="0" noProof="0">
                <a:ln>
                  <a:noFill/>
                </a:ln>
                <a:solidFill>
                  <a:prstClr val="black"/>
                </a:solidFill>
                <a:effectLst>
                  <a:outerShdw blurRad="38100" dist="38100" dir="2700000" algn="tl">
                    <a:srgbClr val="000000">
                      <a:alpha val="43137"/>
                    </a:srgbClr>
                  </a:outerShdw>
                </a:effectLst>
                <a:uLnTx/>
                <a:uFillTx/>
                <a:latin typeface="Tw Cen MT" panose="020B0602020104020603"/>
                <a:ea typeface="+mj-ea"/>
                <a:cs typeface="+mj-cs"/>
              </a:rPr>
              <a:t>NATIONAL AI STRATEGY – INTELLIGENT FREIGHT PLANNING</a:t>
            </a:r>
            <a:br>
              <a:rPr lang="en-SG" b="0" i="0" u="none" strike="noStrike" baseline="0">
                <a:solidFill>
                  <a:schemeClr val="bg1"/>
                </a:solidFill>
                <a:effectLst>
                  <a:outerShdw blurRad="38100" dist="38100" dir="2700000" algn="tl">
                    <a:srgbClr val="000000">
                      <a:alpha val="43137"/>
                    </a:srgbClr>
                  </a:outerShdw>
                </a:effectLst>
                <a:latin typeface="Fira Sans Book"/>
              </a:rPr>
            </a:br>
            <a:r>
              <a:rPr lang="en-SG" b="0" i="0" u="none" strike="noStrike" baseline="0">
                <a:solidFill>
                  <a:schemeClr val="bg1"/>
                </a:solidFill>
                <a:effectLst>
                  <a:outerShdw blurRad="38100" dist="38100" dir="2700000" algn="tl">
                    <a:srgbClr val="000000">
                      <a:alpha val="43137"/>
                    </a:srgbClr>
                  </a:outerShdw>
                </a:effectLst>
                <a:latin typeface="Fira Sans Book"/>
              </a:rPr>
              <a:t>OUTCOME/Key Benefits</a:t>
            </a:r>
            <a:endParaRPr lang="en-SG">
              <a:solidFill>
                <a:schemeClr val="bg1"/>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472F16AB-6E28-44E4-B647-F4A012C8C2BD}"/>
              </a:ext>
            </a:extLst>
          </p:cNvPr>
          <p:cNvSpPr/>
          <p:nvPr/>
        </p:nvSpPr>
        <p:spPr>
          <a:xfrm>
            <a:off x="1969602" y="3747640"/>
            <a:ext cx="2133600" cy="2189367"/>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1629D57D-19AC-4FB3-ACA2-D56D289C962A}"/>
              </a:ext>
            </a:extLst>
          </p:cNvPr>
          <p:cNvSpPr txBox="1"/>
          <p:nvPr/>
        </p:nvSpPr>
        <p:spPr>
          <a:xfrm>
            <a:off x="1969602" y="3810188"/>
            <a:ext cx="2114700" cy="1631216"/>
          </a:xfrm>
          <a:prstGeom prst="rect">
            <a:avLst/>
          </a:prstGeom>
          <a:noFill/>
        </p:spPr>
        <p:txBody>
          <a:bodyPr wrap="square">
            <a:spAutoFit/>
          </a:bodyPr>
          <a:lstStyle/>
          <a:p>
            <a:r>
              <a:rPr lang="en-SG" sz="2000" b="0" i="0" u="none" strike="noStrike" baseline="0">
                <a:solidFill>
                  <a:schemeClr val="bg1"/>
                </a:solidFill>
              </a:rPr>
              <a:t>Businesses increase revenue through </a:t>
            </a:r>
            <a:r>
              <a:rPr lang="en-GB" sz="2000" b="0" i="0" u="none" strike="noStrike" baseline="0">
                <a:solidFill>
                  <a:schemeClr val="bg1"/>
                </a:solidFill>
              </a:rPr>
              <a:t>improving asset utilisation and job sharing. </a:t>
            </a:r>
          </a:p>
        </p:txBody>
      </p:sp>
      <p:sp>
        <p:nvSpPr>
          <p:cNvPr id="8" name="Rectangle 7">
            <a:extLst>
              <a:ext uri="{FF2B5EF4-FFF2-40B4-BE49-F238E27FC236}">
                <a16:creationId xmlns:a16="http://schemas.microsoft.com/office/drawing/2014/main" id="{E6A90789-E9C3-40AC-B0CE-79B2CE6EDC1D}"/>
              </a:ext>
            </a:extLst>
          </p:cNvPr>
          <p:cNvSpPr/>
          <p:nvPr/>
        </p:nvSpPr>
        <p:spPr>
          <a:xfrm>
            <a:off x="4103201" y="3284091"/>
            <a:ext cx="2133600" cy="2652916"/>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23E3FE16-C796-4F22-A92D-EE1F89A7640E}"/>
              </a:ext>
            </a:extLst>
          </p:cNvPr>
          <p:cNvSpPr/>
          <p:nvPr/>
        </p:nvSpPr>
        <p:spPr>
          <a:xfrm>
            <a:off x="6242668" y="3470460"/>
            <a:ext cx="2133600" cy="2466547"/>
          </a:xfrm>
          <a:prstGeom prst="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CD313DD8-20FF-4863-96D3-234DBF454109}"/>
              </a:ext>
            </a:extLst>
          </p:cNvPr>
          <p:cNvSpPr/>
          <p:nvPr/>
        </p:nvSpPr>
        <p:spPr>
          <a:xfrm>
            <a:off x="8370400" y="3690238"/>
            <a:ext cx="2133600" cy="2246769"/>
          </a:xfrm>
          <a:prstGeom prst="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38C3C755-51AF-4845-A07A-D7770B474E34}"/>
              </a:ext>
            </a:extLst>
          </p:cNvPr>
          <p:cNvSpPr txBox="1"/>
          <p:nvPr/>
        </p:nvSpPr>
        <p:spPr>
          <a:xfrm>
            <a:off x="6242668" y="3541099"/>
            <a:ext cx="2114701" cy="1938992"/>
          </a:xfrm>
          <a:prstGeom prst="rect">
            <a:avLst/>
          </a:prstGeom>
          <a:noFill/>
        </p:spPr>
        <p:txBody>
          <a:bodyPr wrap="square">
            <a:spAutoFit/>
          </a:bodyPr>
          <a:lstStyle/>
          <a:p>
            <a:r>
              <a:rPr lang="en-GB" sz="2000" b="0" i="0" u="none" strike="noStrike" baseline="0">
                <a:solidFill>
                  <a:schemeClr val="bg1"/>
                </a:solidFill>
              </a:rPr>
              <a:t>In-house transport planners are trained to use digital solutions to do smarter transport planning. </a:t>
            </a:r>
          </a:p>
        </p:txBody>
      </p:sp>
      <p:sp>
        <p:nvSpPr>
          <p:cNvPr id="14" name="TextBox 13">
            <a:extLst>
              <a:ext uri="{FF2B5EF4-FFF2-40B4-BE49-F238E27FC236}">
                <a16:creationId xmlns:a16="http://schemas.microsoft.com/office/drawing/2014/main" id="{943BC6A6-6583-4695-9DAD-296E3A808754}"/>
              </a:ext>
            </a:extLst>
          </p:cNvPr>
          <p:cNvSpPr txBox="1"/>
          <p:nvPr/>
        </p:nvSpPr>
        <p:spPr>
          <a:xfrm>
            <a:off x="8357369" y="3747736"/>
            <a:ext cx="2146631" cy="1631216"/>
          </a:xfrm>
          <a:prstGeom prst="rect">
            <a:avLst/>
          </a:prstGeom>
          <a:noFill/>
        </p:spPr>
        <p:txBody>
          <a:bodyPr wrap="square">
            <a:spAutoFit/>
          </a:bodyPr>
          <a:lstStyle/>
          <a:p>
            <a:r>
              <a:rPr lang="en-GB" sz="2000" b="0" i="0" u="none" strike="noStrike" baseline="0">
                <a:solidFill>
                  <a:schemeClr val="bg1"/>
                </a:solidFill>
              </a:rPr>
              <a:t>Truck drivers can be more productive with less time spent waiting to complete a job. </a:t>
            </a:r>
          </a:p>
        </p:txBody>
      </p:sp>
      <p:sp>
        <p:nvSpPr>
          <p:cNvPr id="16" name="TextBox 15">
            <a:extLst>
              <a:ext uri="{FF2B5EF4-FFF2-40B4-BE49-F238E27FC236}">
                <a16:creationId xmlns:a16="http://schemas.microsoft.com/office/drawing/2014/main" id="{C6C9E616-C08F-4100-9FC0-6D6547B67951}"/>
              </a:ext>
            </a:extLst>
          </p:cNvPr>
          <p:cNvSpPr txBox="1"/>
          <p:nvPr/>
        </p:nvSpPr>
        <p:spPr>
          <a:xfrm>
            <a:off x="4097333" y="3392951"/>
            <a:ext cx="2193707" cy="2246769"/>
          </a:xfrm>
          <a:prstGeom prst="rect">
            <a:avLst/>
          </a:prstGeom>
          <a:noFill/>
        </p:spPr>
        <p:txBody>
          <a:bodyPr wrap="square">
            <a:spAutoFit/>
          </a:bodyPr>
          <a:lstStyle/>
          <a:p>
            <a:r>
              <a:rPr lang="en-GB" sz="2000" b="0" i="0" u="none" strike="noStrike" baseline="0">
                <a:solidFill>
                  <a:schemeClr val="bg1"/>
                </a:solidFill>
              </a:rPr>
              <a:t>Businesses and the public benefit from less traffic congestion and a more efficient </a:t>
            </a:r>
            <a:r>
              <a:rPr lang="en-SG" sz="2000" b="0" i="0" u="none" strike="noStrike" baseline="0">
                <a:solidFill>
                  <a:schemeClr val="bg1"/>
                </a:solidFill>
              </a:rPr>
              <a:t>domestic logistics ecosystem.</a:t>
            </a:r>
            <a:endParaRPr lang="en-SG" sz="2000">
              <a:solidFill>
                <a:schemeClr val="bg1"/>
              </a:solidFill>
            </a:endParaRPr>
          </a:p>
        </p:txBody>
      </p:sp>
      <p:pic>
        <p:nvPicPr>
          <p:cNvPr id="2050" name="Picture 2" descr="Revenue Icon Images, Stock Photos &amp; Vectors | Shutterstock">
            <a:extLst>
              <a:ext uri="{FF2B5EF4-FFF2-40B4-BE49-F238E27FC236}">
                <a16:creationId xmlns:a16="http://schemas.microsoft.com/office/drawing/2014/main" id="{FBE7385F-D64B-42C2-9CC1-A518718FAD8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411" b="28809"/>
          <a:stretch/>
        </p:blipFill>
        <p:spPr bwMode="auto">
          <a:xfrm>
            <a:off x="2523639" y="2913220"/>
            <a:ext cx="1025525" cy="72647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irrection intersection road sign traffic icon - Line Free">
            <a:extLst>
              <a:ext uri="{FF2B5EF4-FFF2-40B4-BE49-F238E27FC236}">
                <a16:creationId xmlns:a16="http://schemas.microsoft.com/office/drawing/2014/main" id="{920A4F60-1974-426D-855A-52D8E10F5A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6950" y="2546571"/>
            <a:ext cx="657541" cy="65754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Time Icons - Download Free Vector Icons | Noun Project">
            <a:extLst>
              <a:ext uri="{FF2B5EF4-FFF2-40B4-BE49-F238E27FC236}">
                <a16:creationId xmlns:a16="http://schemas.microsoft.com/office/drawing/2014/main" id="{4705FCB7-F869-465A-A736-9042AEB940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48265" y="291322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Online, transaction, check, confirm, digital, payment Free Icon of  Cryptocurrency and Blockchain technology">
            <a:extLst>
              <a:ext uri="{FF2B5EF4-FFF2-40B4-BE49-F238E27FC236}">
                <a16:creationId xmlns:a16="http://schemas.microsoft.com/office/drawing/2014/main" id="{219EDCD3-9717-4A48-BA8E-3233E335A9D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14665" y="2552327"/>
            <a:ext cx="856854" cy="85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87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638DD7E-A022-4404-8EDD-2F8E2D067D16}"/>
              </a:ext>
            </a:extLst>
          </p:cNvPr>
          <p:cNvSpPr>
            <a:spLocks noGrp="1"/>
          </p:cNvSpPr>
          <p:nvPr>
            <p:ph type="title"/>
          </p:nvPr>
        </p:nvSpPr>
        <p:spPr>
          <a:xfrm>
            <a:off x="1141413" y="291548"/>
            <a:ext cx="9905998" cy="1805540"/>
          </a:xfrm>
          <a:ln>
            <a:noFill/>
          </a:ln>
        </p:spPr>
        <p:txBody>
          <a:bodyPr>
            <a:noAutofit/>
          </a:bodyPr>
          <a:lstStyle/>
          <a:p>
            <a:pPr algn="ctr"/>
            <a:r>
              <a:rPr lang="en-SG" sz="2400">
                <a:solidFill>
                  <a:schemeClr val="bg1"/>
                </a:solidFill>
                <a:effectLst>
                  <a:outerShdw blurRad="38100" dist="38100" dir="2700000" algn="tl">
                    <a:srgbClr val="000000">
                      <a:alpha val="43137"/>
                    </a:srgbClr>
                  </a:outerShdw>
                </a:effectLst>
              </a:rPr>
              <a:t>NATIONAL AI STRATEGY – INTELLIGENT FREIGHT PLANNING</a:t>
            </a:r>
            <a:br>
              <a:rPr lang="en-SG" sz="4000">
                <a:solidFill>
                  <a:schemeClr val="bg1"/>
                </a:solidFill>
                <a:effectLst>
                  <a:outerShdw blurRad="38100" dist="38100" dir="2700000" algn="tl">
                    <a:srgbClr val="000000">
                      <a:alpha val="43137"/>
                    </a:srgbClr>
                  </a:outerShdw>
                </a:effectLst>
              </a:rPr>
            </a:br>
            <a:r>
              <a:rPr lang="en-SG" sz="4000">
                <a:solidFill>
                  <a:schemeClr val="bg1"/>
                </a:solidFill>
                <a:effectLst>
                  <a:outerShdw blurRad="38100" dist="38100" dir="2700000" algn="tl">
                    <a:srgbClr val="000000">
                      <a:alpha val="43137"/>
                    </a:srgbClr>
                  </a:outerShdw>
                </a:effectLst>
              </a:rPr>
              <a:t>APPLYING DATA ANALYTICS </a:t>
            </a:r>
            <a:endParaRPr lang="en-SG" sz="2400">
              <a:solidFill>
                <a:schemeClr val="bg1"/>
              </a:solidFill>
            </a:endParaRPr>
          </a:p>
        </p:txBody>
      </p:sp>
      <p:sp>
        <p:nvSpPr>
          <p:cNvPr id="5" name="TextBox 4">
            <a:extLst>
              <a:ext uri="{FF2B5EF4-FFF2-40B4-BE49-F238E27FC236}">
                <a16:creationId xmlns:a16="http://schemas.microsoft.com/office/drawing/2014/main" id="{8E2842F0-D8D6-4511-815C-B6FBCDBC2F03}"/>
              </a:ext>
            </a:extLst>
          </p:cNvPr>
          <p:cNvSpPr txBox="1"/>
          <p:nvPr/>
        </p:nvSpPr>
        <p:spPr>
          <a:xfrm>
            <a:off x="2835413" y="6903746"/>
            <a:ext cx="7185643" cy="461665"/>
          </a:xfrm>
          <a:prstGeom prst="rect">
            <a:avLst/>
          </a:prstGeom>
          <a:noFill/>
        </p:spPr>
        <p:txBody>
          <a:bodyPr wrap="square" lIns="91440" tIns="45720" rIns="91440" bIns="45720" rtlCol="0" anchor="t">
            <a:spAutoFit/>
          </a:bodyPr>
          <a:lstStyle/>
          <a:p>
            <a:endParaRPr lang="en-SG" sz="2400" dirty="0">
              <a:solidFill>
                <a:schemeClr val="bg1"/>
              </a:solidFill>
            </a:endParaRPr>
          </a:p>
        </p:txBody>
      </p:sp>
      <p:sp>
        <p:nvSpPr>
          <p:cNvPr id="7" name="TextBox 6">
            <a:extLst>
              <a:ext uri="{FF2B5EF4-FFF2-40B4-BE49-F238E27FC236}">
                <a16:creationId xmlns:a16="http://schemas.microsoft.com/office/drawing/2014/main" id="{8A3973E0-B9AC-49EF-9E50-88421A3E5644}"/>
              </a:ext>
            </a:extLst>
          </p:cNvPr>
          <p:cNvSpPr txBox="1"/>
          <p:nvPr/>
        </p:nvSpPr>
        <p:spPr>
          <a:xfrm>
            <a:off x="1294814" y="2664184"/>
            <a:ext cx="4755175" cy="4093428"/>
          </a:xfrm>
          <a:prstGeom prst="rect">
            <a:avLst/>
          </a:prstGeom>
          <a:noFill/>
        </p:spPr>
        <p:txBody>
          <a:bodyPr wrap="square" lIns="91440" tIns="45720" rIns="91440" bIns="45720" anchor="t">
            <a:spAutoFit/>
          </a:bodyPr>
          <a:lstStyle/>
          <a:p>
            <a:r>
              <a:rPr lang="en-SG" sz="2000" i="1" dirty="0">
                <a:solidFill>
                  <a:schemeClr val="bg1"/>
                </a:solidFill>
              </a:rPr>
              <a:t>Why the need to change: </a:t>
            </a:r>
            <a:endParaRPr lang="en-US" i="1">
              <a:solidFill>
                <a:schemeClr val="bg1"/>
              </a:solidFill>
            </a:endParaRPr>
          </a:p>
          <a:p>
            <a:endParaRPr lang="en-SG" sz="2000" i="1" dirty="0">
              <a:solidFill>
                <a:schemeClr val="bg1"/>
              </a:solidFill>
            </a:endParaRPr>
          </a:p>
          <a:p>
            <a:pPr marL="342900" indent="-342900">
              <a:buFont typeface="Arial"/>
              <a:buChar char="•"/>
            </a:pPr>
            <a:r>
              <a:rPr lang="en-SG" sz="2000" dirty="0">
                <a:solidFill>
                  <a:schemeClr val="bg1"/>
                </a:solidFill>
              </a:rPr>
              <a:t>customer-centric control and convenience will inevitably define the future of the movement of goods </a:t>
            </a:r>
            <a:r>
              <a:rPr lang="en-SG" sz="2000">
                <a:solidFill>
                  <a:schemeClr val="bg1"/>
                </a:solidFill>
              </a:rPr>
              <a:t>and </a:t>
            </a:r>
            <a:r>
              <a:rPr lang="en-SG" sz="2000" dirty="0">
                <a:solidFill>
                  <a:schemeClr val="bg1"/>
                </a:solidFill>
              </a:rPr>
              <a:t>the businesses. </a:t>
            </a:r>
          </a:p>
          <a:p>
            <a:pPr marL="342900" indent="-342900">
              <a:buFont typeface="Arial"/>
              <a:buChar char="•"/>
            </a:pPr>
            <a:r>
              <a:rPr lang="en-SG" sz="2000" dirty="0">
                <a:solidFill>
                  <a:schemeClr val="bg1"/>
                </a:solidFill>
              </a:rPr>
              <a:t>Rising expectations are clashing with industrial-age </a:t>
            </a:r>
            <a:r>
              <a:rPr lang="en-SG" sz="2000">
                <a:solidFill>
                  <a:schemeClr val="bg1"/>
                </a:solidFill>
              </a:rPr>
              <a:t>technology</a:t>
            </a:r>
            <a:r>
              <a:rPr lang="en-SG" sz="2000" dirty="0">
                <a:solidFill>
                  <a:schemeClr val="bg1"/>
                </a:solidFill>
              </a:rPr>
              <a:t>.</a:t>
            </a:r>
          </a:p>
          <a:p>
            <a:pPr marL="342900" indent="-342900">
              <a:buFont typeface="Arial"/>
              <a:buChar char="•"/>
            </a:pPr>
            <a:r>
              <a:rPr lang="en-SG" sz="2000" dirty="0">
                <a:solidFill>
                  <a:schemeClr val="bg1"/>
                </a:solidFill>
              </a:rPr>
              <a:t>Limitations of traditional supply chain practices, pushing</a:t>
            </a:r>
            <a:r>
              <a:rPr lang="en-SG" sz="2000">
                <a:solidFill>
                  <a:schemeClr val="bg1"/>
                </a:solidFill>
              </a:rPr>
              <a:t> players</a:t>
            </a:r>
            <a:r>
              <a:rPr lang="en-SG" sz="2000" dirty="0">
                <a:solidFill>
                  <a:schemeClr val="bg1"/>
                </a:solidFill>
              </a:rPr>
              <a:t> to evolve.</a:t>
            </a:r>
          </a:p>
          <a:p>
            <a:pPr marL="342900" indent="-342900">
              <a:buFont typeface="Arial"/>
              <a:buChar char="•"/>
            </a:pPr>
            <a:r>
              <a:rPr lang="en-SG" sz="2000" dirty="0">
                <a:solidFill>
                  <a:schemeClr val="bg1"/>
                </a:solidFill>
              </a:rPr>
              <a:t>Overstretched infrastructure limits the ability to throw more capacity at the problem.</a:t>
            </a:r>
          </a:p>
          <a:p>
            <a:pPr marL="342900" indent="-342900">
              <a:buFont typeface="Arial"/>
              <a:buChar char="•"/>
            </a:pPr>
            <a:endParaRPr lang="en-SG" sz="2000" dirty="0">
              <a:solidFill>
                <a:schemeClr val="bg1"/>
              </a:solidFill>
            </a:endParaRPr>
          </a:p>
        </p:txBody>
      </p:sp>
      <p:sp>
        <p:nvSpPr>
          <p:cNvPr id="9" name="TextBox 8">
            <a:extLst>
              <a:ext uri="{FF2B5EF4-FFF2-40B4-BE49-F238E27FC236}">
                <a16:creationId xmlns:a16="http://schemas.microsoft.com/office/drawing/2014/main" id="{01C17B0A-1C8C-44B3-9A53-EC63F86418BC}"/>
              </a:ext>
            </a:extLst>
          </p:cNvPr>
          <p:cNvSpPr txBox="1"/>
          <p:nvPr/>
        </p:nvSpPr>
        <p:spPr>
          <a:xfrm>
            <a:off x="6868927" y="2269120"/>
            <a:ext cx="3151411" cy="707886"/>
          </a:xfrm>
          <a:prstGeom prst="rect">
            <a:avLst/>
          </a:prstGeom>
          <a:noFill/>
        </p:spPr>
        <p:txBody>
          <a:bodyPr wrap="square" lIns="91440" tIns="45720" rIns="91440" bIns="45720" anchor="t">
            <a:spAutoFit/>
          </a:bodyPr>
          <a:lstStyle/>
          <a:p>
            <a:r>
              <a:rPr lang="en-SG" sz="2000" dirty="0">
                <a:solidFill>
                  <a:schemeClr val="bg1"/>
                </a:solidFill>
              </a:rPr>
              <a:t>The three pillars </a:t>
            </a:r>
            <a:r>
              <a:rPr lang="en-SG" sz="2000">
                <a:solidFill>
                  <a:schemeClr val="bg1"/>
                </a:solidFill>
              </a:rPr>
              <a:t>of </a:t>
            </a:r>
            <a:r>
              <a:rPr lang="en-SG" sz="2000" dirty="0">
                <a:solidFill>
                  <a:schemeClr val="bg1"/>
                </a:solidFill>
              </a:rPr>
              <a:t>the future movement-of-goods network</a:t>
            </a:r>
            <a:endParaRPr lang="en-US" dirty="0">
              <a:solidFill>
                <a:schemeClr val="bg1"/>
              </a:solidFill>
            </a:endParaRPr>
          </a:p>
        </p:txBody>
      </p:sp>
      <p:sp>
        <p:nvSpPr>
          <p:cNvPr id="11" name="TextBox 10">
            <a:extLst>
              <a:ext uri="{FF2B5EF4-FFF2-40B4-BE49-F238E27FC236}">
                <a16:creationId xmlns:a16="http://schemas.microsoft.com/office/drawing/2014/main" id="{3EBB93B5-5593-49D6-B825-E8FE5AB7BCDD}"/>
              </a:ext>
            </a:extLst>
          </p:cNvPr>
          <p:cNvSpPr txBox="1"/>
          <p:nvPr/>
        </p:nvSpPr>
        <p:spPr>
          <a:xfrm>
            <a:off x="8480242" y="4475953"/>
            <a:ext cx="3131958" cy="400110"/>
          </a:xfrm>
          <a:prstGeom prst="rect">
            <a:avLst/>
          </a:prstGeom>
          <a:noFill/>
        </p:spPr>
        <p:txBody>
          <a:bodyPr wrap="square" lIns="91440" tIns="45720" rIns="91440" bIns="45720" anchor="t">
            <a:spAutoFit/>
          </a:bodyPr>
          <a:lstStyle/>
          <a:p>
            <a:endParaRPr lang="en-SG" sz="2000">
              <a:solidFill>
                <a:schemeClr val="bg1"/>
              </a:solidFill>
            </a:endParaRPr>
          </a:p>
        </p:txBody>
      </p:sp>
      <p:pic>
        <p:nvPicPr>
          <p:cNvPr id="6" name="Picture 7" descr="Diagram&#10;&#10;Description automatically generated">
            <a:extLst>
              <a:ext uri="{FF2B5EF4-FFF2-40B4-BE49-F238E27FC236}">
                <a16:creationId xmlns:a16="http://schemas.microsoft.com/office/drawing/2014/main" id="{17FBD7C4-5BB7-4617-8AE2-104FC7C987D5}"/>
              </a:ext>
            </a:extLst>
          </p:cNvPr>
          <p:cNvPicPr>
            <a:picLocks noGrp="1" noChangeAspect="1"/>
          </p:cNvPicPr>
          <p:nvPr>
            <p:ph idx="1"/>
          </p:nvPr>
        </p:nvPicPr>
        <p:blipFill>
          <a:blip r:embed="rId2"/>
          <a:stretch>
            <a:fillRect/>
          </a:stretch>
        </p:blipFill>
        <p:spPr>
          <a:xfrm>
            <a:off x="6561381" y="3028957"/>
            <a:ext cx="3737669" cy="3541714"/>
          </a:xfrm>
        </p:spPr>
      </p:pic>
      <p:sp>
        <p:nvSpPr>
          <p:cNvPr id="8" name="TextBox 7">
            <a:extLst>
              <a:ext uri="{FF2B5EF4-FFF2-40B4-BE49-F238E27FC236}">
                <a16:creationId xmlns:a16="http://schemas.microsoft.com/office/drawing/2014/main" id="{6391F369-319E-49BE-A191-6899195C6FA5}"/>
              </a:ext>
            </a:extLst>
          </p:cNvPr>
          <p:cNvSpPr txBox="1"/>
          <p:nvPr/>
        </p:nvSpPr>
        <p:spPr>
          <a:xfrm>
            <a:off x="3009122" y="1666492"/>
            <a:ext cx="6159567" cy="400110"/>
          </a:xfrm>
          <a:prstGeom prst="rect">
            <a:avLst/>
          </a:prstGeom>
          <a:noFill/>
        </p:spPr>
        <p:txBody>
          <a:bodyPr wrap="square" lIns="91440" tIns="45720" rIns="91440" bIns="45720" anchor="t">
            <a:spAutoFit/>
          </a:bodyPr>
          <a:lstStyle/>
          <a:p>
            <a:pPr algn="ctr"/>
            <a:r>
              <a:rPr lang="en-SG" sz="2000" b="1">
                <a:solidFill>
                  <a:schemeClr val="bg1"/>
                </a:solidFill>
              </a:rPr>
              <a:t>Global movement-of-goods network</a:t>
            </a:r>
            <a:r>
              <a:rPr lang="en-SG" sz="2000" b="1" baseline="30000">
                <a:solidFill>
                  <a:schemeClr val="bg1"/>
                </a:solidFill>
              </a:rPr>
              <a:t>2</a:t>
            </a:r>
            <a:endParaRPr lang="en-US" baseline="30000">
              <a:solidFill>
                <a:schemeClr val="bg1"/>
              </a:solidFill>
            </a:endParaRPr>
          </a:p>
        </p:txBody>
      </p:sp>
    </p:spTree>
    <p:extLst>
      <p:ext uri="{BB962C8B-B14F-4D97-AF65-F5344CB8AC3E}">
        <p14:creationId xmlns:p14="http://schemas.microsoft.com/office/powerpoint/2010/main" val="3758058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13C354405BE3469DD5346D84C66ACD" ma:contentTypeVersion="2" ma:contentTypeDescription="Create a new document." ma:contentTypeScope="" ma:versionID="c845ca25689f9ab4306be1256c6f184e">
  <xsd:schema xmlns:xsd="http://www.w3.org/2001/XMLSchema" xmlns:xs="http://www.w3.org/2001/XMLSchema" xmlns:p="http://schemas.microsoft.com/office/2006/metadata/properties" xmlns:ns2="f484dd40-f357-42e0-b2f1-7a5d2035212e" xmlns:ns3="5cef00f5-b7d3-4a29-960b-d4c7ff41ce4a" targetNamespace="http://schemas.microsoft.com/office/2006/metadata/properties" ma:root="true" ma:fieldsID="f679a750f015720fc5ef612248870c65" ns2:_="" ns3:_="">
    <xsd:import namespace="f484dd40-f357-42e0-b2f1-7a5d2035212e"/>
    <xsd:import namespace="5cef00f5-b7d3-4a29-960b-d4c7ff41ce4a"/>
    <xsd:element name="properties">
      <xsd:complexType>
        <xsd:sequence>
          <xsd:element name="documentManagement">
            <xsd:complexType>
              <xsd:all>
                <xsd:element ref="ns2:Description"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84dd40-f357-42e0-b2f1-7a5d2035212e" elementFormDefault="qualified">
    <xsd:import namespace="http://schemas.microsoft.com/office/2006/documentManagement/types"/>
    <xsd:import namespace="http://schemas.microsoft.com/office/infopath/2007/PartnerControls"/>
    <xsd:element name="Description" ma:index="8" nillable="true" ma:displayName="Description" ma: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ef00f5-b7d3-4a29-960b-d4c7ff41ce4a"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scription xmlns="f484dd40-f357-42e0-b2f1-7a5d2035212e" xsi:nil="true"/>
  </documentManagement>
</p:properties>
</file>

<file path=customXml/itemProps1.xml><?xml version="1.0" encoding="utf-8"?>
<ds:datastoreItem xmlns:ds="http://schemas.openxmlformats.org/officeDocument/2006/customXml" ds:itemID="{1A5BE7B1-0BD0-492C-9D8C-C6F0864E4674}">
  <ds:schemaRefs>
    <ds:schemaRef ds:uri="5cef00f5-b7d3-4a29-960b-d4c7ff41ce4a"/>
    <ds:schemaRef ds:uri="f484dd40-f357-42e0-b2f1-7a5d203521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719C5CE-7E67-427D-B5EC-32513BA43B86}">
  <ds:schemaRefs>
    <ds:schemaRef ds:uri="http://schemas.microsoft.com/sharepoint/v3/contenttype/forms"/>
  </ds:schemaRefs>
</ds:datastoreItem>
</file>

<file path=customXml/itemProps3.xml><?xml version="1.0" encoding="utf-8"?>
<ds:datastoreItem xmlns:ds="http://schemas.openxmlformats.org/officeDocument/2006/customXml" ds:itemID="{E0350ED2-3D9C-4631-A330-8B61237F785E}">
  <ds:schemaRefs>
    <ds:schemaRef ds:uri="5cef00f5-b7d3-4a29-960b-d4c7ff41ce4a"/>
    <ds:schemaRef ds:uri="f484dd40-f357-42e0-b2f1-7a5d203521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TM04033919[[fn=Circuit]]</Template>
  <TotalTime>0</TotalTime>
  <Words>2718</Words>
  <Application>Microsoft Office PowerPoint</Application>
  <PresentationFormat>Widescreen</PresentationFormat>
  <Paragraphs>232</Paragraphs>
  <Slides>26</Slides>
  <Notes>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Arabic Typesetting</vt:lpstr>
      <vt:lpstr>Arial</vt:lpstr>
      <vt:lpstr>Arial,Sans-Serif</vt:lpstr>
      <vt:lpstr>Calibri</vt:lpstr>
      <vt:lpstr>Fira Sans Book</vt:lpstr>
      <vt:lpstr>Tw Cen MT</vt:lpstr>
      <vt:lpstr>Circuit</vt:lpstr>
      <vt:lpstr>PowerPoint Presentation</vt:lpstr>
      <vt:lpstr>PowerPoint Presentation</vt:lpstr>
      <vt:lpstr>PowerPoint Presentation</vt:lpstr>
      <vt:lpstr>NATIONAL AI STRATEGY – INTELLIGENT FREIGHT PLANNING INTRODUCTION </vt:lpstr>
      <vt:lpstr>  NATIONAL AI STRATEGY – INTELLIGENT FREIGHT PLANNING1 challenges </vt:lpstr>
      <vt:lpstr>NATIONAL AI STRATEGY – INTELLIGENT FREIGHT PLANNING OBJECTIVE</vt:lpstr>
      <vt:lpstr>NATIONAL AI STRATEGY – INTELLIGENT FREIGHT PLANNING solution</vt:lpstr>
      <vt:lpstr>NATIONAL AI STRATEGY – INTELLIGENT FREIGHT PLANNING OUTCOME/Key Benefits</vt:lpstr>
      <vt:lpstr>NATIONAL AI STRATEGY – INTELLIGENT FREIGHT PLANNING APPLYING DATA ANALYTICS </vt:lpstr>
      <vt:lpstr>NATIONAL AI STRATEGY – INTELLIGENT FREIGHT PLANNING APPLYING DATA ANALYTICS </vt:lpstr>
      <vt:lpstr>NATIONAL AI STRATEGY – INTELLIGENT FREIGHT PLANNING APPLYING DATA ANALYTICS </vt:lpstr>
      <vt:lpstr>NATIONAL AI STRATEGY – INTELLIGENT FREIGHT PLANNING APPLYING DATA ANALYTICS </vt:lpstr>
      <vt:lpstr>NATIONAL AI STRATEGY – INTELLIGENT FREIGHT PLANNING APPLYING DATA ANALYTICS </vt:lpstr>
      <vt:lpstr>NATIONAL AI STRATEGY – INTELLIGENT FREIGHT PLANNING APPLYING DATA ANALYTICS </vt:lpstr>
      <vt:lpstr>NATIONAL AI STRATEGY – INTELLIGENT FREIGHT PLANNING APPLYING DATA ANALYTICS </vt:lpstr>
      <vt:lpstr>PowerPoint Presentation</vt:lpstr>
      <vt:lpstr>PowerPoint Presentation</vt:lpstr>
      <vt:lpstr>PowerPoint Presentation</vt:lpstr>
      <vt:lpstr>NATIONAL AI STRATEGY – INTELLIGENT FREIGHT PLANNING LOCAL CASE STUDY – PICK!</vt:lpstr>
      <vt:lpstr>NATIONAL AI STRATEGY – INTELLIGENT FREIGHT PLANNING GLOBAL CASE STUDY – TRADELENS</vt:lpstr>
      <vt:lpstr>NATIONAL AI STRATEGY – INTELLIGENT FREIGHT PLANNING GLOBAL CASE STUDY – TRADELENS</vt:lpstr>
      <vt:lpstr>NATIONAL AI STRATEGY – INTELLIGENT FREIGHT PLANNING OVERSEAS CASE STUDY – CAINIAO </vt:lpstr>
      <vt:lpstr>NATIONAL AI STRATEGY – INTELLIGENT FREIGHT PLANNING OVERSEAS CASE STUDY – UPS</vt:lpstr>
      <vt:lpstr>NATIONAL AI STRATEGY – INTELLIGENT FREIGHT PLANNINg OVERSEAS CASE STUDY – AMAZON</vt:lpstr>
      <vt:lpstr>    NATIONAL AI STRATEGY – INTELLIGENT FREIGHT PLANNING CONCLUSION     </vt:lpstr>
      <vt:lpstr>PowerPoint Presentation</vt:lpstr>
    </vt:vector>
  </TitlesOfParts>
  <Company>Temasek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topic investigated</dc:title>
  <dc:creator>Goh Kai Song</dc:creator>
  <cp:lastModifiedBy>WEE KAR GHEE</cp:lastModifiedBy>
  <cp:revision>2</cp:revision>
  <dcterms:created xsi:type="dcterms:W3CDTF">2019-10-21T09:57:48Z</dcterms:created>
  <dcterms:modified xsi:type="dcterms:W3CDTF">2020-12-04T16:34:09Z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0x0101003A13C354405BE3469DD5346D84C66ACD</vt:lpwstr>
  </property>
  <property fmtid="{D5CDD505-2E9C-101B-9397-08002B2CF9AE}" pid="3" name="MSIP_Label_4bcb20ed-001a-45f4-b2e7-234c5fc91178_Enabled">
    <vt:lpwstr>True</vt:lpwstr>
  </property>
  <property fmtid="{D5CDD505-2E9C-101B-9397-08002B2CF9AE}" pid="4" name="MSIP_Label_4bcb20ed-001a-45f4-b2e7-234c5fc91178_SiteId">
    <vt:lpwstr>25a99bf0-8e72-472a-ae50-adfbdf0df6f1</vt:lpwstr>
  </property>
  <property fmtid="{D5CDD505-2E9C-101B-9397-08002B2CF9AE}" pid="5" name="MSIP_Label_4bcb20ed-001a-45f4-b2e7-234c5fc91178_Owner">
    <vt:lpwstr>zawhtet@TP.EDU.SG</vt:lpwstr>
  </property>
  <property fmtid="{D5CDD505-2E9C-101B-9397-08002B2CF9AE}" pid="6" name="MSIP_Label_4bcb20ed-001a-45f4-b2e7-234c5fc91178_SetDate">
    <vt:lpwstr>2020-10-29T15:47:05.9471997Z</vt:lpwstr>
  </property>
  <property fmtid="{D5CDD505-2E9C-101B-9397-08002B2CF9AE}" pid="7" name="MSIP_Label_4bcb20ed-001a-45f4-b2e7-234c5fc91178_Name">
    <vt:lpwstr>OFFICIAL (CLOSED)</vt:lpwstr>
  </property>
  <property fmtid="{D5CDD505-2E9C-101B-9397-08002B2CF9AE}" pid="8" name="MSIP_Label_4bcb20ed-001a-45f4-b2e7-234c5fc91178_Application">
    <vt:lpwstr>Microsoft Azure Information Protection</vt:lpwstr>
  </property>
  <property fmtid="{D5CDD505-2E9C-101B-9397-08002B2CF9AE}" pid="9" name="MSIP_Label_4bcb20ed-001a-45f4-b2e7-234c5fc91178_ActionId">
    <vt:lpwstr>59d2f1eb-7c5c-4f60-8b81-6aa372c38924</vt:lpwstr>
  </property>
  <property fmtid="{D5CDD505-2E9C-101B-9397-08002B2CF9AE}" pid="10" name="MSIP_Label_4bcb20ed-001a-45f4-b2e7-234c5fc91178_Extended_MSFT_Method">
    <vt:lpwstr>Automatic</vt:lpwstr>
  </property>
  <property fmtid="{D5CDD505-2E9C-101B-9397-08002B2CF9AE}" pid="11" name="MSIP_Label_f69d7fc4-da81-42e5-b309-526f71322d86_Enabled">
    <vt:lpwstr>True</vt:lpwstr>
  </property>
  <property fmtid="{D5CDD505-2E9C-101B-9397-08002B2CF9AE}" pid="12" name="MSIP_Label_f69d7fc4-da81-42e5-b309-526f71322d86_SiteId">
    <vt:lpwstr>25a99bf0-8e72-472a-ae50-adfbdf0df6f1</vt:lpwstr>
  </property>
  <property fmtid="{D5CDD505-2E9C-101B-9397-08002B2CF9AE}" pid="13" name="MSIP_Label_f69d7fc4-da81-42e5-b309-526f71322d86_Owner">
    <vt:lpwstr>zawhtet@TP.EDU.SG</vt:lpwstr>
  </property>
  <property fmtid="{D5CDD505-2E9C-101B-9397-08002B2CF9AE}" pid="14" name="MSIP_Label_f69d7fc4-da81-42e5-b309-526f71322d86_SetDate">
    <vt:lpwstr>2020-10-29T15:47:05.9471997Z</vt:lpwstr>
  </property>
  <property fmtid="{D5CDD505-2E9C-101B-9397-08002B2CF9AE}" pid="15" name="MSIP_Label_f69d7fc4-da81-42e5-b309-526f71322d86_Name">
    <vt:lpwstr>NON-SENSITIVE</vt:lpwstr>
  </property>
  <property fmtid="{D5CDD505-2E9C-101B-9397-08002B2CF9AE}" pid="16" name="MSIP_Label_f69d7fc4-da81-42e5-b309-526f71322d86_Application">
    <vt:lpwstr>Microsoft Azure Information Protection</vt:lpwstr>
  </property>
  <property fmtid="{D5CDD505-2E9C-101B-9397-08002B2CF9AE}" pid="17" name="MSIP_Label_f69d7fc4-da81-42e5-b309-526f71322d86_ActionId">
    <vt:lpwstr>59d2f1eb-7c5c-4f60-8b81-6aa372c38924</vt:lpwstr>
  </property>
  <property fmtid="{D5CDD505-2E9C-101B-9397-08002B2CF9AE}" pid="18" name="MSIP_Label_f69d7fc4-da81-42e5-b309-526f71322d86_Parent">
    <vt:lpwstr>4bcb20ed-001a-45f4-b2e7-234c5fc91178</vt:lpwstr>
  </property>
  <property fmtid="{D5CDD505-2E9C-101B-9397-08002B2CF9AE}" pid="19" name="MSIP_Label_f69d7fc4-da81-42e5-b309-526f71322d86_Extended_MSFT_Method">
    <vt:lpwstr>Automatic</vt:lpwstr>
  </property>
  <property fmtid="{D5CDD505-2E9C-101B-9397-08002B2CF9AE}" pid="20" name="Sensitivity">
    <vt:lpwstr>OFFICIAL (CLOSED) NON-SENSITIVE</vt:lpwstr>
  </property>
</Properties>
</file>