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rkprime.com/Home/Pricing" TargetMode="External"/><Relationship Id="rId3" Type="http://schemas.openxmlformats.org/officeDocument/2006/relationships/hyperlink" Target="https://requester.mturk.com/pricing" TargetMode="External"/><Relationship Id="rId4" Type="http://schemas.openxmlformats.org/officeDocument/2006/relationships/hyperlink" Target="http://blog.turkprime.com/2015/03/determining-completion-rate-and-dropout.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chemeClr val="dk2"/>
                </a:solidFill>
              </a:rPr>
              <a:t>(developed from Jiefeng Jiang’s materials)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3021009a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3021009a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spread out in the US, but it’s more concentrated in India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3021009a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3021009a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~80% of MTurkers are from US; 20% from India - this might have changed over the years (i.e., more Indian workers)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Demographics depends on time of day</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rgbClr val="222222"/>
                </a:solidFill>
                <a:highlight>
                  <a:schemeClr val="lt1"/>
                </a:highlight>
              </a:rPr>
              <a:t>Around 8-10am UTC (3am NYC time, 1.30pm India time) - much higher number of workers from India (~50%); goes down to 5% at 8-10pm UTC.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3021009a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3021009a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Gender roughly even regardless of time of day &amp; hour</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~50% are 30-year-olds;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~20% are 20-year-olds;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 ~20% are 40-year-olds.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Note that you do get the occasional 50+ year old on MTurk. You can exclude, but our lab doesn’t, typically.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3021009a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3021009a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THERE IS A FIGURE BENEATH THE HOUSEHOLD ONE</a:t>
            </a:r>
            <a:endParaRPr/>
          </a:p>
          <a:p>
            <a:pPr indent="0" lvl="0" marL="0" rtl="0" algn="l">
              <a:spcBef>
                <a:spcPts val="0"/>
              </a:spcBef>
              <a:spcAft>
                <a:spcPts val="0"/>
              </a:spcAft>
              <a:buNone/>
            </a:pPr>
            <a:r>
              <a:t/>
            </a:r>
            <a:endParaRPr/>
          </a:p>
          <a:p>
            <a:pPr indent="-311150" lvl="0" marL="457200" rtl="0" algn="l">
              <a:spcBef>
                <a:spcPts val="0"/>
              </a:spcBef>
              <a:spcAft>
                <a:spcPts val="0"/>
              </a:spcAft>
              <a:buClr>
                <a:schemeClr val="dk1"/>
              </a:buClr>
              <a:buSzPts val="1300"/>
              <a:buChar char="●"/>
            </a:pPr>
            <a:r>
              <a:rPr lang="en" sz="1300">
                <a:solidFill>
                  <a:srgbClr val="222222"/>
                </a:solidFill>
                <a:highlight>
                  <a:schemeClr val="lt1"/>
                </a:highlight>
              </a:rPr>
              <a:t>~40% are single, ~40% are married, and ~10% are cohabitating.</a:t>
            </a:r>
            <a:endParaRPr sz="1300">
              <a:solidFill>
                <a:srgbClr val="222222"/>
              </a:solidFill>
              <a:highlight>
                <a:schemeClr val="lt1"/>
              </a:highlight>
            </a:endParaRPr>
          </a:p>
          <a:p>
            <a:pPr indent="0" lvl="0" marL="0" rtl="0" algn="l">
              <a:spcBef>
                <a:spcPts val="0"/>
              </a:spcBef>
              <a:spcAft>
                <a:spcPts val="0"/>
              </a:spcAft>
              <a:buNone/>
            </a:pPr>
            <a:r>
              <a:t/>
            </a:r>
            <a:endParaRPr sz="1300">
              <a:solidFill>
                <a:srgbClr val="222222"/>
              </a:solidFill>
              <a:highlight>
                <a:schemeClr val="lt1"/>
              </a:highlight>
            </a:endParaRPr>
          </a:p>
          <a:p>
            <a:pPr indent="-311150" lvl="0" marL="457200" rtl="0" algn="l">
              <a:spcBef>
                <a:spcPts val="0"/>
              </a:spcBef>
              <a:spcAft>
                <a:spcPts val="0"/>
              </a:spcAft>
              <a:buClr>
                <a:schemeClr val="dk1"/>
              </a:buClr>
              <a:buSzPts val="1300"/>
              <a:buChar char="●"/>
            </a:pPr>
            <a:r>
              <a:rPr lang="en" sz="1300">
                <a:solidFill>
                  <a:srgbClr val="222222"/>
                </a:solidFill>
                <a:highlight>
                  <a:schemeClr val="lt1"/>
                </a:highlight>
              </a:rPr>
              <a:t>~15% live alone; ~25% have a household size of 2 &amp; ~25% have a household of 3. ~25% live in a household of 4, &amp; ~10% have a household of 5+ members.</a:t>
            </a:r>
            <a:endParaRPr sz="1300">
              <a:solidFill>
                <a:srgbClr val="222222"/>
              </a:solidFill>
              <a:highlight>
                <a:schemeClr val="lt1"/>
              </a:highlight>
            </a:endParaRPr>
          </a:p>
          <a:p>
            <a:pPr indent="0" lvl="0" marL="0" rtl="0" algn="l">
              <a:spcBef>
                <a:spcPts val="0"/>
              </a:spcBef>
              <a:spcAft>
                <a:spcPts val="0"/>
              </a:spcAft>
              <a:buClr>
                <a:srgbClr val="000000"/>
              </a:buClr>
              <a:buSzPts val="1100"/>
              <a:buFont typeface="Arial"/>
              <a:buNone/>
            </a:pPr>
            <a:r>
              <a:t/>
            </a:r>
            <a:endParaRPr sz="1300">
              <a:solidFill>
                <a:srgbClr val="222222"/>
              </a:solidFill>
              <a:highlight>
                <a:schemeClr val="lt1"/>
              </a:highlight>
            </a:endParaRPr>
          </a:p>
          <a:p>
            <a:pPr indent="-311150" lvl="0" marL="457200" rtl="0" algn="l">
              <a:spcBef>
                <a:spcPts val="0"/>
              </a:spcBef>
              <a:spcAft>
                <a:spcPts val="0"/>
              </a:spcAft>
              <a:buClr>
                <a:srgbClr val="222222"/>
              </a:buClr>
              <a:buSzPts val="1300"/>
              <a:buChar char="●"/>
            </a:pPr>
            <a:r>
              <a:rPr lang="en" sz="1300">
                <a:solidFill>
                  <a:srgbClr val="222222"/>
                </a:solidFill>
                <a:highlight>
                  <a:schemeClr val="lt1"/>
                </a:highlight>
              </a:rPr>
              <a:t>The median household income is ~$50K/year for US Turkers (on par with the median US household income). Indian workers have considerably lower household income, with most of them being around $10K/yr.</a:t>
            </a:r>
            <a:endParaRPr sz="1300">
              <a:solidFill>
                <a:srgbClr val="222222"/>
              </a:solidFill>
              <a:highlight>
                <a:schemeClr val="lt1"/>
              </a:highlight>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3021009a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3021009a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302100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302100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3021009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3021009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mturk is great, but there’s a lot of variability we don’t entirely understand, especially that which results from inadvertent study design. But some of this may not be things you can control, so you just have to be aware of these issues.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3021009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3021009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9117ffe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9117ffe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3021009a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3021009a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http://science.sciencemag.org/content/352/6291/1263</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3021009a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3021009a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3021009a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3021009a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2fc1b13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2fc1b13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Crump et al (2013, PLOS ONE) tested the reliability of Mturk data using Stroop, task switching, Flanker, Simon, Posner cuing, attentional blink, subliminal priming, and category learning tasks.</a:t>
            </a:r>
            <a:r>
              <a:rPr lang="en" sz="1000">
                <a:solidFill>
                  <a:srgbClr val="333333"/>
                </a:solidFill>
                <a:highlight>
                  <a:srgbClr val="FFFFFF"/>
                </a:highlight>
              </a:rPr>
              <a:t> Crowdsourced samples can be used along-side traditional university panel samples.</a:t>
            </a:r>
            <a:endParaRPr sz="100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3021009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3021009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333333"/>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3021009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3021009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333333"/>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3021009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3021009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3021009a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3021009a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29117ffe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29117ffe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278e7e3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278e7e3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302100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302100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Important things to consider when designing an mturk study + things that we may have to report more in the future re: mturk tasks (studies vary dramatically in what is reported)</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302100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302100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u="sng">
                <a:solidFill>
                  <a:schemeClr val="hlink"/>
                </a:solidFill>
                <a:hlinkClick r:id="rId2"/>
              </a:rPr>
              <a:t>https://www.turkprime.com/Home/Pricing</a:t>
            </a:r>
            <a:r>
              <a:rPr lang="en"/>
              <a:t>; </a:t>
            </a:r>
            <a:r>
              <a:rPr lang="en" u="sng">
                <a:solidFill>
                  <a:schemeClr val="hlink"/>
                </a:solidFill>
                <a:hlinkClick r:id="rId3"/>
              </a:rPr>
              <a:t>https://requester.mturk.com/pricing</a:t>
            </a:r>
            <a:endParaRPr/>
          </a:p>
          <a:p>
            <a:pPr indent="0" lvl="0" marL="0" rtl="0" algn="l">
              <a:spcBef>
                <a:spcPts val="1000"/>
              </a:spcBef>
              <a:spcAft>
                <a:spcPts val="0"/>
              </a:spcAft>
              <a:buNone/>
            </a:pPr>
            <a:r>
              <a:rPr lang="en"/>
              <a:t>Can measure completion rate with turk prime: </a:t>
            </a:r>
            <a:r>
              <a:rPr lang="en" u="sng">
                <a:solidFill>
                  <a:schemeClr val="hlink"/>
                </a:solidFill>
                <a:hlinkClick r:id="rId4"/>
              </a:rPr>
              <a:t>http://blog.turkprime.com/2015/03/determining-completion-rate-and-dropout.html</a:t>
            </a:r>
            <a:endParaRPr/>
          </a:p>
          <a:p>
            <a:pPr indent="0" lvl="0" marL="0" rtl="0" algn="l">
              <a:spcBef>
                <a:spcPts val="0"/>
              </a:spcBef>
              <a:spcAft>
                <a:spcPts val="0"/>
              </a:spcAft>
              <a:buNone/>
            </a:pPr>
            <a:r>
              <a:t/>
            </a:r>
            <a:endParaRPr sz="1050">
              <a:solidFill>
                <a:srgbClr val="666666"/>
              </a:solidFill>
              <a:highlight>
                <a:srgbClr val="FFFFFF"/>
              </a:highlight>
            </a:endParaRPr>
          </a:p>
          <a:p>
            <a:pPr indent="0" lvl="0" marL="0" rtl="0" algn="l">
              <a:spcBef>
                <a:spcPts val="0"/>
              </a:spcBef>
              <a:spcAft>
                <a:spcPts val="0"/>
              </a:spcAft>
              <a:buNone/>
            </a:pPr>
            <a:r>
              <a:rPr lang="en" sz="1050">
                <a:solidFill>
                  <a:srgbClr val="666666"/>
                </a:solidFill>
                <a:highlight>
                  <a:srgbClr val="FFFFFF"/>
                </a:highlight>
              </a:rPr>
              <a:t>Ip addresses can be measured if you have qualtrics at the end - but their suggestion is extreme</a:t>
            </a:r>
            <a:endParaRPr sz="1050">
              <a:solidFill>
                <a:srgbClr val="666666"/>
              </a:solidFill>
              <a:highlight>
                <a:srgbClr val="FFFFFF"/>
              </a:highlight>
            </a:endParaRPr>
          </a:p>
          <a:p>
            <a:pPr indent="0" lvl="0" marL="0" rtl="0" algn="l">
              <a:spcBef>
                <a:spcPts val="0"/>
              </a:spcBef>
              <a:spcAft>
                <a:spcPts val="0"/>
              </a:spcAft>
              <a:buNone/>
            </a:pPr>
            <a:r>
              <a:t/>
            </a:r>
            <a:endParaRPr sz="1050">
              <a:solidFill>
                <a:srgbClr val="666666"/>
              </a:solidFill>
              <a:highlight>
                <a:srgbClr val="FFFFFF"/>
              </a:highlight>
            </a:endParaRPr>
          </a:p>
          <a:p>
            <a:pPr indent="0" lvl="0" marL="0" rtl="0" algn="l">
              <a:spcBef>
                <a:spcPts val="0"/>
              </a:spcBef>
              <a:spcAft>
                <a:spcPts val="0"/>
              </a:spcAft>
              <a:buNone/>
            </a:pPr>
            <a:r>
              <a:rPr lang="en" sz="1050">
                <a:solidFill>
                  <a:srgbClr val="666666"/>
                </a:solidFill>
                <a:highlight>
                  <a:srgbClr val="FFFFFF"/>
                </a:highlight>
              </a:rPr>
              <a:t>We do exclude participants from doing more than one study</a:t>
            </a:r>
            <a:endParaRPr sz="1050">
              <a:solidFill>
                <a:srgbClr val="666666"/>
              </a:solidFill>
              <a:highlight>
                <a:srgbClr val="FFFFFF"/>
              </a:highlight>
            </a:endParaRPr>
          </a:p>
          <a:p>
            <a:pPr indent="0" lvl="0" marL="0" rtl="0" algn="l">
              <a:spcBef>
                <a:spcPts val="0"/>
              </a:spcBef>
              <a:spcAft>
                <a:spcPts val="0"/>
              </a:spcAft>
              <a:buNone/>
            </a:pPr>
            <a:r>
              <a:t/>
            </a:r>
            <a:endParaRPr sz="1050">
              <a:solidFill>
                <a:srgbClr val="666666"/>
              </a:solidFill>
              <a:highlight>
                <a:srgbClr val="FFFFFF"/>
              </a:highlight>
            </a:endParaRPr>
          </a:p>
          <a:p>
            <a:pPr indent="0" lvl="0" marL="0" rtl="0" algn="l">
              <a:spcBef>
                <a:spcPts val="0"/>
              </a:spcBef>
              <a:spcAft>
                <a:spcPts val="0"/>
              </a:spcAft>
              <a:buNone/>
            </a:pPr>
            <a:r>
              <a:rPr lang="en" sz="1050">
                <a:solidFill>
                  <a:srgbClr val="666666"/>
                </a:solidFill>
                <a:highlight>
                  <a:srgbClr val="FFFFFF"/>
                </a:highlight>
              </a:rPr>
              <a:t>Browser agent - it’s recommended you make sure your task works in multiple browsers</a:t>
            </a:r>
            <a:endParaRPr sz="1050">
              <a:solidFill>
                <a:srgbClr val="666666"/>
              </a:solidFill>
              <a:highlight>
                <a:srgbClr val="FFFFFF"/>
              </a:highlight>
            </a:endParaRPr>
          </a:p>
          <a:p>
            <a:pPr indent="0" lvl="0" marL="0" rtl="0" algn="l">
              <a:spcBef>
                <a:spcPts val="0"/>
              </a:spcBef>
              <a:spcAft>
                <a:spcPts val="0"/>
              </a:spcAft>
              <a:buNone/>
            </a:pPr>
            <a:r>
              <a:t/>
            </a:r>
            <a:endParaRPr sz="1050">
              <a:solidFill>
                <a:srgbClr val="666666"/>
              </a:solidFill>
              <a:highlight>
                <a:srgbClr val="FFFFFF"/>
              </a:highlight>
            </a:endParaRPr>
          </a:p>
          <a:p>
            <a:pPr indent="0" lvl="0" marL="0" rtl="0" algn="l">
              <a:spcBef>
                <a:spcPts val="0"/>
              </a:spcBef>
              <a:spcAft>
                <a:spcPts val="0"/>
              </a:spcAft>
              <a:buNone/>
            </a:pPr>
            <a:r>
              <a:rPr lang="en" sz="1050">
                <a:solidFill>
                  <a:srgbClr val="666666"/>
                </a:solidFill>
                <a:highlight>
                  <a:srgbClr val="FFFFFF"/>
                </a:highlight>
              </a:rPr>
              <a:t>#6 is less relevant to our lab, but if you need a special population of mturkers, this could be relevant.</a:t>
            </a:r>
            <a:endParaRPr sz="1050">
              <a:solidFill>
                <a:srgbClr val="666666"/>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278e7e3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278e7e3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f2fc1b13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f2fc1b13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3021009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3021009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3021009a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3021009a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3021009a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53021009a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Anonymized aspects of this consent form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53021009a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53021009a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278e7e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278e7e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f2fc1b1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f2fc1b1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3021009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3021009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278e7e3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278e7e3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fef11d17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fef11d1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3021009a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3021009a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3021009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3021009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ef11d17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fef11d17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53021009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53021009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53021009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53021009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5278e7e3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5278e7e3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278e7e3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278e7e3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fef11d17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fef11d17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53ebea2a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53ebea2a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Peter will lead this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5437b24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5437b24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29117ffe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29117ffe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9117ff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9117ff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3ebea2a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53ebea2a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THESE ARE BASED OFF HOW WE DO OUR JAVASCRIPT, WITH A MAIN MENU FILE LINKING THE TASK FILES</a:t>
            </a:r>
            <a:endParaRPr/>
          </a:p>
          <a:p>
            <a:pPr indent="0" lvl="0" marL="0" rtl="0" algn="l">
              <a:spcBef>
                <a:spcPts val="0"/>
              </a:spcBef>
              <a:spcAft>
                <a:spcPts val="0"/>
              </a:spcAft>
              <a:buNone/>
            </a:pPr>
            <a:r>
              <a:rPr lang="en"/>
              <a:t>*some of this isn’t relevant if you don’t code tasks the way we do!</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53ebea2a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53ebea2a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53ebea2a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53ebea2a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29117ffe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29117ff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5278e7e3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5278e7e3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53ebea2a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53ebea2a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542e4be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542e4be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53ebea2a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53ebea2a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53ebea2a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53ebea2a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53ebea2a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53ebea2a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2fc1b13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2fc1b13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http://www.cell.com/trends/cognitive-sciences/fulltext/S1364-6613(17)30131-6?rss=yes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3ebea2a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53ebea2a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53ebea2a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53ebea2a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pull up any html, you can also look at the JS script from the Console. “Sources” will list the exact script source; to navigate the main menu, type updateMainMenu(#) into the Console &lt;- insert a number there. This will take you through to the next “phase” of a study for our studies. You can click the start buttons for any of the tasks, and they’ll pop up with the exact codes for you to grab.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either of us if you want other scripts</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29117ff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29117ff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53ebea2a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53ebea2a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f2fc1b1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f2fc1b1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5278e7e3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5278e7e3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53ebea2a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53ebea2a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5278e7e3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5278e7e3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2fc1b13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2fc1b13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3021009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3021009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9117ff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9117ff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9.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codeschool.com/search?utf8=%E2%9C%93&amp;query=javascript" TargetMode="External"/><Relationship Id="rId4" Type="http://schemas.openxmlformats.org/officeDocument/2006/relationships/hyperlink" Target="https://www.w3schools.com/js/" TargetMode="External"/><Relationship Id="rId11" Type="http://schemas.openxmlformats.org/officeDocument/2006/relationships/hyperlink" Target="https://www.coursera.org/learn/r-programming" TargetMode="External"/><Relationship Id="rId10" Type="http://schemas.openxmlformats.org/officeDocument/2006/relationships/hyperlink" Target="https://www.coursera.org/learn/julia-programming" TargetMode="External"/><Relationship Id="rId12" Type="http://schemas.openxmlformats.org/officeDocument/2006/relationships/hyperlink" Target="https://www.coursera.org/learn/python" TargetMode="External"/><Relationship Id="rId9" Type="http://schemas.openxmlformats.org/officeDocument/2006/relationships/hyperlink" Target="https://www.coursera.org/learn/matlab" TargetMode="External"/><Relationship Id="rId5" Type="http://schemas.openxmlformats.org/officeDocument/2006/relationships/hyperlink" Target="https://www.coursera.org/learn/duke-programming-web/home/welcome" TargetMode="External"/><Relationship Id="rId6" Type="http://schemas.openxmlformats.org/officeDocument/2006/relationships/hyperlink" Target="https://www.coursera.org/learn/javascript/home/welcome" TargetMode="External"/><Relationship Id="rId7" Type="http://schemas.openxmlformats.org/officeDocument/2006/relationships/hyperlink" Target="https://www.codecademy.com/learn/introduction-to-javascript" TargetMode="External"/><Relationship Id="rId8" Type="http://schemas.openxmlformats.org/officeDocument/2006/relationships/hyperlink" Target="http://try.jquery.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stackoverflow.com/" TargetMode="External"/><Relationship Id="rId4" Type="http://schemas.openxmlformats.org/officeDocument/2006/relationships/hyperlink" Target="https://jsfiddle.net/" TargetMode="External"/><Relationship Id="rId5" Type="http://schemas.openxmlformats.org/officeDocument/2006/relationships/image" Target="../media/image12.png"/><Relationship Id="rId6"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2.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16.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152.3.33.45/AMTSubmit/dataHandler.php"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elabtasks.github.io/mturktasks/Task.html" TargetMode="External"/><Relationship Id="rId4" Type="http://schemas.openxmlformats.org/officeDocument/2006/relationships/hyperlink" Target="https://github.com/pswhitehead" TargetMode="External"/><Relationship Id="rId5" Type="http://schemas.openxmlformats.org/officeDocument/2006/relationships/hyperlink" Target="https://github.com/christinabejjani"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MTurk/JavaScript Workshop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Christina Bejjani &amp; Peter Whitehead</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990600" y="152400"/>
            <a:ext cx="7140147" cy="4838699"/>
          </a:xfrm>
          <a:prstGeom prst="rect">
            <a:avLst/>
          </a:prstGeom>
          <a:noFill/>
          <a:ln>
            <a:noFill/>
          </a:ln>
        </p:spPr>
      </p:pic>
      <p:sp>
        <p:nvSpPr>
          <p:cNvPr id="109" name="Google Shape;109;p22"/>
          <p:cNvSpPr txBox="1"/>
          <p:nvPr/>
        </p:nvSpPr>
        <p:spPr>
          <a:xfrm>
            <a:off x="4579925" y="4762500"/>
            <a:ext cx="4676100" cy="1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http://techlist.com/mturk/global-mturk-worker-map.php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1696075" y="4802200"/>
            <a:ext cx="76362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http://www.behind-the-enemy-lines.com/2015/04/demographics-of-mechanical-turk-now.html</a:t>
            </a:r>
            <a:endParaRPr/>
          </a:p>
        </p:txBody>
      </p:sp>
      <p:pic>
        <p:nvPicPr>
          <p:cNvPr id="115" name="Google Shape;115;p23"/>
          <p:cNvPicPr preferRelativeResize="0"/>
          <p:nvPr/>
        </p:nvPicPr>
        <p:blipFill>
          <a:blip r:embed="rId3">
            <a:alphaModFix/>
          </a:blip>
          <a:stretch>
            <a:fillRect/>
          </a:stretch>
        </p:blipFill>
        <p:spPr>
          <a:xfrm>
            <a:off x="465588" y="0"/>
            <a:ext cx="6993625" cy="2650650"/>
          </a:xfrm>
          <a:prstGeom prst="rect">
            <a:avLst/>
          </a:prstGeom>
          <a:noFill/>
          <a:ln>
            <a:noFill/>
          </a:ln>
        </p:spPr>
      </p:pic>
      <p:pic>
        <p:nvPicPr>
          <p:cNvPr id="116" name="Google Shape;116;p23"/>
          <p:cNvPicPr preferRelativeResize="0"/>
          <p:nvPr/>
        </p:nvPicPr>
        <p:blipFill>
          <a:blip r:embed="rId4">
            <a:alphaModFix/>
          </a:blip>
          <a:stretch>
            <a:fillRect/>
          </a:stretch>
        </p:blipFill>
        <p:spPr>
          <a:xfrm>
            <a:off x="1118738" y="2650650"/>
            <a:ext cx="5539820" cy="2214550"/>
          </a:xfrm>
          <a:prstGeom prst="rect">
            <a:avLst/>
          </a:prstGeom>
          <a:noFill/>
          <a:ln>
            <a:noFill/>
          </a:ln>
        </p:spPr>
      </p:pic>
      <p:sp>
        <p:nvSpPr>
          <p:cNvPr id="117" name="Google Shape;117;p23"/>
          <p:cNvSpPr txBox="1"/>
          <p:nvPr/>
        </p:nvSpPr>
        <p:spPr>
          <a:xfrm>
            <a:off x="6952525" y="3855100"/>
            <a:ext cx="1914300" cy="8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Also see: http://demographics.mturk-tracker.com/</a:t>
            </a:r>
            <a:endParaRPr/>
          </a:p>
        </p:txBody>
      </p:sp>
      <p:sp>
        <p:nvSpPr>
          <p:cNvPr id="118" name="Google Shape;118;p23"/>
          <p:cNvSpPr txBox="1"/>
          <p:nvPr/>
        </p:nvSpPr>
        <p:spPr>
          <a:xfrm>
            <a:off x="7452825" y="933050"/>
            <a:ext cx="15861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Worker Country of Origin</a:t>
            </a:r>
            <a:endParaRPr/>
          </a:p>
        </p:txBody>
      </p:sp>
      <p:sp>
        <p:nvSpPr>
          <p:cNvPr id="119" name="Google Shape;119;p23"/>
          <p:cNvSpPr txBox="1"/>
          <p:nvPr/>
        </p:nvSpPr>
        <p:spPr>
          <a:xfrm>
            <a:off x="7079600" y="2787525"/>
            <a:ext cx="1787100" cy="5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Worker Country of Origin Depending on Time of Day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nvSpPr>
        <p:spPr>
          <a:xfrm>
            <a:off x="1696075" y="4802200"/>
            <a:ext cx="76362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http://www.behind-the-enemy-lines.com/2015/04/demographics-of-mechanical-turk-now.html</a:t>
            </a:r>
            <a:endParaRPr/>
          </a:p>
        </p:txBody>
      </p:sp>
      <p:pic>
        <p:nvPicPr>
          <p:cNvPr id="125" name="Google Shape;125;p24"/>
          <p:cNvPicPr preferRelativeResize="0"/>
          <p:nvPr/>
        </p:nvPicPr>
        <p:blipFill>
          <a:blip r:embed="rId3">
            <a:alphaModFix/>
          </a:blip>
          <a:stretch>
            <a:fillRect/>
          </a:stretch>
        </p:blipFill>
        <p:spPr>
          <a:xfrm>
            <a:off x="1569575" y="214838"/>
            <a:ext cx="6004851" cy="2376775"/>
          </a:xfrm>
          <a:prstGeom prst="rect">
            <a:avLst/>
          </a:prstGeom>
          <a:noFill/>
          <a:ln>
            <a:noFill/>
          </a:ln>
        </p:spPr>
      </p:pic>
      <p:pic>
        <p:nvPicPr>
          <p:cNvPr id="126" name="Google Shape;126;p24"/>
          <p:cNvPicPr preferRelativeResize="0"/>
          <p:nvPr/>
        </p:nvPicPr>
        <p:blipFill>
          <a:blip r:embed="rId4">
            <a:alphaModFix/>
          </a:blip>
          <a:stretch>
            <a:fillRect/>
          </a:stretch>
        </p:blipFill>
        <p:spPr>
          <a:xfrm>
            <a:off x="1569575" y="2591612"/>
            <a:ext cx="5995333" cy="2337050"/>
          </a:xfrm>
          <a:prstGeom prst="rect">
            <a:avLst/>
          </a:prstGeom>
          <a:noFill/>
          <a:ln>
            <a:noFill/>
          </a:ln>
        </p:spPr>
      </p:pic>
      <p:sp>
        <p:nvSpPr>
          <p:cNvPr id="127" name="Google Shape;127;p24"/>
          <p:cNvSpPr txBox="1"/>
          <p:nvPr/>
        </p:nvSpPr>
        <p:spPr>
          <a:xfrm>
            <a:off x="7954350" y="699800"/>
            <a:ext cx="1026300" cy="7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Worker Gender and</a:t>
            </a:r>
            <a:endParaRPr/>
          </a:p>
          <a:p>
            <a:pPr indent="0" lvl="0" marL="0" rtl="0" algn="l">
              <a:spcBef>
                <a:spcPts val="0"/>
              </a:spcBef>
              <a:spcAft>
                <a:spcPts val="0"/>
              </a:spcAft>
              <a:buNone/>
            </a:pPr>
            <a:r>
              <a:rPr lang="en"/>
              <a:t>Year of Birth/Age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nvSpPr>
        <p:spPr>
          <a:xfrm>
            <a:off x="1668550" y="4798525"/>
            <a:ext cx="76362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http://www.behind-the-enemy-lines.com/2015/04/demographics-of-mechanical-turk-now.html</a:t>
            </a:r>
            <a:endParaRPr/>
          </a:p>
        </p:txBody>
      </p:sp>
      <p:pic>
        <p:nvPicPr>
          <p:cNvPr id="133" name="Google Shape;133;p25"/>
          <p:cNvPicPr preferRelativeResize="0"/>
          <p:nvPr/>
        </p:nvPicPr>
        <p:blipFill>
          <a:blip r:embed="rId3">
            <a:alphaModFix/>
          </a:blip>
          <a:stretch>
            <a:fillRect/>
          </a:stretch>
        </p:blipFill>
        <p:spPr>
          <a:xfrm>
            <a:off x="1476800" y="131050"/>
            <a:ext cx="6012925" cy="2184600"/>
          </a:xfrm>
          <a:prstGeom prst="rect">
            <a:avLst/>
          </a:prstGeom>
          <a:noFill/>
          <a:ln>
            <a:noFill/>
          </a:ln>
        </p:spPr>
      </p:pic>
      <p:pic>
        <p:nvPicPr>
          <p:cNvPr id="134" name="Google Shape;134;p25"/>
          <p:cNvPicPr preferRelativeResize="0"/>
          <p:nvPr/>
        </p:nvPicPr>
        <p:blipFill>
          <a:blip r:embed="rId4">
            <a:alphaModFix/>
          </a:blip>
          <a:stretch>
            <a:fillRect/>
          </a:stretch>
        </p:blipFill>
        <p:spPr>
          <a:xfrm>
            <a:off x="1474325" y="75199"/>
            <a:ext cx="6122225" cy="2515900"/>
          </a:xfrm>
          <a:prstGeom prst="rect">
            <a:avLst/>
          </a:prstGeom>
          <a:noFill/>
          <a:ln>
            <a:noFill/>
          </a:ln>
        </p:spPr>
      </p:pic>
      <p:pic>
        <p:nvPicPr>
          <p:cNvPr id="135" name="Google Shape;135;p25"/>
          <p:cNvPicPr preferRelativeResize="0"/>
          <p:nvPr/>
        </p:nvPicPr>
        <p:blipFill>
          <a:blip r:embed="rId5">
            <a:alphaModFix/>
          </a:blip>
          <a:stretch>
            <a:fillRect/>
          </a:stretch>
        </p:blipFill>
        <p:spPr>
          <a:xfrm>
            <a:off x="1498000" y="2666800"/>
            <a:ext cx="6171664" cy="2184600"/>
          </a:xfrm>
          <a:prstGeom prst="rect">
            <a:avLst/>
          </a:prstGeom>
          <a:noFill/>
          <a:ln>
            <a:noFill/>
          </a:ln>
        </p:spPr>
      </p:pic>
      <p:sp>
        <p:nvSpPr>
          <p:cNvPr id="136" name="Google Shape;136;p25"/>
          <p:cNvSpPr txBox="1"/>
          <p:nvPr/>
        </p:nvSpPr>
        <p:spPr>
          <a:xfrm>
            <a:off x="7814400" y="781450"/>
            <a:ext cx="1061400" cy="14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Worker marital status, number of people in household, and median income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Typical MTurk Worker, Summarized</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Lives in the US or India </a:t>
            </a:r>
            <a:endParaRPr/>
          </a:p>
          <a:p>
            <a:pPr indent="-342900" lvl="0" marL="457200" rtl="0" algn="l">
              <a:spcBef>
                <a:spcPts val="0"/>
              </a:spcBef>
              <a:spcAft>
                <a:spcPts val="0"/>
              </a:spcAft>
              <a:buSzPts val="1800"/>
              <a:buChar char="●"/>
            </a:pPr>
            <a:r>
              <a:rPr lang="en"/>
              <a:t>Is 20‐36 years old </a:t>
            </a:r>
            <a:endParaRPr/>
          </a:p>
          <a:p>
            <a:pPr indent="-342900" lvl="0" marL="457200" rtl="0" algn="l">
              <a:spcBef>
                <a:spcPts val="0"/>
              </a:spcBef>
              <a:spcAft>
                <a:spcPts val="0"/>
              </a:spcAft>
              <a:buSzPts val="1800"/>
              <a:buChar char="●"/>
            </a:pPr>
            <a:r>
              <a:rPr lang="en"/>
              <a:t>Earns US $25,000‐60,000 a year (depending on where they live) </a:t>
            </a:r>
            <a:endParaRPr/>
          </a:p>
          <a:p>
            <a:pPr indent="-342900" lvl="0" marL="457200" rtl="0" algn="l">
              <a:spcBef>
                <a:spcPts val="0"/>
              </a:spcBef>
              <a:spcAft>
                <a:spcPts val="0"/>
              </a:spcAft>
              <a:buSzPts val="1800"/>
              <a:buChar char="●"/>
            </a:pPr>
            <a:r>
              <a:rPr lang="en"/>
              <a:t>Matches the profile of a (procrastinating) graduate student/postdoc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Characteristics of MTurk Workers:</a:t>
            </a:r>
            <a:endParaRPr/>
          </a:p>
        </p:txBody>
      </p:sp>
      <p:sp>
        <p:nvSpPr>
          <p:cNvPr id="148" name="Google Shape;148;p27"/>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Demographics: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More diverse than college student samples but not representative of the US population as a whole (European- and Asian-Americans over-represented, while Hispanics and African-Americans under-represented)</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Tend to be younger and more educated</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Lower incomes and more likely to be unemployed or underemployed</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Less religious and more liberal (than the population as a whole)</a:t>
            </a:r>
            <a:endParaRPr sz="1200">
              <a:solidFill>
                <a:srgbClr val="000000"/>
              </a:solidFill>
            </a:endParaRPr>
          </a:p>
          <a:p>
            <a:pPr indent="0" lvl="0" marL="457200" rtl="0" algn="l">
              <a:spcBef>
                <a:spcPts val="160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Psychologically:</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Score higher on learning goal orientation &amp; need for cognition</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Report more social anxiety than both college students and the population as a whole</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Are more introverted than both college students and the population as a whole</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Less tolerant of physical and psychological discomfort than college students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More neurotic than other samples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Score higher on traits associated with autism spectrum disorders</a:t>
            </a:r>
            <a:endParaRPr sz="1200">
              <a:solidFill>
                <a:srgbClr val="000000"/>
              </a:solidFill>
            </a:endParaRPr>
          </a:p>
        </p:txBody>
      </p:sp>
      <p:sp>
        <p:nvSpPr>
          <p:cNvPr id="149" name="Google Shape;149;p27"/>
          <p:cNvSpPr txBox="1"/>
          <p:nvPr/>
        </p:nvSpPr>
        <p:spPr>
          <a:xfrm>
            <a:off x="5340775" y="4684250"/>
            <a:ext cx="37407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Stewart, Chandler, and Paolacci, 2017, </a:t>
            </a:r>
            <a:r>
              <a:rPr i="1" lang="en"/>
              <a:t>TiCS</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10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1000"/>
                                        <p:tgtEl>
                                          <p:spTgt spid="1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1000"/>
                                        <p:tgtEl>
                                          <p:spTgt spid="1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animEffect filter="fade" transition="in">
                                      <p:cBhvr>
                                        <p:cTn dur="1000"/>
                                        <p:tgtEl>
                                          <p:spTgt spid="1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8" st="8"/>
                                            </p:txEl>
                                          </p:spTgt>
                                        </p:tgtEl>
                                        <p:attrNameLst>
                                          <p:attrName>style.visibility</p:attrName>
                                        </p:attrNameLst>
                                      </p:cBhvr>
                                      <p:to>
                                        <p:strVal val="visible"/>
                                      </p:to>
                                    </p:set>
                                    <p:animEffect filter="fade" transition="in">
                                      <p:cBhvr>
                                        <p:cTn dur="1000"/>
                                        <p:tgtEl>
                                          <p:spTgt spid="14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9" st="9"/>
                                            </p:txEl>
                                          </p:spTgt>
                                        </p:tgtEl>
                                        <p:attrNameLst>
                                          <p:attrName>style.visibility</p:attrName>
                                        </p:attrNameLst>
                                      </p:cBhvr>
                                      <p:to>
                                        <p:strVal val="visible"/>
                                      </p:to>
                                    </p:set>
                                    <p:animEffect filter="fade" transition="in">
                                      <p:cBhvr>
                                        <p:cTn dur="1000"/>
                                        <p:tgtEl>
                                          <p:spTgt spid="14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0" st="10"/>
                                            </p:txEl>
                                          </p:spTgt>
                                        </p:tgtEl>
                                        <p:attrNameLst>
                                          <p:attrName>style.visibility</p:attrName>
                                        </p:attrNameLst>
                                      </p:cBhvr>
                                      <p:to>
                                        <p:strVal val="visible"/>
                                      </p:to>
                                    </p:set>
                                    <p:animEffect filter="fade" transition="in">
                                      <p:cBhvr>
                                        <p:cTn dur="1000"/>
                                        <p:tgtEl>
                                          <p:spTgt spid="14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1" st="11"/>
                                            </p:txEl>
                                          </p:spTgt>
                                        </p:tgtEl>
                                        <p:attrNameLst>
                                          <p:attrName>style.visibility</p:attrName>
                                        </p:attrNameLst>
                                      </p:cBhvr>
                                      <p:to>
                                        <p:strVal val="visible"/>
                                      </p:to>
                                    </p:set>
                                    <p:animEffect filter="fade" transition="in">
                                      <p:cBhvr>
                                        <p:cTn dur="1000"/>
                                        <p:tgtEl>
                                          <p:spTgt spid="14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2" st="12"/>
                                            </p:txEl>
                                          </p:spTgt>
                                        </p:tgtEl>
                                        <p:attrNameLst>
                                          <p:attrName>style.visibility</p:attrName>
                                        </p:attrNameLst>
                                      </p:cBhvr>
                                      <p:to>
                                        <p:strVal val="visible"/>
                                      </p:to>
                                    </p:set>
                                    <p:animEffect filter="fade" transition="in">
                                      <p:cBhvr>
                                        <p:cTn dur="1000"/>
                                        <p:tgtEl>
                                          <p:spTgt spid="14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 studied characteristics:</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“Research studies are usually available on a ‘first come first served’ basis... survey respondents will vary in characteristics such as personality, ethnicity, mobile phone use, and level of worker experience as a function of the time of day that a task is posted.”</a:t>
            </a:r>
            <a:endParaRPr sz="1400"/>
          </a:p>
          <a:p>
            <a:pPr indent="0" lvl="0" marL="0" rtl="0" algn="l">
              <a:spcBef>
                <a:spcPts val="1600"/>
              </a:spcBef>
              <a:spcAft>
                <a:spcPts val="0"/>
              </a:spcAft>
              <a:buNone/>
            </a:pPr>
            <a:r>
              <a:rPr lang="en" sz="1400"/>
              <a:t>“In particular, small samples tend to over-represent the savviest workers – who take advantage of software and online communities to quickly find available work.”</a:t>
            </a:r>
            <a:endParaRPr sz="1400"/>
          </a:p>
          <a:p>
            <a:pPr indent="0" lvl="0" marL="0" rtl="0" algn="l">
              <a:spcBef>
                <a:spcPts val="1600"/>
              </a:spcBef>
              <a:spcAft>
                <a:spcPts val="0"/>
              </a:spcAft>
              <a:buNone/>
            </a:pPr>
            <a:r>
              <a:rPr lang="en" sz="1400"/>
              <a:t>“Workers have self-organized into communities, and those workers tend to earn more.”</a:t>
            </a:r>
            <a:endParaRPr sz="1400"/>
          </a:p>
          <a:p>
            <a:pPr indent="0" lvl="0" marL="0" rtl="0" algn="l">
              <a:spcBef>
                <a:spcPts val="1600"/>
              </a:spcBef>
              <a:spcAft>
                <a:spcPts val="0"/>
              </a:spcAft>
              <a:buNone/>
            </a:pPr>
            <a:r>
              <a:rPr lang="en" sz="1400"/>
              <a:t>“Studies that are publicized on online forums (e.g., Reddit) may also return disproportionately young and male samples.”</a:t>
            </a:r>
            <a:endParaRPr sz="1400"/>
          </a:p>
          <a:p>
            <a:pPr indent="0" lvl="0" marL="0" rtl="0" algn="l">
              <a:spcBef>
                <a:spcPts val="1600"/>
              </a:spcBef>
              <a:spcAft>
                <a:spcPts val="1600"/>
              </a:spcAft>
              <a:buNone/>
            </a:pPr>
            <a:r>
              <a:rPr lang="en" sz="1400"/>
              <a:t>“The workers who complete a survey early are also different from workers who complete later, leading samples to change across data collection.”</a:t>
            </a:r>
            <a:endParaRPr sz="1400"/>
          </a:p>
        </p:txBody>
      </p:sp>
      <p:sp>
        <p:nvSpPr>
          <p:cNvPr id="156" name="Google Shape;156;p28"/>
          <p:cNvSpPr txBox="1"/>
          <p:nvPr/>
        </p:nvSpPr>
        <p:spPr>
          <a:xfrm>
            <a:off x="5340775" y="4684250"/>
            <a:ext cx="37407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Stewart, Chandler, and Paolacci, 2017, </a:t>
            </a:r>
            <a:r>
              <a:rPr i="1" lang="en"/>
              <a:t>TiCS</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Other Design Considerations:</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Crowdsourcing tasks tend to be shorter</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Workers aren’t taking part while under exam conditions</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1/3</a:t>
            </a:r>
            <a:r>
              <a:rPr lang="en" sz="1500">
                <a:solidFill>
                  <a:srgbClr val="000000"/>
                </a:solidFill>
              </a:rPr>
              <a:t> report not being alone (e.g., emails I’ve received about children)</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1/5</a:t>
            </a:r>
            <a:r>
              <a:rPr lang="en" sz="1500">
                <a:solidFill>
                  <a:srgbClr val="000000"/>
                </a:solidFill>
              </a:rPr>
              <a:t> report watching TV</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Doesn’t mean data doesn’t look like ‘in-person’ subjects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Workers need to be </a:t>
            </a:r>
            <a:r>
              <a:rPr lang="en" sz="1500" u="sng">
                <a:solidFill>
                  <a:srgbClr val="000000"/>
                </a:solidFill>
              </a:rPr>
              <a:t>spoon-fed 100% understandable instructions</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In-person subjects would be able to ask you questions; workers will not pause for this</a:t>
            </a:r>
            <a:endParaRPr sz="1500">
              <a:solidFill>
                <a:srgbClr val="000000"/>
              </a:solidFill>
            </a:endParaRPr>
          </a:p>
        </p:txBody>
      </p:sp>
      <p:sp>
        <p:nvSpPr>
          <p:cNvPr id="163" name="Google Shape;163;p29"/>
          <p:cNvSpPr txBox="1"/>
          <p:nvPr/>
        </p:nvSpPr>
        <p:spPr>
          <a:xfrm>
            <a:off x="5340775" y="4684250"/>
            <a:ext cx="37407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Stewart, Chandler, and Paolacci, 2017, </a:t>
            </a:r>
            <a:r>
              <a:rPr i="1" lang="en"/>
              <a:t>TiCS</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000"/>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000"/>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1000"/>
                                        <p:tgtEl>
                                          <p:spTgt spid="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Effect filter="fade" transition="in">
                                      <p:cBhvr>
                                        <p:cTn dur="1000"/>
                                        <p:tgtEl>
                                          <p:spTgt spid="1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do you want to use MTurk?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field is rapidly adapting</a:t>
            </a:r>
            <a:endParaRPr/>
          </a:p>
        </p:txBody>
      </p:sp>
      <p:pic>
        <p:nvPicPr>
          <p:cNvPr id="174" name="Google Shape;174;p31"/>
          <p:cNvPicPr preferRelativeResize="0"/>
          <p:nvPr/>
        </p:nvPicPr>
        <p:blipFill>
          <a:blip r:embed="rId3">
            <a:alphaModFix/>
          </a:blip>
          <a:stretch>
            <a:fillRect/>
          </a:stretch>
        </p:blipFill>
        <p:spPr>
          <a:xfrm>
            <a:off x="685800" y="1170125"/>
            <a:ext cx="7722111"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Acquire b</a:t>
            </a:r>
            <a:r>
              <a:rPr lang="en"/>
              <a:t>asic programming skills for presenting stimuli and collecting responses using JavaScript. </a:t>
            </a:r>
            <a:endParaRPr/>
          </a:p>
          <a:p>
            <a:pPr indent="0" lvl="0" marL="0" rtl="0" algn="l">
              <a:spcBef>
                <a:spcPts val="1600"/>
              </a:spcBef>
              <a:spcAft>
                <a:spcPts val="0"/>
              </a:spcAft>
              <a:buNone/>
            </a:pPr>
            <a:r>
              <a:t/>
            </a:r>
            <a:endParaRPr sz="600"/>
          </a:p>
          <a:p>
            <a:pPr indent="-342900" lvl="0" marL="457200" rtl="0" algn="l">
              <a:spcBef>
                <a:spcPts val="1600"/>
              </a:spcBef>
              <a:spcAft>
                <a:spcPts val="0"/>
              </a:spcAft>
              <a:buSzPts val="1800"/>
              <a:buAutoNum type="arabicPeriod"/>
            </a:pPr>
            <a:r>
              <a:rPr lang="en"/>
              <a:t>Develop basic skills for running online subjects using Amazon mechanical turk (MTurk). Gain basic knowledge of MTurk.</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We’ll go through the basic demographics and considerations of MTurk studies (Part I), JavaScript Tasks (Part II), a Basic Stroop Task Demo (Part III), Resources for Future Tasks (Part IV), and Your Turn to Post a Task (Part V).</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versus Pitfalls, a Summary:</a:t>
            </a:r>
            <a:endParaRPr/>
          </a:p>
        </p:txBody>
      </p:sp>
      <p:sp>
        <p:nvSpPr>
          <p:cNvPr id="180" name="Google Shape;180;p32"/>
          <p:cNvSpPr txBox="1"/>
          <p:nvPr>
            <p:ph idx="1" type="body"/>
          </p:nvPr>
        </p:nvSpPr>
        <p:spPr>
          <a:xfrm>
            <a:off x="311700" y="1152475"/>
            <a:ext cx="4598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Cheap, fast data acquisition </a:t>
            </a:r>
            <a:endParaRPr sz="1600">
              <a:solidFill>
                <a:srgbClr val="000000"/>
              </a:solidFill>
            </a:endParaRPr>
          </a:p>
          <a:p>
            <a:pPr indent="0" lvl="0" marL="0" rtl="0" algn="l">
              <a:spcBef>
                <a:spcPts val="1600"/>
              </a:spcBef>
              <a:spcAft>
                <a:spcPts val="0"/>
              </a:spcAft>
              <a:buNone/>
            </a:pPr>
            <a:r>
              <a:rPr lang="en" sz="1600">
                <a:solidFill>
                  <a:srgbClr val="000000"/>
                </a:solidFill>
              </a:rPr>
              <a:t>Can simultaneously run multiple subjects </a:t>
            </a:r>
            <a:endParaRPr sz="1600">
              <a:solidFill>
                <a:srgbClr val="000000"/>
              </a:solidFill>
            </a:endParaRPr>
          </a:p>
          <a:p>
            <a:pPr indent="0" lvl="0" marL="0" rtl="0" algn="l">
              <a:spcBef>
                <a:spcPts val="1600"/>
              </a:spcBef>
              <a:spcAft>
                <a:spcPts val="0"/>
              </a:spcAft>
              <a:buNone/>
            </a:pPr>
            <a:r>
              <a:rPr lang="en" sz="1600">
                <a:solidFill>
                  <a:srgbClr val="000000"/>
                </a:solidFill>
              </a:rPr>
              <a:t>Subjects can participate at any time </a:t>
            </a:r>
            <a:endParaRPr sz="1600">
              <a:solidFill>
                <a:srgbClr val="000000"/>
              </a:solidFill>
            </a:endParaRPr>
          </a:p>
          <a:p>
            <a:pPr indent="0" lvl="0" marL="0" rtl="0" algn="l">
              <a:spcBef>
                <a:spcPts val="1600"/>
              </a:spcBef>
              <a:spcAft>
                <a:spcPts val="0"/>
              </a:spcAft>
              <a:buNone/>
            </a:pPr>
            <a:r>
              <a:rPr lang="en" sz="1600">
                <a:solidFill>
                  <a:srgbClr val="000000"/>
                </a:solidFill>
              </a:rPr>
              <a:t>More available subjects </a:t>
            </a:r>
            <a:endParaRPr sz="1600">
              <a:solidFill>
                <a:srgbClr val="000000"/>
              </a:solidFill>
            </a:endParaRPr>
          </a:p>
          <a:p>
            <a:pPr indent="0" lvl="0" marL="0" rtl="0" algn="l">
              <a:spcBef>
                <a:spcPts val="1600"/>
              </a:spcBef>
              <a:spcAft>
                <a:spcPts val="0"/>
              </a:spcAft>
              <a:buNone/>
            </a:pPr>
            <a:r>
              <a:rPr lang="en" sz="1600">
                <a:solidFill>
                  <a:srgbClr val="000000"/>
                </a:solidFill>
              </a:rPr>
              <a:t>Much larger and diverse than local subject pools </a:t>
            </a:r>
            <a:endParaRPr sz="1600">
              <a:solidFill>
                <a:srgbClr val="000000"/>
              </a:solidFill>
            </a:endParaRPr>
          </a:p>
          <a:p>
            <a:pPr indent="0" lvl="0" marL="0" rtl="0" algn="l">
              <a:spcBef>
                <a:spcPts val="1600"/>
              </a:spcBef>
              <a:spcAft>
                <a:spcPts val="0"/>
              </a:spcAft>
              <a:buNone/>
            </a:pPr>
            <a:r>
              <a:rPr lang="en" sz="1600">
                <a:solidFill>
                  <a:srgbClr val="000000"/>
                </a:solidFill>
              </a:rPr>
              <a:t>Easy for testing replicability and transparency </a:t>
            </a:r>
            <a:endParaRPr sz="1600">
              <a:solidFill>
                <a:srgbClr val="000000"/>
              </a:solidFill>
            </a:endParaRPr>
          </a:p>
          <a:p>
            <a:pPr indent="0" lvl="0" marL="0" rtl="0" algn="l">
              <a:spcBef>
                <a:spcPts val="1600"/>
              </a:spcBef>
              <a:spcAft>
                <a:spcPts val="1600"/>
              </a:spcAft>
              <a:buNone/>
            </a:pPr>
            <a:r>
              <a:rPr lang="en" sz="1600">
                <a:solidFill>
                  <a:srgbClr val="000000"/>
                </a:solidFill>
              </a:rPr>
              <a:t>Tasks can be run on multiple platforms without modifying code</a:t>
            </a:r>
            <a:endParaRPr sz="1600">
              <a:solidFill>
                <a:srgbClr val="000000"/>
              </a:solidFill>
            </a:endParaRPr>
          </a:p>
        </p:txBody>
      </p:sp>
      <p:sp>
        <p:nvSpPr>
          <p:cNvPr id="181" name="Google Shape;181;p32"/>
          <p:cNvSpPr txBox="1"/>
          <p:nvPr/>
        </p:nvSpPr>
        <p:spPr>
          <a:xfrm>
            <a:off x="5160200" y="1168975"/>
            <a:ext cx="36720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
          <p:cNvSpPr txBox="1"/>
          <p:nvPr/>
        </p:nvSpPr>
        <p:spPr>
          <a:xfrm>
            <a:off x="5460800" y="1152475"/>
            <a:ext cx="3172800" cy="3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Uncontrolled testing environment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Sometimes uncontrolled internet issues and data collection (there are some issues with JS)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Duplicate data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Are they “real” humans?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Running MTurk can be stressful (hate mail, IRB, etc.)</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490250" y="450150"/>
            <a:ext cx="6998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Does MTurk yield reproducible results? Short answer: yes. But its longer relationship with the reproducibility crisis: unknown.</a:t>
            </a:r>
            <a:endParaRPr sz="3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It is unclear what effect the ease and speed of running studies on crowdsourcing platforms will have on reproducibility.</a:t>
            </a:r>
            <a:endParaRPr sz="2300"/>
          </a:p>
        </p:txBody>
      </p:sp>
      <p:sp>
        <p:nvSpPr>
          <p:cNvPr id="193" name="Google Shape;193;p34"/>
          <p:cNvSpPr txBox="1"/>
          <p:nvPr>
            <p:ph idx="1" type="body"/>
          </p:nvPr>
        </p:nvSpPr>
        <p:spPr>
          <a:xfrm>
            <a:off x="311700" y="1344700"/>
            <a:ext cx="8520600" cy="322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More bad ideas being tested &amp; greater false positives and file drawer effects?</a:t>
            </a:r>
            <a:endParaRPr/>
          </a:p>
          <a:p>
            <a:pPr indent="-342900" lvl="0" marL="457200" rtl="0" algn="l">
              <a:spcBef>
                <a:spcPts val="0"/>
              </a:spcBef>
              <a:spcAft>
                <a:spcPts val="0"/>
              </a:spcAft>
              <a:buSzPts val="1800"/>
              <a:buChar char="●"/>
            </a:pPr>
            <a:r>
              <a:rPr lang="en"/>
              <a:t>More p-hacking?</a:t>
            </a:r>
            <a:endParaRPr/>
          </a:p>
          <a:p>
            <a:pPr indent="0" lvl="0" marL="0" rtl="0" algn="l">
              <a:spcBef>
                <a:spcPts val="1600"/>
              </a:spcBef>
              <a:spcAft>
                <a:spcPts val="0"/>
              </a:spcAft>
              <a:buNone/>
            </a:pPr>
            <a:r>
              <a:t/>
            </a:r>
            <a:endParaRPr sz="800"/>
          </a:p>
          <a:p>
            <a:pPr indent="-342900" lvl="0" marL="457200" rtl="0" algn="l">
              <a:spcBef>
                <a:spcPts val="1600"/>
              </a:spcBef>
              <a:spcAft>
                <a:spcPts val="0"/>
              </a:spcAft>
              <a:buSzPts val="1800"/>
              <a:buChar char="●"/>
            </a:pPr>
            <a:r>
              <a:rPr lang="en"/>
              <a:t>But the ease of collecting data, resource costs, etc. may allow researchers to let go of less promising ideas</a:t>
            </a:r>
            <a:endParaRPr/>
          </a:p>
          <a:p>
            <a:pPr indent="-342900" lvl="0" marL="457200" rtl="0" algn="l">
              <a:spcBef>
                <a:spcPts val="0"/>
              </a:spcBef>
              <a:spcAft>
                <a:spcPts val="0"/>
              </a:spcAft>
              <a:buSzPts val="1800"/>
              <a:buChar char="●"/>
            </a:pPr>
            <a:r>
              <a:rPr lang="en"/>
              <a:t>The time reduction should also reduce “data-peeking” p-hacking</a:t>
            </a:r>
            <a:endParaRPr/>
          </a:p>
          <a:p>
            <a:pPr indent="-342900" lvl="0" marL="457200" rtl="0" algn="l">
              <a:spcBef>
                <a:spcPts val="0"/>
              </a:spcBef>
              <a:spcAft>
                <a:spcPts val="0"/>
              </a:spcAft>
              <a:buSzPts val="1800"/>
              <a:buChar char="●"/>
            </a:pPr>
            <a:r>
              <a:rPr lang="en"/>
              <a:t>Larger samples for greater power</a:t>
            </a:r>
            <a:endParaRPr/>
          </a:p>
          <a:p>
            <a:pPr indent="-342900" lvl="0" marL="457200" rtl="0" algn="l">
              <a:spcBef>
                <a:spcPts val="0"/>
              </a:spcBef>
              <a:spcAft>
                <a:spcPts val="0"/>
              </a:spcAft>
              <a:buSzPts val="1800"/>
              <a:buChar char="●"/>
            </a:pPr>
            <a:r>
              <a:rPr lang="en"/>
              <a:t>Lowered investment to replicate a study</a:t>
            </a:r>
            <a:endParaRPr/>
          </a:p>
        </p:txBody>
      </p:sp>
      <p:sp>
        <p:nvSpPr>
          <p:cNvPr id="194" name="Google Shape;194;p34"/>
          <p:cNvSpPr txBox="1"/>
          <p:nvPr/>
        </p:nvSpPr>
        <p:spPr>
          <a:xfrm>
            <a:off x="5340775" y="4684250"/>
            <a:ext cx="37407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Stewart, Chandler, and Paolacci, 2017, </a:t>
            </a:r>
            <a:r>
              <a:rPr i="1" lang="en"/>
              <a:t>TiCS</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10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10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10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1000"/>
                                        <p:tgtEl>
                                          <p:spTgt spid="1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Effect filter="fade" transition="in">
                                      <p:cBhvr>
                                        <p:cTn dur="1000"/>
                                        <p:tgtEl>
                                          <p:spTgt spid="1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Effect filter="fade" transition="in">
                                      <p:cBhvr>
                                        <p:cTn dur="1000"/>
                                        <p:tgtEl>
                                          <p:spTgt spid="1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animEffect filter="fade" transition="in">
                                      <p:cBhvr>
                                        <p:cTn dur="1000"/>
                                        <p:tgtEl>
                                          <p:spTgt spid="19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Things that may change in the future of MTurk (Ethics)</a:t>
            </a:r>
            <a:endParaRPr sz="2700"/>
          </a:p>
        </p:txBody>
      </p:sp>
      <p:sp>
        <p:nvSpPr>
          <p:cNvPr id="200" name="Google Shape;20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Is ‘Click here to continue’ good enough for informed consent? Do participants understand that they can withdraw from the study at any time?</a:t>
            </a:r>
            <a:endParaRPr sz="1500">
              <a:solidFill>
                <a:srgbClr val="000000"/>
              </a:solidFill>
            </a:endParaRPr>
          </a:p>
          <a:p>
            <a:pPr indent="-323850" lvl="0" marL="457200" rtl="0" algn="l">
              <a:spcBef>
                <a:spcPts val="1600"/>
              </a:spcBef>
              <a:spcAft>
                <a:spcPts val="0"/>
              </a:spcAft>
              <a:buClr>
                <a:srgbClr val="000000"/>
              </a:buClr>
              <a:buSzPts val="1500"/>
              <a:buChar char="●"/>
            </a:pPr>
            <a:r>
              <a:rPr lang="en" sz="1500">
                <a:solidFill>
                  <a:srgbClr val="000000"/>
                </a:solidFill>
              </a:rPr>
              <a:t>Do participants have a way to request deletion of their data?</a:t>
            </a:r>
            <a:endParaRPr sz="1500">
              <a:solidFill>
                <a:srgbClr val="000000"/>
              </a:solidFill>
            </a:endParaRPr>
          </a:p>
          <a:p>
            <a:pPr indent="-323850" lvl="0" marL="457200" rtl="0" algn="l">
              <a:spcBef>
                <a:spcPts val="1600"/>
              </a:spcBef>
              <a:spcAft>
                <a:spcPts val="0"/>
              </a:spcAft>
              <a:buClr>
                <a:srgbClr val="000000"/>
              </a:buClr>
              <a:buSzPts val="1500"/>
              <a:buChar char="●"/>
            </a:pPr>
            <a:r>
              <a:rPr lang="en" sz="1500">
                <a:solidFill>
                  <a:srgbClr val="000000"/>
                </a:solidFill>
              </a:rPr>
              <a:t>Payment -- a primarily ethical consideration</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Data quality not usually sensitive to compensation level</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Greater payment = quicker data collection &amp; reduces data attrition</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Could also act as incentive - spend longer on tasks with greater effort demands</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Could, however, also attract most keen workers and crowd out the less experienced</a:t>
            </a:r>
            <a:endParaRPr sz="1500">
              <a:solidFill>
                <a:srgbClr val="000000"/>
              </a:solidFill>
            </a:endParaRPr>
          </a:p>
        </p:txBody>
      </p:sp>
      <p:sp>
        <p:nvSpPr>
          <p:cNvPr id="201" name="Google Shape;201;p35"/>
          <p:cNvSpPr txBox="1"/>
          <p:nvPr/>
        </p:nvSpPr>
        <p:spPr>
          <a:xfrm>
            <a:off x="5340775" y="4684250"/>
            <a:ext cx="37407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Stewart, Chandler, and Paolacci, 2017, </a:t>
            </a:r>
            <a:r>
              <a:rPr i="1" lang="en"/>
              <a:t>TiCS</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0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10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1000"/>
                                        <p:tgtEl>
                                          <p:spTgt spid="2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Effect filter="fade" transition="in">
                                      <p:cBhvr>
                                        <p:cTn dur="1000"/>
                                        <p:tgtEl>
                                          <p:spTgt spid="2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animEffect filter="fade" transition="in">
                                      <p:cBhvr>
                                        <p:cTn dur="1000"/>
                                        <p:tgtEl>
                                          <p:spTgt spid="2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6" st="6"/>
                                            </p:txEl>
                                          </p:spTgt>
                                        </p:tgtEl>
                                        <p:attrNameLst>
                                          <p:attrName>style.visibility</p:attrName>
                                        </p:attrNameLst>
                                      </p:cBhvr>
                                      <p:to>
                                        <p:strVal val="visible"/>
                                      </p:to>
                                    </p:set>
                                    <p:animEffect filter="fade" transition="in">
                                      <p:cBhvr>
                                        <p:cTn dur="1000"/>
                                        <p:tgtEl>
                                          <p:spTgt spid="20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Dangers</a:t>
            </a:r>
            <a:endParaRPr/>
          </a:p>
        </p:txBody>
      </p:sp>
      <p:sp>
        <p:nvSpPr>
          <p:cNvPr id="207" name="Google Shape;207;p36"/>
          <p:cNvSpPr txBox="1"/>
          <p:nvPr>
            <p:ph idx="1" type="body"/>
          </p:nvPr>
        </p:nvSpPr>
        <p:spPr>
          <a:xfrm>
            <a:off x="311700" y="771475"/>
            <a:ext cx="8618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“The average laboratory samples from a population of about 7300 MTurk workers, with… overlap between the populations accessed by different laboratories. </a:t>
            </a:r>
            <a:r>
              <a:rPr lang="en" sz="1500" u="sng">
                <a:solidFill>
                  <a:srgbClr val="000000"/>
                </a:solidFill>
              </a:rPr>
              <a:t>This creates the very real possibility of exhausting the pool of available workers for a particular line of research.</a:t>
            </a:r>
            <a:r>
              <a:rPr lang="en" sz="1500">
                <a:solidFill>
                  <a:srgbClr val="000000"/>
                </a:solidFill>
              </a:rPr>
              <a:t>”</a:t>
            </a:r>
            <a:endParaRPr sz="1500">
              <a:solidFill>
                <a:srgbClr val="000000"/>
              </a:solidFill>
            </a:endParaRPr>
          </a:p>
          <a:p>
            <a:pPr indent="-323850" lvl="0" marL="457200" rtl="0" algn="l">
              <a:spcBef>
                <a:spcPts val="1600"/>
              </a:spcBef>
              <a:spcAft>
                <a:spcPts val="0"/>
              </a:spcAft>
              <a:buClr>
                <a:srgbClr val="000000"/>
              </a:buClr>
              <a:buSzPts val="1500"/>
              <a:buChar char="●"/>
            </a:pPr>
            <a:r>
              <a:rPr lang="en" sz="1500">
                <a:solidFill>
                  <a:srgbClr val="000000"/>
                </a:solidFill>
              </a:rPr>
              <a:t>No restrictions on # surveys to complete or how long to be in the pool</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The median worker does 160 academic studies/month; half of the workers are replaced every seven months, but some remain in the pool for years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Workers don’t tend to share knowledge about expts w/ each other on forums or online discussion boards (except mturk features, like payment/experiences w/ the requester, etc.)</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Worker experience can affect data/influence future behavior (practice effects); contaminating subject pools for other laboratories, etc.</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Amazon sometimes randomly changes their policies (increased costs, etc.)</a:t>
            </a:r>
            <a:endParaRPr sz="1500">
              <a:solidFill>
                <a:srgbClr val="000000"/>
              </a:solidFill>
            </a:endParaRPr>
          </a:p>
        </p:txBody>
      </p:sp>
      <p:sp>
        <p:nvSpPr>
          <p:cNvPr id="208" name="Google Shape;208;p36"/>
          <p:cNvSpPr txBox="1"/>
          <p:nvPr/>
        </p:nvSpPr>
        <p:spPr>
          <a:xfrm>
            <a:off x="5340775" y="4684250"/>
            <a:ext cx="37407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Stewart, Chandler, and Paolacci, 2017, </a:t>
            </a:r>
            <a:r>
              <a:rPr i="1" lang="en"/>
              <a:t>TiCS</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000"/>
                                        <p:tgtEl>
                                          <p:spTgt spid="2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1000"/>
                                        <p:tgtEl>
                                          <p:spTgt spid="2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1000"/>
                                        <p:tgtEl>
                                          <p:spTgt spid="2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Effect filter="fade" transition="in">
                                      <p:cBhvr>
                                        <p:cTn dur="1000"/>
                                        <p:tgtEl>
                                          <p:spTgt spid="2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animEffect filter="fade" transition="in">
                                      <p:cBhvr>
                                        <p:cTn dur="1000"/>
                                        <p:tgtEl>
                                          <p:spTgt spid="2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animEffect filter="fade" transition="in">
                                      <p:cBhvr>
                                        <p:cTn dur="1000"/>
                                        <p:tgtEl>
                                          <p:spTgt spid="20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of MTurk</a:t>
            </a:r>
            <a:endParaRPr/>
          </a:p>
        </p:txBody>
      </p:sp>
      <p:sp>
        <p:nvSpPr>
          <p:cNvPr id="214" name="Google Shape;214;p37"/>
          <p:cNvSpPr txBox="1"/>
          <p:nvPr>
            <p:ph idx="1" type="body"/>
          </p:nvPr>
        </p:nvSpPr>
        <p:spPr>
          <a:xfrm>
            <a:off x="311700" y="1152475"/>
            <a:ext cx="4292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Base pay for workers</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The general consensus on MTurk boards is that $0.10-$0.20 per minute is reasonable</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I.e. $6-$12 per hour</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Heuristically most researchers pay ~$0.10 per minute or less (info gained from MTurk forums)</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I try to usually pay ~$0.13 a minute, but might adjust depending on difficulty of task or what lab I’m running in ($0.11-$0.16)</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Cost of using Mturk service = +20% service fee </a:t>
            </a:r>
            <a:endParaRPr sz="1200">
              <a:solidFill>
                <a:srgbClr val="000000"/>
              </a:solidFill>
            </a:endParaRPr>
          </a:p>
          <a:p>
            <a:pPr indent="-304800" lvl="0" marL="457200" rtl="0" algn="l">
              <a:lnSpc>
                <a:spcPct val="100000"/>
              </a:lnSpc>
              <a:spcBef>
                <a:spcPts val="1000"/>
              </a:spcBef>
              <a:spcAft>
                <a:spcPts val="0"/>
              </a:spcAft>
              <a:buClr>
                <a:srgbClr val="000000"/>
              </a:buClr>
              <a:buSzPts val="1200"/>
              <a:buChar char="●"/>
            </a:pPr>
            <a:r>
              <a:rPr lang="en" sz="1200">
                <a:solidFill>
                  <a:srgbClr val="000000"/>
                </a:solidFill>
              </a:rPr>
              <a:t>Additional +20% if running batches of &gt; 9 subjects</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You can run multiple batches of 9 at the same time </a:t>
            </a:r>
            <a:endParaRPr sz="1200">
              <a:solidFill>
                <a:srgbClr val="000000"/>
              </a:solidFill>
            </a:endParaRPr>
          </a:p>
          <a:p>
            <a:pPr indent="-304800" lvl="0" marL="457200" rtl="0" algn="l">
              <a:lnSpc>
                <a:spcPct val="100000"/>
              </a:lnSpc>
              <a:spcBef>
                <a:spcPts val="1000"/>
              </a:spcBef>
              <a:spcAft>
                <a:spcPts val="0"/>
              </a:spcAft>
              <a:buClr>
                <a:srgbClr val="000000"/>
              </a:buClr>
              <a:buSzPts val="1200"/>
              <a:buChar char="●"/>
            </a:pPr>
            <a:r>
              <a:rPr lang="en" sz="1200">
                <a:solidFill>
                  <a:srgbClr val="000000"/>
                </a:solidFill>
              </a:rPr>
              <a:t>Additional +5% if using Master workers </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(i.e. high performing workers)</a:t>
            </a:r>
            <a:endParaRPr sz="1200">
              <a:solidFill>
                <a:srgbClr val="000000"/>
              </a:solidFill>
            </a:endParaRPr>
          </a:p>
        </p:txBody>
      </p:sp>
      <p:pic>
        <p:nvPicPr>
          <p:cNvPr descr="Screen Shot 2017-09-10 at 9.55.53 AM.png" id="215" name="Google Shape;215;p37"/>
          <p:cNvPicPr preferRelativeResize="0"/>
          <p:nvPr/>
        </p:nvPicPr>
        <p:blipFill>
          <a:blip r:embed="rId3">
            <a:alphaModFix/>
          </a:blip>
          <a:stretch>
            <a:fillRect/>
          </a:stretch>
        </p:blipFill>
        <p:spPr>
          <a:xfrm>
            <a:off x="4604399" y="1640725"/>
            <a:ext cx="3928076" cy="2439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10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1000"/>
                                        <p:tgtEl>
                                          <p:spTgt spid="2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Effect filter="fade" transition="in">
                                      <p:cBhvr>
                                        <p:cTn dur="1000"/>
                                        <p:tgtEl>
                                          <p:spTgt spid="2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animEffect filter="fade" transition="in">
                                      <p:cBhvr>
                                        <p:cTn dur="1000"/>
                                        <p:tgtEl>
                                          <p:spTgt spid="2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animEffect filter="fade" transition="in">
                                      <p:cBhvr>
                                        <p:cTn dur="1000"/>
                                        <p:tgtEl>
                                          <p:spTgt spid="2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animEffect filter="fade" transition="in">
                                      <p:cBhvr>
                                        <p:cTn dur="1000"/>
                                        <p:tgtEl>
                                          <p:spTgt spid="2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7" st="7"/>
                                            </p:txEl>
                                          </p:spTgt>
                                        </p:tgtEl>
                                        <p:attrNameLst>
                                          <p:attrName>style.visibility</p:attrName>
                                        </p:attrNameLst>
                                      </p:cBhvr>
                                      <p:to>
                                        <p:strVal val="visible"/>
                                      </p:to>
                                    </p:set>
                                    <p:animEffect filter="fade" transition="in">
                                      <p:cBhvr>
                                        <p:cTn dur="1000"/>
                                        <p:tgtEl>
                                          <p:spTgt spid="21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8" st="8"/>
                                            </p:txEl>
                                          </p:spTgt>
                                        </p:tgtEl>
                                        <p:attrNameLst>
                                          <p:attrName>style.visibility</p:attrName>
                                        </p:attrNameLst>
                                      </p:cBhvr>
                                      <p:to>
                                        <p:strVal val="visible"/>
                                      </p:to>
                                    </p:set>
                                    <p:animEffect filter="fade" transition="in">
                                      <p:cBhvr>
                                        <p:cTn dur="1000"/>
                                        <p:tgtEl>
                                          <p:spTgt spid="21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9" st="9"/>
                                            </p:txEl>
                                          </p:spTgt>
                                        </p:tgtEl>
                                        <p:attrNameLst>
                                          <p:attrName>style.visibility</p:attrName>
                                        </p:attrNameLst>
                                      </p:cBhvr>
                                      <p:to>
                                        <p:strVal val="visible"/>
                                      </p:to>
                                    </p:set>
                                    <p:animEffect filter="fade" transition="in">
                                      <p:cBhvr>
                                        <p:cTn dur="1000"/>
                                        <p:tgtEl>
                                          <p:spTgt spid="21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0" st="10"/>
                                            </p:txEl>
                                          </p:spTgt>
                                        </p:tgtEl>
                                        <p:attrNameLst>
                                          <p:attrName>style.visibility</p:attrName>
                                        </p:attrNameLst>
                                      </p:cBhvr>
                                      <p:to>
                                        <p:strVal val="visible"/>
                                      </p:to>
                                    </p:set>
                                    <p:animEffect filter="fade" transition="in">
                                      <p:cBhvr>
                                        <p:cTn dur="1000"/>
                                        <p:tgtEl>
                                          <p:spTgt spid="21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How do you use Mturk to conduct behavioral studies?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MTurk Terms</a:t>
            </a:r>
            <a:endParaRPr/>
          </a:p>
        </p:txBody>
      </p:sp>
      <p:sp>
        <p:nvSpPr>
          <p:cNvPr id="226" name="Google Shape;226;p39"/>
          <p:cNvSpPr txBox="1"/>
          <p:nvPr>
            <p:ph idx="1" type="body"/>
          </p:nvPr>
        </p:nvSpPr>
        <p:spPr>
          <a:xfrm>
            <a:off x="311700" y="771475"/>
            <a:ext cx="363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000"/>
              <a:t>Approval/rejection</a:t>
            </a:r>
            <a:r>
              <a:rPr lang="en" sz="1000"/>
              <a:t>: once a worker completes a HIT, a requester can choose whether to approve the HIT (and compensate the worker with the reward) or reject the HIT (and not compensate the worker).</a:t>
            </a:r>
            <a:endParaRPr sz="1000"/>
          </a:p>
          <a:p>
            <a:pPr indent="0" lvl="0" marL="0" rtl="0" algn="l">
              <a:lnSpc>
                <a:spcPct val="100000"/>
              </a:lnSpc>
              <a:spcBef>
                <a:spcPts val="1600"/>
              </a:spcBef>
              <a:spcAft>
                <a:spcPts val="0"/>
              </a:spcAft>
              <a:buClr>
                <a:schemeClr val="dk1"/>
              </a:buClr>
              <a:buSzPts val="1100"/>
              <a:buFont typeface="Arial"/>
              <a:buNone/>
            </a:pPr>
            <a:r>
              <a:rPr b="1" lang="en" sz="1000"/>
              <a:t>Block</a:t>
            </a:r>
            <a:r>
              <a:rPr lang="en" sz="1000"/>
              <a:t>: a requester can ‘block’ workers and disqualify them from any future task they post. Workers are banned from MTurk after an unspecified number of blocks. </a:t>
            </a:r>
            <a:r>
              <a:rPr lang="en" sz="1000">
                <a:solidFill>
                  <a:srgbClr val="FF0000"/>
                </a:solidFill>
              </a:rPr>
              <a:t>(We also block mturkers from doing our tasks via our JS, without specifically blocking them on mturk).</a:t>
            </a:r>
            <a:endParaRPr sz="1000">
              <a:solidFill>
                <a:srgbClr val="FF0000"/>
              </a:solidFill>
            </a:endParaRPr>
          </a:p>
          <a:p>
            <a:pPr indent="0" lvl="0" marL="0" rtl="0" algn="l">
              <a:lnSpc>
                <a:spcPct val="100000"/>
              </a:lnSpc>
              <a:spcBef>
                <a:spcPts val="1600"/>
              </a:spcBef>
              <a:spcAft>
                <a:spcPts val="0"/>
              </a:spcAft>
              <a:buClr>
                <a:schemeClr val="dk1"/>
              </a:buClr>
              <a:buSzPts val="1100"/>
              <a:buFont typeface="Arial"/>
              <a:buNone/>
            </a:pPr>
            <a:r>
              <a:rPr b="1" lang="en" sz="1000"/>
              <a:t>Command line tools</a:t>
            </a:r>
            <a:r>
              <a:rPr lang="en" sz="1000"/>
              <a:t>: a set of instructions that can be input in Python to send instructions to MTurk via its application programming interface (API).</a:t>
            </a:r>
            <a:endParaRPr sz="1000"/>
          </a:p>
          <a:p>
            <a:pPr indent="0" lvl="0" marL="0" rtl="0" algn="l">
              <a:lnSpc>
                <a:spcPct val="100000"/>
              </a:lnSpc>
              <a:spcBef>
                <a:spcPts val="1600"/>
              </a:spcBef>
              <a:spcAft>
                <a:spcPts val="0"/>
              </a:spcAft>
              <a:buClr>
                <a:schemeClr val="dk1"/>
              </a:buClr>
              <a:buSzPts val="1100"/>
              <a:buFont typeface="Arial"/>
              <a:buNone/>
            </a:pPr>
            <a:r>
              <a:rPr b="1" lang="en" sz="1000"/>
              <a:t>HIT approval ratio:</a:t>
            </a:r>
            <a:r>
              <a:rPr lang="en" sz="1000"/>
              <a:t> the ratio between the number of approved tasks and the number of total tasks completed by a worker in her history. Until a worker completes 100 HITs, this is set at a 100% approval ratio on MTurk. </a:t>
            </a:r>
            <a:r>
              <a:rPr lang="en" sz="1000">
                <a:solidFill>
                  <a:srgbClr val="FF0000"/>
                </a:solidFill>
              </a:rPr>
              <a:t>(Why mturkers will argue with you, when you reject their HITs)</a:t>
            </a:r>
            <a:endParaRPr sz="1000">
              <a:solidFill>
                <a:srgbClr val="FF0000"/>
              </a:solidFill>
            </a:endParaRPr>
          </a:p>
          <a:p>
            <a:pPr indent="0" lvl="0" marL="0" rtl="0" algn="l">
              <a:lnSpc>
                <a:spcPct val="100000"/>
              </a:lnSpc>
              <a:spcBef>
                <a:spcPts val="1600"/>
              </a:spcBef>
              <a:spcAft>
                <a:spcPts val="0"/>
              </a:spcAft>
              <a:buClr>
                <a:schemeClr val="dk1"/>
              </a:buClr>
              <a:buSzPts val="1100"/>
              <a:buFont typeface="Arial"/>
              <a:buNone/>
            </a:pPr>
            <a:r>
              <a:rPr b="1" lang="en" sz="1000"/>
              <a:t>Human intelligence task (HIT)</a:t>
            </a:r>
            <a:r>
              <a:rPr lang="en" sz="1000"/>
              <a:t>: a task posted on MTurk by a requester for completion by a worker.</a:t>
            </a:r>
            <a:endParaRPr sz="1000"/>
          </a:p>
          <a:p>
            <a:pPr indent="0" lvl="0" marL="0" rtl="0" algn="l">
              <a:lnSpc>
                <a:spcPct val="100000"/>
              </a:lnSpc>
              <a:spcBef>
                <a:spcPts val="1600"/>
              </a:spcBef>
              <a:spcAft>
                <a:spcPts val="1600"/>
              </a:spcAft>
              <a:buNone/>
            </a:pPr>
            <a:r>
              <a:t/>
            </a:r>
            <a:endParaRPr sz="1000"/>
          </a:p>
        </p:txBody>
      </p:sp>
      <p:sp>
        <p:nvSpPr>
          <p:cNvPr id="227" name="Google Shape;227;p39"/>
          <p:cNvSpPr txBox="1"/>
          <p:nvPr/>
        </p:nvSpPr>
        <p:spPr>
          <a:xfrm>
            <a:off x="5340775" y="4684250"/>
            <a:ext cx="37407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Stewart, Chandler, and Paolacci, 2017, </a:t>
            </a:r>
            <a:r>
              <a:rPr i="1" lang="en"/>
              <a:t>TiCS</a:t>
            </a:r>
            <a:endParaRPr i="1"/>
          </a:p>
        </p:txBody>
      </p:sp>
      <p:sp>
        <p:nvSpPr>
          <p:cNvPr id="228" name="Google Shape;228;p39"/>
          <p:cNvSpPr txBox="1"/>
          <p:nvPr/>
        </p:nvSpPr>
        <p:spPr>
          <a:xfrm>
            <a:off x="4047150" y="781450"/>
            <a:ext cx="4840200" cy="3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2"/>
                </a:solidFill>
              </a:rPr>
              <a:t>Qualifications</a:t>
            </a:r>
            <a:r>
              <a:rPr lang="en" sz="1000">
                <a:solidFill>
                  <a:schemeClr val="dk2"/>
                </a:solidFill>
              </a:rPr>
              <a:t>: requirements that a requester sets for workers to be eligible to complete a given HIT. Some qualifications are assigned by Amazon and are available to all requesters. Requesters can also create their own qualifications. </a:t>
            </a:r>
            <a:r>
              <a:rPr lang="en" sz="1000">
                <a:solidFill>
                  <a:srgbClr val="FF0000"/>
                </a:solidFill>
              </a:rPr>
              <a:t>(e.g. “Master Worker”, “must live in USA”)</a:t>
            </a:r>
            <a:endParaRPr sz="1000">
              <a:solidFill>
                <a:srgbClr val="FF0000"/>
              </a:solidFill>
            </a:endParaRPr>
          </a:p>
          <a:p>
            <a:pPr indent="0" lvl="0" marL="0" rtl="0" algn="l">
              <a:spcBef>
                <a:spcPts val="1600"/>
              </a:spcBef>
              <a:spcAft>
                <a:spcPts val="0"/>
              </a:spcAft>
              <a:buClr>
                <a:schemeClr val="dk1"/>
              </a:buClr>
              <a:buSzPts val="1100"/>
              <a:buFont typeface="Arial"/>
              <a:buNone/>
            </a:pPr>
            <a:r>
              <a:rPr b="1" lang="en" sz="1000">
                <a:solidFill>
                  <a:schemeClr val="dk2"/>
                </a:solidFill>
              </a:rPr>
              <a:t>Requesters</a:t>
            </a:r>
            <a:r>
              <a:rPr lang="en" sz="1000">
                <a:solidFill>
                  <a:schemeClr val="dk2"/>
                </a:solidFill>
              </a:rPr>
              <a:t>: people or companies who post HITs on MTurk for workers to complete.</a:t>
            </a:r>
            <a:endParaRPr sz="1000">
              <a:solidFill>
                <a:schemeClr val="dk2"/>
              </a:solidFill>
            </a:endParaRPr>
          </a:p>
          <a:p>
            <a:pPr indent="0" lvl="0" marL="0" rtl="0" algn="l">
              <a:spcBef>
                <a:spcPts val="1600"/>
              </a:spcBef>
              <a:spcAft>
                <a:spcPts val="0"/>
              </a:spcAft>
              <a:buClr>
                <a:schemeClr val="dk1"/>
              </a:buClr>
              <a:buSzPts val="1100"/>
              <a:buFont typeface="Arial"/>
              <a:buNone/>
            </a:pPr>
            <a:r>
              <a:rPr b="1" lang="en" sz="1000">
                <a:solidFill>
                  <a:schemeClr val="dk2"/>
                </a:solidFill>
              </a:rPr>
              <a:t>Reward</a:t>
            </a:r>
            <a:r>
              <a:rPr lang="en" sz="1000">
                <a:solidFill>
                  <a:schemeClr val="dk2"/>
                </a:solidFill>
              </a:rPr>
              <a:t>: the compensation promised to workers who successfully complete a HIT.</a:t>
            </a:r>
            <a:endParaRPr sz="1000">
              <a:solidFill>
                <a:schemeClr val="dk2"/>
              </a:solidFill>
            </a:endParaRPr>
          </a:p>
          <a:p>
            <a:pPr indent="0" lvl="0" marL="0" rtl="0" algn="l">
              <a:spcBef>
                <a:spcPts val="1600"/>
              </a:spcBef>
              <a:spcAft>
                <a:spcPts val="0"/>
              </a:spcAft>
              <a:buClr>
                <a:schemeClr val="dk1"/>
              </a:buClr>
              <a:buSzPts val="1100"/>
              <a:buFont typeface="Arial"/>
              <a:buNone/>
            </a:pPr>
            <a:r>
              <a:rPr b="1" lang="en" sz="1000">
                <a:solidFill>
                  <a:schemeClr val="dk2"/>
                </a:solidFill>
              </a:rPr>
              <a:t>Turkopticon</a:t>
            </a:r>
            <a:r>
              <a:rPr lang="en" sz="1000">
                <a:solidFill>
                  <a:schemeClr val="dk2"/>
                </a:solidFill>
              </a:rPr>
              <a:t>: a website where workers rate requesters based on several criteria. </a:t>
            </a:r>
            <a:r>
              <a:rPr lang="en" sz="1000">
                <a:solidFill>
                  <a:srgbClr val="FF0000"/>
                </a:solidFill>
              </a:rPr>
              <a:t>(You will receive bad reviews and hate mail no matter what you do.)</a:t>
            </a:r>
            <a:endParaRPr sz="1000">
              <a:solidFill>
                <a:srgbClr val="FF0000"/>
              </a:solidFill>
            </a:endParaRPr>
          </a:p>
          <a:p>
            <a:pPr indent="0" lvl="0" marL="0" rtl="0" algn="l">
              <a:spcBef>
                <a:spcPts val="1600"/>
              </a:spcBef>
              <a:spcAft>
                <a:spcPts val="0"/>
              </a:spcAft>
              <a:buClr>
                <a:schemeClr val="dk1"/>
              </a:buClr>
              <a:buSzPts val="1100"/>
              <a:buFont typeface="Arial"/>
              <a:buNone/>
            </a:pPr>
            <a:r>
              <a:rPr b="1" lang="en" sz="1000">
                <a:solidFill>
                  <a:schemeClr val="dk2"/>
                </a:solidFill>
              </a:rPr>
              <a:t>TurkPrime</a:t>
            </a:r>
            <a:r>
              <a:rPr lang="en" sz="1000">
                <a:solidFill>
                  <a:schemeClr val="dk2"/>
                </a:solidFill>
              </a:rPr>
              <a:t>: one among the websites that augments or automates the use of several MTurk features.</a:t>
            </a:r>
            <a:endParaRPr sz="1000">
              <a:solidFill>
                <a:schemeClr val="dk2"/>
              </a:solidFill>
            </a:endParaRPr>
          </a:p>
          <a:p>
            <a:pPr indent="0" lvl="0" marL="0" rtl="0" algn="l">
              <a:spcBef>
                <a:spcPts val="1600"/>
              </a:spcBef>
              <a:spcAft>
                <a:spcPts val="0"/>
              </a:spcAft>
              <a:buClr>
                <a:schemeClr val="dk1"/>
              </a:buClr>
              <a:buSzPts val="1100"/>
              <a:buFont typeface="Arial"/>
              <a:buNone/>
            </a:pPr>
            <a:r>
              <a:rPr b="1" lang="en" sz="1000">
                <a:solidFill>
                  <a:schemeClr val="dk2"/>
                </a:solidFill>
              </a:rPr>
              <a:t>Worker file</a:t>
            </a:r>
            <a:r>
              <a:rPr lang="en" sz="1000">
                <a:solidFill>
                  <a:schemeClr val="dk2"/>
                </a:solidFill>
              </a:rPr>
              <a:t>: a comma-separated values (CSV) file downloadable by the requester with a list of all workers who have completed at least one task for the requester.</a:t>
            </a:r>
            <a:endParaRPr sz="1000">
              <a:solidFill>
                <a:schemeClr val="dk2"/>
              </a:solidFill>
            </a:endParaRPr>
          </a:p>
          <a:p>
            <a:pPr indent="0" lvl="0" marL="0" rtl="0" algn="l">
              <a:spcBef>
                <a:spcPts val="1600"/>
              </a:spcBef>
              <a:spcAft>
                <a:spcPts val="1600"/>
              </a:spcAft>
              <a:buClr>
                <a:schemeClr val="dk1"/>
              </a:buClr>
              <a:buSzPts val="1100"/>
              <a:buFont typeface="Arial"/>
              <a:buNone/>
            </a:pPr>
            <a:r>
              <a:rPr b="1" lang="en" sz="1000">
                <a:solidFill>
                  <a:schemeClr val="dk2"/>
                </a:solidFill>
              </a:rPr>
              <a:t>Workers</a:t>
            </a:r>
            <a:r>
              <a:rPr lang="en" sz="1000">
                <a:solidFill>
                  <a:schemeClr val="dk2"/>
                </a:solidFill>
              </a:rPr>
              <a:t>: people who subscribe to MTurk to complete HITs in exchange for compensation.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Recommendations (from MTurk)</a:t>
            </a:r>
            <a:endParaRPr/>
          </a:p>
        </p:txBody>
      </p:sp>
      <p:sp>
        <p:nvSpPr>
          <p:cNvPr id="234" name="Google Shape;234;p40"/>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en" sz="1600"/>
              <a:t>Qualifications required to take the HIT</a:t>
            </a:r>
            <a:r>
              <a:rPr lang="en" sz="1600"/>
              <a:t>: country of residence, minimum HIT approval ratio or number of previously completed HITs, and any other custom qualifications. All of this can affect data quality.</a:t>
            </a:r>
            <a:endParaRPr sz="1600"/>
          </a:p>
          <a:p>
            <a:pPr indent="-330200" lvl="0" marL="457200" rtl="0" algn="l">
              <a:spcBef>
                <a:spcPts val="1600"/>
              </a:spcBef>
              <a:spcAft>
                <a:spcPts val="0"/>
              </a:spcAft>
              <a:buSzPts val="1600"/>
              <a:buAutoNum type="arabicPeriod"/>
            </a:pPr>
            <a:r>
              <a:rPr b="1" lang="en" sz="1600"/>
              <a:t>Properties of the HIT preview which affect which workers take the HIT</a:t>
            </a:r>
            <a:r>
              <a:rPr lang="en" sz="1600"/>
              <a:t>: reward offered, any bonus pay, and stated duration... the study begins with the decision to accept a HIT... a copy of the HIT title and text description should be included.</a:t>
            </a:r>
            <a:endParaRPr sz="1600"/>
          </a:p>
          <a:p>
            <a:pPr indent="-330200" lvl="0" marL="457200" rtl="0" algn="l">
              <a:spcBef>
                <a:spcPts val="1600"/>
              </a:spcBef>
              <a:spcAft>
                <a:spcPts val="0"/>
              </a:spcAft>
              <a:buSzPts val="1600"/>
              <a:buAutoNum type="arabicPeriod"/>
            </a:pPr>
            <a:r>
              <a:rPr b="1" lang="en" sz="1600"/>
              <a:t>The actual duration of the HIT (perhaps median or range) and actual bonus pay</a:t>
            </a:r>
            <a:r>
              <a:rPr lang="en" sz="1600"/>
              <a:t>.</a:t>
            </a:r>
            <a:endParaRPr sz="1600"/>
          </a:p>
          <a:p>
            <a:pPr indent="-330200" lvl="0" marL="457200" rtl="0" algn="l">
              <a:spcBef>
                <a:spcPts val="1600"/>
              </a:spcBef>
              <a:spcAft>
                <a:spcPts val="1600"/>
              </a:spcAft>
              <a:buSzPts val="1600"/>
              <a:buAutoNum type="arabicPeriod"/>
            </a:pPr>
            <a:r>
              <a:rPr b="1" lang="en" sz="1600"/>
              <a:t>Time of day and date for batches of HITs posted</a:t>
            </a:r>
            <a:r>
              <a:rPr lang="en" sz="1600"/>
              <a:t>. Worker characteristics vary dynamically across time.</a:t>
            </a:r>
            <a:endParaRPr sz="1600"/>
          </a:p>
        </p:txBody>
      </p:sp>
      <p:sp>
        <p:nvSpPr>
          <p:cNvPr id="235" name="Google Shape;235;p40"/>
          <p:cNvSpPr txBox="1"/>
          <p:nvPr/>
        </p:nvSpPr>
        <p:spPr>
          <a:xfrm>
            <a:off x="5340775" y="4684250"/>
            <a:ext cx="37407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Stewart, Chandler, and Paolacci, 2017, </a:t>
            </a:r>
            <a:r>
              <a:rPr i="1" lang="en"/>
              <a:t>TiCS</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10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1000"/>
                                        <p:tgtEl>
                                          <p:spTgt spid="2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1000"/>
                                        <p:tgtEl>
                                          <p:spTgt spid="2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1000"/>
                                        <p:tgtEl>
                                          <p:spTgt spid="23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Reporting Recommendations (for Us)</a:t>
            </a:r>
            <a:endParaRPr/>
          </a:p>
          <a:p>
            <a:pPr indent="0" lvl="0" marL="0" rtl="0" algn="l">
              <a:spcBef>
                <a:spcPts val="0"/>
              </a:spcBef>
              <a:spcAft>
                <a:spcPts val="0"/>
              </a:spcAft>
              <a:buNone/>
            </a:pPr>
            <a:r>
              <a:t/>
            </a:r>
            <a:endParaRPr/>
          </a:p>
        </p:txBody>
      </p:sp>
      <p:sp>
        <p:nvSpPr>
          <p:cNvPr id="241" name="Google Shape;241;p41"/>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Whether workers were </a:t>
            </a:r>
            <a:r>
              <a:rPr b="1" lang="en" sz="1400"/>
              <a:t>prevented from repeating different studies in the same package of studies</a:t>
            </a:r>
            <a:r>
              <a:rPr lang="en" sz="1400"/>
              <a:t>. Most traditional subject pools prevent repeated participation by default. MTurk does not.</a:t>
            </a:r>
            <a:endParaRPr sz="1400"/>
          </a:p>
          <a:p>
            <a:pPr indent="-317500" lvl="0" marL="457200" rtl="0" algn="l">
              <a:spcBef>
                <a:spcPts val="1600"/>
              </a:spcBef>
              <a:spcAft>
                <a:spcPts val="0"/>
              </a:spcAft>
              <a:buSzPts val="1400"/>
              <a:buAutoNum type="arabicPeriod"/>
            </a:pPr>
            <a:r>
              <a:rPr b="1" lang="en" sz="1400"/>
              <a:t>Attrition rates</a:t>
            </a:r>
            <a:r>
              <a:rPr lang="en" sz="1400"/>
              <a:t> (because many people can preview the study before accepting the HIT). Attrition rates for MTurk studies are often assumed to be zero, but are usually higher.</a:t>
            </a:r>
            <a:endParaRPr sz="1400"/>
          </a:p>
          <a:p>
            <a:pPr indent="-317500" lvl="0" marL="457200" rtl="0" algn="l">
              <a:spcBef>
                <a:spcPts val="1600"/>
              </a:spcBef>
              <a:spcAft>
                <a:spcPts val="0"/>
              </a:spcAft>
              <a:buSzPts val="1400"/>
              <a:buAutoNum type="arabicPeriod"/>
            </a:pPr>
            <a:r>
              <a:rPr b="1" lang="en" sz="1400"/>
              <a:t>IP addresses</a:t>
            </a:r>
            <a:r>
              <a:rPr lang="en" sz="1400"/>
              <a:t>, for identifying (reasonably rare) cases of multiple submissions and cases where responses may not have been independent (e.g., two respondents in the same room).</a:t>
            </a:r>
            <a:endParaRPr sz="1400"/>
          </a:p>
          <a:p>
            <a:pPr indent="-317500" lvl="0" marL="457200" rtl="0" algn="l">
              <a:spcBef>
                <a:spcPts val="1600"/>
              </a:spcBef>
              <a:spcAft>
                <a:spcPts val="0"/>
              </a:spcAft>
              <a:buSzPts val="1400"/>
              <a:buAutoNum type="arabicPeriod"/>
            </a:pPr>
            <a:r>
              <a:rPr b="1" lang="en" sz="1400"/>
              <a:t>Browser agent strings</a:t>
            </a:r>
            <a:r>
              <a:rPr lang="en" sz="1400"/>
              <a:t>, which contain information about the platform and browser used to complete the study.</a:t>
            </a:r>
            <a:endParaRPr sz="1400"/>
          </a:p>
          <a:p>
            <a:pPr indent="-317500" lvl="0" marL="457200" rtl="0" algn="l">
              <a:spcBef>
                <a:spcPts val="1600"/>
              </a:spcBef>
              <a:spcAft>
                <a:spcPts val="0"/>
              </a:spcAft>
              <a:buSzPts val="1400"/>
              <a:buAutoNum type="arabicPeriod"/>
            </a:pPr>
            <a:r>
              <a:rPr b="1" lang="en" sz="1400"/>
              <a:t>Demographics</a:t>
            </a:r>
            <a:r>
              <a:rPr lang="en" sz="1400"/>
              <a:t>: because samples are not selected randomly by MTurk, the demographics of previous studies on the platform may not be appropriate.</a:t>
            </a:r>
            <a:endParaRPr sz="1400"/>
          </a:p>
          <a:p>
            <a:pPr indent="-317500" lvl="0" marL="457200" rtl="0" algn="l">
              <a:spcBef>
                <a:spcPts val="1600"/>
              </a:spcBef>
              <a:spcAft>
                <a:spcPts val="1600"/>
              </a:spcAft>
              <a:buSzPts val="1400"/>
              <a:buAutoNum type="arabicPeriod"/>
            </a:pPr>
            <a:r>
              <a:rPr b="1" lang="en" sz="1400"/>
              <a:t>Whether participants discovered the experiment on a site outside MTurk</a:t>
            </a:r>
            <a:r>
              <a:rPr lang="en" sz="1400"/>
              <a:t>, and the URL where they found it, such that participant discussions about the experiment can be monitored </a:t>
            </a:r>
            <a:endParaRPr sz="1400"/>
          </a:p>
        </p:txBody>
      </p:sp>
      <p:sp>
        <p:nvSpPr>
          <p:cNvPr id="242" name="Google Shape;242;p41"/>
          <p:cNvSpPr txBox="1"/>
          <p:nvPr/>
        </p:nvSpPr>
        <p:spPr>
          <a:xfrm>
            <a:off x="5340775" y="4684250"/>
            <a:ext cx="37407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Stewart, Chandler, and Paolacci, 2017, </a:t>
            </a:r>
            <a:r>
              <a:rPr i="1" lang="en"/>
              <a:t>TiCS</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10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Effect filter="fade" transition="in">
                                      <p:cBhvr>
                                        <p:cTn dur="1000"/>
                                        <p:tgtEl>
                                          <p:spTgt spid="2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Effect filter="fade" transition="in">
                                      <p:cBhvr>
                                        <p:cTn dur="1000"/>
                                        <p:tgtEl>
                                          <p:spTgt spid="2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animEffect filter="fade" transition="in">
                                      <p:cBhvr>
                                        <p:cTn dur="1000"/>
                                        <p:tgtEl>
                                          <p:spTgt spid="2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animEffect filter="fade" transition="in">
                                      <p:cBhvr>
                                        <p:cTn dur="1000"/>
                                        <p:tgtEl>
                                          <p:spTgt spid="2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5" st="5"/>
                                            </p:txEl>
                                          </p:spTgt>
                                        </p:tgtEl>
                                        <p:attrNameLst>
                                          <p:attrName>style.visibility</p:attrName>
                                        </p:attrNameLst>
                                      </p:cBhvr>
                                      <p:to>
                                        <p:strVal val="visible"/>
                                      </p:to>
                                    </p:set>
                                    <p:animEffect filter="fade" transition="in">
                                      <p:cBhvr>
                                        <p:cTn dur="1000"/>
                                        <p:tgtEl>
                                          <p:spTgt spid="24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 I: Amazon Mechanical Turk (MTurk)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MTurk Tips</a:t>
            </a:r>
            <a:endParaRPr/>
          </a:p>
        </p:txBody>
      </p:sp>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a separate email account</a:t>
            </a:r>
            <a:endParaRPr/>
          </a:p>
          <a:p>
            <a:pPr indent="-317500" lvl="1" marL="914400" rtl="0" algn="l">
              <a:spcBef>
                <a:spcPts val="0"/>
              </a:spcBef>
              <a:spcAft>
                <a:spcPts val="0"/>
              </a:spcAft>
              <a:buSzPts val="1400"/>
              <a:buChar char="○"/>
            </a:pPr>
            <a:r>
              <a:rPr lang="en"/>
              <a:t>This will let you manage the hate/help emails without getting bombarded by them</a:t>
            </a:r>
            <a:endParaRPr/>
          </a:p>
          <a:p>
            <a:pPr indent="-317500" lvl="1" marL="914400" rtl="0" algn="l">
              <a:spcBef>
                <a:spcPts val="0"/>
              </a:spcBef>
              <a:spcAft>
                <a:spcPts val="0"/>
              </a:spcAft>
              <a:buSzPts val="1400"/>
              <a:buChar char="○"/>
            </a:pPr>
            <a:r>
              <a:rPr lang="en"/>
              <a:t>Also, make sure that your requester name is an alias, unless you want mturkers to look you up</a:t>
            </a:r>
            <a:endParaRPr/>
          </a:p>
          <a:p>
            <a:pPr indent="-342900" lvl="0" marL="457200" rtl="0" algn="l">
              <a:spcBef>
                <a:spcPts val="0"/>
              </a:spcBef>
              <a:spcAft>
                <a:spcPts val="0"/>
              </a:spcAft>
              <a:buSzPts val="1800"/>
              <a:buChar char="●"/>
            </a:pPr>
            <a:r>
              <a:rPr lang="en"/>
              <a:t>Always test task extensively prior to posting</a:t>
            </a:r>
            <a:endParaRPr/>
          </a:p>
          <a:p>
            <a:pPr indent="-317500" lvl="1" marL="914400" rtl="0" algn="l">
              <a:spcBef>
                <a:spcPts val="0"/>
              </a:spcBef>
              <a:spcAft>
                <a:spcPts val="0"/>
              </a:spcAft>
              <a:buSzPts val="1400"/>
              <a:buChar char="○"/>
            </a:pPr>
            <a:r>
              <a:rPr lang="en"/>
              <a:t>Bad reviews stay with you forever, including if you have a coding error</a:t>
            </a:r>
            <a:endParaRPr/>
          </a:p>
          <a:p>
            <a:pPr indent="-317500" lvl="1" marL="914400" rtl="0" algn="l">
              <a:spcBef>
                <a:spcPts val="0"/>
              </a:spcBef>
              <a:spcAft>
                <a:spcPts val="0"/>
              </a:spcAft>
              <a:buSzPts val="1400"/>
              <a:buChar char="○"/>
            </a:pPr>
            <a:r>
              <a:rPr lang="en"/>
              <a:t>Mturkers will use any coding malfunction to argue for compensation, even when the issue might be their own, through their internet connection</a:t>
            </a:r>
            <a:endParaRPr/>
          </a:p>
          <a:p>
            <a:pPr indent="-342900" lvl="0" marL="457200" rtl="0" algn="l">
              <a:spcBef>
                <a:spcPts val="0"/>
              </a:spcBef>
              <a:spcAft>
                <a:spcPts val="0"/>
              </a:spcAft>
              <a:buSzPts val="1800"/>
              <a:buChar char="●"/>
            </a:pPr>
            <a:r>
              <a:rPr lang="en"/>
              <a:t>Always state explicitly what you expect of workers for payment</a:t>
            </a:r>
            <a:endParaRPr/>
          </a:p>
          <a:p>
            <a:pPr indent="-317500" lvl="1" marL="914400" rtl="0" algn="l">
              <a:spcBef>
                <a:spcPts val="0"/>
              </a:spcBef>
              <a:spcAft>
                <a:spcPts val="0"/>
              </a:spcAft>
              <a:buSzPts val="1400"/>
              <a:buChar char="○"/>
            </a:pPr>
            <a:r>
              <a:rPr lang="en"/>
              <a:t>Must finish the HIT within the HIT time, must not have already done the task, must get above a certain accuracy threshold, must finish all portions of the task, etc. etc.</a:t>
            </a:r>
            <a:endParaRPr/>
          </a:p>
          <a:p>
            <a:pPr indent="-317500" lvl="1" marL="914400" rtl="0" algn="l">
              <a:spcBef>
                <a:spcPts val="0"/>
              </a:spcBef>
              <a:spcAft>
                <a:spcPts val="0"/>
              </a:spcAft>
              <a:buSzPts val="1400"/>
              <a:buChar char="○"/>
            </a:pPr>
            <a:r>
              <a:rPr lang="en"/>
              <a:t>If a person who you’ve rejected their submission emails your PI or threatens to inform the IRB, just pay them and move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1000"/>
                                        <p:tgtEl>
                                          <p:spTgt spid="2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animEffect filter="fade" transition="in">
                                      <p:cBhvr>
                                        <p:cTn dur="1000"/>
                                        <p:tgtEl>
                                          <p:spTgt spid="2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animEffect filter="fade" transition="in">
                                      <p:cBhvr>
                                        <p:cTn dur="1000"/>
                                        <p:tgtEl>
                                          <p:spTgt spid="2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7" st="7"/>
                                            </p:txEl>
                                          </p:spTgt>
                                        </p:tgtEl>
                                        <p:attrNameLst>
                                          <p:attrName>style.visibility</p:attrName>
                                        </p:attrNameLst>
                                      </p:cBhvr>
                                      <p:to>
                                        <p:strVal val="visible"/>
                                      </p:to>
                                    </p:set>
                                    <p:animEffect filter="fade" transition="in">
                                      <p:cBhvr>
                                        <p:cTn dur="1000"/>
                                        <p:tgtEl>
                                          <p:spTgt spid="2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8" st="8"/>
                                            </p:txEl>
                                          </p:spTgt>
                                        </p:tgtEl>
                                        <p:attrNameLst>
                                          <p:attrName>style.visibility</p:attrName>
                                        </p:attrNameLst>
                                      </p:cBhvr>
                                      <p:to>
                                        <p:strVal val="visible"/>
                                      </p:to>
                                    </p:set>
                                    <p:animEffect filter="fade" transition="in">
                                      <p:cBhvr>
                                        <p:cTn dur="1000"/>
                                        <p:tgtEl>
                                          <p:spTgt spid="24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MTurk Tips, II</a:t>
            </a:r>
            <a:endParaRPr/>
          </a:p>
        </p:txBody>
      </p:sp>
      <p:sp>
        <p:nvSpPr>
          <p:cNvPr id="254" name="Google Shape;25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Always give mturk workers a cumulative feedback score, especially if you have an accuracy threshold payment requirement (these are not popular)</a:t>
            </a:r>
            <a:endParaRPr/>
          </a:p>
          <a:p>
            <a:pPr indent="-317500" lvl="1" marL="914400" rtl="0" algn="l">
              <a:spcBef>
                <a:spcPts val="0"/>
              </a:spcBef>
              <a:spcAft>
                <a:spcPts val="0"/>
              </a:spcAft>
              <a:buSzPts val="1400"/>
              <a:buChar char="○"/>
            </a:pPr>
            <a:r>
              <a:rPr lang="en"/>
              <a:t>They also like to know how they’re doing in the task</a:t>
            </a:r>
            <a:endParaRPr/>
          </a:p>
          <a:p>
            <a:pPr indent="-342900" lvl="0" marL="457200" rtl="0" algn="l">
              <a:spcBef>
                <a:spcPts val="0"/>
              </a:spcBef>
              <a:spcAft>
                <a:spcPts val="0"/>
              </a:spcAft>
              <a:buSzPts val="1800"/>
              <a:buChar char="●"/>
            </a:pPr>
            <a:r>
              <a:rPr lang="en"/>
              <a:t>The efficacy of responding to email is up for debate.</a:t>
            </a:r>
            <a:endParaRPr/>
          </a:p>
          <a:p>
            <a:pPr indent="-317500" lvl="1" marL="914400" rtl="0" algn="l">
              <a:spcBef>
                <a:spcPts val="0"/>
              </a:spcBef>
              <a:spcAft>
                <a:spcPts val="0"/>
              </a:spcAft>
              <a:buSzPts val="1400"/>
              <a:buChar char="○"/>
            </a:pPr>
            <a:r>
              <a:rPr lang="en"/>
              <a:t>Never put something in writing you might later regret</a:t>
            </a:r>
            <a:endParaRPr/>
          </a:p>
          <a:p>
            <a:pPr indent="-317500" lvl="1" marL="914400" rtl="0" algn="l">
              <a:spcBef>
                <a:spcPts val="0"/>
              </a:spcBef>
              <a:spcAft>
                <a:spcPts val="0"/>
              </a:spcAft>
              <a:buSzPts val="1400"/>
              <a:buChar char="○"/>
            </a:pPr>
            <a:r>
              <a:rPr lang="en"/>
              <a:t>Do you want to spend the time?</a:t>
            </a:r>
            <a:endParaRPr/>
          </a:p>
          <a:p>
            <a:pPr indent="-342900" lvl="0" marL="457200" rtl="0" algn="l">
              <a:spcBef>
                <a:spcPts val="0"/>
              </a:spcBef>
              <a:spcAft>
                <a:spcPts val="0"/>
              </a:spcAft>
              <a:buSzPts val="1800"/>
              <a:buChar char="●"/>
            </a:pPr>
            <a:r>
              <a:rPr lang="en"/>
              <a:t>Make instructions easy to understand and make mturkers read the instructions bullet point by bullet point</a:t>
            </a:r>
            <a:endParaRPr/>
          </a:p>
          <a:p>
            <a:pPr indent="-317500" lvl="1" marL="914400" rtl="0" algn="l">
              <a:spcBef>
                <a:spcPts val="0"/>
              </a:spcBef>
              <a:spcAft>
                <a:spcPts val="0"/>
              </a:spcAft>
              <a:buClr>
                <a:srgbClr val="666666"/>
              </a:buClr>
              <a:buSzPts val="1400"/>
              <a:buChar char="○"/>
            </a:pPr>
            <a:r>
              <a:rPr lang="en">
                <a:solidFill>
                  <a:srgbClr val="666666"/>
                </a:solidFill>
              </a:rPr>
              <a:t>If there’s something subtle in there, they may not notice it</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Try to think of every possible way people could misunderstand your instructions</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Try to think of every way people could try and not do your task (i.e. button-mashers)</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Run tasks by random undergrads in lab or non-science friends</a:t>
            </a:r>
            <a:endParaRPr>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000"/>
                                        <p:tgtEl>
                                          <p:spTgt spid="2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1000"/>
                                        <p:tgtEl>
                                          <p:spTgt spid="2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animEffect filter="fade" transition="in">
                                      <p:cBhvr>
                                        <p:cTn dur="1000"/>
                                        <p:tgtEl>
                                          <p:spTgt spid="2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animEffect filter="fade" transition="in">
                                      <p:cBhvr>
                                        <p:cTn dur="1000"/>
                                        <p:tgtEl>
                                          <p:spTgt spid="2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7" st="7"/>
                                            </p:txEl>
                                          </p:spTgt>
                                        </p:tgtEl>
                                        <p:attrNameLst>
                                          <p:attrName>style.visibility</p:attrName>
                                        </p:attrNameLst>
                                      </p:cBhvr>
                                      <p:to>
                                        <p:strVal val="visible"/>
                                      </p:to>
                                    </p:set>
                                    <p:animEffect filter="fade" transition="in">
                                      <p:cBhvr>
                                        <p:cTn dur="1000"/>
                                        <p:tgtEl>
                                          <p:spTgt spid="25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8" st="8"/>
                                            </p:txEl>
                                          </p:spTgt>
                                        </p:tgtEl>
                                        <p:attrNameLst>
                                          <p:attrName>style.visibility</p:attrName>
                                        </p:attrNameLst>
                                      </p:cBhvr>
                                      <p:to>
                                        <p:strVal val="visible"/>
                                      </p:to>
                                    </p:set>
                                    <p:animEffect filter="fade" transition="in">
                                      <p:cBhvr>
                                        <p:cTn dur="1000"/>
                                        <p:tgtEl>
                                          <p:spTgt spid="25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9" st="9"/>
                                            </p:txEl>
                                          </p:spTgt>
                                        </p:tgtEl>
                                        <p:attrNameLst>
                                          <p:attrName>style.visibility</p:attrName>
                                        </p:attrNameLst>
                                      </p:cBhvr>
                                      <p:to>
                                        <p:strVal val="visible"/>
                                      </p:to>
                                    </p:set>
                                    <p:animEffect filter="fade" transition="in">
                                      <p:cBhvr>
                                        <p:cTn dur="1000"/>
                                        <p:tgtEl>
                                          <p:spTgt spid="25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MTurk to Your IRB</a:t>
            </a:r>
            <a:endParaRPr/>
          </a:p>
        </p:txBody>
      </p:sp>
      <p:sp>
        <p:nvSpPr>
          <p:cNvPr id="260" name="Google Shape;260;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In ‘subject selection’: “Amazon Mechanical Turk subjects can </a:t>
            </a:r>
            <a:r>
              <a:rPr b="1" lang="en" sz="1200">
                <a:solidFill>
                  <a:srgbClr val="000000"/>
                </a:solidFill>
              </a:rPr>
              <a:t>view the entire consent form and eligibility requirements before accepting the study</a:t>
            </a:r>
            <a:r>
              <a:rPr lang="en" sz="1200">
                <a:solidFill>
                  <a:srgbClr val="000000"/>
                </a:solidFill>
              </a:rPr>
              <a:t> (ie. accepting the “HIT”), as it is posted on the initial page for the study in MTurk. Other than posting the experiments to these websites, we will not utilize other recruitment methods or recruitment materials.”</a:t>
            </a:r>
            <a:endParaRPr sz="1200">
              <a:solidFill>
                <a:srgbClr val="000000"/>
              </a:solidFill>
            </a:endParaRPr>
          </a:p>
          <a:p>
            <a:pPr indent="0" lvl="0" marL="0" rtl="0" algn="l">
              <a:spcBef>
                <a:spcPts val="1600"/>
              </a:spcBef>
              <a:spcAft>
                <a:spcPts val="0"/>
              </a:spcAft>
              <a:buNone/>
            </a:pPr>
            <a:r>
              <a:rPr lang="en" sz="1200">
                <a:solidFill>
                  <a:srgbClr val="000000"/>
                </a:solidFill>
              </a:rPr>
              <a:t>In ‘compensation’: “MTurk Workers: MTurk workers will be compensated based on average payment rates for HITs. Workers will be paid pro-rated at </a:t>
            </a:r>
            <a:r>
              <a:rPr b="1" lang="en" sz="1200">
                <a:solidFill>
                  <a:srgbClr val="000000"/>
                </a:solidFill>
              </a:rPr>
              <a:t>$3-10 per hour.</a:t>
            </a:r>
            <a:r>
              <a:rPr lang="en" sz="1200">
                <a:solidFill>
                  <a:srgbClr val="000000"/>
                </a:solidFill>
              </a:rPr>
              <a:t> Workers will not be paid if they fail to follow directions or do not complete the HIT assignment in the time allotted. This is outlined for the subjects in the consent form, and is a standard practice on MTurk.”</a:t>
            </a:r>
            <a:endParaRPr sz="1200">
              <a:solidFill>
                <a:srgbClr val="000000"/>
              </a:solidFill>
            </a:endParaRPr>
          </a:p>
          <a:p>
            <a:pPr indent="0" lvl="0" marL="0" rtl="0" algn="l">
              <a:spcBef>
                <a:spcPts val="1600"/>
              </a:spcBef>
              <a:spcAft>
                <a:spcPts val="0"/>
              </a:spcAft>
              <a:buNone/>
            </a:pPr>
            <a:r>
              <a:rPr lang="en" sz="1200">
                <a:solidFill>
                  <a:srgbClr val="000000"/>
                </a:solidFill>
              </a:rPr>
              <a:t>In ‘informed consent’: “Please see attached informed consent forms (Appendix 1-3). For MTurk participants we request a waiver of the requirement to document informed consent. We will be providing all of the elements of consent that potential participants would need to make an informed decision about whether to participate in the research at the beginning of the survey.”</a:t>
            </a:r>
            <a:endParaRPr sz="1200">
              <a:solidFill>
                <a:srgbClr val="000000"/>
              </a:solidFill>
            </a:endParaRPr>
          </a:p>
          <a:p>
            <a:pPr indent="0" lvl="0" marL="0" rtl="0" algn="l">
              <a:spcBef>
                <a:spcPts val="1600"/>
              </a:spcBef>
              <a:spcAft>
                <a:spcPts val="1600"/>
              </a:spcAft>
              <a:buNone/>
            </a:pPr>
            <a:r>
              <a:rPr lang="en" sz="1200">
                <a:solidFill>
                  <a:srgbClr val="000000"/>
                </a:solidFill>
              </a:rPr>
              <a:t>*</a:t>
            </a:r>
            <a:r>
              <a:rPr b="1" lang="en" sz="1200">
                <a:solidFill>
                  <a:srgbClr val="000000"/>
                </a:solidFill>
              </a:rPr>
              <a:t>IRB can be inconsistent on the issue of the consent/eligibility forms. Check with your particular IRB handler.</a:t>
            </a:r>
            <a:endParaRPr b="1" sz="12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Anonymized Example Consent Form</a:t>
            </a:r>
            <a:endParaRPr/>
          </a:p>
        </p:txBody>
      </p:sp>
      <p:sp>
        <p:nvSpPr>
          <p:cNvPr id="266" name="Google Shape;266;p45"/>
          <p:cNvSpPr txBox="1"/>
          <p:nvPr>
            <p:ph idx="1" type="body"/>
          </p:nvPr>
        </p:nvSpPr>
        <p:spPr>
          <a:xfrm>
            <a:off x="198275" y="734775"/>
            <a:ext cx="8794200" cy="425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800">
                <a:solidFill>
                  <a:schemeClr val="dk1"/>
                </a:solidFill>
              </a:rPr>
              <a:t>*Due to the self guided and unsupervised nature in which MTurk participants complete the task, the time stated as an estimation of completion differs from the SONA consent forms in order to account for individual choices MTurk subjects might make during the task (i.e. taking longer breaks between blocks of trials than subjects from SONA tested in lab). Additionally, MTurk participants receive this consent form before they accept the study (ie. accept the “HIT”).</a:t>
            </a:r>
            <a:endParaRPr i="1" sz="8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i="1" sz="8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800">
                <a:solidFill>
                  <a:schemeClr val="dk1"/>
                </a:solidFill>
              </a:rPr>
              <a:t>About the Study</a:t>
            </a:r>
            <a:r>
              <a:rPr lang="en" sz="800">
                <a:solidFill>
                  <a:schemeClr val="dk1"/>
                </a:solidFill>
              </a:rPr>
              <a:t>: This MTurk task is research being conducted by the XX Lab in the Center for XX and XX. The purpose of this study is to find out more about how XX and XX affect each other. Expect to spend XXX [adjust according to specific experiment] to complete this study. If you choose to take part in this study, you will be completing a task that involves identifying whether an image or type of word appears in a specific location on the computer screen. The images and words will appear in brisk succession and we ask that you identify their location as quickly and accurately as you are able to. We will also ask you common demographic questions about yourself.</a:t>
            </a:r>
            <a:endParaRPr sz="8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b="1" lang="en" sz="800">
                <a:solidFill>
                  <a:schemeClr val="dk1"/>
                </a:solidFill>
              </a:rPr>
              <a:t>Voluntariness</a:t>
            </a:r>
            <a:r>
              <a:rPr lang="en" sz="800">
                <a:solidFill>
                  <a:schemeClr val="dk1"/>
                </a:solidFill>
              </a:rPr>
              <a:t>: This study is completely voluntary and you can withdraw from this study at any time by closing your Internet browser window.</a:t>
            </a:r>
            <a:endParaRPr sz="8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b="1" lang="en" sz="800">
                <a:solidFill>
                  <a:schemeClr val="dk1"/>
                </a:solidFill>
              </a:rPr>
              <a:t>Compensation</a:t>
            </a:r>
            <a:r>
              <a:rPr lang="en" sz="800">
                <a:solidFill>
                  <a:schemeClr val="dk1"/>
                </a:solidFill>
              </a:rPr>
              <a:t>: You will receive $XX [adjust according to specific experiment] for your participation. We will screen your responses prior to compensation. If you do not complete the task, or we feel that you completed it to an unsatisfactory standard (ie. you do not follow the instructions), you will not be compensated.</a:t>
            </a:r>
            <a:endParaRPr sz="8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b="1" lang="en" sz="800">
                <a:solidFill>
                  <a:schemeClr val="dk1"/>
                </a:solidFill>
              </a:rPr>
              <a:t>How Confidentiality Will Be Maintained</a:t>
            </a:r>
            <a:r>
              <a:rPr lang="en" sz="800">
                <a:solidFill>
                  <a:schemeClr val="dk1"/>
                </a:solidFill>
              </a:rPr>
              <a:t>: Amazon Mechanical Turk will provide us, the researchers, only with your responses. We will not have access to your personal information.</a:t>
            </a:r>
            <a:endParaRPr sz="8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b="1" lang="en" sz="800">
                <a:solidFill>
                  <a:schemeClr val="dk1"/>
                </a:solidFill>
              </a:rPr>
              <a:t>Risks/Benefits</a:t>
            </a:r>
            <a:r>
              <a:rPr lang="en" sz="800">
                <a:solidFill>
                  <a:schemeClr val="dk1"/>
                </a:solidFill>
              </a:rPr>
              <a:t>: There are no expected risks or benefits to you for participating in this research study. </a:t>
            </a:r>
            <a:endParaRPr sz="800">
              <a:solidFill>
                <a:schemeClr val="dk1"/>
              </a:solidFill>
            </a:endParaRPr>
          </a:p>
          <a:p>
            <a:pPr indent="0" lvl="0" marL="0" rtl="0" algn="l">
              <a:lnSpc>
                <a:spcPct val="100000"/>
              </a:lnSpc>
              <a:spcBef>
                <a:spcPts val="1600"/>
              </a:spcBef>
              <a:spcAft>
                <a:spcPts val="0"/>
              </a:spcAft>
              <a:buNone/>
            </a:pPr>
            <a:r>
              <a:rPr b="1" lang="en" sz="800">
                <a:solidFill>
                  <a:schemeClr val="dk1"/>
                </a:solidFill>
              </a:rPr>
              <a:t>Contact Information</a:t>
            </a:r>
            <a:r>
              <a:rPr lang="en" sz="800">
                <a:solidFill>
                  <a:schemeClr val="dk1"/>
                </a:solidFill>
              </a:rPr>
              <a:t>: If you have any questions at this time or during the experiment, please feel free to ask. If questions arise after the experiment, you may contact the primary investigator, X (X@X.edu or X-X-X). You may also contact Human Subjects Protection at X for questions about your rights as a research subject.</a:t>
            </a:r>
            <a:endParaRPr sz="8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lang="en" sz="800">
                <a:solidFill>
                  <a:schemeClr val="dk1"/>
                </a:solidFill>
              </a:rPr>
              <a:t>Please click to indicate your consent to participate in the study </a:t>
            </a:r>
            <a:endParaRPr sz="8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b="1" lang="en" sz="800">
                <a:solidFill>
                  <a:schemeClr val="dk1"/>
                </a:solidFill>
              </a:rPr>
              <a:t>Options</a:t>
            </a:r>
            <a:r>
              <a:rPr lang="en" sz="800">
                <a:solidFill>
                  <a:schemeClr val="dk1"/>
                </a:solidFill>
              </a:rPr>
              <a:t>:      I have read the above consent form and agree to participate in the study.</a:t>
            </a:r>
            <a:endParaRPr sz="800">
              <a:solidFill>
                <a:schemeClr val="dk1"/>
              </a:solidFill>
            </a:endParaRPr>
          </a:p>
          <a:p>
            <a:pPr indent="0" lvl="0" marL="0" rtl="0" algn="l">
              <a:lnSpc>
                <a:spcPct val="100000"/>
              </a:lnSpc>
              <a:spcBef>
                <a:spcPts val="1600"/>
              </a:spcBef>
              <a:spcAft>
                <a:spcPts val="1600"/>
              </a:spcAft>
              <a:buClr>
                <a:schemeClr val="dk1"/>
              </a:buClr>
              <a:buSzPts val="1100"/>
              <a:buFont typeface="Arial"/>
              <a:buNone/>
            </a:pPr>
            <a:r>
              <a:rPr lang="en" sz="800">
                <a:solidFill>
                  <a:schemeClr val="dk1"/>
                </a:solidFill>
              </a:rPr>
              <a:t>I do not agree to participate in the study. (Selection of this option will exit the participant from the survey.)</a:t>
            </a:r>
            <a:endParaRPr sz="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rPr>
              <a:t>Software needed for running Mturk tasks </a:t>
            </a:r>
            <a:endParaRPr/>
          </a:p>
        </p:txBody>
      </p:sp>
      <p:sp>
        <p:nvSpPr>
          <p:cNvPr id="272" name="Google Shape;27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Text editor</a:t>
            </a:r>
            <a:r>
              <a:rPr lang="en"/>
              <a:t> (e.g., Notepad++, Atom) for programming </a:t>
            </a:r>
            <a:endParaRPr/>
          </a:p>
          <a:p>
            <a:pPr indent="-342900" lvl="0" marL="457200" rtl="0" algn="l">
              <a:spcBef>
                <a:spcPts val="0"/>
              </a:spcBef>
              <a:spcAft>
                <a:spcPts val="0"/>
              </a:spcAft>
              <a:buSzPts val="1800"/>
              <a:buChar char="●"/>
            </a:pPr>
            <a:r>
              <a:rPr b="1" lang="en"/>
              <a:t>Webspace for hosting task files</a:t>
            </a:r>
            <a:r>
              <a:rPr lang="en"/>
              <a:t> </a:t>
            </a:r>
            <a:endParaRPr/>
          </a:p>
          <a:p>
            <a:pPr indent="-317500" lvl="1" marL="914400" rtl="0" algn="l">
              <a:spcBef>
                <a:spcPts val="0"/>
              </a:spcBef>
              <a:spcAft>
                <a:spcPts val="0"/>
              </a:spcAft>
              <a:buSzPts val="1400"/>
              <a:buChar char="○"/>
            </a:pPr>
            <a:r>
              <a:rPr lang="en"/>
              <a:t>Your Duke web space (https://oit.duke.edu/voicevideoweb/web/tools/personal.php) </a:t>
            </a:r>
            <a:endParaRPr/>
          </a:p>
          <a:p>
            <a:pPr indent="-317500" lvl="1" marL="914400" rtl="0" algn="l">
              <a:spcBef>
                <a:spcPts val="0"/>
              </a:spcBef>
              <a:spcAft>
                <a:spcPts val="0"/>
              </a:spcAft>
              <a:buSzPts val="1400"/>
              <a:buChar char="○"/>
            </a:pPr>
            <a:r>
              <a:rPr lang="en"/>
              <a:t>Dropbox with public folder enabled (now costs $100 a year) - aka no longer works</a:t>
            </a:r>
            <a:endParaRPr/>
          </a:p>
          <a:p>
            <a:pPr indent="-317500" lvl="1" marL="914400" rtl="0" algn="l">
              <a:spcBef>
                <a:spcPts val="0"/>
              </a:spcBef>
              <a:spcAft>
                <a:spcPts val="0"/>
              </a:spcAft>
              <a:buSzPts val="1400"/>
              <a:buChar char="○"/>
            </a:pPr>
            <a:r>
              <a:rPr lang="en"/>
              <a:t>Could use Github, technically</a:t>
            </a:r>
            <a:endParaRPr/>
          </a:p>
          <a:p>
            <a:pPr indent="-342900" lvl="0" marL="457200" rtl="0" algn="l">
              <a:spcBef>
                <a:spcPts val="0"/>
              </a:spcBef>
              <a:spcAft>
                <a:spcPts val="0"/>
              </a:spcAft>
              <a:buSzPts val="1800"/>
              <a:buChar char="●"/>
            </a:pPr>
            <a:r>
              <a:rPr lang="en"/>
              <a:t>Two Mturk accounts using different Amazon usernames: one requester account for running subjects, and one worker account for testing and trouble-shooting (sandbox)</a:t>
            </a:r>
            <a:endParaRPr/>
          </a:p>
          <a:p>
            <a:pPr indent="-342900" lvl="0" marL="457200" rtl="0" algn="l">
              <a:spcBef>
                <a:spcPts val="0"/>
              </a:spcBef>
              <a:spcAft>
                <a:spcPts val="0"/>
              </a:spcAft>
              <a:buSzPts val="1800"/>
              <a:buChar char="●"/>
            </a:pPr>
            <a:r>
              <a:rPr lang="en"/>
              <a:t>A web browser (e.g., Chrome)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 2: JavaScript Tasks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283" name="Google Shape;283;p48"/>
          <p:cNvSpPr txBox="1"/>
          <p:nvPr>
            <p:ph idx="1" type="body"/>
          </p:nvPr>
        </p:nvSpPr>
        <p:spPr>
          <a:xfrm>
            <a:off x="311700" y="5428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u="sng">
                <a:solidFill>
                  <a:schemeClr val="hlink"/>
                </a:solidFill>
                <a:hlinkClick r:id="rId3"/>
              </a:rPr>
              <a:t>https://www.codeschool.com/search?utf8=%E2%9C%93&amp;query=javascript</a:t>
            </a:r>
            <a:endParaRPr sz="1300"/>
          </a:p>
          <a:p>
            <a:pPr indent="0" lvl="0" marL="0" rtl="0" algn="l">
              <a:lnSpc>
                <a:spcPct val="100000"/>
              </a:lnSpc>
              <a:spcBef>
                <a:spcPts val="1600"/>
              </a:spcBef>
              <a:spcAft>
                <a:spcPts val="0"/>
              </a:spcAft>
              <a:buNone/>
            </a:pPr>
            <a:r>
              <a:rPr lang="en" sz="1300" u="sng">
                <a:solidFill>
                  <a:schemeClr val="hlink"/>
                </a:solidFill>
                <a:hlinkClick r:id="rId4"/>
              </a:rPr>
              <a:t>https://www.w3schools.com/js/</a:t>
            </a:r>
            <a:endParaRPr sz="1300"/>
          </a:p>
          <a:p>
            <a:pPr indent="0" lvl="0" marL="0" rtl="0" algn="l">
              <a:lnSpc>
                <a:spcPct val="100000"/>
              </a:lnSpc>
              <a:spcBef>
                <a:spcPts val="1600"/>
              </a:spcBef>
              <a:spcAft>
                <a:spcPts val="0"/>
              </a:spcAft>
              <a:buNone/>
            </a:pPr>
            <a:r>
              <a:rPr lang="en" sz="1300" u="sng">
                <a:solidFill>
                  <a:schemeClr val="hlink"/>
                </a:solidFill>
                <a:hlinkClick r:id="rId5"/>
              </a:rPr>
              <a:t>https://www.coursera.org/learn/duke-programming-web/home/welcome</a:t>
            </a:r>
            <a:r>
              <a:rPr lang="en" sz="1300"/>
              <a:t>; </a:t>
            </a:r>
            <a:r>
              <a:rPr lang="en" sz="1300" u="sng">
                <a:solidFill>
                  <a:schemeClr val="hlink"/>
                </a:solidFill>
                <a:hlinkClick r:id="rId6"/>
              </a:rPr>
              <a:t>https://www.coursera.org/learn/javascript/home/welcome</a:t>
            </a:r>
            <a:endParaRPr sz="1300"/>
          </a:p>
          <a:p>
            <a:pPr indent="0" lvl="0" marL="0" rtl="0" algn="l">
              <a:lnSpc>
                <a:spcPct val="100000"/>
              </a:lnSpc>
              <a:spcBef>
                <a:spcPts val="1600"/>
              </a:spcBef>
              <a:spcAft>
                <a:spcPts val="0"/>
              </a:spcAft>
              <a:buNone/>
            </a:pPr>
            <a:r>
              <a:rPr lang="en" sz="1300" u="sng">
                <a:solidFill>
                  <a:schemeClr val="hlink"/>
                </a:solidFill>
                <a:hlinkClick r:id="rId7"/>
              </a:rPr>
              <a:t>https://www.codecademy.com/learn/introduction-to-javascript</a:t>
            </a:r>
            <a:endParaRPr sz="1300"/>
          </a:p>
          <a:p>
            <a:pPr indent="0" lvl="0" marL="0" rtl="0" algn="l">
              <a:lnSpc>
                <a:spcPct val="100000"/>
              </a:lnSpc>
              <a:spcBef>
                <a:spcPts val="1600"/>
              </a:spcBef>
              <a:spcAft>
                <a:spcPts val="0"/>
              </a:spcAft>
              <a:buNone/>
            </a:pPr>
            <a:r>
              <a:rPr lang="en" sz="1300" u="sng">
                <a:solidFill>
                  <a:schemeClr val="hlink"/>
                </a:solidFill>
                <a:hlinkClick r:id="rId8"/>
              </a:rPr>
              <a:t>http://try.jquery.com/</a:t>
            </a:r>
            <a:endParaRPr sz="1300"/>
          </a:p>
          <a:p>
            <a:pPr indent="0" lvl="0" marL="0" rtl="0" algn="l">
              <a:lnSpc>
                <a:spcPct val="100000"/>
              </a:lnSpc>
              <a:spcBef>
                <a:spcPts val="1600"/>
              </a:spcBef>
              <a:spcAft>
                <a:spcPts val="0"/>
              </a:spcAft>
              <a:buNone/>
            </a:pPr>
            <a:r>
              <a:t/>
            </a:r>
            <a:endParaRPr sz="600"/>
          </a:p>
          <a:p>
            <a:pPr indent="0" lvl="0" marL="0" rtl="0" algn="l">
              <a:lnSpc>
                <a:spcPct val="100000"/>
              </a:lnSpc>
              <a:spcBef>
                <a:spcPts val="1600"/>
              </a:spcBef>
              <a:spcAft>
                <a:spcPts val="0"/>
              </a:spcAft>
              <a:buNone/>
            </a:pPr>
            <a:r>
              <a:rPr lang="en" sz="1300"/>
              <a:t>If you have no coding experience whatsoever, take some courses on other languages (for the basic logic):</a:t>
            </a:r>
            <a:endParaRPr sz="1300"/>
          </a:p>
          <a:p>
            <a:pPr indent="0" lvl="0" marL="0" rtl="0" algn="l">
              <a:lnSpc>
                <a:spcPct val="100000"/>
              </a:lnSpc>
              <a:spcBef>
                <a:spcPts val="1600"/>
              </a:spcBef>
              <a:spcAft>
                <a:spcPts val="0"/>
              </a:spcAft>
              <a:buNone/>
            </a:pPr>
            <a:r>
              <a:rPr lang="en" sz="1300" u="sng">
                <a:solidFill>
                  <a:schemeClr val="hlink"/>
                </a:solidFill>
                <a:hlinkClick r:id="rId9"/>
              </a:rPr>
              <a:t>https://www.coursera.org/learn/matlab</a:t>
            </a:r>
            <a:r>
              <a:rPr lang="en" sz="1300"/>
              <a:t> (this was helpful)</a:t>
            </a:r>
            <a:endParaRPr sz="1300"/>
          </a:p>
          <a:p>
            <a:pPr indent="0" lvl="0" marL="0" rtl="0" algn="l">
              <a:lnSpc>
                <a:spcPct val="100000"/>
              </a:lnSpc>
              <a:spcBef>
                <a:spcPts val="1600"/>
              </a:spcBef>
              <a:spcAft>
                <a:spcPts val="0"/>
              </a:spcAft>
              <a:buNone/>
            </a:pPr>
            <a:r>
              <a:rPr lang="en" sz="1300" u="sng">
                <a:solidFill>
                  <a:schemeClr val="hlink"/>
                </a:solidFill>
                <a:hlinkClick r:id="rId10"/>
              </a:rPr>
              <a:t>https://www.coursera.org/learn/julia-programming</a:t>
            </a:r>
            <a:r>
              <a:rPr lang="en" sz="1300"/>
              <a:t> (John Pearson likes Julia)</a:t>
            </a:r>
            <a:endParaRPr sz="1300"/>
          </a:p>
          <a:p>
            <a:pPr indent="0" lvl="0" marL="0" rtl="0" algn="l">
              <a:lnSpc>
                <a:spcPct val="100000"/>
              </a:lnSpc>
              <a:spcBef>
                <a:spcPts val="1600"/>
              </a:spcBef>
              <a:spcAft>
                <a:spcPts val="0"/>
              </a:spcAft>
              <a:buNone/>
            </a:pPr>
            <a:r>
              <a:rPr lang="en" sz="1300" u="sng">
                <a:solidFill>
                  <a:schemeClr val="hlink"/>
                </a:solidFill>
                <a:hlinkClick r:id="rId11"/>
              </a:rPr>
              <a:t>https://www.coursera.org/learn/r-programming</a:t>
            </a:r>
            <a:endParaRPr sz="1300"/>
          </a:p>
          <a:p>
            <a:pPr indent="0" lvl="0" marL="0" rtl="0" algn="l">
              <a:lnSpc>
                <a:spcPct val="100000"/>
              </a:lnSpc>
              <a:spcBef>
                <a:spcPts val="1600"/>
              </a:spcBef>
              <a:spcAft>
                <a:spcPts val="0"/>
              </a:spcAft>
              <a:buNone/>
            </a:pPr>
            <a:r>
              <a:rPr lang="en" sz="1300" u="sng">
                <a:solidFill>
                  <a:schemeClr val="hlink"/>
                </a:solidFill>
                <a:hlinkClick r:id="rId12"/>
              </a:rPr>
              <a:t>https://www.coursera.org/learn/python</a:t>
            </a:r>
            <a:endParaRPr sz="1300"/>
          </a:p>
          <a:p>
            <a:pPr indent="0" lvl="0" marL="0" rtl="0" algn="l">
              <a:lnSpc>
                <a:spcPct val="100000"/>
              </a:lnSpc>
              <a:spcBef>
                <a:spcPts val="1600"/>
              </a:spcBef>
              <a:spcAft>
                <a:spcPts val="1600"/>
              </a:spcAft>
              <a:buNone/>
            </a:pPr>
            <a:r>
              <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things up</a:t>
            </a:r>
            <a:endParaRPr/>
          </a:p>
        </p:txBody>
      </p:sp>
      <p:sp>
        <p:nvSpPr>
          <p:cNvPr id="289" name="Google Shape;289;p49"/>
          <p:cNvSpPr txBox="1"/>
          <p:nvPr>
            <p:ph idx="1" type="body"/>
          </p:nvPr>
        </p:nvSpPr>
        <p:spPr>
          <a:xfrm>
            <a:off x="311700" y="1152475"/>
            <a:ext cx="4278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Atom or Notepad++ for writing javascript</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Automatic color coding of different types of variables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Good auto indenting and organization of code</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Good organization for projects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https://stackexchange.com/ and </a:t>
            </a:r>
            <a:r>
              <a:rPr lang="en" sz="1200" u="sng">
                <a:solidFill>
                  <a:schemeClr val="hlink"/>
                </a:solidFill>
                <a:hlinkClick r:id="rId3"/>
              </a:rPr>
              <a:t>https://stackoverflow.com/</a:t>
            </a:r>
            <a:r>
              <a:rPr lang="en" sz="1200">
                <a:solidFill>
                  <a:srgbClr val="000000"/>
                </a:solidFill>
              </a:rPr>
              <a:t> are your friends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Forums with really good info for a multitude of questions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Also can ask questions and get pretty quick replies</a:t>
            </a: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chemeClr val="hlink"/>
                </a:solidFill>
                <a:hlinkClick r:id="rId4"/>
              </a:rPr>
              <a:t>https://jsfiddle.net/</a:t>
            </a:r>
            <a:r>
              <a:rPr lang="en" sz="1200">
                <a:solidFill>
                  <a:srgbClr val="000000"/>
                </a:solidFill>
              </a:rPr>
              <a:t> is useful if you just want to mess around with some javascript code or mess with other people’s (people post some code there too)</a:t>
            </a:r>
            <a:endParaRPr sz="1200">
              <a:solidFill>
                <a:srgbClr val="000000"/>
              </a:solidFill>
            </a:endParaRPr>
          </a:p>
          <a:p>
            <a:pPr indent="0" lvl="0" marL="0" rtl="0" algn="l">
              <a:spcBef>
                <a:spcPts val="1600"/>
              </a:spcBef>
              <a:spcAft>
                <a:spcPts val="1600"/>
              </a:spcAft>
              <a:buNone/>
            </a:pPr>
            <a:r>
              <a:rPr lang="en"/>
              <a:t>	</a:t>
            </a:r>
            <a:endParaRPr/>
          </a:p>
        </p:txBody>
      </p:sp>
      <p:pic>
        <p:nvPicPr>
          <p:cNvPr id="290" name="Google Shape;290;p49"/>
          <p:cNvPicPr preferRelativeResize="0"/>
          <p:nvPr/>
        </p:nvPicPr>
        <p:blipFill>
          <a:blip r:embed="rId5">
            <a:alphaModFix/>
          </a:blip>
          <a:stretch>
            <a:fillRect/>
          </a:stretch>
        </p:blipFill>
        <p:spPr>
          <a:xfrm>
            <a:off x="4681225" y="988550"/>
            <a:ext cx="4248901" cy="2396247"/>
          </a:xfrm>
          <a:prstGeom prst="rect">
            <a:avLst/>
          </a:prstGeom>
          <a:noFill/>
          <a:ln>
            <a:noFill/>
          </a:ln>
        </p:spPr>
      </p:pic>
      <p:pic>
        <p:nvPicPr>
          <p:cNvPr id="291" name="Google Shape;291;p49"/>
          <p:cNvPicPr preferRelativeResize="0"/>
          <p:nvPr/>
        </p:nvPicPr>
        <p:blipFill>
          <a:blip r:embed="rId6">
            <a:alphaModFix/>
          </a:blip>
          <a:stretch>
            <a:fillRect/>
          </a:stretch>
        </p:blipFill>
        <p:spPr>
          <a:xfrm>
            <a:off x="5450300" y="3428975"/>
            <a:ext cx="2710752" cy="15248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10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10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1000"/>
                                        <p:tgtEl>
                                          <p:spTgt spid="2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1000"/>
                                        <p:tgtEl>
                                          <p:spTgt spid="2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animEffect filter="fade" transition="in">
                                      <p:cBhvr>
                                        <p:cTn dur="1000"/>
                                        <p:tgtEl>
                                          <p:spTgt spid="2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5" st="5"/>
                                            </p:txEl>
                                          </p:spTgt>
                                        </p:tgtEl>
                                        <p:attrNameLst>
                                          <p:attrName>style.visibility</p:attrName>
                                        </p:attrNameLst>
                                      </p:cBhvr>
                                      <p:to>
                                        <p:strVal val="visible"/>
                                      </p:to>
                                    </p:set>
                                    <p:animEffect filter="fade" transition="in">
                                      <p:cBhvr>
                                        <p:cTn dur="1000"/>
                                        <p:tgtEl>
                                          <p:spTgt spid="2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6" st="6"/>
                                            </p:txEl>
                                          </p:spTgt>
                                        </p:tgtEl>
                                        <p:attrNameLst>
                                          <p:attrName>style.visibility</p:attrName>
                                        </p:attrNameLst>
                                      </p:cBhvr>
                                      <p:to>
                                        <p:strVal val="visible"/>
                                      </p:to>
                                    </p:set>
                                    <p:animEffect filter="fade" transition="in">
                                      <p:cBhvr>
                                        <p:cTn dur="1000"/>
                                        <p:tgtEl>
                                          <p:spTgt spid="2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7" st="7"/>
                                            </p:txEl>
                                          </p:spTgt>
                                        </p:tgtEl>
                                        <p:attrNameLst>
                                          <p:attrName>style.visibility</p:attrName>
                                        </p:attrNameLst>
                                      </p:cBhvr>
                                      <p:to>
                                        <p:strVal val="visible"/>
                                      </p:to>
                                    </p:set>
                                    <p:animEffect filter="fade" transition="in">
                                      <p:cBhvr>
                                        <p:cTn dur="1000"/>
                                        <p:tgtEl>
                                          <p:spTgt spid="2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8" st="8"/>
                                            </p:txEl>
                                          </p:spTgt>
                                        </p:tgtEl>
                                        <p:attrNameLst>
                                          <p:attrName>style.visibility</p:attrName>
                                        </p:attrNameLst>
                                      </p:cBhvr>
                                      <p:to>
                                        <p:strVal val="visible"/>
                                      </p:to>
                                    </p:set>
                                    <p:animEffect filter="fade" transition="in">
                                      <p:cBhvr>
                                        <p:cTn dur="1000"/>
                                        <p:tgtEl>
                                          <p:spTgt spid="28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in a task?</a:t>
            </a:r>
            <a:endParaRPr/>
          </a:p>
        </p:txBody>
      </p:sp>
      <p:sp>
        <p:nvSpPr>
          <p:cNvPr id="297" name="Google Shape;297;p50"/>
          <p:cNvSpPr txBox="1"/>
          <p:nvPr>
            <p:ph idx="1" type="body"/>
          </p:nvPr>
        </p:nvSpPr>
        <p:spPr>
          <a:xfrm>
            <a:off x="311700" y="1152475"/>
            <a:ext cx="5466900" cy="3416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Char char="●"/>
            </a:pPr>
            <a:r>
              <a:rPr lang="en" sz="1200">
                <a:solidFill>
                  <a:srgbClr val="000000"/>
                </a:solidFill>
              </a:rPr>
              <a:t>HTML pages, CSS pages, javascript file</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Things that make your html interactive</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Usually use JQuery library, but there are many more. Explore!</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Normally don’t try to edit the JQuery libraries</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CSS</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This is the ‘style sheet’</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Defines...</a:t>
            </a:r>
            <a:endParaRPr sz="1200">
              <a:solidFill>
                <a:srgbClr val="000000"/>
              </a:solidFill>
            </a:endParaRPr>
          </a:p>
          <a:p>
            <a:pPr indent="-304800" lvl="2" marL="1371600" rtl="0" algn="l">
              <a:lnSpc>
                <a:spcPct val="100000"/>
              </a:lnSpc>
              <a:spcBef>
                <a:spcPts val="0"/>
              </a:spcBef>
              <a:spcAft>
                <a:spcPts val="0"/>
              </a:spcAft>
              <a:buClr>
                <a:srgbClr val="000000"/>
              </a:buClr>
              <a:buSzPts val="1200"/>
              <a:buChar char="■"/>
            </a:pPr>
            <a:r>
              <a:rPr lang="en" sz="1200">
                <a:solidFill>
                  <a:srgbClr val="000000"/>
                </a:solidFill>
              </a:rPr>
              <a:t>background color</a:t>
            </a:r>
            <a:endParaRPr sz="1200">
              <a:solidFill>
                <a:srgbClr val="000000"/>
              </a:solidFill>
            </a:endParaRPr>
          </a:p>
          <a:p>
            <a:pPr indent="-304800" lvl="2" marL="1371600" rtl="0" algn="l">
              <a:lnSpc>
                <a:spcPct val="100000"/>
              </a:lnSpc>
              <a:spcBef>
                <a:spcPts val="0"/>
              </a:spcBef>
              <a:spcAft>
                <a:spcPts val="0"/>
              </a:spcAft>
              <a:buClr>
                <a:srgbClr val="000000"/>
              </a:buClr>
              <a:buSzPts val="1200"/>
              <a:buChar char="■"/>
            </a:pPr>
            <a:r>
              <a:rPr lang="en" sz="1200">
                <a:solidFill>
                  <a:srgbClr val="000000"/>
                </a:solidFill>
              </a:rPr>
              <a:t>size of window for html</a:t>
            </a:r>
            <a:endParaRPr sz="1200">
              <a:solidFill>
                <a:srgbClr val="000000"/>
              </a:solidFill>
            </a:endParaRPr>
          </a:p>
          <a:p>
            <a:pPr indent="-304800" lvl="2" marL="1371600" rtl="0" algn="l">
              <a:lnSpc>
                <a:spcPct val="100000"/>
              </a:lnSpc>
              <a:spcBef>
                <a:spcPts val="0"/>
              </a:spcBef>
              <a:spcAft>
                <a:spcPts val="0"/>
              </a:spcAft>
              <a:buClr>
                <a:srgbClr val="000000"/>
              </a:buClr>
              <a:buSzPts val="1200"/>
              <a:buChar char="■"/>
            </a:pPr>
            <a:r>
              <a:rPr lang="en" sz="1200">
                <a:solidFill>
                  <a:srgbClr val="000000"/>
                </a:solidFill>
              </a:rPr>
              <a:t>border</a:t>
            </a:r>
            <a:endParaRPr sz="1200">
              <a:solidFill>
                <a:srgbClr val="000000"/>
              </a:solidFill>
            </a:endParaRPr>
          </a:p>
          <a:p>
            <a:pPr indent="-304800" lvl="2" marL="1371600" rtl="0" algn="l">
              <a:lnSpc>
                <a:spcPct val="100000"/>
              </a:lnSpc>
              <a:spcBef>
                <a:spcPts val="0"/>
              </a:spcBef>
              <a:spcAft>
                <a:spcPts val="0"/>
              </a:spcAft>
              <a:buClr>
                <a:srgbClr val="000000"/>
              </a:buClr>
              <a:buSzPts val="1200"/>
              <a:buChar char="■"/>
            </a:pPr>
            <a:r>
              <a:rPr lang="en" sz="1200">
                <a:solidFill>
                  <a:srgbClr val="000000"/>
                </a:solidFill>
              </a:rPr>
              <a:t>font/text alignment</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You can use it for advanced purposes, but that isn’t necessary</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HTML</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This is the ‘meat’ of the experiment/task</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Its brings the above together</a:t>
            </a:r>
            <a:endParaRPr sz="1200">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Confusing:</a:t>
            </a:r>
            <a:endParaRPr sz="1200">
              <a:solidFill>
                <a:srgbClr val="000000"/>
              </a:solidFill>
            </a:endParaRPr>
          </a:p>
          <a:p>
            <a:pPr indent="-304800" lvl="2" marL="1371600" rtl="0" algn="l">
              <a:lnSpc>
                <a:spcPct val="100000"/>
              </a:lnSpc>
              <a:spcBef>
                <a:spcPts val="0"/>
              </a:spcBef>
              <a:spcAft>
                <a:spcPts val="0"/>
              </a:spcAft>
              <a:buClr>
                <a:srgbClr val="000000"/>
              </a:buClr>
              <a:buSzPts val="1200"/>
              <a:buChar char="■"/>
            </a:pPr>
            <a:r>
              <a:rPr lang="en" sz="1200">
                <a:solidFill>
                  <a:srgbClr val="000000"/>
                </a:solidFill>
              </a:rPr>
              <a:t>You will write javascript in your html page</a:t>
            </a:r>
            <a:endParaRPr sz="1200">
              <a:solidFill>
                <a:srgbClr val="000000"/>
              </a:solidFill>
            </a:endParaRPr>
          </a:p>
          <a:p>
            <a:pPr indent="-304800" lvl="2" marL="1371600" rtl="0" algn="l">
              <a:lnSpc>
                <a:spcPct val="100000"/>
              </a:lnSpc>
              <a:spcBef>
                <a:spcPts val="0"/>
              </a:spcBef>
              <a:spcAft>
                <a:spcPts val="0"/>
              </a:spcAft>
              <a:buClr>
                <a:srgbClr val="000000"/>
              </a:buClr>
              <a:buSzPts val="1200"/>
              <a:buChar char="■"/>
            </a:pPr>
            <a:r>
              <a:rPr lang="en" sz="1200">
                <a:solidFill>
                  <a:srgbClr val="000000"/>
                </a:solidFill>
              </a:rPr>
              <a:t>A lot of the ‘javascript’ you write is JQuery (or library) specific</a:t>
            </a:r>
            <a:endParaRPr sz="1200">
              <a:solidFill>
                <a:srgbClr val="000000"/>
              </a:solidFill>
            </a:endParaRPr>
          </a:p>
          <a:p>
            <a:pPr indent="0" lvl="0" marL="0" rtl="0" algn="l">
              <a:lnSpc>
                <a:spcPct val="100000"/>
              </a:lnSpc>
              <a:spcBef>
                <a:spcPts val="1600"/>
              </a:spcBef>
              <a:spcAft>
                <a:spcPts val="1600"/>
              </a:spcAft>
              <a:buNone/>
            </a:pPr>
            <a:r>
              <a:rPr lang="en" sz="1200"/>
              <a:t>	</a:t>
            </a:r>
            <a:endParaRPr sz="1200"/>
          </a:p>
        </p:txBody>
      </p:sp>
      <p:pic>
        <p:nvPicPr>
          <p:cNvPr id="298" name="Google Shape;298;p50"/>
          <p:cNvPicPr preferRelativeResize="0"/>
          <p:nvPr/>
        </p:nvPicPr>
        <p:blipFill>
          <a:blip r:embed="rId3">
            <a:alphaModFix/>
          </a:blip>
          <a:stretch>
            <a:fillRect/>
          </a:stretch>
        </p:blipFill>
        <p:spPr>
          <a:xfrm>
            <a:off x="5806825" y="1152475"/>
            <a:ext cx="3212399" cy="32123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311700" y="79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a:t>
            </a:r>
            <a:r>
              <a:rPr lang="en"/>
              <a:t> file</a:t>
            </a:r>
            <a:endParaRPr/>
          </a:p>
        </p:txBody>
      </p:sp>
      <p:sp>
        <p:nvSpPr>
          <p:cNvPr id="304" name="Google Shape;304;p51"/>
          <p:cNvSpPr txBox="1"/>
          <p:nvPr>
            <p:ph idx="1" type="body"/>
          </p:nvPr>
        </p:nvSpPr>
        <p:spPr>
          <a:xfrm>
            <a:off x="4287950" y="1458075"/>
            <a:ext cx="3513000" cy="28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Normally don’t do to much with the style sheet except change the background color of the experiment.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-under body{</a:t>
            </a:r>
            <a:endParaRPr sz="1200">
              <a:solidFill>
                <a:srgbClr val="000000"/>
              </a:solidFill>
            </a:endParaRPr>
          </a:p>
          <a:p>
            <a:pPr indent="457200" lvl="0" marL="457200" rtl="0" algn="l">
              <a:lnSpc>
                <a:spcPct val="100000"/>
              </a:lnSpc>
              <a:spcBef>
                <a:spcPts val="0"/>
              </a:spcBef>
              <a:spcAft>
                <a:spcPts val="0"/>
              </a:spcAft>
              <a:buNone/>
            </a:pPr>
            <a:r>
              <a:rPr lang="en" sz="1200">
                <a:solidFill>
                  <a:srgbClr val="000000"/>
                </a:solidFill>
              </a:rPr>
              <a:t>background-color: “white”</a:t>
            </a:r>
            <a:endParaRPr sz="1200">
              <a:solidFill>
                <a:srgbClr val="000000"/>
              </a:solidFill>
            </a:endParaRPr>
          </a:p>
          <a:p>
            <a:pPr indent="457200" lvl="0" marL="457200" rtl="0" algn="l">
              <a:lnSpc>
                <a:spcPct val="100000"/>
              </a:lnSpc>
              <a:spcBef>
                <a:spcPts val="0"/>
              </a:spcBef>
              <a:spcAft>
                <a:spcPts val="0"/>
              </a:spcAft>
              <a:buNone/>
            </a:pPr>
            <a:r>
              <a:rPr lang="en" sz="1200">
                <a:solidFill>
                  <a:srgbClr val="000000"/>
                </a:solidFill>
              </a:rPr>
              <a:t>}</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You can use the CSS to better define stylistic/’looks’ aspects to your task.</a:t>
            </a:r>
            <a:endParaRPr sz="1200">
              <a:solidFill>
                <a:srgbClr val="000000"/>
              </a:solidFill>
            </a:endParaRPr>
          </a:p>
        </p:txBody>
      </p:sp>
      <p:pic>
        <p:nvPicPr>
          <p:cNvPr descr="Screen Shot 2017-09-10 at 9.12.05 AM.png" id="305" name="Google Shape;305;p51"/>
          <p:cNvPicPr preferRelativeResize="0"/>
          <p:nvPr/>
        </p:nvPicPr>
        <p:blipFill>
          <a:blip r:embed="rId3">
            <a:alphaModFix/>
          </a:blip>
          <a:stretch>
            <a:fillRect/>
          </a:stretch>
        </p:blipFill>
        <p:spPr>
          <a:xfrm>
            <a:off x="1506175" y="651800"/>
            <a:ext cx="2128812" cy="4186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400">
                <a:solidFill>
                  <a:schemeClr val="dk2"/>
                </a:solidFill>
              </a:rPr>
              <a:t>Introduction to Amazon Mechanical Turk</a:t>
            </a:r>
            <a:endParaRPr sz="2400"/>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What is Mturk? </a:t>
            </a:r>
            <a:endParaRPr/>
          </a:p>
          <a:p>
            <a:pPr indent="-342900" lvl="0" marL="457200" rtl="0" algn="l">
              <a:spcBef>
                <a:spcPts val="0"/>
              </a:spcBef>
              <a:spcAft>
                <a:spcPts val="0"/>
              </a:spcAft>
              <a:buSzPts val="1800"/>
              <a:buAutoNum type="arabicPeriod"/>
            </a:pPr>
            <a:r>
              <a:rPr lang="en"/>
              <a:t>Who are those people on Mturk? </a:t>
            </a:r>
            <a:endParaRPr/>
          </a:p>
          <a:p>
            <a:pPr indent="-342900" lvl="0" marL="457200" rtl="0" algn="l">
              <a:spcBef>
                <a:spcPts val="0"/>
              </a:spcBef>
              <a:spcAft>
                <a:spcPts val="0"/>
              </a:spcAft>
              <a:buSzPts val="1800"/>
              <a:buAutoNum type="arabicPeriod"/>
            </a:pPr>
            <a:r>
              <a:rPr lang="en"/>
              <a:t>Why do you want to use Mturk?</a:t>
            </a:r>
            <a:endParaRPr/>
          </a:p>
          <a:p>
            <a:pPr indent="-342900" lvl="0" marL="457200" rtl="0" algn="l">
              <a:spcBef>
                <a:spcPts val="0"/>
              </a:spcBef>
              <a:spcAft>
                <a:spcPts val="0"/>
              </a:spcAft>
              <a:buSzPts val="1800"/>
              <a:buAutoNum type="arabicPeriod"/>
            </a:pPr>
            <a:r>
              <a:rPr lang="en"/>
              <a:t>How do you use Mturk to conduct behavioral studies?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311700" y="79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file</a:t>
            </a:r>
            <a:endParaRPr/>
          </a:p>
        </p:txBody>
      </p:sp>
      <p:pic>
        <p:nvPicPr>
          <p:cNvPr id="311" name="Google Shape;311;p52"/>
          <p:cNvPicPr preferRelativeResize="0"/>
          <p:nvPr/>
        </p:nvPicPr>
        <p:blipFill>
          <a:blip r:embed="rId3">
            <a:alphaModFix/>
          </a:blip>
          <a:stretch>
            <a:fillRect/>
          </a:stretch>
        </p:blipFill>
        <p:spPr>
          <a:xfrm>
            <a:off x="311700" y="651788"/>
            <a:ext cx="4630400" cy="1582125"/>
          </a:xfrm>
          <a:prstGeom prst="rect">
            <a:avLst/>
          </a:prstGeom>
          <a:noFill/>
          <a:ln>
            <a:noFill/>
          </a:ln>
        </p:spPr>
      </p:pic>
      <p:pic>
        <p:nvPicPr>
          <p:cNvPr id="312" name="Google Shape;312;p52"/>
          <p:cNvPicPr preferRelativeResize="0"/>
          <p:nvPr/>
        </p:nvPicPr>
        <p:blipFill>
          <a:blip r:embed="rId4">
            <a:alphaModFix/>
          </a:blip>
          <a:stretch>
            <a:fillRect/>
          </a:stretch>
        </p:blipFill>
        <p:spPr>
          <a:xfrm>
            <a:off x="311700" y="2336038"/>
            <a:ext cx="4630401" cy="2708328"/>
          </a:xfrm>
          <a:prstGeom prst="rect">
            <a:avLst/>
          </a:prstGeom>
          <a:noFill/>
          <a:ln>
            <a:noFill/>
          </a:ln>
        </p:spPr>
      </p:pic>
      <p:sp>
        <p:nvSpPr>
          <p:cNvPr id="313" name="Google Shape;313;p52"/>
          <p:cNvSpPr txBox="1"/>
          <p:nvPr>
            <p:ph idx="1" type="body"/>
          </p:nvPr>
        </p:nvSpPr>
        <p:spPr>
          <a:xfrm>
            <a:off x="5165275" y="651800"/>
            <a:ext cx="3872100" cy="158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Line 1 defines what kind of document type</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Line 2 starts the html &amp; Line 10 ends the html</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Line 3 starts the header - this is where you put important information for the html page</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L4 - links to your CSS sheet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L5 &amp; 6 - link to the javascript libraries you need</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p:txBody>
      </p:sp>
      <p:sp>
        <p:nvSpPr>
          <p:cNvPr id="314" name="Google Shape;314;p52"/>
          <p:cNvSpPr txBox="1"/>
          <p:nvPr>
            <p:ph idx="1" type="body"/>
          </p:nvPr>
        </p:nvSpPr>
        <p:spPr>
          <a:xfrm>
            <a:off x="5165275" y="2336050"/>
            <a:ext cx="3872100" cy="158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Adding more things:</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Lines 9-17 now adds structure for things to be displayed on the html page</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p:txBody>
      </p:sp>
      <p:cxnSp>
        <p:nvCxnSpPr>
          <p:cNvPr id="315" name="Google Shape;315;p52"/>
          <p:cNvCxnSpPr/>
          <p:nvPr/>
        </p:nvCxnSpPr>
        <p:spPr>
          <a:xfrm flipH="1">
            <a:off x="5050238" y="1311775"/>
            <a:ext cx="6900" cy="27270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3"/>
          <p:cNvSpPr txBox="1"/>
          <p:nvPr>
            <p:ph type="title"/>
          </p:nvPr>
        </p:nvSpPr>
        <p:spPr>
          <a:xfrm>
            <a:off x="311700" y="79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file</a:t>
            </a:r>
            <a:endParaRPr/>
          </a:p>
        </p:txBody>
      </p:sp>
      <p:pic>
        <p:nvPicPr>
          <p:cNvPr id="321" name="Google Shape;321;p53"/>
          <p:cNvPicPr preferRelativeResize="0"/>
          <p:nvPr/>
        </p:nvPicPr>
        <p:blipFill>
          <a:blip r:embed="rId3">
            <a:alphaModFix/>
          </a:blip>
          <a:stretch>
            <a:fillRect/>
          </a:stretch>
        </p:blipFill>
        <p:spPr>
          <a:xfrm>
            <a:off x="311700" y="651788"/>
            <a:ext cx="4630400" cy="1582125"/>
          </a:xfrm>
          <a:prstGeom prst="rect">
            <a:avLst/>
          </a:prstGeom>
          <a:noFill/>
          <a:ln>
            <a:noFill/>
          </a:ln>
        </p:spPr>
      </p:pic>
      <p:sp>
        <p:nvSpPr>
          <p:cNvPr id="322" name="Google Shape;322;p53"/>
          <p:cNvSpPr txBox="1"/>
          <p:nvPr>
            <p:ph idx="1" type="body"/>
          </p:nvPr>
        </p:nvSpPr>
        <p:spPr>
          <a:xfrm>
            <a:off x="5165275" y="651800"/>
            <a:ext cx="3872100" cy="158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Line 1 defines what kind of document type</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Line 2 starts the html &amp; Line 10 ends the html</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Line 3 starts the header - this is where you put important information for the html page</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L4 - links to your CSS sheet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L5 &amp; 6 - link to the javascript libraries you need</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p:txBody>
      </p:sp>
      <p:sp>
        <p:nvSpPr>
          <p:cNvPr id="323" name="Google Shape;323;p53"/>
          <p:cNvSpPr txBox="1"/>
          <p:nvPr>
            <p:ph idx="1" type="body"/>
          </p:nvPr>
        </p:nvSpPr>
        <p:spPr>
          <a:xfrm>
            <a:off x="5165275" y="2336050"/>
            <a:ext cx="3872100" cy="158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Adding more things:</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Lines 9-17 now adds structure for things to be displayed on the html page</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p:txBody>
      </p:sp>
      <p:cxnSp>
        <p:nvCxnSpPr>
          <p:cNvPr id="324" name="Google Shape;324;p53"/>
          <p:cNvCxnSpPr/>
          <p:nvPr/>
        </p:nvCxnSpPr>
        <p:spPr>
          <a:xfrm flipH="1">
            <a:off x="5050238" y="1311775"/>
            <a:ext cx="6900" cy="2727000"/>
          </a:xfrm>
          <a:prstGeom prst="straightConnector1">
            <a:avLst/>
          </a:prstGeom>
          <a:noFill/>
          <a:ln cap="flat" cmpd="sng" w="38100">
            <a:solidFill>
              <a:schemeClr val="dk2"/>
            </a:solidFill>
            <a:prstDash val="solid"/>
            <a:round/>
            <a:headEnd len="med" w="med" type="none"/>
            <a:tailEnd len="med" w="med" type="triangle"/>
          </a:ln>
        </p:spPr>
      </p:cxnSp>
      <p:pic>
        <p:nvPicPr>
          <p:cNvPr descr="Screen Shot 2017-09-10 at 9.19.33 AM.png" id="325" name="Google Shape;325;p53"/>
          <p:cNvPicPr preferRelativeResize="0"/>
          <p:nvPr/>
        </p:nvPicPr>
        <p:blipFill>
          <a:blip r:embed="rId4">
            <a:alphaModFix/>
          </a:blip>
          <a:stretch>
            <a:fillRect/>
          </a:stretch>
        </p:blipFill>
        <p:spPr>
          <a:xfrm>
            <a:off x="739200" y="2336050"/>
            <a:ext cx="3621576" cy="27270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311700" y="79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file</a:t>
            </a:r>
            <a:endParaRPr/>
          </a:p>
        </p:txBody>
      </p:sp>
      <p:pic>
        <p:nvPicPr>
          <p:cNvPr id="331" name="Google Shape;331;p54"/>
          <p:cNvPicPr preferRelativeResize="0"/>
          <p:nvPr/>
        </p:nvPicPr>
        <p:blipFill>
          <a:blip r:embed="rId3">
            <a:alphaModFix/>
          </a:blip>
          <a:stretch>
            <a:fillRect/>
          </a:stretch>
        </p:blipFill>
        <p:spPr>
          <a:xfrm>
            <a:off x="152400" y="804200"/>
            <a:ext cx="5232220" cy="4186900"/>
          </a:xfrm>
          <a:prstGeom prst="rect">
            <a:avLst/>
          </a:prstGeom>
          <a:noFill/>
          <a:ln>
            <a:noFill/>
          </a:ln>
        </p:spPr>
      </p:pic>
      <p:sp>
        <p:nvSpPr>
          <p:cNvPr id="332" name="Google Shape;332;p54"/>
          <p:cNvSpPr txBox="1"/>
          <p:nvPr>
            <p:ph idx="1" type="body"/>
          </p:nvPr>
        </p:nvSpPr>
        <p:spPr>
          <a:xfrm>
            <a:off x="5434525" y="804200"/>
            <a:ext cx="3513000" cy="418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In that structure (L9-30)...</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b="1" lang="en" sz="1200">
                <a:solidFill>
                  <a:srgbClr val="000000"/>
                </a:solidFill>
              </a:rPr>
              <a:t>L9-12</a:t>
            </a:r>
            <a:r>
              <a:rPr lang="en" sz="1200">
                <a:solidFill>
                  <a:srgbClr val="000000"/>
                </a:solidFill>
              </a:rPr>
              <a:t> are the beginning ‘tags’ (they are nested)</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b="1" lang="en" sz="1200">
                <a:solidFill>
                  <a:srgbClr val="000000"/>
                </a:solidFill>
              </a:rPr>
              <a:t>L13</a:t>
            </a:r>
            <a:endParaRPr b="1" sz="1200">
              <a:solidFill>
                <a:srgbClr val="000000"/>
              </a:solidFill>
            </a:endParaRPr>
          </a:p>
          <a:p>
            <a:pPr indent="0" lvl="0" marL="0" rtl="0" algn="l">
              <a:lnSpc>
                <a:spcPct val="100000"/>
              </a:lnSpc>
              <a:spcBef>
                <a:spcPts val="0"/>
              </a:spcBef>
              <a:spcAft>
                <a:spcPts val="0"/>
              </a:spcAft>
              <a:buNone/>
            </a:pPr>
            <a:r>
              <a:rPr lang="en" sz="1200">
                <a:solidFill>
                  <a:srgbClr val="000000"/>
                </a:solidFill>
              </a:rPr>
              <a:t>&lt;canvas&gt; is the size of the area you can present stimuli on.</a:t>
            </a:r>
            <a:endParaRPr sz="1200">
              <a:solidFill>
                <a:srgbClr val="000000"/>
              </a:solidFill>
            </a:endParaRPr>
          </a:p>
          <a:p>
            <a:pPr indent="0" lvl="0" marL="457200" rtl="0" algn="l">
              <a:lnSpc>
                <a:spcPct val="100000"/>
              </a:lnSpc>
              <a:spcBef>
                <a:spcPts val="0"/>
              </a:spcBef>
              <a:spcAft>
                <a:spcPts val="0"/>
              </a:spcAft>
              <a:buNone/>
            </a:pPr>
            <a:r>
              <a:rPr lang="en" sz="1200">
                <a:solidFill>
                  <a:srgbClr val="000000"/>
                </a:solidFill>
              </a:rPr>
              <a:t>i.e. draw the interactive/changing part people see</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b="1" lang="en" sz="1200">
                <a:solidFill>
                  <a:srgbClr val="000000"/>
                </a:solidFill>
              </a:rPr>
              <a:t>L14-18</a:t>
            </a:r>
            <a:endParaRPr b="1" sz="1200">
              <a:solidFill>
                <a:srgbClr val="000000"/>
              </a:solidFill>
            </a:endParaRPr>
          </a:p>
          <a:p>
            <a:pPr indent="0" lvl="0" marL="0" rtl="0" algn="l">
              <a:lnSpc>
                <a:spcPct val="100000"/>
              </a:lnSpc>
              <a:spcBef>
                <a:spcPts val="0"/>
              </a:spcBef>
              <a:spcAft>
                <a:spcPts val="0"/>
              </a:spcAft>
              <a:buNone/>
            </a:pPr>
            <a:r>
              <a:rPr lang="en" sz="1200">
                <a:solidFill>
                  <a:srgbClr val="000000"/>
                </a:solidFill>
              </a:rPr>
              <a:t>&lt;div&gt; defines elements like text or buttons.</a:t>
            </a:r>
            <a:endParaRPr sz="1200">
              <a:solidFill>
                <a:srgbClr val="000000"/>
              </a:solidFill>
            </a:endParaRPr>
          </a:p>
          <a:p>
            <a:pPr indent="0" lvl="0" marL="457200" rtl="0" algn="l">
              <a:lnSpc>
                <a:spcPct val="100000"/>
              </a:lnSpc>
              <a:spcBef>
                <a:spcPts val="0"/>
              </a:spcBef>
              <a:spcAft>
                <a:spcPts val="0"/>
              </a:spcAft>
              <a:buNone/>
            </a:pPr>
            <a:r>
              <a:rPr lang="en" sz="1200">
                <a:solidFill>
                  <a:srgbClr val="000000"/>
                </a:solidFill>
              </a:rPr>
              <a:t>Here I use to to say I want to have everything center aligned by default and that I want a “Start” button</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b="1" lang="en" sz="1200">
                <a:solidFill>
                  <a:srgbClr val="000000"/>
                </a:solidFill>
              </a:rPr>
              <a:t>L19-26</a:t>
            </a:r>
            <a:endParaRPr b="1" sz="1200">
              <a:solidFill>
                <a:srgbClr val="000000"/>
              </a:solidFill>
            </a:endParaRPr>
          </a:p>
          <a:p>
            <a:pPr indent="0" lvl="0" marL="0" rtl="0" algn="l">
              <a:lnSpc>
                <a:spcPct val="100000"/>
              </a:lnSpc>
              <a:spcBef>
                <a:spcPts val="0"/>
              </a:spcBef>
              <a:spcAft>
                <a:spcPts val="0"/>
              </a:spcAft>
              <a:buNone/>
            </a:pPr>
            <a:r>
              <a:rPr lang="en" sz="1200">
                <a:solidFill>
                  <a:srgbClr val="000000"/>
                </a:solidFill>
              </a:rPr>
              <a:t>&lt;form&gt; and &lt;input&gt; are how we actually post the data to our server</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None/>
            </a:pPr>
            <a:r>
              <a:rPr b="1" lang="en" sz="1200">
                <a:solidFill>
                  <a:srgbClr val="000000"/>
                </a:solidFill>
              </a:rPr>
              <a:t>L27-30 </a:t>
            </a:r>
            <a:r>
              <a:rPr lang="en" sz="1200">
                <a:solidFill>
                  <a:srgbClr val="000000"/>
                </a:solidFill>
              </a:rPr>
              <a:t>are the end tags</a:t>
            </a:r>
            <a:endParaRPr sz="12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311700" y="79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file</a:t>
            </a:r>
            <a:endParaRPr/>
          </a:p>
        </p:txBody>
      </p:sp>
      <p:pic>
        <p:nvPicPr>
          <p:cNvPr id="338" name="Google Shape;338;p55"/>
          <p:cNvPicPr preferRelativeResize="0"/>
          <p:nvPr/>
        </p:nvPicPr>
        <p:blipFill>
          <a:blip r:embed="rId3">
            <a:alphaModFix/>
          </a:blip>
          <a:stretch>
            <a:fillRect/>
          </a:stretch>
        </p:blipFill>
        <p:spPr>
          <a:xfrm>
            <a:off x="311702" y="651800"/>
            <a:ext cx="4562550" cy="4431074"/>
          </a:xfrm>
          <a:prstGeom prst="rect">
            <a:avLst/>
          </a:prstGeom>
          <a:noFill/>
          <a:ln>
            <a:noFill/>
          </a:ln>
        </p:spPr>
      </p:pic>
      <p:sp>
        <p:nvSpPr>
          <p:cNvPr id="339" name="Google Shape;339;p55"/>
          <p:cNvSpPr txBox="1"/>
          <p:nvPr>
            <p:ph idx="1" type="body"/>
          </p:nvPr>
        </p:nvSpPr>
        <p:spPr>
          <a:xfrm>
            <a:off x="5027200" y="478350"/>
            <a:ext cx="3513000" cy="418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Where the fun happens...</a:t>
            </a:r>
            <a:endParaRPr sz="1200">
              <a:solidFill>
                <a:srgbClr val="000000"/>
              </a:solidFill>
            </a:endParaRPr>
          </a:p>
          <a:p>
            <a:pPr indent="0" lvl="0" marL="0" rtl="0" algn="l">
              <a:lnSpc>
                <a:spcPct val="100000"/>
              </a:lnSpc>
              <a:spcBef>
                <a:spcPts val="0"/>
              </a:spcBef>
              <a:spcAft>
                <a:spcPts val="0"/>
              </a:spcAft>
              <a:buNone/>
            </a:pPr>
            <a:r>
              <a:rPr b="1" lang="en" sz="1200">
                <a:solidFill>
                  <a:srgbClr val="000000"/>
                </a:solidFill>
              </a:rPr>
              <a:t>L7-L14</a:t>
            </a:r>
            <a:r>
              <a:rPr lang="en" sz="1200">
                <a:solidFill>
                  <a:srgbClr val="000000"/>
                </a:solidFill>
              </a:rPr>
              <a:t> are where you will write a majority of your experiment script</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b="1" lang="en" sz="1200">
                <a:solidFill>
                  <a:srgbClr val="000000"/>
                </a:solidFill>
              </a:rPr>
              <a:t>L7</a:t>
            </a:r>
            <a:r>
              <a:rPr lang="en" sz="1200">
                <a:solidFill>
                  <a:srgbClr val="000000"/>
                </a:solidFill>
              </a:rPr>
              <a:t> tells the html page you are going to start writing a script and that you will be using javascript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a:t>
            </a:r>
            <a:r>
              <a:rPr b="1" lang="en" sz="1200">
                <a:solidFill>
                  <a:srgbClr val="000000"/>
                </a:solidFill>
              </a:rPr>
              <a:t>L14 </a:t>
            </a:r>
            <a:r>
              <a:rPr lang="en" sz="1200">
                <a:solidFill>
                  <a:srgbClr val="000000"/>
                </a:solidFill>
              </a:rPr>
              <a:t>ends that script</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b="1" lang="en" sz="1200">
                <a:solidFill>
                  <a:srgbClr val="000000"/>
                </a:solidFill>
              </a:rPr>
              <a:t>L8</a:t>
            </a:r>
            <a:r>
              <a:rPr lang="en" sz="1200">
                <a:solidFill>
                  <a:srgbClr val="000000"/>
                </a:solidFill>
              </a:rPr>
              <a:t> starts the ‘document’ </a:t>
            </a:r>
            <a:endParaRPr sz="1200">
              <a:solidFill>
                <a:srgbClr val="000000"/>
              </a:solidFill>
            </a:endParaRPr>
          </a:p>
          <a:p>
            <a:pPr indent="0" lvl="0" marL="457200" rtl="0" algn="l">
              <a:lnSpc>
                <a:spcPct val="100000"/>
              </a:lnSpc>
              <a:spcBef>
                <a:spcPts val="0"/>
              </a:spcBef>
              <a:spcAft>
                <a:spcPts val="0"/>
              </a:spcAft>
              <a:buNone/>
            </a:pPr>
            <a:r>
              <a:rPr b="1" lang="en" sz="1200">
                <a:solidFill>
                  <a:srgbClr val="000000"/>
                </a:solidFill>
              </a:rPr>
              <a:t>Document</a:t>
            </a:r>
            <a:r>
              <a:rPr lang="en" sz="1200">
                <a:solidFill>
                  <a:srgbClr val="000000"/>
                </a:solidFill>
              </a:rPr>
              <a:t> is the ‘owner’ of everything in the page. It ties all the previous defined javascript libraries together and everything else we have previously defined. </a:t>
            </a:r>
            <a:endParaRPr sz="1200">
              <a:solidFill>
                <a:srgbClr val="000000"/>
              </a:solidFill>
            </a:endParaRPr>
          </a:p>
          <a:p>
            <a:pPr indent="0" lvl="0" marL="457200" rtl="0" algn="l">
              <a:lnSpc>
                <a:spcPct val="100000"/>
              </a:lnSpc>
              <a:spcBef>
                <a:spcPts val="0"/>
              </a:spcBef>
              <a:spcAft>
                <a:spcPts val="0"/>
              </a:spcAft>
              <a:buNone/>
            </a:pPr>
            <a:r>
              <a:t/>
            </a:r>
            <a:endParaRPr b="1" sz="1200">
              <a:solidFill>
                <a:srgbClr val="000000"/>
              </a:solidFill>
            </a:endParaRPr>
          </a:p>
          <a:p>
            <a:pPr indent="0" lvl="0" marL="457200" rtl="0" algn="l">
              <a:lnSpc>
                <a:spcPct val="100000"/>
              </a:lnSpc>
              <a:spcBef>
                <a:spcPts val="0"/>
              </a:spcBef>
              <a:spcAft>
                <a:spcPts val="0"/>
              </a:spcAft>
              <a:buNone/>
            </a:pPr>
            <a:r>
              <a:rPr b="1" lang="en" sz="1200">
                <a:solidFill>
                  <a:srgbClr val="000000"/>
                </a:solidFill>
              </a:rPr>
              <a:t>Ready</a:t>
            </a:r>
            <a:r>
              <a:rPr lang="en" sz="1200">
                <a:solidFill>
                  <a:srgbClr val="000000"/>
                </a:solidFill>
              </a:rPr>
              <a:t> says that once everything else is loaded, execute whatever is between the ().</a:t>
            </a:r>
            <a:endParaRPr sz="1200">
              <a:solidFill>
                <a:srgbClr val="000000"/>
              </a:solidFill>
            </a:endParaRPr>
          </a:p>
          <a:p>
            <a:pPr indent="0" lvl="0" marL="457200" rtl="0" algn="l">
              <a:lnSpc>
                <a:spcPct val="100000"/>
              </a:lnSpc>
              <a:spcBef>
                <a:spcPts val="0"/>
              </a:spcBef>
              <a:spcAft>
                <a:spcPts val="0"/>
              </a:spcAft>
              <a:buNone/>
            </a:pPr>
            <a:r>
              <a:t/>
            </a:r>
            <a:endParaRPr b="1" sz="1200">
              <a:solidFill>
                <a:srgbClr val="000000"/>
              </a:solidFill>
            </a:endParaRPr>
          </a:p>
          <a:p>
            <a:pPr indent="0" lvl="0" marL="457200" rtl="0" algn="l">
              <a:lnSpc>
                <a:spcPct val="100000"/>
              </a:lnSpc>
              <a:spcBef>
                <a:spcPts val="0"/>
              </a:spcBef>
              <a:spcAft>
                <a:spcPts val="0"/>
              </a:spcAft>
              <a:buNone/>
            </a:pPr>
            <a:r>
              <a:rPr b="1" lang="en" sz="1200">
                <a:solidFill>
                  <a:srgbClr val="000000"/>
                </a:solidFill>
              </a:rPr>
              <a:t>Function () </a:t>
            </a:r>
            <a:r>
              <a:rPr lang="en" sz="1200">
                <a:solidFill>
                  <a:srgbClr val="000000"/>
                </a:solidFill>
              </a:rPr>
              <a:t>means that everything in the {-your javascript code-} will be executed</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Now everything you write in </a:t>
            </a:r>
            <a:r>
              <a:rPr b="1" lang="en" sz="1200">
                <a:solidFill>
                  <a:srgbClr val="000000"/>
                </a:solidFill>
              </a:rPr>
              <a:t>L9-12 </a:t>
            </a:r>
            <a:r>
              <a:rPr lang="en" sz="1200">
                <a:solidFill>
                  <a:srgbClr val="000000"/>
                </a:solidFill>
              </a:rPr>
              <a:t>will be executed when the page loads.</a:t>
            </a:r>
            <a:endParaRPr sz="12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 good practices</a:t>
            </a:r>
            <a:endParaRPr/>
          </a:p>
        </p:txBody>
      </p:sp>
      <p:sp>
        <p:nvSpPr>
          <p:cNvPr id="345" name="Google Shape;345;p56"/>
          <p:cNvSpPr txBox="1"/>
          <p:nvPr>
            <p:ph idx="1" type="body"/>
          </p:nvPr>
        </p:nvSpPr>
        <p:spPr>
          <a:xfrm>
            <a:off x="311700" y="1017725"/>
            <a:ext cx="75105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To avoid as many timing issues in javascript, it’s important to follow good coding practices and organization in your script.</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Think work ‘big picture’ to ‘small picture’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Below is an example ‘big picture’ layout for how your code should be set-up</a:t>
            </a:r>
            <a:endParaRPr sz="1200">
              <a:solidFill>
                <a:srgbClr val="000000"/>
              </a:solidFill>
            </a:endParaRPr>
          </a:p>
          <a:p>
            <a:pPr indent="-304800" lvl="0" marL="914400" rtl="0" algn="l">
              <a:spcBef>
                <a:spcPts val="1000"/>
              </a:spcBef>
              <a:spcAft>
                <a:spcPts val="0"/>
              </a:spcAft>
              <a:buClr>
                <a:srgbClr val="000000"/>
              </a:buClr>
              <a:buSzPts val="1200"/>
              <a:buAutoNum type="arabicPeriod"/>
            </a:pPr>
            <a:r>
              <a:rPr lang="en" sz="1200">
                <a:solidFill>
                  <a:srgbClr val="000000"/>
                </a:solidFill>
              </a:rPr>
              <a:t>Define global task variables</a:t>
            </a:r>
            <a:endParaRPr sz="1200">
              <a:solidFill>
                <a:srgbClr val="000000"/>
              </a:solidFill>
            </a:endParaRPr>
          </a:p>
          <a:p>
            <a:pPr indent="-304800" lvl="1" marL="1371600" rtl="0" algn="l">
              <a:spcBef>
                <a:spcPts val="0"/>
              </a:spcBef>
              <a:spcAft>
                <a:spcPts val="0"/>
              </a:spcAft>
              <a:buClr>
                <a:srgbClr val="000000"/>
              </a:buClr>
              <a:buSzPts val="1200"/>
              <a:buAutoNum type="alphaLcPeriod"/>
            </a:pPr>
            <a:r>
              <a:rPr lang="en" sz="1200">
                <a:solidFill>
                  <a:srgbClr val="000000"/>
                </a:solidFill>
              </a:rPr>
              <a:t>How many trials, how many blocks, maybe a trial matrix (i.e. how many congruent/incongruent trials)</a:t>
            </a:r>
            <a:endParaRPr sz="1200">
              <a:solidFill>
                <a:srgbClr val="000000"/>
              </a:solidFill>
            </a:endParaRPr>
          </a:p>
          <a:p>
            <a:pPr indent="-304800" lvl="0" marL="914400" rtl="0" algn="l">
              <a:spcBef>
                <a:spcPts val="0"/>
              </a:spcBef>
              <a:spcAft>
                <a:spcPts val="0"/>
              </a:spcAft>
              <a:buClr>
                <a:srgbClr val="000000"/>
              </a:buClr>
              <a:buSzPts val="1200"/>
              <a:buAutoNum type="arabicPeriod"/>
            </a:pPr>
            <a:r>
              <a:rPr lang="en" sz="1200">
                <a:solidFill>
                  <a:srgbClr val="000000"/>
                </a:solidFill>
              </a:rPr>
              <a:t>Define experimental trial types</a:t>
            </a:r>
            <a:endParaRPr sz="1200">
              <a:solidFill>
                <a:srgbClr val="000000"/>
              </a:solidFill>
            </a:endParaRPr>
          </a:p>
          <a:p>
            <a:pPr indent="-304800" lvl="1" marL="1371600" rtl="0" algn="l">
              <a:spcBef>
                <a:spcPts val="0"/>
              </a:spcBef>
              <a:spcAft>
                <a:spcPts val="0"/>
              </a:spcAft>
              <a:buClr>
                <a:srgbClr val="000000"/>
              </a:buClr>
              <a:buSzPts val="1200"/>
              <a:buAutoNum type="alphaLcPeriod"/>
            </a:pPr>
            <a:r>
              <a:rPr lang="en" sz="1200">
                <a:solidFill>
                  <a:srgbClr val="000000"/>
                </a:solidFill>
              </a:rPr>
              <a:t>What screens are you going to want? A visual search screen, a working memory screen, just a stroop stimulus screen?</a:t>
            </a:r>
            <a:endParaRPr sz="1200">
              <a:solidFill>
                <a:srgbClr val="000000"/>
              </a:solidFill>
            </a:endParaRPr>
          </a:p>
          <a:p>
            <a:pPr indent="-304800" lvl="0" marL="914400" rtl="0" algn="l">
              <a:spcBef>
                <a:spcPts val="0"/>
              </a:spcBef>
              <a:spcAft>
                <a:spcPts val="0"/>
              </a:spcAft>
              <a:buClr>
                <a:srgbClr val="000000"/>
              </a:buClr>
              <a:buSzPts val="1200"/>
              <a:buAutoNum type="arabicPeriod"/>
            </a:pPr>
            <a:r>
              <a:rPr lang="en" sz="1200">
                <a:solidFill>
                  <a:srgbClr val="000000"/>
                </a:solidFill>
              </a:rPr>
              <a:t>Define variable values for that trial</a:t>
            </a:r>
            <a:endParaRPr sz="1200">
              <a:solidFill>
                <a:srgbClr val="000000"/>
              </a:solidFill>
            </a:endParaRPr>
          </a:p>
          <a:p>
            <a:pPr indent="-304800" lvl="1" marL="1371600" rtl="0" algn="l">
              <a:spcBef>
                <a:spcPts val="0"/>
              </a:spcBef>
              <a:spcAft>
                <a:spcPts val="0"/>
              </a:spcAft>
              <a:buClr>
                <a:srgbClr val="000000"/>
              </a:buClr>
              <a:buSzPts val="1200"/>
              <a:buAutoNum type="alphaLcPeriod"/>
            </a:pPr>
            <a:r>
              <a:rPr lang="en" sz="1200">
                <a:solidFill>
                  <a:srgbClr val="000000"/>
                </a:solidFill>
              </a:rPr>
              <a:t>What color is the WM probe this trial? What colors in the visual search?</a:t>
            </a:r>
            <a:endParaRPr sz="1200">
              <a:solidFill>
                <a:srgbClr val="000000"/>
              </a:solidFill>
            </a:endParaRPr>
          </a:p>
          <a:p>
            <a:pPr indent="-304800" lvl="0" marL="914400" rtl="0" algn="l">
              <a:spcBef>
                <a:spcPts val="0"/>
              </a:spcBef>
              <a:spcAft>
                <a:spcPts val="0"/>
              </a:spcAft>
              <a:buClr>
                <a:srgbClr val="000000"/>
              </a:buClr>
              <a:buSzPts val="1200"/>
              <a:buAutoNum type="arabicPeriod"/>
            </a:pPr>
            <a:r>
              <a:rPr lang="en" sz="1200">
                <a:solidFill>
                  <a:srgbClr val="000000"/>
                </a:solidFill>
              </a:rPr>
              <a:t>Run trial -&gt; block sequence</a:t>
            </a:r>
            <a:endParaRPr sz="1200">
              <a:solidFill>
                <a:srgbClr val="000000"/>
              </a:solidFill>
            </a:endParaRPr>
          </a:p>
          <a:p>
            <a:pPr indent="-304800" lvl="1" marL="1371600" rtl="0" algn="l">
              <a:spcBef>
                <a:spcPts val="0"/>
              </a:spcBef>
              <a:spcAft>
                <a:spcPts val="0"/>
              </a:spcAft>
              <a:buClr>
                <a:srgbClr val="000000"/>
              </a:buClr>
              <a:buSzPts val="1200"/>
              <a:buAutoNum type="alphaLcPeriod"/>
            </a:pPr>
            <a:r>
              <a:rPr lang="en" sz="1200">
                <a:solidFill>
                  <a:srgbClr val="000000"/>
                </a:solidFill>
              </a:rPr>
              <a:t>This should call the previously created functions</a:t>
            </a:r>
            <a:endParaRPr sz="1200">
              <a:solidFill>
                <a:srgbClr val="000000"/>
              </a:solidFill>
            </a:endParaRPr>
          </a:p>
          <a:p>
            <a:pPr indent="-304800" lvl="1" marL="1371600" rtl="0" algn="l">
              <a:spcBef>
                <a:spcPts val="0"/>
              </a:spcBef>
              <a:spcAft>
                <a:spcPts val="0"/>
              </a:spcAft>
              <a:buClr>
                <a:srgbClr val="000000"/>
              </a:buClr>
              <a:buSzPts val="1200"/>
              <a:buAutoNum type="alphaLcPeriod"/>
            </a:pPr>
            <a:r>
              <a:rPr lang="en" sz="1200">
                <a:solidFill>
                  <a:srgbClr val="000000"/>
                </a:solidFill>
              </a:rPr>
              <a:t>Define trial variables, draw trial specific screens, advance trial, rinse and repeat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This outline has been more codified in python (http://sapir.psych.wisc.edu/wiki/index.php/Sample_Psychopy_Experiment)</a:t>
            </a:r>
            <a:endParaRPr sz="1200">
              <a:solidFill>
                <a:srgbClr val="000000"/>
              </a:solidFill>
            </a:endParaRPr>
          </a:p>
          <a:p>
            <a:pPr indent="0" lvl="0" marL="0" rtl="0" algn="l">
              <a:spcBef>
                <a:spcPts val="1600"/>
              </a:spcBef>
              <a:spcAft>
                <a:spcPts val="1600"/>
              </a:spcAft>
              <a:buNone/>
            </a:pPr>
            <a:r>
              <a:rPr lang="en"/>
              <a:t>	</a:t>
            </a:r>
            <a:endParaRPr/>
          </a:p>
        </p:txBody>
      </p:sp>
      <p:pic>
        <p:nvPicPr>
          <p:cNvPr id="346" name="Google Shape;346;p56"/>
          <p:cNvPicPr preferRelativeResize="0"/>
          <p:nvPr/>
        </p:nvPicPr>
        <p:blipFill rotWithShape="1">
          <a:blip r:embed="rId3">
            <a:alphaModFix/>
          </a:blip>
          <a:srcRect b="0" l="0" r="40508" t="0"/>
          <a:stretch/>
        </p:blipFill>
        <p:spPr>
          <a:xfrm>
            <a:off x="7210875" y="2130700"/>
            <a:ext cx="1829549" cy="1646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basics (for tasks)</a:t>
            </a:r>
            <a:endParaRPr/>
          </a:p>
        </p:txBody>
      </p:sp>
      <p:sp>
        <p:nvSpPr>
          <p:cNvPr id="352" name="Google Shape;35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Vast majority of your task will be three different types of javascript features: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Functions, ‘If’ statements, ‘For’ statements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Functions:</a:t>
            </a:r>
            <a:endParaRPr sz="1200">
              <a:solidFill>
                <a:srgbClr val="000000"/>
              </a:solidFill>
            </a:endParaRPr>
          </a:p>
          <a:p>
            <a:pPr indent="-304800" lvl="1" marL="914400" rtl="0" algn="l">
              <a:lnSpc>
                <a:spcPct val="100000"/>
              </a:lnSpc>
              <a:spcBef>
                <a:spcPts val="0"/>
              </a:spcBef>
              <a:spcAft>
                <a:spcPts val="0"/>
              </a:spcAft>
              <a:buSzPts val="1200"/>
              <a:buChar char="○"/>
            </a:pPr>
            <a:r>
              <a:rPr lang="en" sz="1200">
                <a:solidFill>
                  <a:srgbClr val="9900FF"/>
                </a:solidFill>
              </a:rPr>
              <a:t>function </a:t>
            </a:r>
            <a:r>
              <a:rPr lang="en" sz="1200">
                <a:solidFill>
                  <a:srgbClr val="0000FF"/>
                </a:solidFill>
              </a:rPr>
              <a:t>drawSTROOPscreen</a:t>
            </a:r>
            <a:r>
              <a:rPr lang="en" sz="1200">
                <a:solidFill>
                  <a:srgbClr val="000000"/>
                </a:solidFill>
              </a:rPr>
              <a:t>(){</a:t>
            </a:r>
            <a:endParaRPr sz="1200">
              <a:solidFill>
                <a:srgbClr val="000000"/>
              </a:solidFill>
            </a:endParaRPr>
          </a:p>
          <a:p>
            <a:pPr indent="0" lvl="0" marL="457200" rtl="0" algn="l">
              <a:lnSpc>
                <a:spcPct val="100000"/>
              </a:lnSpc>
              <a:spcBef>
                <a:spcPts val="1600"/>
              </a:spcBef>
              <a:spcAft>
                <a:spcPts val="0"/>
              </a:spcAft>
              <a:buNone/>
            </a:pPr>
            <a:r>
              <a:rPr lang="en" sz="1200">
                <a:solidFill>
                  <a:srgbClr val="000000"/>
                </a:solidFill>
              </a:rPr>
              <a:t>	</a:t>
            </a:r>
            <a:r>
              <a:rPr lang="en" sz="1200">
                <a:solidFill>
                  <a:srgbClr val="FF0000"/>
                </a:solidFill>
              </a:rPr>
              <a:t>ctx.font</a:t>
            </a:r>
            <a:r>
              <a:rPr lang="en" sz="1200">
                <a:solidFill>
                  <a:srgbClr val="000000"/>
                </a:solidFill>
              </a:rPr>
              <a:t>=</a:t>
            </a:r>
            <a:r>
              <a:rPr lang="en" sz="1200">
                <a:solidFill>
                  <a:srgbClr val="6AA84F"/>
                </a:solidFill>
              </a:rPr>
              <a:t>"bold 150px Arial";</a:t>
            </a:r>
            <a:endParaRPr sz="1200">
              <a:solidFill>
                <a:srgbClr val="6AA84F"/>
              </a:solidFill>
            </a:endParaRPr>
          </a:p>
          <a:p>
            <a:pPr indent="0" lvl="0" marL="457200" rtl="0" algn="l">
              <a:lnSpc>
                <a:spcPct val="100000"/>
              </a:lnSpc>
              <a:spcBef>
                <a:spcPts val="0"/>
              </a:spcBef>
              <a:spcAft>
                <a:spcPts val="0"/>
              </a:spcAft>
              <a:buNone/>
            </a:pPr>
            <a:r>
              <a:rPr lang="en" sz="1200">
                <a:solidFill>
                  <a:srgbClr val="000000"/>
                </a:solidFill>
              </a:rPr>
              <a:t>        	</a:t>
            </a:r>
            <a:r>
              <a:rPr lang="en" sz="1200">
                <a:solidFill>
                  <a:srgbClr val="FF0000"/>
                </a:solidFill>
              </a:rPr>
              <a:t>ctx.fillStyle</a:t>
            </a:r>
            <a:r>
              <a:rPr lang="en" sz="1200">
                <a:solidFill>
                  <a:srgbClr val="000000"/>
                </a:solidFill>
              </a:rPr>
              <a:t>=</a:t>
            </a:r>
            <a:r>
              <a:rPr lang="en" sz="1200">
                <a:solidFill>
                  <a:srgbClr val="6AA84F"/>
                </a:solidFill>
              </a:rPr>
              <a:t>"green"</a:t>
            </a:r>
            <a:r>
              <a:rPr lang="en" sz="1200">
                <a:solidFill>
                  <a:srgbClr val="000000"/>
                </a:solidFill>
              </a:rPr>
              <a:t>;</a:t>
            </a:r>
            <a:endParaRPr sz="1200">
              <a:solidFill>
                <a:srgbClr val="000000"/>
              </a:solidFill>
            </a:endParaRPr>
          </a:p>
          <a:p>
            <a:pPr indent="0" lvl="0" marL="457200" rtl="0" algn="l">
              <a:lnSpc>
                <a:spcPct val="100000"/>
              </a:lnSpc>
              <a:spcBef>
                <a:spcPts val="0"/>
              </a:spcBef>
              <a:spcAft>
                <a:spcPts val="0"/>
              </a:spcAft>
              <a:buNone/>
            </a:pPr>
            <a:r>
              <a:rPr lang="en" sz="1200">
                <a:solidFill>
                  <a:srgbClr val="000000"/>
                </a:solidFill>
              </a:rPr>
              <a:t>        	</a:t>
            </a:r>
            <a:r>
              <a:rPr lang="en" sz="1200">
                <a:solidFill>
                  <a:srgbClr val="FF0000"/>
                </a:solidFill>
              </a:rPr>
              <a:t>ctx.textBaseline</a:t>
            </a:r>
            <a:r>
              <a:rPr lang="en" sz="1200">
                <a:solidFill>
                  <a:srgbClr val="000000"/>
                </a:solidFill>
              </a:rPr>
              <a:t>=</a:t>
            </a:r>
            <a:r>
              <a:rPr lang="en" sz="1200">
                <a:solidFill>
                  <a:srgbClr val="6AA84F"/>
                </a:solidFill>
              </a:rPr>
              <a:t>"middle"</a:t>
            </a:r>
            <a:r>
              <a:rPr lang="en" sz="1200">
                <a:solidFill>
                  <a:srgbClr val="000000"/>
                </a:solidFill>
              </a:rPr>
              <a:t>;</a:t>
            </a:r>
            <a:endParaRPr sz="1200">
              <a:solidFill>
                <a:srgbClr val="000000"/>
              </a:solidFill>
            </a:endParaRPr>
          </a:p>
          <a:p>
            <a:pPr indent="0" lvl="0" marL="457200" rtl="0" algn="l">
              <a:lnSpc>
                <a:spcPct val="100000"/>
              </a:lnSpc>
              <a:spcBef>
                <a:spcPts val="0"/>
              </a:spcBef>
              <a:spcAft>
                <a:spcPts val="0"/>
              </a:spcAft>
              <a:buNone/>
            </a:pPr>
            <a:r>
              <a:rPr lang="en" sz="1200">
                <a:solidFill>
                  <a:srgbClr val="000000"/>
                </a:solidFill>
              </a:rPr>
              <a:t>        	</a:t>
            </a:r>
            <a:r>
              <a:rPr lang="en" sz="1200">
                <a:solidFill>
                  <a:srgbClr val="FF0000"/>
                </a:solidFill>
              </a:rPr>
              <a:t>ctx.textAlign</a:t>
            </a:r>
            <a:r>
              <a:rPr lang="en" sz="1200">
                <a:solidFill>
                  <a:srgbClr val="000000"/>
                </a:solidFill>
              </a:rPr>
              <a:t>=</a:t>
            </a:r>
            <a:r>
              <a:rPr lang="en" sz="1200">
                <a:solidFill>
                  <a:srgbClr val="6AA84F"/>
                </a:solidFill>
              </a:rPr>
              <a:t>"center"</a:t>
            </a:r>
            <a:r>
              <a:rPr lang="en" sz="1200">
                <a:solidFill>
                  <a:srgbClr val="000000"/>
                </a:solidFill>
              </a:rPr>
              <a:t>;</a:t>
            </a:r>
            <a:endParaRPr sz="1200">
              <a:solidFill>
                <a:srgbClr val="000000"/>
              </a:solidFill>
            </a:endParaRPr>
          </a:p>
          <a:p>
            <a:pPr indent="0" lvl="0" marL="914400" rtl="0" algn="l">
              <a:lnSpc>
                <a:spcPct val="100000"/>
              </a:lnSpc>
              <a:spcBef>
                <a:spcPts val="0"/>
              </a:spcBef>
              <a:spcAft>
                <a:spcPts val="0"/>
              </a:spcAft>
              <a:buNone/>
            </a:pPr>
            <a:r>
              <a:rPr lang="en" sz="1200">
                <a:solidFill>
                  <a:srgbClr val="FF0000"/>
                </a:solidFill>
              </a:rPr>
              <a:t>ctx</a:t>
            </a:r>
            <a:r>
              <a:rPr lang="en" sz="1200"/>
              <a:t>.</a:t>
            </a:r>
            <a:r>
              <a:rPr lang="en" sz="1200">
                <a:solidFill>
                  <a:srgbClr val="0000FF"/>
                </a:solidFill>
              </a:rPr>
              <a:t>fillText</a:t>
            </a:r>
            <a:r>
              <a:rPr lang="en" sz="1200">
                <a:solidFill>
                  <a:srgbClr val="000000"/>
                </a:solidFill>
              </a:rPr>
              <a:t>(</a:t>
            </a:r>
            <a:r>
              <a:rPr lang="en" sz="1200">
                <a:solidFill>
                  <a:srgbClr val="6AA84F"/>
                </a:solidFill>
              </a:rPr>
              <a:t>“RED”</a:t>
            </a:r>
            <a:r>
              <a:rPr lang="en" sz="1200">
                <a:solidFill>
                  <a:srgbClr val="000000"/>
                </a:solidFill>
              </a:rPr>
              <a:t>,(</a:t>
            </a:r>
            <a:r>
              <a:rPr lang="en" sz="1200">
                <a:solidFill>
                  <a:srgbClr val="FF0000"/>
                </a:solidFill>
              </a:rPr>
              <a:t>myCanvas.width</a:t>
            </a:r>
            <a:r>
              <a:rPr lang="en" sz="1200">
                <a:solidFill>
                  <a:srgbClr val="000000"/>
                </a:solidFill>
              </a:rPr>
              <a:t>)/</a:t>
            </a:r>
            <a:r>
              <a:rPr lang="en" sz="1200">
                <a:solidFill>
                  <a:srgbClr val="FF9900"/>
                </a:solidFill>
              </a:rPr>
              <a:t>2</a:t>
            </a:r>
            <a:r>
              <a:rPr lang="en" sz="1200">
                <a:solidFill>
                  <a:srgbClr val="000000"/>
                </a:solidFill>
              </a:rPr>
              <a:t>,(</a:t>
            </a:r>
            <a:r>
              <a:rPr lang="en" sz="1200">
                <a:solidFill>
                  <a:srgbClr val="FF0000"/>
                </a:solidFill>
              </a:rPr>
              <a:t>myCanvas.height</a:t>
            </a:r>
            <a:r>
              <a:rPr lang="en" sz="1200">
                <a:solidFill>
                  <a:srgbClr val="000000"/>
                </a:solidFill>
              </a:rPr>
              <a:t>)/</a:t>
            </a:r>
            <a:r>
              <a:rPr lang="en" sz="1200">
                <a:solidFill>
                  <a:srgbClr val="FF9900"/>
                </a:solidFill>
              </a:rPr>
              <a:t>2</a:t>
            </a:r>
            <a:r>
              <a:rPr lang="en" sz="1200">
                <a:solidFill>
                  <a:srgbClr val="000000"/>
                </a:solidFill>
              </a:rPr>
              <a:t>);</a:t>
            </a:r>
            <a:endParaRPr sz="1200">
              <a:solidFill>
                <a:srgbClr val="000000"/>
              </a:solidFill>
            </a:endParaRPr>
          </a:p>
          <a:p>
            <a:pPr indent="0" lvl="0" marL="914400" rtl="0" algn="l">
              <a:spcBef>
                <a:spcPts val="0"/>
              </a:spcBef>
              <a:spcAft>
                <a:spcPts val="0"/>
              </a:spcAft>
              <a:buNone/>
            </a:pPr>
            <a:r>
              <a:rPr lang="en" sz="1200">
                <a:solidFill>
                  <a:srgbClr val="000000"/>
                </a:solidFill>
              </a:rPr>
              <a:t>}</a:t>
            </a:r>
            <a:endParaRPr sz="1200">
              <a:solidFill>
                <a:srgbClr val="000000"/>
              </a:solidFill>
            </a:endParaRPr>
          </a:p>
          <a:p>
            <a:pPr indent="-304800" lvl="0" marL="457200" rtl="0" algn="l">
              <a:spcBef>
                <a:spcPts val="1600"/>
              </a:spcBef>
              <a:spcAft>
                <a:spcPts val="0"/>
              </a:spcAft>
              <a:buClr>
                <a:srgbClr val="0000FF"/>
              </a:buClr>
              <a:buSzPts val="1200"/>
              <a:buChar char="●"/>
            </a:pPr>
            <a:r>
              <a:rPr lang="en" sz="1200">
                <a:solidFill>
                  <a:srgbClr val="0000FF"/>
                </a:solidFill>
              </a:rPr>
              <a:t>drawSTROOPscreen()	</a:t>
            </a:r>
            <a:endParaRPr sz="1200">
              <a:solidFill>
                <a:srgbClr val="000000"/>
              </a:solidFill>
            </a:endParaRPr>
          </a:p>
          <a:p>
            <a:pPr indent="0" lvl="0" marL="914400" rtl="0" algn="l">
              <a:spcBef>
                <a:spcPts val="1600"/>
              </a:spcBef>
              <a:spcAft>
                <a:spcPts val="0"/>
              </a:spcAft>
              <a:buNone/>
            </a:pPr>
            <a:r>
              <a:t/>
            </a:r>
            <a:endParaRPr sz="1200">
              <a:solidFill>
                <a:srgbClr val="0000FF"/>
              </a:solidFill>
            </a:endParaRPr>
          </a:p>
          <a:p>
            <a:pPr indent="0" lvl="0" marL="0" rtl="0" algn="l">
              <a:spcBef>
                <a:spcPts val="1600"/>
              </a:spcBef>
              <a:spcAft>
                <a:spcPts val="0"/>
              </a:spcAft>
              <a:buNone/>
            </a:pPr>
            <a:r>
              <a:t/>
            </a:r>
            <a:endParaRPr sz="1200">
              <a:solidFill>
                <a:srgbClr val="0000FF"/>
              </a:solidFill>
            </a:endParaRPr>
          </a:p>
          <a:p>
            <a:pPr indent="0" lvl="0" marL="0" rtl="0" algn="l">
              <a:spcBef>
                <a:spcPts val="1600"/>
              </a:spcBef>
              <a:spcAft>
                <a:spcPts val="1600"/>
              </a:spcAft>
              <a:buNone/>
            </a:pPr>
            <a:r>
              <a:rPr lang="en"/>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basics (for tasks)</a:t>
            </a:r>
            <a:endParaRPr/>
          </a:p>
        </p:txBody>
      </p:sp>
      <p:sp>
        <p:nvSpPr>
          <p:cNvPr id="358" name="Google Shape;358;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Vast majority of your task will be three different types of javascript features: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Functions, ‘If’ statements, ‘For’ statements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Functions:</a:t>
            </a:r>
            <a:endParaRPr sz="1200">
              <a:solidFill>
                <a:srgbClr val="000000"/>
              </a:solidFill>
            </a:endParaRPr>
          </a:p>
          <a:p>
            <a:pPr indent="-304800" lvl="1" marL="914400" rtl="0" algn="l">
              <a:lnSpc>
                <a:spcPct val="100000"/>
              </a:lnSpc>
              <a:spcBef>
                <a:spcPts val="0"/>
              </a:spcBef>
              <a:spcAft>
                <a:spcPts val="0"/>
              </a:spcAft>
              <a:buSzPts val="1200"/>
              <a:buChar char="○"/>
            </a:pPr>
            <a:r>
              <a:rPr lang="en" sz="1200">
                <a:solidFill>
                  <a:srgbClr val="9900FF"/>
                </a:solidFill>
              </a:rPr>
              <a:t>function </a:t>
            </a:r>
            <a:r>
              <a:rPr lang="en" sz="1200">
                <a:solidFill>
                  <a:srgbClr val="0000FF"/>
                </a:solidFill>
              </a:rPr>
              <a:t>drawSTROOPscreen</a:t>
            </a:r>
            <a:r>
              <a:rPr lang="en" sz="1200">
                <a:solidFill>
                  <a:srgbClr val="000000"/>
                </a:solidFill>
              </a:rPr>
              <a:t>(word){</a:t>
            </a:r>
            <a:endParaRPr sz="1200">
              <a:solidFill>
                <a:srgbClr val="000000"/>
              </a:solidFill>
            </a:endParaRPr>
          </a:p>
          <a:p>
            <a:pPr indent="0" lvl="0" marL="457200" rtl="0" algn="l">
              <a:lnSpc>
                <a:spcPct val="100000"/>
              </a:lnSpc>
              <a:spcBef>
                <a:spcPts val="1600"/>
              </a:spcBef>
              <a:spcAft>
                <a:spcPts val="0"/>
              </a:spcAft>
              <a:buNone/>
            </a:pPr>
            <a:r>
              <a:rPr lang="en" sz="1200">
                <a:solidFill>
                  <a:srgbClr val="000000"/>
                </a:solidFill>
              </a:rPr>
              <a:t>	</a:t>
            </a:r>
            <a:r>
              <a:rPr lang="en" sz="1200">
                <a:solidFill>
                  <a:srgbClr val="FF0000"/>
                </a:solidFill>
              </a:rPr>
              <a:t>ctx.font</a:t>
            </a:r>
            <a:r>
              <a:rPr lang="en" sz="1200">
                <a:solidFill>
                  <a:srgbClr val="000000"/>
                </a:solidFill>
              </a:rPr>
              <a:t>=</a:t>
            </a:r>
            <a:r>
              <a:rPr lang="en" sz="1200">
                <a:solidFill>
                  <a:srgbClr val="6AA84F"/>
                </a:solidFill>
              </a:rPr>
              <a:t>"bold 150px Arial";</a:t>
            </a:r>
            <a:endParaRPr sz="1200">
              <a:solidFill>
                <a:srgbClr val="6AA84F"/>
              </a:solidFill>
            </a:endParaRPr>
          </a:p>
          <a:p>
            <a:pPr indent="0" lvl="0" marL="457200" rtl="0" algn="l">
              <a:lnSpc>
                <a:spcPct val="100000"/>
              </a:lnSpc>
              <a:spcBef>
                <a:spcPts val="0"/>
              </a:spcBef>
              <a:spcAft>
                <a:spcPts val="0"/>
              </a:spcAft>
              <a:buNone/>
            </a:pPr>
            <a:r>
              <a:rPr lang="en" sz="1200">
                <a:solidFill>
                  <a:srgbClr val="000000"/>
                </a:solidFill>
              </a:rPr>
              <a:t>        	</a:t>
            </a:r>
            <a:r>
              <a:rPr lang="en" sz="1200">
                <a:solidFill>
                  <a:srgbClr val="FF0000"/>
                </a:solidFill>
              </a:rPr>
              <a:t>ctx.fillStyle</a:t>
            </a:r>
            <a:r>
              <a:rPr lang="en" sz="1200">
                <a:solidFill>
                  <a:srgbClr val="000000"/>
                </a:solidFill>
              </a:rPr>
              <a:t>=</a:t>
            </a:r>
            <a:r>
              <a:rPr lang="en" sz="1200">
                <a:solidFill>
                  <a:srgbClr val="6AA84F"/>
                </a:solidFill>
              </a:rPr>
              <a:t>"green"</a:t>
            </a:r>
            <a:r>
              <a:rPr lang="en" sz="1200">
                <a:solidFill>
                  <a:srgbClr val="000000"/>
                </a:solidFill>
              </a:rPr>
              <a:t>;</a:t>
            </a:r>
            <a:endParaRPr sz="1200">
              <a:solidFill>
                <a:srgbClr val="000000"/>
              </a:solidFill>
            </a:endParaRPr>
          </a:p>
          <a:p>
            <a:pPr indent="0" lvl="0" marL="457200" rtl="0" algn="l">
              <a:lnSpc>
                <a:spcPct val="100000"/>
              </a:lnSpc>
              <a:spcBef>
                <a:spcPts val="0"/>
              </a:spcBef>
              <a:spcAft>
                <a:spcPts val="0"/>
              </a:spcAft>
              <a:buNone/>
            </a:pPr>
            <a:r>
              <a:rPr lang="en" sz="1200">
                <a:solidFill>
                  <a:srgbClr val="000000"/>
                </a:solidFill>
              </a:rPr>
              <a:t>        	</a:t>
            </a:r>
            <a:r>
              <a:rPr lang="en" sz="1200">
                <a:solidFill>
                  <a:srgbClr val="FF0000"/>
                </a:solidFill>
              </a:rPr>
              <a:t>ctx.textBaseline</a:t>
            </a:r>
            <a:r>
              <a:rPr lang="en" sz="1200">
                <a:solidFill>
                  <a:srgbClr val="000000"/>
                </a:solidFill>
              </a:rPr>
              <a:t>=</a:t>
            </a:r>
            <a:r>
              <a:rPr lang="en" sz="1200">
                <a:solidFill>
                  <a:srgbClr val="6AA84F"/>
                </a:solidFill>
              </a:rPr>
              <a:t>"middle"</a:t>
            </a:r>
            <a:r>
              <a:rPr lang="en" sz="1200">
                <a:solidFill>
                  <a:srgbClr val="000000"/>
                </a:solidFill>
              </a:rPr>
              <a:t>;</a:t>
            </a:r>
            <a:endParaRPr sz="1200">
              <a:solidFill>
                <a:srgbClr val="000000"/>
              </a:solidFill>
            </a:endParaRPr>
          </a:p>
          <a:p>
            <a:pPr indent="0" lvl="0" marL="457200" rtl="0" algn="l">
              <a:lnSpc>
                <a:spcPct val="100000"/>
              </a:lnSpc>
              <a:spcBef>
                <a:spcPts val="0"/>
              </a:spcBef>
              <a:spcAft>
                <a:spcPts val="0"/>
              </a:spcAft>
              <a:buNone/>
            </a:pPr>
            <a:r>
              <a:rPr lang="en" sz="1200">
                <a:solidFill>
                  <a:srgbClr val="000000"/>
                </a:solidFill>
              </a:rPr>
              <a:t>        	</a:t>
            </a:r>
            <a:r>
              <a:rPr lang="en" sz="1200">
                <a:solidFill>
                  <a:srgbClr val="FF0000"/>
                </a:solidFill>
              </a:rPr>
              <a:t>ctx.textAlign</a:t>
            </a:r>
            <a:r>
              <a:rPr lang="en" sz="1200">
                <a:solidFill>
                  <a:srgbClr val="000000"/>
                </a:solidFill>
              </a:rPr>
              <a:t>=</a:t>
            </a:r>
            <a:r>
              <a:rPr lang="en" sz="1200">
                <a:solidFill>
                  <a:srgbClr val="6AA84F"/>
                </a:solidFill>
              </a:rPr>
              <a:t>"center"</a:t>
            </a:r>
            <a:r>
              <a:rPr lang="en" sz="1200">
                <a:solidFill>
                  <a:srgbClr val="000000"/>
                </a:solidFill>
              </a:rPr>
              <a:t>;</a:t>
            </a:r>
            <a:endParaRPr sz="1200">
              <a:solidFill>
                <a:srgbClr val="000000"/>
              </a:solidFill>
            </a:endParaRPr>
          </a:p>
          <a:p>
            <a:pPr indent="0" lvl="0" marL="914400" rtl="0" algn="l">
              <a:lnSpc>
                <a:spcPct val="100000"/>
              </a:lnSpc>
              <a:spcBef>
                <a:spcPts val="0"/>
              </a:spcBef>
              <a:spcAft>
                <a:spcPts val="0"/>
              </a:spcAft>
              <a:buNone/>
            </a:pPr>
            <a:r>
              <a:rPr lang="en" sz="1200">
                <a:solidFill>
                  <a:srgbClr val="FF0000"/>
                </a:solidFill>
              </a:rPr>
              <a:t>ctx</a:t>
            </a:r>
            <a:r>
              <a:rPr lang="en" sz="1200"/>
              <a:t>.</a:t>
            </a:r>
            <a:r>
              <a:rPr lang="en" sz="1200">
                <a:solidFill>
                  <a:srgbClr val="0000FF"/>
                </a:solidFill>
              </a:rPr>
              <a:t>fillText</a:t>
            </a:r>
            <a:r>
              <a:rPr lang="en" sz="1200">
                <a:solidFill>
                  <a:srgbClr val="000000"/>
                </a:solidFill>
              </a:rPr>
              <a:t>(</a:t>
            </a:r>
            <a:r>
              <a:rPr lang="en" sz="1200">
                <a:solidFill>
                  <a:srgbClr val="000000"/>
                </a:solidFill>
              </a:rPr>
              <a:t>word</a:t>
            </a:r>
            <a:r>
              <a:rPr lang="en" sz="1200">
                <a:solidFill>
                  <a:srgbClr val="000000"/>
                </a:solidFill>
              </a:rPr>
              <a:t>,(</a:t>
            </a:r>
            <a:r>
              <a:rPr lang="en" sz="1200">
                <a:solidFill>
                  <a:srgbClr val="FF0000"/>
                </a:solidFill>
              </a:rPr>
              <a:t>myCanvas.width</a:t>
            </a:r>
            <a:r>
              <a:rPr lang="en" sz="1200">
                <a:solidFill>
                  <a:srgbClr val="000000"/>
                </a:solidFill>
              </a:rPr>
              <a:t>)/</a:t>
            </a:r>
            <a:r>
              <a:rPr lang="en" sz="1200">
                <a:solidFill>
                  <a:srgbClr val="FF9900"/>
                </a:solidFill>
              </a:rPr>
              <a:t>2</a:t>
            </a:r>
            <a:r>
              <a:rPr lang="en" sz="1200">
                <a:solidFill>
                  <a:srgbClr val="000000"/>
                </a:solidFill>
              </a:rPr>
              <a:t>,(</a:t>
            </a:r>
            <a:r>
              <a:rPr lang="en" sz="1200">
                <a:solidFill>
                  <a:srgbClr val="FF0000"/>
                </a:solidFill>
              </a:rPr>
              <a:t>myCanvas.height</a:t>
            </a:r>
            <a:r>
              <a:rPr lang="en" sz="1200">
                <a:solidFill>
                  <a:srgbClr val="000000"/>
                </a:solidFill>
              </a:rPr>
              <a:t>)/</a:t>
            </a:r>
            <a:r>
              <a:rPr lang="en" sz="1200">
                <a:solidFill>
                  <a:srgbClr val="FF9900"/>
                </a:solidFill>
              </a:rPr>
              <a:t>2</a:t>
            </a:r>
            <a:r>
              <a:rPr lang="en" sz="1200">
                <a:solidFill>
                  <a:srgbClr val="000000"/>
                </a:solidFill>
              </a:rPr>
              <a:t>);</a:t>
            </a:r>
            <a:endParaRPr sz="1200">
              <a:solidFill>
                <a:srgbClr val="000000"/>
              </a:solidFill>
            </a:endParaRPr>
          </a:p>
          <a:p>
            <a:pPr indent="0" lvl="0" marL="914400" rtl="0" algn="l">
              <a:spcBef>
                <a:spcPts val="0"/>
              </a:spcBef>
              <a:spcAft>
                <a:spcPts val="0"/>
              </a:spcAft>
              <a:buNone/>
            </a:pPr>
            <a:r>
              <a:rPr lang="en" sz="1200">
                <a:solidFill>
                  <a:srgbClr val="000000"/>
                </a:solidFill>
              </a:rPr>
              <a:t>}</a:t>
            </a:r>
            <a:endParaRPr sz="1200">
              <a:solidFill>
                <a:srgbClr val="000000"/>
              </a:solidFill>
            </a:endParaRPr>
          </a:p>
          <a:p>
            <a:pPr indent="-304800" lvl="0" marL="457200" rtl="0" algn="l">
              <a:spcBef>
                <a:spcPts val="1600"/>
              </a:spcBef>
              <a:spcAft>
                <a:spcPts val="0"/>
              </a:spcAft>
              <a:buClr>
                <a:srgbClr val="000000"/>
              </a:buClr>
              <a:buSzPts val="1200"/>
              <a:buChar char="●"/>
            </a:pPr>
            <a:r>
              <a:rPr lang="en" sz="1200">
                <a:solidFill>
                  <a:srgbClr val="000000"/>
                </a:solidFill>
              </a:rPr>
              <a:t>If statements:</a:t>
            </a:r>
            <a:endParaRPr sz="1200">
              <a:solidFill>
                <a:srgbClr val="000000"/>
              </a:solidFill>
            </a:endParaRPr>
          </a:p>
          <a:p>
            <a:pPr indent="457200" lvl="0" marL="457200" rtl="0" algn="l">
              <a:lnSpc>
                <a:spcPct val="100000"/>
              </a:lnSpc>
              <a:spcBef>
                <a:spcPts val="0"/>
              </a:spcBef>
              <a:spcAft>
                <a:spcPts val="0"/>
              </a:spcAft>
              <a:buNone/>
            </a:pPr>
            <a:r>
              <a:rPr lang="en" sz="1200">
                <a:solidFill>
                  <a:srgbClr val="9900FF"/>
                </a:solidFill>
              </a:rPr>
              <a:t>if </a:t>
            </a:r>
            <a:r>
              <a:rPr lang="en" sz="1200">
                <a:solidFill>
                  <a:srgbClr val="000000"/>
                </a:solidFill>
              </a:rPr>
              <a:t>(trialtype == 1){</a:t>
            </a:r>
            <a:endParaRPr sz="1200">
              <a:solidFill>
                <a:srgbClr val="000000"/>
              </a:solidFill>
            </a:endParaRPr>
          </a:p>
          <a:p>
            <a:pPr indent="457200" lvl="0" marL="914400" rtl="0" algn="l">
              <a:lnSpc>
                <a:spcPct val="100000"/>
              </a:lnSpc>
              <a:spcBef>
                <a:spcPts val="0"/>
              </a:spcBef>
              <a:spcAft>
                <a:spcPts val="0"/>
              </a:spcAft>
              <a:buNone/>
            </a:pPr>
            <a:r>
              <a:rPr lang="en" sz="1200">
                <a:solidFill>
                  <a:srgbClr val="0000FF"/>
                </a:solidFill>
              </a:rPr>
              <a:t>drawSTROOPscreen(</a:t>
            </a:r>
            <a:r>
              <a:rPr lang="en" sz="1200">
                <a:solidFill>
                  <a:srgbClr val="000000"/>
                </a:solidFill>
              </a:rPr>
              <a:t>“RED”</a:t>
            </a:r>
            <a:r>
              <a:rPr lang="en" sz="1200">
                <a:solidFill>
                  <a:srgbClr val="0000FF"/>
                </a:solidFill>
              </a:rPr>
              <a:t>)</a:t>
            </a:r>
            <a:endParaRPr sz="1200">
              <a:solidFill>
                <a:srgbClr val="0000FF"/>
              </a:solidFill>
            </a:endParaRPr>
          </a:p>
          <a:p>
            <a:pPr indent="0" lvl="0" marL="914400" rtl="0" algn="l">
              <a:lnSpc>
                <a:spcPct val="100000"/>
              </a:lnSpc>
              <a:spcBef>
                <a:spcPts val="0"/>
              </a:spcBef>
              <a:spcAft>
                <a:spcPts val="0"/>
              </a:spcAft>
              <a:buNone/>
            </a:pPr>
            <a:r>
              <a:rPr lang="en" sz="1200">
                <a:solidFill>
                  <a:srgbClr val="000000"/>
                </a:solidFill>
              </a:rPr>
              <a:t>}</a:t>
            </a:r>
            <a:endParaRPr sz="1200">
              <a:solidFill>
                <a:srgbClr val="000000"/>
              </a:solidFill>
            </a:endParaRPr>
          </a:p>
          <a:p>
            <a:pPr indent="0" lvl="0" marL="914400" rtl="0" algn="l">
              <a:lnSpc>
                <a:spcPct val="100000"/>
              </a:lnSpc>
              <a:spcBef>
                <a:spcPts val="0"/>
              </a:spcBef>
              <a:spcAft>
                <a:spcPts val="0"/>
              </a:spcAft>
              <a:buNone/>
            </a:pPr>
            <a:r>
              <a:rPr lang="en" sz="1200">
                <a:solidFill>
                  <a:srgbClr val="9900FF"/>
                </a:solidFill>
              </a:rPr>
              <a:t>else if</a:t>
            </a:r>
            <a:r>
              <a:rPr lang="en" sz="1200">
                <a:solidFill>
                  <a:srgbClr val="000000"/>
                </a:solidFill>
              </a:rPr>
              <a:t> (trialtype == 2){</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	</a:t>
            </a:r>
            <a:r>
              <a:rPr lang="en" sz="1200">
                <a:solidFill>
                  <a:srgbClr val="0000FF"/>
                </a:solidFill>
              </a:rPr>
              <a:t>drawSTROOPscreen(</a:t>
            </a:r>
            <a:r>
              <a:rPr lang="en" sz="1200">
                <a:solidFill>
                  <a:srgbClr val="000000"/>
                </a:solidFill>
              </a:rPr>
              <a:t>“GREEN”</a:t>
            </a:r>
            <a:r>
              <a:rPr lang="en" sz="1200">
                <a:solidFill>
                  <a:srgbClr val="0000FF"/>
                </a:solidFill>
              </a:rPr>
              <a:t>)	</a:t>
            </a:r>
            <a:endParaRPr sz="1200">
              <a:solidFill>
                <a:srgbClr val="000000"/>
              </a:solidFill>
            </a:endParaRPr>
          </a:p>
          <a:p>
            <a:pPr indent="0" lvl="0" marL="914400" rtl="0" algn="l">
              <a:lnSpc>
                <a:spcPct val="100000"/>
              </a:lnSpc>
              <a:spcBef>
                <a:spcPts val="0"/>
              </a:spcBef>
              <a:spcAft>
                <a:spcPts val="0"/>
              </a:spcAft>
              <a:buClr>
                <a:schemeClr val="dk1"/>
              </a:buClr>
              <a:buSzPts val="1100"/>
              <a:buFont typeface="Arial"/>
              <a:buNone/>
            </a:pPr>
            <a:r>
              <a:rPr lang="en" sz="1200">
                <a:solidFill>
                  <a:srgbClr val="000000"/>
                </a:solidFill>
              </a:rPr>
              <a:t>}</a:t>
            </a:r>
            <a:endParaRPr sz="1200">
              <a:solidFill>
                <a:srgbClr val="000000"/>
              </a:solidFill>
            </a:endParaRPr>
          </a:p>
          <a:p>
            <a:pPr indent="457200" lvl="0" marL="457200" rtl="0" algn="l">
              <a:spcBef>
                <a:spcPts val="0"/>
              </a:spcBef>
              <a:spcAft>
                <a:spcPts val="0"/>
              </a:spcAft>
              <a:buNone/>
            </a:pPr>
            <a:r>
              <a:t/>
            </a:r>
            <a:endParaRPr sz="1200">
              <a:solidFill>
                <a:srgbClr val="000000"/>
              </a:solidFill>
            </a:endParaRPr>
          </a:p>
          <a:p>
            <a:pPr indent="0" lvl="0" marL="914400" rtl="0" algn="l">
              <a:spcBef>
                <a:spcPts val="1600"/>
              </a:spcBef>
              <a:spcAft>
                <a:spcPts val="0"/>
              </a:spcAft>
              <a:buNone/>
            </a:pPr>
            <a:r>
              <a:t/>
            </a:r>
            <a:endParaRPr sz="1200">
              <a:solidFill>
                <a:srgbClr val="0000FF"/>
              </a:solidFill>
            </a:endParaRPr>
          </a:p>
          <a:p>
            <a:pPr indent="0" lvl="0" marL="0" rtl="0" algn="l">
              <a:spcBef>
                <a:spcPts val="1600"/>
              </a:spcBef>
              <a:spcAft>
                <a:spcPts val="0"/>
              </a:spcAft>
              <a:buNone/>
            </a:pPr>
            <a:r>
              <a:t/>
            </a:r>
            <a:endParaRPr sz="1200">
              <a:solidFill>
                <a:srgbClr val="0000FF"/>
              </a:solidFill>
            </a:endParaRPr>
          </a:p>
          <a:p>
            <a:pPr indent="0" lvl="0" marL="0" rtl="0" algn="l">
              <a:spcBef>
                <a:spcPts val="1600"/>
              </a:spcBef>
              <a:spcAft>
                <a:spcPts val="1600"/>
              </a:spcAft>
              <a:buNone/>
            </a:pPr>
            <a:r>
              <a:rPr lang="en"/>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 III: a Basic Stroop Task Demo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lab file organization</a:t>
            </a:r>
            <a:endParaRPr/>
          </a:p>
        </p:txBody>
      </p:sp>
      <p:sp>
        <p:nvSpPr>
          <p:cNvPr id="369" name="Google Shape;369;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Typical Task File(s)</a:t>
            </a:r>
            <a:endParaRPr/>
          </a:p>
          <a:p>
            <a:pPr indent="-342900" lvl="0" marL="457200" rtl="0" algn="l">
              <a:spcBef>
                <a:spcPts val="0"/>
              </a:spcBef>
              <a:spcAft>
                <a:spcPts val="0"/>
              </a:spcAft>
              <a:buSzPts val="1800"/>
              <a:buChar char="●"/>
            </a:pPr>
            <a:r>
              <a:rPr lang="en"/>
              <a:t>“Main Menu” File (links to all your task files; it’s how you control which tasks are run in time)</a:t>
            </a:r>
            <a:endParaRPr/>
          </a:p>
          <a:p>
            <a:pPr indent="-342900" lvl="0" marL="457200" rtl="0" algn="l">
              <a:spcBef>
                <a:spcPts val="0"/>
              </a:spcBef>
              <a:spcAft>
                <a:spcPts val="0"/>
              </a:spcAft>
              <a:buSzPts val="1800"/>
              <a:buChar char="●"/>
            </a:pPr>
            <a:r>
              <a:rPr lang="en"/>
              <a:t>JavaScript Library (e.g., JQuery)</a:t>
            </a:r>
            <a:endParaRPr/>
          </a:p>
          <a:p>
            <a:pPr indent="-342900" lvl="0" marL="457200" rtl="0" algn="l">
              <a:spcBef>
                <a:spcPts val="0"/>
              </a:spcBef>
              <a:spcAft>
                <a:spcPts val="0"/>
              </a:spcAft>
              <a:buSzPts val="1800"/>
              <a:buChar char="●"/>
            </a:pPr>
            <a:r>
              <a:rPr lang="en"/>
              <a:t>JS file that has your stimuli matrices (or you can program this into your regular html file)</a:t>
            </a:r>
            <a:endParaRPr/>
          </a:p>
          <a:p>
            <a:pPr indent="-342900" lvl="0" marL="457200" rtl="0" algn="l">
              <a:spcBef>
                <a:spcPts val="0"/>
              </a:spcBef>
              <a:spcAft>
                <a:spcPts val="0"/>
              </a:spcAft>
              <a:buSzPts val="1800"/>
              <a:buChar char="●"/>
            </a:pPr>
            <a:r>
              <a:rPr lang="en"/>
              <a:t>All your stimuli images (a link to them, or include them in your folder)</a:t>
            </a:r>
            <a:endParaRPr/>
          </a:p>
          <a:p>
            <a:pPr indent="-342900" lvl="0" marL="457200" rtl="0" algn="l">
              <a:spcBef>
                <a:spcPts val="0"/>
              </a:spcBef>
              <a:spcAft>
                <a:spcPts val="0"/>
              </a:spcAft>
              <a:buSzPts val="1800"/>
              <a:buChar char="●"/>
            </a:pPr>
            <a:r>
              <a:rPr lang="en"/>
              <a:t>Informed Consent file (or you may have to place it on MTurk HIT preview)</a:t>
            </a:r>
            <a:endParaRPr/>
          </a:p>
          <a:p>
            <a:pPr indent="-342900" lvl="0" marL="457200" rtl="0" algn="l">
              <a:spcBef>
                <a:spcPts val="0"/>
              </a:spcBef>
              <a:spcAft>
                <a:spcPts val="0"/>
              </a:spcAft>
              <a:buSzPts val="1800"/>
              <a:buChar char="●"/>
            </a:pPr>
            <a:r>
              <a:rPr lang="en"/>
              <a:t>Instructions file (or can be put into task file)</a:t>
            </a:r>
            <a:endParaRPr/>
          </a:p>
          <a:p>
            <a:pPr indent="0" lvl="0" marL="0" rtl="0" algn="l">
              <a:spcBef>
                <a:spcPts val="1600"/>
              </a:spcBef>
              <a:spcAft>
                <a:spcPts val="1600"/>
              </a:spcAft>
              <a:buNone/>
            </a:pPr>
            <a:r>
              <a:rPr lang="en"/>
              <a:t>The workshop demo on the basic Stroop task will also show you how we “bind” our data to HTML elements that are then recorded in data logs.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61"/>
          <p:cNvPicPr preferRelativeResize="0"/>
          <p:nvPr/>
        </p:nvPicPr>
        <p:blipFill>
          <a:blip r:embed="rId3">
            <a:alphaModFix/>
          </a:blip>
          <a:stretch>
            <a:fillRect/>
          </a:stretch>
        </p:blipFill>
        <p:spPr>
          <a:xfrm>
            <a:off x="4946561" y="393925"/>
            <a:ext cx="2859502" cy="3324102"/>
          </a:xfrm>
          <a:prstGeom prst="rect">
            <a:avLst/>
          </a:prstGeom>
          <a:noFill/>
          <a:ln>
            <a:noFill/>
          </a:ln>
        </p:spPr>
      </p:pic>
      <p:pic>
        <p:nvPicPr>
          <p:cNvPr id="375" name="Google Shape;375;p61"/>
          <p:cNvPicPr preferRelativeResize="0"/>
          <p:nvPr/>
        </p:nvPicPr>
        <p:blipFill>
          <a:blip r:embed="rId4">
            <a:alphaModFix/>
          </a:blip>
          <a:stretch>
            <a:fillRect/>
          </a:stretch>
        </p:blipFill>
        <p:spPr>
          <a:xfrm>
            <a:off x="1337946" y="393925"/>
            <a:ext cx="3456214" cy="4126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What is Mturk?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 IV: Resources for your future work</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JavaScript Tips, I</a:t>
            </a:r>
            <a:endParaRPr/>
          </a:p>
        </p:txBody>
      </p:sp>
      <p:sp>
        <p:nvSpPr>
          <p:cNvPr id="386" name="Google Shape;386;p63"/>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Debugging: in your coder or in the browser. In the browser, you debug in the Console. For Windows, you hit F12 for the Console. For Macs, you have to do view -&gt; developer -&gt; JavaScript Console.</a:t>
            </a:r>
            <a:endParaRPr/>
          </a:p>
          <a:p>
            <a:pPr indent="-317500" lvl="1" marL="914400" rtl="0" algn="l">
              <a:spcBef>
                <a:spcPts val="0"/>
              </a:spcBef>
              <a:spcAft>
                <a:spcPts val="0"/>
              </a:spcAft>
              <a:buSzPts val="1400"/>
              <a:buChar char="○"/>
            </a:pPr>
            <a:r>
              <a:rPr lang="en"/>
              <a:t>From there, you can put a breakpoint on any part of your script. So, if you call your showITI function -&gt; drawFixationCross -&gt; drawStroop, you can stop it at any of these, and see where exactly your script is freaking out.</a:t>
            </a:r>
            <a:endParaRPr/>
          </a:p>
          <a:p>
            <a:pPr indent="-317500" lvl="1" marL="914400" rtl="0" algn="l">
              <a:spcBef>
                <a:spcPts val="0"/>
              </a:spcBef>
              <a:spcAft>
                <a:spcPts val="0"/>
              </a:spcAft>
              <a:buSzPts val="1400"/>
              <a:buChar char="○"/>
            </a:pPr>
            <a:r>
              <a:rPr lang="en"/>
              <a:t>You can also do </a:t>
            </a:r>
            <a:r>
              <a:rPr b="1" lang="en"/>
              <a:t>console.log(</a:t>
            </a:r>
            <a:r>
              <a:rPr lang="en"/>
              <a:t>variablename</a:t>
            </a:r>
            <a:r>
              <a:rPr b="1" lang="en"/>
              <a:t>)</a:t>
            </a:r>
            <a:r>
              <a:rPr lang="en"/>
              <a:t>; if you want to know whether your variable was defined correctly, has the right # of stimuli, etc.</a:t>
            </a:r>
            <a:endParaRPr/>
          </a:p>
          <a:p>
            <a:pPr indent="-342900" lvl="0" marL="457200" rtl="0" algn="l">
              <a:spcBef>
                <a:spcPts val="0"/>
              </a:spcBef>
              <a:spcAft>
                <a:spcPts val="0"/>
              </a:spcAft>
              <a:buSzPts val="1800"/>
              <a:buChar char="●"/>
            </a:pPr>
            <a:r>
              <a:rPr lang="en"/>
              <a:t>Things that are absolutely necessary:</a:t>
            </a:r>
            <a:endParaRPr/>
          </a:p>
          <a:p>
            <a:pPr indent="-317500" lvl="1" marL="914400" rtl="0" algn="l">
              <a:spcBef>
                <a:spcPts val="0"/>
              </a:spcBef>
              <a:spcAft>
                <a:spcPts val="0"/>
              </a:spcAft>
              <a:buSzPts val="1400"/>
              <a:buChar char="○"/>
            </a:pPr>
            <a:r>
              <a:rPr lang="en"/>
              <a:t>Gup fxn that will ‘break down’ mturk worker, hit, and assignment IDs (get this from us)</a:t>
            </a:r>
            <a:endParaRPr/>
          </a:p>
          <a:p>
            <a:pPr indent="-317500" lvl="1" marL="914400" rtl="0" algn="l">
              <a:spcBef>
                <a:spcPts val="0"/>
              </a:spcBef>
              <a:spcAft>
                <a:spcPts val="0"/>
              </a:spcAft>
              <a:buSzPts val="1400"/>
              <a:buChar char="○"/>
            </a:pPr>
            <a:r>
              <a:rPr lang="en"/>
              <a:t>Document.ready function (“loading the DOM”)</a:t>
            </a:r>
            <a:endParaRPr/>
          </a:p>
          <a:p>
            <a:pPr indent="-317500" lvl="1" marL="914400" rtl="0" algn="l">
              <a:spcBef>
                <a:spcPts val="0"/>
              </a:spcBef>
              <a:spcAft>
                <a:spcPts val="0"/>
              </a:spcAft>
              <a:buSzPts val="1400"/>
              <a:buChar char="○"/>
            </a:pPr>
            <a:r>
              <a:rPr lang="en"/>
              <a:t>CSS/HTML/a JavaScript library</a:t>
            </a:r>
            <a:endParaRPr/>
          </a:p>
          <a:p>
            <a:pPr indent="-317500" lvl="1" marL="914400" rtl="0" algn="l">
              <a:spcBef>
                <a:spcPts val="0"/>
              </a:spcBef>
              <a:spcAft>
                <a:spcPts val="0"/>
              </a:spcAft>
              <a:buSzPts val="1400"/>
              <a:buChar char="○"/>
            </a:pPr>
            <a:r>
              <a:rPr lang="en"/>
              <a:t>If it involves images, a loadImage fxn</a:t>
            </a:r>
            <a:endParaRPr/>
          </a:p>
          <a:p>
            <a:pPr indent="-317500" lvl="1" marL="914400" rtl="0" algn="l">
              <a:spcBef>
                <a:spcPts val="0"/>
              </a:spcBef>
              <a:spcAft>
                <a:spcPts val="0"/>
              </a:spcAft>
              <a:buSzPts val="1400"/>
              <a:buChar char="○"/>
            </a:pPr>
            <a:r>
              <a:rPr lang="en"/>
              <a:t>The code to submit to the lab server or mturk</a:t>
            </a:r>
            <a:endParaRPr/>
          </a:p>
          <a:p>
            <a:pPr indent="-317500" lvl="1" marL="914400" rtl="0" algn="l">
              <a:spcBef>
                <a:spcPts val="0"/>
              </a:spcBef>
              <a:spcAft>
                <a:spcPts val="0"/>
              </a:spcAft>
              <a:buSzPts val="1400"/>
              <a:buChar char="○"/>
            </a:pPr>
            <a:r>
              <a:rPr lang="en"/>
              <a:t>Code to end a block, code to end a run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animEffect filter="fade" transition="in">
                                      <p:cBhvr>
                                        <p:cTn dur="1000"/>
                                        <p:tgtEl>
                                          <p:spTgt spid="3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animEffect filter="fade" transition="in">
                                      <p:cBhvr>
                                        <p:cTn dur="1000"/>
                                        <p:tgtEl>
                                          <p:spTgt spid="3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2" st="2"/>
                                            </p:txEl>
                                          </p:spTgt>
                                        </p:tgtEl>
                                        <p:attrNameLst>
                                          <p:attrName>style.visibility</p:attrName>
                                        </p:attrNameLst>
                                      </p:cBhvr>
                                      <p:to>
                                        <p:strVal val="visible"/>
                                      </p:to>
                                    </p:set>
                                    <p:animEffect filter="fade" transition="in">
                                      <p:cBhvr>
                                        <p:cTn dur="1000"/>
                                        <p:tgtEl>
                                          <p:spTgt spid="3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3" st="3"/>
                                            </p:txEl>
                                          </p:spTgt>
                                        </p:tgtEl>
                                        <p:attrNameLst>
                                          <p:attrName>style.visibility</p:attrName>
                                        </p:attrNameLst>
                                      </p:cBhvr>
                                      <p:to>
                                        <p:strVal val="visible"/>
                                      </p:to>
                                    </p:set>
                                    <p:animEffect filter="fade" transition="in">
                                      <p:cBhvr>
                                        <p:cTn dur="1000"/>
                                        <p:tgtEl>
                                          <p:spTgt spid="3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4" st="4"/>
                                            </p:txEl>
                                          </p:spTgt>
                                        </p:tgtEl>
                                        <p:attrNameLst>
                                          <p:attrName>style.visibility</p:attrName>
                                        </p:attrNameLst>
                                      </p:cBhvr>
                                      <p:to>
                                        <p:strVal val="visible"/>
                                      </p:to>
                                    </p:set>
                                    <p:animEffect filter="fade" transition="in">
                                      <p:cBhvr>
                                        <p:cTn dur="1000"/>
                                        <p:tgtEl>
                                          <p:spTgt spid="3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5" st="5"/>
                                            </p:txEl>
                                          </p:spTgt>
                                        </p:tgtEl>
                                        <p:attrNameLst>
                                          <p:attrName>style.visibility</p:attrName>
                                        </p:attrNameLst>
                                      </p:cBhvr>
                                      <p:to>
                                        <p:strVal val="visible"/>
                                      </p:to>
                                    </p:set>
                                    <p:animEffect filter="fade" transition="in">
                                      <p:cBhvr>
                                        <p:cTn dur="1000"/>
                                        <p:tgtEl>
                                          <p:spTgt spid="3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6" st="6"/>
                                            </p:txEl>
                                          </p:spTgt>
                                        </p:tgtEl>
                                        <p:attrNameLst>
                                          <p:attrName>style.visibility</p:attrName>
                                        </p:attrNameLst>
                                      </p:cBhvr>
                                      <p:to>
                                        <p:strVal val="visible"/>
                                      </p:to>
                                    </p:set>
                                    <p:animEffect filter="fade" transition="in">
                                      <p:cBhvr>
                                        <p:cTn dur="1000"/>
                                        <p:tgtEl>
                                          <p:spTgt spid="3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7" st="7"/>
                                            </p:txEl>
                                          </p:spTgt>
                                        </p:tgtEl>
                                        <p:attrNameLst>
                                          <p:attrName>style.visibility</p:attrName>
                                        </p:attrNameLst>
                                      </p:cBhvr>
                                      <p:to>
                                        <p:strVal val="visible"/>
                                      </p:to>
                                    </p:set>
                                    <p:animEffect filter="fade" transition="in">
                                      <p:cBhvr>
                                        <p:cTn dur="1000"/>
                                        <p:tgtEl>
                                          <p:spTgt spid="3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8" st="8"/>
                                            </p:txEl>
                                          </p:spTgt>
                                        </p:tgtEl>
                                        <p:attrNameLst>
                                          <p:attrName>style.visibility</p:attrName>
                                        </p:attrNameLst>
                                      </p:cBhvr>
                                      <p:to>
                                        <p:strVal val="visible"/>
                                      </p:to>
                                    </p:set>
                                    <p:animEffect filter="fade" transition="in">
                                      <p:cBhvr>
                                        <p:cTn dur="1000"/>
                                        <p:tgtEl>
                                          <p:spTgt spid="3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9" st="9"/>
                                            </p:txEl>
                                          </p:spTgt>
                                        </p:tgtEl>
                                        <p:attrNameLst>
                                          <p:attrName>style.visibility</p:attrName>
                                        </p:attrNameLst>
                                      </p:cBhvr>
                                      <p:to>
                                        <p:strVal val="visible"/>
                                      </p:to>
                                    </p:set>
                                    <p:animEffect filter="fade" transition="in">
                                      <p:cBhvr>
                                        <p:cTn dur="1000"/>
                                        <p:tgtEl>
                                          <p:spTgt spid="38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JavaScript Tips, II</a:t>
            </a:r>
            <a:endParaRPr/>
          </a:p>
        </p:txBody>
      </p:sp>
      <p:sp>
        <p:nvSpPr>
          <p:cNvPr id="392" name="Google Shape;392;p64"/>
          <p:cNvSpPr txBox="1"/>
          <p:nvPr>
            <p:ph idx="1" type="body"/>
          </p:nvPr>
        </p:nvSpPr>
        <p:spPr>
          <a:xfrm>
            <a:off x="311700" y="695275"/>
            <a:ext cx="5014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you have many images to load, call your image loader function in the background. JavaScript does not like the If/Else statement for image loading when you have a lot of them to load.</a:t>
            </a:r>
            <a:endParaRPr/>
          </a:p>
          <a:p>
            <a:pPr indent="-342900" lvl="0" marL="457200" rtl="0" algn="l">
              <a:spcBef>
                <a:spcPts val="0"/>
              </a:spcBef>
              <a:spcAft>
                <a:spcPts val="0"/>
              </a:spcAft>
              <a:buSzPts val="1800"/>
              <a:buChar char="●"/>
            </a:pPr>
            <a:r>
              <a:rPr lang="en"/>
              <a:t>Fixed length vs. response-sensitive trials:</a:t>
            </a:r>
            <a:endParaRPr/>
          </a:p>
          <a:p>
            <a:pPr indent="-317500" lvl="1" marL="914400" rtl="0" algn="l">
              <a:spcBef>
                <a:spcPts val="0"/>
              </a:spcBef>
              <a:spcAft>
                <a:spcPts val="0"/>
              </a:spcAft>
              <a:buSzPts val="1400"/>
              <a:buChar char="○"/>
            </a:pPr>
            <a:r>
              <a:rPr lang="en"/>
              <a:t>In a fixed length style JS, you would need to put the body.keypress fxn outside of any function, and you would never clear a timeout or have a timeouthandle. SetTimeout helps.</a:t>
            </a:r>
            <a:endParaRPr/>
          </a:p>
          <a:p>
            <a:pPr indent="-317500" lvl="1" marL="914400" rtl="0" algn="l">
              <a:spcBef>
                <a:spcPts val="0"/>
              </a:spcBef>
              <a:spcAft>
                <a:spcPts val="0"/>
              </a:spcAft>
              <a:buSzPts val="1400"/>
              <a:buChar char="○"/>
            </a:pPr>
            <a:r>
              <a:rPr lang="en"/>
              <a:t>In a response-sensitive trial, you could put the body.keypress fxn inside a function (like the showITI), and you would use things like timeouthandle = setTimeout(fxn, ms), &amp; clear the timeout once the sub has pressed a button</a:t>
            </a:r>
            <a:endParaRPr/>
          </a:p>
        </p:txBody>
      </p:sp>
      <p:pic>
        <p:nvPicPr>
          <p:cNvPr id="393" name="Google Shape;393;p64"/>
          <p:cNvPicPr preferRelativeResize="0"/>
          <p:nvPr/>
        </p:nvPicPr>
        <p:blipFill>
          <a:blip r:embed="rId3">
            <a:alphaModFix/>
          </a:blip>
          <a:stretch>
            <a:fillRect/>
          </a:stretch>
        </p:blipFill>
        <p:spPr>
          <a:xfrm>
            <a:off x="5383388" y="185738"/>
            <a:ext cx="3533775" cy="4772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animEffect filter="fade" transition="in">
                                      <p:cBhvr>
                                        <p:cTn dur="1000"/>
                                        <p:tgtEl>
                                          <p:spTgt spid="3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animEffect filter="fade" transition="in">
                                      <p:cBhvr>
                                        <p:cTn dur="1000"/>
                                        <p:tgtEl>
                                          <p:spTgt spid="3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animEffect filter="fade" transition="in">
                                      <p:cBhvr>
                                        <p:cTn dur="1000"/>
                                        <p:tgtEl>
                                          <p:spTgt spid="3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3" st="3"/>
                                            </p:txEl>
                                          </p:spTgt>
                                        </p:tgtEl>
                                        <p:attrNameLst>
                                          <p:attrName>style.visibility</p:attrName>
                                        </p:attrNameLst>
                                      </p:cBhvr>
                                      <p:to>
                                        <p:strVal val="visible"/>
                                      </p:to>
                                    </p:set>
                                    <p:animEffect filter="fade" transition="in">
                                      <p:cBhvr>
                                        <p:cTn dur="1000"/>
                                        <p:tgtEl>
                                          <p:spTgt spid="39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Specific Functions and/or Coding Methods that You Can Use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Excluding Workers &amp; Eligibility Testing</a:t>
            </a:r>
            <a:endParaRPr/>
          </a:p>
        </p:txBody>
      </p:sp>
      <p:sp>
        <p:nvSpPr>
          <p:cNvPr id="404" name="Google Shape;404;p66"/>
          <p:cNvSpPr txBox="1"/>
          <p:nvPr>
            <p:ph idx="1" type="body"/>
          </p:nvPr>
        </p:nvSpPr>
        <p:spPr>
          <a:xfrm>
            <a:off x="235500" y="1228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Jiefeng’s Eligibility Test</a:t>
            </a:r>
            <a:endParaRPr/>
          </a:p>
          <a:p>
            <a:pPr indent="-317500" lvl="1" marL="914400" rtl="0" algn="l">
              <a:spcBef>
                <a:spcPts val="0"/>
              </a:spcBef>
              <a:spcAft>
                <a:spcPts val="0"/>
              </a:spcAft>
              <a:buSzPts val="1400"/>
              <a:buChar char="○"/>
            </a:pPr>
            <a:r>
              <a:rPr lang="en"/>
              <a:t>This matches worker ID to the files within the Experiment Name folder that you specify.</a:t>
            </a:r>
            <a:endParaRPr/>
          </a:p>
          <a:p>
            <a:pPr indent="-342900" lvl="0" marL="457200" rtl="0" algn="l">
              <a:spcBef>
                <a:spcPts val="0"/>
              </a:spcBef>
              <a:spcAft>
                <a:spcPts val="0"/>
              </a:spcAft>
              <a:buSzPts val="1800"/>
              <a:buChar char="●"/>
            </a:pPr>
            <a:r>
              <a:rPr lang="en"/>
              <a:t>Manually Exclude Subjects (in your Main Menu)</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Ask us for the code for any of these and how to work these (too complicated to post in one slide)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Recording Demographics</a:t>
            </a:r>
            <a:endParaRPr/>
          </a:p>
        </p:txBody>
      </p:sp>
      <p:sp>
        <p:nvSpPr>
          <p:cNvPr id="410" name="Google Shape;410;p67"/>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Demographics.html file</a:t>
            </a:r>
            <a:endParaRPr sz="1400"/>
          </a:p>
          <a:p>
            <a:pPr indent="-317500" lvl="1" marL="914400" rtl="0" algn="l">
              <a:spcBef>
                <a:spcPts val="0"/>
              </a:spcBef>
              <a:spcAft>
                <a:spcPts val="0"/>
              </a:spcAft>
              <a:buSzPts val="1400"/>
              <a:buChar char="○"/>
            </a:pPr>
            <a:r>
              <a:rPr lang="en"/>
              <a:t>Easy JS based task</a:t>
            </a:r>
            <a:endParaRPr sz="1400"/>
          </a:p>
          <a:p>
            <a:pPr indent="-317500" lvl="0" marL="457200" rtl="0" algn="l">
              <a:spcBef>
                <a:spcPts val="0"/>
              </a:spcBef>
              <a:spcAft>
                <a:spcPts val="0"/>
              </a:spcAft>
              <a:buSzPts val="1400"/>
              <a:buChar char="●"/>
            </a:pPr>
            <a:r>
              <a:rPr lang="en" sz="1400"/>
              <a:t>Demographics_link.html file:</a:t>
            </a:r>
            <a:endParaRPr sz="1400"/>
          </a:p>
          <a:p>
            <a:pPr indent="-317500" lvl="1" marL="914400" rtl="0" algn="l">
              <a:spcBef>
                <a:spcPts val="0"/>
              </a:spcBef>
              <a:spcAft>
                <a:spcPts val="0"/>
              </a:spcAft>
              <a:buSzPts val="1400"/>
              <a:buChar char="○"/>
            </a:pPr>
            <a:r>
              <a:rPr lang="en"/>
              <a:t>T</a:t>
            </a:r>
            <a:r>
              <a:rPr lang="en" sz="1400"/>
              <a:t>his links directly to your Google Drive form that you are responsible for keeping up with (any other methods - you have to input your worker info into this spreadsheet)</a:t>
            </a:r>
            <a:endParaRPr sz="1400"/>
          </a:p>
          <a:p>
            <a:pPr indent="-317500" lvl="0" marL="457200" rtl="0" algn="l">
              <a:spcBef>
                <a:spcPts val="0"/>
              </a:spcBef>
              <a:spcAft>
                <a:spcPts val="0"/>
              </a:spcAft>
              <a:buSzPts val="1400"/>
              <a:buChar char="●"/>
            </a:pPr>
            <a:r>
              <a:rPr lang="en" sz="1400"/>
              <a:t>i-Frames</a:t>
            </a:r>
            <a:endParaRPr sz="1400"/>
          </a:p>
          <a:p>
            <a:pPr indent="-317500" lvl="1" marL="914400" rtl="0" algn="l">
              <a:spcBef>
                <a:spcPts val="0"/>
              </a:spcBef>
              <a:spcAft>
                <a:spcPts val="0"/>
              </a:spcAft>
              <a:buSzPts val="1400"/>
              <a:buChar char="○"/>
            </a:pPr>
            <a:r>
              <a:rPr lang="en"/>
              <a:t>T</a:t>
            </a:r>
            <a:r>
              <a:rPr lang="en" sz="1400"/>
              <a:t>hese can be used with Qualtrics, for demo</a:t>
            </a:r>
            <a:r>
              <a:rPr lang="en"/>
              <a:t>graphics and</a:t>
            </a:r>
            <a:r>
              <a:rPr lang="en" sz="1400"/>
              <a:t> post-test info; change your end message to give subjects a code to put into a blank below the i-frame.</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rPr lang="en"/>
              <a:t>Ask us for the code to any of these; each one is too complicated to post in a slide here, particularly the i-frame set-up.</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Submitting Data Links</a:t>
            </a:r>
            <a:endParaRPr/>
          </a:p>
        </p:txBody>
      </p:sp>
      <p:sp>
        <p:nvSpPr>
          <p:cNvPr id="416" name="Google Shape;416;p68"/>
          <p:cNvSpPr txBox="1"/>
          <p:nvPr>
            <p:ph idx="1" type="body"/>
          </p:nvPr>
        </p:nvSpPr>
        <p:spPr>
          <a:xfrm>
            <a:off x="198275" y="847675"/>
            <a:ext cx="881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Mturk: </a:t>
            </a:r>
            <a:r>
              <a:rPr lang="en" sz="1400"/>
              <a:t>&lt;form id="mturk_form" method="POST" action="https://www.mturk.com/mturk/externalSubmit"&gt;</a:t>
            </a:r>
            <a:endParaRPr sz="1400"/>
          </a:p>
          <a:p>
            <a:pPr indent="0" lvl="0" marL="0" rtl="0" algn="l">
              <a:spcBef>
                <a:spcPts val="1600"/>
              </a:spcBef>
              <a:spcAft>
                <a:spcPts val="0"/>
              </a:spcAft>
              <a:buNone/>
            </a:pPr>
            <a:r>
              <a:rPr lang="en" sz="1400"/>
              <a:t>Sandbox: </a:t>
            </a:r>
            <a:r>
              <a:rPr lang="en" sz="1400"/>
              <a:t>&lt;form id="mturk_form" method="POST" action="http://workersandbox.mturk.com/mturk/externalSubmit"&gt;</a:t>
            </a:r>
            <a:endParaRPr sz="1400"/>
          </a:p>
          <a:p>
            <a:pPr indent="0" lvl="0" marL="0" rtl="0" algn="l">
              <a:spcBef>
                <a:spcPts val="1600"/>
              </a:spcBef>
              <a:spcAft>
                <a:spcPts val="0"/>
              </a:spcAft>
              <a:buNone/>
            </a:pPr>
            <a:r>
              <a:rPr lang="en" sz="1400"/>
              <a:t>Our lab server: &lt;form id="mturk_form" method="POST" action="</a:t>
            </a:r>
            <a:r>
              <a:rPr lang="en" sz="1400" u="sng">
                <a:solidFill>
                  <a:schemeClr val="hlink"/>
                </a:solidFill>
                <a:hlinkClick r:id="rId3"/>
              </a:rPr>
              <a:t>http://152.3.33.45/AMTSubmit/dataHandler.php</a:t>
            </a:r>
            <a:r>
              <a:rPr lang="en" sz="1400"/>
              <a:t>"&gt;</a:t>
            </a:r>
            <a:endParaRPr sz="1400"/>
          </a:p>
          <a:p>
            <a:pPr indent="0" lvl="0" marL="0" rtl="0" algn="l">
              <a:spcBef>
                <a:spcPts val="1600"/>
              </a:spcBef>
              <a:spcAft>
                <a:spcPts val="0"/>
              </a:spcAft>
              <a:buNone/>
            </a:pPr>
            <a:r>
              <a:t/>
            </a:r>
            <a:endParaRPr sz="800"/>
          </a:p>
          <a:p>
            <a:pPr indent="0" lvl="0" marL="0" rtl="0" algn="l">
              <a:spcBef>
                <a:spcPts val="1600"/>
              </a:spcBef>
              <a:spcAft>
                <a:spcPts val="0"/>
              </a:spcAft>
              <a:buNone/>
            </a:pPr>
            <a:r>
              <a:rPr lang="en" sz="1400"/>
              <a:t>If you’re not submitting data to our lab, you can submit to mturk, at which point your data will be included in your batch CSV file. (Batch CSV is the MTurk list of participants, gives you information on how long they took to complete the HIT, etc.)</a:t>
            </a:r>
            <a:endParaRPr sz="1400"/>
          </a:p>
          <a:p>
            <a:pPr indent="0" lvl="0" marL="0" rtl="0" algn="l">
              <a:spcBef>
                <a:spcPts val="1600"/>
              </a:spcBef>
              <a:spcAft>
                <a:spcPts val="1600"/>
              </a:spcAft>
              <a:buNone/>
            </a:pPr>
            <a:r>
              <a:rPr i="1" lang="en" sz="1400"/>
              <a:t>Data submission/collection can be very specific to the way that your lab has set things up. If you want to know how each of us has set things up, please ask later, since it will be pretty complicated.</a:t>
            </a:r>
            <a:endParaRPr i="1" sz="1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Shuffle Your Variables Function</a:t>
            </a:r>
            <a:endParaRPr/>
          </a:p>
        </p:txBody>
      </p:sp>
      <p:pic>
        <p:nvPicPr>
          <p:cNvPr id="422" name="Google Shape;422;p69"/>
          <p:cNvPicPr preferRelativeResize="0"/>
          <p:nvPr/>
        </p:nvPicPr>
        <p:blipFill>
          <a:blip r:embed="rId3">
            <a:alphaModFix/>
          </a:blip>
          <a:stretch>
            <a:fillRect/>
          </a:stretch>
        </p:blipFill>
        <p:spPr>
          <a:xfrm>
            <a:off x="914925" y="902450"/>
            <a:ext cx="7314150" cy="39024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Your Task with a Countdown Timer</a:t>
            </a:r>
            <a:endParaRPr/>
          </a:p>
        </p:txBody>
      </p:sp>
      <p:pic>
        <p:nvPicPr>
          <p:cNvPr id="428" name="Google Shape;428;p70"/>
          <p:cNvPicPr preferRelativeResize="0"/>
          <p:nvPr/>
        </p:nvPicPr>
        <p:blipFill>
          <a:blip r:embed="rId3">
            <a:alphaModFix/>
          </a:blip>
          <a:stretch>
            <a:fillRect/>
          </a:stretch>
        </p:blipFill>
        <p:spPr>
          <a:xfrm>
            <a:off x="1222275" y="915475"/>
            <a:ext cx="6699450" cy="38634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MTurkers Don’t Minimize the Browser</a:t>
            </a:r>
            <a:endParaRPr/>
          </a:p>
        </p:txBody>
      </p:sp>
      <p:pic>
        <p:nvPicPr>
          <p:cNvPr id="434" name="Google Shape;434;p71"/>
          <p:cNvPicPr preferRelativeResize="0"/>
          <p:nvPr/>
        </p:nvPicPr>
        <p:blipFill>
          <a:blip r:embed="rId3">
            <a:alphaModFix/>
          </a:blip>
          <a:stretch>
            <a:fillRect/>
          </a:stretch>
        </p:blipFill>
        <p:spPr>
          <a:xfrm>
            <a:off x="104175" y="941525"/>
            <a:ext cx="9039826" cy="369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“Based upon searches of the full article text, we find that in 2017, 24% of articles in </a:t>
            </a:r>
            <a:r>
              <a:rPr i="1" lang="en" sz="2400"/>
              <a:t>Cognition</a:t>
            </a:r>
            <a:r>
              <a:rPr lang="en" sz="2400"/>
              <a:t>, 29% of articles in </a:t>
            </a:r>
            <a:r>
              <a:rPr i="1" lang="en" sz="2400"/>
              <a:t>Cognitive Psychology</a:t>
            </a:r>
            <a:r>
              <a:rPr lang="en" sz="2400"/>
              <a:t>, 31% of articles in </a:t>
            </a:r>
            <a:r>
              <a:rPr i="1" lang="en" sz="2400"/>
              <a:t>Cognitive Science</a:t>
            </a:r>
            <a:r>
              <a:rPr lang="en" sz="2400"/>
              <a:t>, and 11% of articles in </a:t>
            </a:r>
            <a:r>
              <a:rPr i="1" lang="en" sz="2400"/>
              <a:t>Journal of Experimental Psychology: Learning, Memory, and Cognition</a:t>
            </a:r>
            <a:r>
              <a:rPr lang="en" sz="2400"/>
              <a:t> mention MTurk or another marketplace, all up from 5% or fewer five years ago.”</a:t>
            </a:r>
            <a:endParaRPr sz="2400"/>
          </a:p>
        </p:txBody>
      </p:sp>
      <p:sp>
        <p:nvSpPr>
          <p:cNvPr id="83" name="Google Shape;83;p18"/>
          <p:cNvSpPr txBox="1"/>
          <p:nvPr/>
        </p:nvSpPr>
        <p:spPr>
          <a:xfrm>
            <a:off x="5340775" y="4684250"/>
            <a:ext cx="37407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Stewart, Chandler, and Paolacci, 2017, </a:t>
            </a:r>
            <a:r>
              <a:rPr i="1" lang="en"/>
              <a:t>TiCS</a:t>
            </a:r>
            <a:endParaRPr i="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Prevent Certain Clicks or Keypresses</a:t>
            </a:r>
            <a:endParaRPr/>
          </a:p>
        </p:txBody>
      </p:sp>
      <p:pic>
        <p:nvPicPr>
          <p:cNvPr id="440" name="Google Shape;440;p72"/>
          <p:cNvPicPr preferRelativeResize="0"/>
          <p:nvPr/>
        </p:nvPicPr>
        <p:blipFill>
          <a:blip r:embed="rId3">
            <a:alphaModFix/>
          </a:blip>
          <a:stretch>
            <a:fillRect/>
          </a:stretch>
        </p:blipFill>
        <p:spPr>
          <a:xfrm>
            <a:off x="816588" y="636725"/>
            <a:ext cx="7510836" cy="45067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should the final product look like?</a:t>
            </a:r>
            <a:endParaRPr/>
          </a:p>
        </p:txBody>
      </p:sp>
      <p:sp>
        <p:nvSpPr>
          <p:cNvPr id="446" name="Google Shape;446;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rgbClr val="000000"/>
                </a:solidFill>
                <a:hlinkClick r:id="rId3">
                  <a:extLst>
                    <a:ext uri="{A12FA001-AC4F-418D-AE19-62706E023703}">
                      <ahyp:hlinkClr val="tx"/>
                    </a:ext>
                  </a:extLst>
                </a:hlinkClick>
              </a:rPr>
              <a:t>https://elabtasks.github.io/mturktasks/Task.html</a:t>
            </a:r>
            <a:r>
              <a:rPr lang="en" sz="1500">
                <a:solidFill>
                  <a:srgbClr val="000000"/>
                </a:solidFill>
              </a:rPr>
              <a:t> (currently a perceptual decision making task crossed with a working memory task)</a:t>
            </a:r>
            <a:endParaRPr sz="1500">
              <a:solidFill>
                <a:srgbClr val="000000"/>
              </a:solidFill>
            </a:endParaRPr>
          </a:p>
          <a:p>
            <a:pPr indent="0" lvl="0" marL="0" rtl="0" algn="l">
              <a:spcBef>
                <a:spcPts val="1600"/>
              </a:spcBef>
              <a:spcAft>
                <a:spcPts val="0"/>
              </a:spcAft>
              <a:buNone/>
            </a:pPr>
            <a:r>
              <a:rPr lang="en" sz="1500" u="sng">
                <a:solidFill>
                  <a:srgbClr val="000000"/>
                </a:solidFill>
                <a:hlinkClick r:id="rId4">
                  <a:extLst>
                    <a:ext uri="{A12FA001-AC4F-418D-AE19-62706E023703}">
                      <ahyp:hlinkClr val="tx"/>
                    </a:ext>
                  </a:extLst>
                </a:hlinkClick>
              </a:rPr>
              <a:t>https://github.com/pswhitehead</a:t>
            </a:r>
            <a:r>
              <a:rPr lang="en" sz="1500">
                <a:solidFill>
                  <a:srgbClr val="000000"/>
                </a:solidFill>
              </a:rPr>
              <a:t> you can find another perceptual decision making task, as well as an AXCPT task (hidden are various stroop-like and visual search-WM type tasks; feel free to ask me via email for access if you like)</a:t>
            </a:r>
            <a:endParaRPr sz="1500">
              <a:solidFill>
                <a:srgbClr val="000000"/>
              </a:solidFill>
            </a:endParaRPr>
          </a:p>
          <a:p>
            <a:pPr indent="0" lvl="0" marL="0" rtl="0" algn="l">
              <a:spcBef>
                <a:spcPts val="1600"/>
              </a:spcBef>
              <a:spcAft>
                <a:spcPts val="0"/>
              </a:spcAft>
              <a:buClr>
                <a:schemeClr val="dk1"/>
              </a:buClr>
              <a:buSzPts val="1100"/>
              <a:buFont typeface="Arial"/>
              <a:buNone/>
            </a:pPr>
            <a:r>
              <a:rPr lang="en" sz="1500" u="sng">
                <a:solidFill>
                  <a:schemeClr val="accent5"/>
                </a:solidFill>
                <a:hlinkClick r:id="rId5">
                  <a:extLst>
                    <a:ext uri="{A12FA001-AC4F-418D-AE19-62706E023703}">
                      <ahyp:hlinkClr val="tx"/>
                    </a:ext>
                  </a:extLst>
                </a:hlinkClick>
              </a:rPr>
              <a:t>https://github.com/christinabejjani</a:t>
            </a:r>
            <a:r>
              <a:rPr lang="en" sz="1500">
                <a:solidFill>
                  <a:schemeClr val="dk1"/>
                </a:solidFill>
              </a:rPr>
              <a:t> (many tasks--the most recent is sc_learn; ask to know for more details)</a:t>
            </a:r>
            <a:endParaRPr sz="1500">
              <a:solidFill>
                <a:srgbClr val="000000"/>
              </a:solidFill>
            </a:endParaRPr>
          </a:p>
          <a:p>
            <a:pPr indent="0" lvl="0" marL="0" rtl="0" algn="l">
              <a:spcBef>
                <a:spcPts val="1600"/>
              </a:spcBef>
              <a:spcAft>
                <a:spcPts val="0"/>
              </a:spcAft>
              <a:buNone/>
            </a:pPr>
            <a:r>
              <a:t/>
            </a:r>
            <a:endParaRPr sz="1500">
              <a:solidFill>
                <a:srgbClr val="000000"/>
              </a:solidFill>
            </a:endParaRPr>
          </a:p>
          <a:p>
            <a:pPr indent="0" lvl="0" marL="0" rtl="0" algn="l">
              <a:spcBef>
                <a:spcPts val="1600"/>
              </a:spcBef>
              <a:spcAft>
                <a:spcPts val="0"/>
              </a:spcAft>
              <a:buClr>
                <a:schemeClr val="dk1"/>
              </a:buClr>
              <a:buSzPts val="1100"/>
              <a:buFont typeface="Arial"/>
              <a:buNone/>
            </a:pPr>
            <a:r>
              <a:rPr lang="en" sz="1500">
                <a:solidFill>
                  <a:srgbClr val="000000"/>
                </a:solidFill>
              </a:rPr>
              <a:t>Ask us for any of our scripts - we are happy to share more resources!</a:t>
            </a:r>
            <a:endParaRPr sz="1500">
              <a:solidFill>
                <a:srgbClr val="000000"/>
              </a:solidFill>
            </a:endParaRPr>
          </a:p>
          <a:p>
            <a:pPr indent="0" lvl="0" marL="0" rtl="0" algn="l">
              <a:spcBef>
                <a:spcPts val="1600"/>
              </a:spcBef>
              <a:spcAft>
                <a:spcPts val="1600"/>
              </a:spcAft>
              <a:buNone/>
            </a:pPr>
            <a:r>
              <a:t/>
            </a:r>
            <a:endParaRPr b="1" sz="150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you tell if a worker has done something wrong?</a:t>
            </a:r>
            <a:endParaRPr/>
          </a:p>
        </p:txBody>
      </p:sp>
      <p:sp>
        <p:nvSpPr>
          <p:cNvPr id="452" name="Google Shape;452;p74"/>
          <p:cNvSpPr txBox="1"/>
          <p:nvPr>
            <p:ph idx="1" type="body"/>
          </p:nvPr>
        </p:nvSpPr>
        <p:spPr>
          <a:xfrm>
            <a:off x="311700" y="1644525"/>
            <a:ext cx="8520600" cy="2924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This is likely to depend on your particular script</a:t>
            </a:r>
            <a:endParaRPr sz="1400"/>
          </a:p>
          <a:p>
            <a:pPr indent="0" lvl="0" marL="0" rtl="0" algn="l">
              <a:lnSpc>
                <a:spcPct val="100000"/>
              </a:lnSpc>
              <a:spcBef>
                <a:spcPts val="1600"/>
              </a:spcBef>
              <a:spcAft>
                <a:spcPts val="0"/>
              </a:spcAft>
              <a:buNone/>
            </a:pPr>
            <a:r>
              <a:t/>
            </a:r>
            <a:endParaRPr sz="800"/>
          </a:p>
          <a:p>
            <a:pPr indent="-317500" lvl="0" marL="457200" rtl="0" algn="l">
              <a:lnSpc>
                <a:spcPct val="100000"/>
              </a:lnSpc>
              <a:spcBef>
                <a:spcPts val="1600"/>
              </a:spcBef>
              <a:spcAft>
                <a:spcPts val="0"/>
              </a:spcAft>
              <a:buSzPts val="1400"/>
              <a:buChar char="●"/>
            </a:pPr>
            <a:r>
              <a:rPr lang="en" sz="1400"/>
              <a:t>If you have an accuracy requirement, you can write an analysis script to look through your data and see what accuracy they got on the task</a:t>
            </a:r>
            <a:endParaRPr sz="1400"/>
          </a:p>
          <a:p>
            <a:pPr indent="0" lvl="0" marL="0" rtl="0" algn="l">
              <a:lnSpc>
                <a:spcPct val="100000"/>
              </a:lnSpc>
              <a:spcBef>
                <a:spcPts val="1600"/>
              </a:spcBef>
              <a:spcAft>
                <a:spcPts val="0"/>
              </a:spcAft>
              <a:buNone/>
            </a:pPr>
            <a:r>
              <a:t/>
            </a:r>
            <a:endParaRPr sz="800"/>
          </a:p>
          <a:p>
            <a:pPr indent="-317500" lvl="0" marL="457200" rtl="0" algn="l">
              <a:lnSpc>
                <a:spcPct val="100000"/>
              </a:lnSpc>
              <a:spcBef>
                <a:spcPts val="1600"/>
              </a:spcBef>
              <a:spcAft>
                <a:spcPts val="0"/>
              </a:spcAft>
              <a:buSzPts val="1400"/>
              <a:buChar char="●"/>
            </a:pPr>
            <a:r>
              <a:rPr lang="en" sz="1400"/>
              <a:t>If it’s a simple “face ratings” - like task, you can include an attention check (e.g., ‘what’s the color of this rectangle) and check the accuracy on those trials; however, these may not be effective</a:t>
            </a:r>
            <a:endParaRPr sz="1400"/>
          </a:p>
          <a:p>
            <a:pPr indent="0" lvl="0" marL="0" rtl="0" algn="l">
              <a:lnSpc>
                <a:spcPct val="100000"/>
              </a:lnSpc>
              <a:spcBef>
                <a:spcPts val="1600"/>
              </a:spcBef>
              <a:spcAft>
                <a:spcPts val="0"/>
              </a:spcAft>
              <a:buNone/>
            </a:pPr>
            <a:r>
              <a:t/>
            </a:r>
            <a:endParaRPr sz="800"/>
          </a:p>
          <a:p>
            <a:pPr indent="-317500" lvl="0" marL="457200" rtl="0" algn="l">
              <a:lnSpc>
                <a:spcPct val="100000"/>
              </a:lnSpc>
              <a:spcBef>
                <a:spcPts val="1600"/>
              </a:spcBef>
              <a:spcAft>
                <a:spcPts val="0"/>
              </a:spcAft>
              <a:buSzPts val="1400"/>
              <a:buChar char="●"/>
            </a:pPr>
            <a:r>
              <a:rPr lang="en" sz="1400"/>
              <a:t>Come see us to brainstorm ideas for your particular script</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 V: Now it’s your turn!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Ready to start posting a task?</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Study Descriptors</a:t>
            </a:r>
            <a:endParaRPr/>
          </a:p>
        </p:txBody>
      </p:sp>
      <p:sp>
        <p:nvSpPr>
          <p:cNvPr id="468" name="Google Shape;468;p77"/>
          <p:cNvSpPr txBox="1"/>
          <p:nvPr>
            <p:ph idx="1" type="body"/>
          </p:nvPr>
        </p:nvSpPr>
        <p:spPr>
          <a:xfrm>
            <a:off x="311700" y="1152475"/>
            <a:ext cx="86622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Char char="●"/>
            </a:pPr>
            <a:r>
              <a:rPr b="1" lang="en" sz="1000">
                <a:solidFill>
                  <a:srgbClr val="000000"/>
                </a:solidFill>
                <a:highlight>
                  <a:srgbClr val="FFFFFF"/>
                </a:highlight>
              </a:rPr>
              <a:t>Project Name</a:t>
            </a:r>
            <a:r>
              <a:rPr lang="en" sz="1000">
                <a:solidFill>
                  <a:srgbClr val="000000"/>
                </a:solidFill>
                <a:highlight>
                  <a:srgbClr val="FFFFFF"/>
                </a:highlight>
              </a:rPr>
              <a:t> – This is the name of your project that is not visible to Workers. It will be visible on the dashboard, and will allow you to easily differentiate between multiple HITs with the same name.</a:t>
            </a:r>
            <a:endParaRPr sz="1000">
              <a:solidFill>
                <a:srgbClr val="000000"/>
              </a:solidFill>
              <a:highlight>
                <a:srgbClr val="FFFFFF"/>
              </a:highlight>
            </a:endParaRPr>
          </a:p>
          <a:p>
            <a:pPr indent="-292100" lvl="0" marL="457200" rtl="0" algn="l">
              <a:spcBef>
                <a:spcPts val="0"/>
              </a:spcBef>
              <a:spcAft>
                <a:spcPts val="0"/>
              </a:spcAft>
              <a:buClr>
                <a:srgbClr val="000000"/>
              </a:buClr>
              <a:buSzPts val="1000"/>
              <a:buChar char="●"/>
            </a:pPr>
            <a:r>
              <a:rPr b="1" lang="en" sz="1000">
                <a:solidFill>
                  <a:srgbClr val="000000"/>
                </a:solidFill>
                <a:highlight>
                  <a:srgbClr val="FFFFFF"/>
                </a:highlight>
              </a:rPr>
              <a:t>Title</a:t>
            </a:r>
            <a:r>
              <a:rPr lang="en" sz="1000">
                <a:solidFill>
                  <a:srgbClr val="000000"/>
                </a:solidFill>
                <a:highlight>
                  <a:srgbClr val="FFFFFF"/>
                </a:highlight>
              </a:rPr>
              <a:t> – This is the name of your HIT as it will appear to Workers on Mechanical Turk. </a:t>
            </a:r>
            <a:r>
              <a:rPr b="1" lang="en" sz="1000">
                <a:solidFill>
                  <a:srgbClr val="000000"/>
                </a:solidFill>
                <a:highlight>
                  <a:srgbClr val="FFFFFF"/>
                </a:highlight>
              </a:rPr>
              <a:t>(This is what they will refer to your HIT by in reviews)</a:t>
            </a:r>
            <a:endParaRPr b="1" sz="1000">
              <a:solidFill>
                <a:srgbClr val="000000"/>
              </a:solidFill>
              <a:highlight>
                <a:srgbClr val="FFFFFF"/>
              </a:highlight>
            </a:endParaRPr>
          </a:p>
          <a:p>
            <a:pPr indent="-292100" lvl="0" marL="457200" rtl="0" algn="l">
              <a:spcBef>
                <a:spcPts val="0"/>
              </a:spcBef>
              <a:spcAft>
                <a:spcPts val="0"/>
              </a:spcAft>
              <a:buClr>
                <a:srgbClr val="000000"/>
              </a:buClr>
              <a:buSzPts val="1000"/>
              <a:buChar char="●"/>
            </a:pPr>
            <a:r>
              <a:rPr b="1" lang="en" sz="1000">
                <a:solidFill>
                  <a:srgbClr val="000000"/>
                </a:solidFill>
                <a:highlight>
                  <a:srgbClr val="FFFFFF"/>
                </a:highlight>
              </a:rPr>
              <a:t>Description</a:t>
            </a:r>
            <a:r>
              <a:rPr lang="en" sz="1000">
                <a:solidFill>
                  <a:srgbClr val="000000"/>
                </a:solidFill>
                <a:highlight>
                  <a:srgbClr val="FFFFFF"/>
                </a:highlight>
              </a:rPr>
              <a:t> – A brief description of the Hit as it will appear to Workers on Mechanical Turk. </a:t>
            </a:r>
            <a:r>
              <a:rPr b="1" lang="en" sz="1000">
                <a:solidFill>
                  <a:srgbClr val="000000"/>
                </a:solidFill>
                <a:highlight>
                  <a:srgbClr val="FFFFFF"/>
                </a:highlight>
              </a:rPr>
              <a:t>(e.g. “Your task is to make judgements about color words.” Not very exciting, but not giving away too much either?)</a:t>
            </a:r>
            <a:endParaRPr b="1" sz="1000">
              <a:solidFill>
                <a:srgbClr val="000000"/>
              </a:solidFill>
              <a:highlight>
                <a:srgbClr val="FFFFFF"/>
              </a:highlight>
            </a:endParaRPr>
          </a:p>
          <a:p>
            <a:pPr indent="-292100" lvl="0" marL="457200" rtl="0" algn="l">
              <a:spcBef>
                <a:spcPts val="0"/>
              </a:spcBef>
              <a:spcAft>
                <a:spcPts val="0"/>
              </a:spcAft>
              <a:buClr>
                <a:srgbClr val="000000"/>
              </a:buClr>
              <a:buSzPts val="1000"/>
              <a:buChar char="●"/>
            </a:pPr>
            <a:r>
              <a:rPr b="1" lang="en" sz="1000">
                <a:solidFill>
                  <a:srgbClr val="000000"/>
                </a:solidFill>
                <a:highlight>
                  <a:srgbClr val="FFFFFF"/>
                </a:highlight>
              </a:rPr>
              <a:t>Keywords</a:t>
            </a:r>
            <a:r>
              <a:rPr lang="en" sz="1000">
                <a:solidFill>
                  <a:srgbClr val="000000"/>
                </a:solidFill>
                <a:highlight>
                  <a:srgbClr val="FFFFFF"/>
                </a:highlight>
              </a:rPr>
              <a:t> – Including keywords will make it easier for Workers to find your HIT.</a:t>
            </a:r>
            <a:endParaRPr sz="1000">
              <a:solidFill>
                <a:srgbClr val="000000"/>
              </a:solidFill>
              <a:highlight>
                <a:srgbClr val="FFFFFF"/>
              </a:highlight>
            </a:endParaRPr>
          </a:p>
          <a:p>
            <a:pPr indent="-292100" lvl="0" marL="457200" rtl="0" algn="l">
              <a:spcBef>
                <a:spcPts val="0"/>
              </a:spcBef>
              <a:spcAft>
                <a:spcPts val="0"/>
              </a:spcAft>
              <a:buClr>
                <a:srgbClr val="000000"/>
              </a:buClr>
              <a:buSzPts val="1000"/>
              <a:buChar char="●"/>
            </a:pPr>
            <a:r>
              <a:rPr b="1" lang="en" sz="1000">
                <a:solidFill>
                  <a:srgbClr val="000000"/>
                </a:solidFill>
                <a:highlight>
                  <a:srgbClr val="FFFFFF"/>
                </a:highlight>
              </a:rPr>
              <a:t>Workers payment per survey</a:t>
            </a:r>
            <a:r>
              <a:rPr lang="en" sz="1000">
                <a:solidFill>
                  <a:srgbClr val="000000"/>
                </a:solidFill>
                <a:highlight>
                  <a:srgbClr val="FFFFFF"/>
                </a:highlight>
              </a:rPr>
              <a:t> – How much each participant will be paid per HIT. </a:t>
            </a:r>
            <a:r>
              <a:rPr b="1" lang="en" sz="1000">
                <a:solidFill>
                  <a:srgbClr val="000000"/>
                </a:solidFill>
                <a:highlight>
                  <a:srgbClr val="FFFFFF"/>
                </a:highlight>
              </a:rPr>
              <a:t>(IRBs: $3-7 per hour).</a:t>
            </a:r>
            <a:endParaRPr b="1" sz="1000">
              <a:solidFill>
                <a:srgbClr val="000000"/>
              </a:solidFill>
              <a:highlight>
                <a:srgbClr val="FFFFFF"/>
              </a:highlight>
            </a:endParaRPr>
          </a:p>
          <a:p>
            <a:pPr indent="-292100" lvl="0" marL="457200" rtl="0" algn="l">
              <a:spcBef>
                <a:spcPts val="0"/>
              </a:spcBef>
              <a:spcAft>
                <a:spcPts val="0"/>
              </a:spcAft>
              <a:buClr>
                <a:srgbClr val="000000"/>
              </a:buClr>
              <a:buSzPts val="1000"/>
              <a:buChar char="●"/>
            </a:pPr>
            <a:r>
              <a:rPr b="1" lang="en" sz="1000">
                <a:solidFill>
                  <a:srgbClr val="000000"/>
                </a:solidFill>
                <a:highlight>
                  <a:srgbClr val="FFFFFF"/>
                </a:highlight>
              </a:rPr>
              <a:t>Number of assignments per HIT</a:t>
            </a:r>
            <a:r>
              <a:rPr lang="en" sz="1000">
                <a:solidFill>
                  <a:srgbClr val="000000"/>
                </a:solidFill>
                <a:highlight>
                  <a:srgbClr val="FFFFFF"/>
                </a:highlight>
              </a:rPr>
              <a:t> – The total number of participants that you want to take your HIT. </a:t>
            </a:r>
            <a:r>
              <a:rPr b="1" lang="en" sz="1000">
                <a:solidFill>
                  <a:srgbClr val="000000"/>
                </a:solidFill>
                <a:highlight>
                  <a:srgbClr val="FFFFFF"/>
                </a:highlight>
              </a:rPr>
              <a:t>(Do not exceed 9! Each batch must be less than or equal to 9 assignments, else the fee Amazon takes for running a batch increases.)</a:t>
            </a:r>
            <a:endParaRPr b="1" sz="1000">
              <a:solidFill>
                <a:srgbClr val="000000"/>
              </a:solidFill>
              <a:highlight>
                <a:srgbClr val="FFFFFF"/>
              </a:highlight>
            </a:endParaRPr>
          </a:p>
          <a:p>
            <a:pPr indent="-292100" lvl="0" marL="457200" rtl="0" algn="l">
              <a:spcBef>
                <a:spcPts val="0"/>
              </a:spcBef>
              <a:spcAft>
                <a:spcPts val="0"/>
              </a:spcAft>
              <a:buClr>
                <a:srgbClr val="000000"/>
              </a:buClr>
              <a:buSzPts val="1000"/>
              <a:buChar char="●"/>
            </a:pPr>
            <a:r>
              <a:rPr b="1" lang="en" sz="1000">
                <a:solidFill>
                  <a:srgbClr val="000000"/>
                </a:solidFill>
                <a:highlight>
                  <a:srgbClr val="FFFFFF"/>
                </a:highlight>
              </a:rPr>
              <a:t>Time allotted per assignment</a:t>
            </a:r>
            <a:r>
              <a:rPr lang="en" sz="1000">
                <a:solidFill>
                  <a:srgbClr val="000000"/>
                </a:solidFill>
                <a:highlight>
                  <a:srgbClr val="FFFFFF"/>
                </a:highlight>
              </a:rPr>
              <a:t> – This is the maximum amount of time that a worker can spend on a HIT. If a worker does not submit a HIT within the time allotted per assignment they cannot complete the HIT and cannot get paid. Note that participants differ as to how fast they work. You should thus provide workers with ample time to complete their HIT. However do not make the time allotted per assignment overly long, since this will deter workers from taking your HIT, as they will assume that the HIT will take a long time.</a:t>
            </a:r>
            <a:endParaRPr sz="1000">
              <a:solidFill>
                <a:srgbClr val="000000"/>
              </a:solidFill>
              <a:highlight>
                <a:srgbClr val="FFFFFF"/>
              </a:highlight>
            </a:endParaRPr>
          </a:p>
          <a:p>
            <a:pPr indent="-292100" lvl="0" marL="457200" rtl="0" algn="l">
              <a:spcBef>
                <a:spcPts val="0"/>
              </a:spcBef>
              <a:spcAft>
                <a:spcPts val="0"/>
              </a:spcAft>
              <a:buClr>
                <a:srgbClr val="000000"/>
              </a:buClr>
              <a:buSzPts val="1000"/>
              <a:buChar char="●"/>
            </a:pPr>
            <a:r>
              <a:rPr b="1" lang="en" sz="1000">
                <a:solidFill>
                  <a:srgbClr val="000000"/>
                </a:solidFill>
                <a:highlight>
                  <a:srgbClr val="FFFFFF"/>
                </a:highlight>
              </a:rPr>
              <a:t>HIT expired in</a:t>
            </a:r>
            <a:r>
              <a:rPr lang="en" sz="1000">
                <a:solidFill>
                  <a:srgbClr val="000000"/>
                </a:solidFill>
                <a:highlight>
                  <a:srgbClr val="FFFFFF"/>
                </a:highlight>
              </a:rPr>
              <a:t> – The HIT will expire and will no longer be visible to workers after this time. </a:t>
            </a:r>
            <a:r>
              <a:rPr b="1" lang="en" sz="1000">
                <a:solidFill>
                  <a:srgbClr val="000000"/>
                </a:solidFill>
                <a:highlight>
                  <a:srgbClr val="FFFFFF"/>
                </a:highlight>
              </a:rPr>
              <a:t>(Default is 7 days).</a:t>
            </a:r>
            <a:endParaRPr b="1" sz="1000">
              <a:solidFill>
                <a:srgbClr val="000000"/>
              </a:solidFill>
              <a:highlight>
                <a:srgbClr val="FFFFFF"/>
              </a:highlight>
            </a:endParaRPr>
          </a:p>
          <a:p>
            <a:pPr indent="-292100" lvl="0" marL="457200" rtl="0" algn="l">
              <a:spcBef>
                <a:spcPts val="0"/>
              </a:spcBef>
              <a:spcAft>
                <a:spcPts val="0"/>
              </a:spcAft>
              <a:buClr>
                <a:srgbClr val="000000"/>
              </a:buClr>
              <a:buSzPts val="1000"/>
              <a:buChar char="●"/>
            </a:pPr>
            <a:r>
              <a:rPr b="1" lang="en" sz="1000">
                <a:solidFill>
                  <a:srgbClr val="000000"/>
                </a:solidFill>
                <a:highlight>
                  <a:srgbClr val="FFFFFF"/>
                </a:highlight>
              </a:rPr>
              <a:t>Auto pay workers in</a:t>
            </a:r>
            <a:r>
              <a:rPr lang="en" sz="1000">
                <a:solidFill>
                  <a:srgbClr val="000000"/>
                </a:solidFill>
                <a:highlight>
                  <a:srgbClr val="FFFFFF"/>
                </a:highlight>
              </a:rPr>
              <a:t> – Time after which all Workers will be automatically approved. </a:t>
            </a:r>
            <a:r>
              <a:rPr b="1" lang="en" sz="1000">
                <a:solidFill>
                  <a:srgbClr val="000000"/>
                </a:solidFill>
                <a:highlight>
                  <a:srgbClr val="FFFFFF"/>
                </a:highlight>
              </a:rPr>
              <a:t>(Default is 3 days).</a:t>
            </a:r>
            <a:endParaRPr b="1" sz="1000">
              <a:solidFill>
                <a:srgbClr val="000000"/>
              </a:solidFill>
              <a:highlight>
                <a:srgbClr val="FFFFFF"/>
              </a:highlight>
            </a:endParaRPr>
          </a:p>
          <a:p>
            <a:pPr indent="-292100" lvl="0" marL="457200" rtl="0" algn="l">
              <a:spcBef>
                <a:spcPts val="0"/>
              </a:spcBef>
              <a:spcAft>
                <a:spcPts val="0"/>
              </a:spcAft>
              <a:buClr>
                <a:srgbClr val="000000"/>
              </a:buClr>
              <a:buSzPts val="1000"/>
              <a:buChar char="●"/>
            </a:pPr>
            <a:r>
              <a:rPr b="1" lang="en" sz="1000">
                <a:solidFill>
                  <a:srgbClr val="000000"/>
                </a:solidFill>
                <a:highlight>
                  <a:srgbClr val="FFFFFF"/>
                </a:highlight>
              </a:rPr>
              <a:t>Worker Requirements Tab</a:t>
            </a:r>
            <a:r>
              <a:rPr lang="en" sz="1000">
                <a:solidFill>
                  <a:srgbClr val="000000"/>
                </a:solidFill>
                <a:highlight>
                  <a:srgbClr val="FFFFFF"/>
                </a:highlight>
              </a:rPr>
              <a:t> - usually not relevant for us; we don’t typically use “Master Workers” or any other qualifications, as these cost extra money and we usually do not make hypotheses as to why we only need USA workers, for example.</a:t>
            </a:r>
            <a:endParaRPr sz="100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8"/>
          <p:cNvSpPr txBox="1"/>
          <p:nvPr>
            <p:ph idx="1" type="body"/>
          </p:nvPr>
        </p:nvSpPr>
        <p:spPr>
          <a:xfrm>
            <a:off x="311700" y="390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First, you need money; go to My Account &amp; purchase prepaid HITs with the p-card of your choice. Make sure to keep receipts.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Then, go to “Create” -&gt; “New Project” -&gt; Survey Link -&gt; Create Project</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Ours are Survey Links, because we post (Main Menu) links to our </a:t>
            </a:r>
            <a:r>
              <a:rPr lang="en">
                <a:solidFill>
                  <a:schemeClr val="dk1"/>
                </a:solidFill>
              </a:rPr>
              <a:t>JavaScript-based </a:t>
            </a:r>
            <a:r>
              <a:rPr lang="en">
                <a:solidFill>
                  <a:srgbClr val="000000"/>
                </a:solidFill>
              </a:rPr>
              <a:t>task</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Some other labs post qualtrics links here as well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Not actually certain about the other project types</a:t>
            </a:r>
            <a:endParaRPr>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Once you fill out all the other project study type details, then your project will appear under the Create tab. Now you have to hit “Publish Batch” to actually have a batch of your HIT go live.</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Sandbox is organized in the *exact* same way as regular Mturk. However, money does not matter there (it’s fake, since it’s a developer site). </a:t>
            </a:r>
            <a:endParaRPr sz="1400">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get bad reviews / hate mail...</a:t>
            </a:r>
            <a:endParaRPr/>
          </a:p>
        </p:txBody>
      </p:sp>
      <p:sp>
        <p:nvSpPr>
          <p:cNvPr id="479" name="Google Shape;479;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Quite frankly, sometimes mTurkers lie about your task in reviews. There is nothing you can do about that. Don’t sweat the bad reviews/hate mail.</a:t>
            </a:r>
            <a:endParaRPr>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“Wow, this is the most insanely horrible hit I've seen in a long long time. $3 for close to an hour of NO LOGIC button mashing… AVOID.”</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“This is a big fat joke... They just want free data.”</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“Sketchy requester… Just a straight up scam. Glad I warned everyone in the forums and Reddit to avoid this garbage.”</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“It's pretty much a Hell on Earth HIT.”</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“I wish I had read your TO reviews before wasting so much time on this junk!”</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“You must be fun at parties.”</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chemeClr val="dk1"/>
                </a:solidFill>
              </a:rPr>
              <a:t>“I wouldn't do this HIT again or work on his future HITS for double the rate.”</a:t>
            </a:r>
            <a:endParaRPr b="1" sz="1000" u="sng">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MTurk is one of many crowdsourcing sites:</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MTurk consists mostly of Americans and Indians. </a:t>
            </a:r>
            <a:endParaRPr/>
          </a:p>
          <a:p>
            <a:pPr indent="-342900" lvl="0" marL="457200" rtl="0" algn="l">
              <a:spcBef>
                <a:spcPts val="1600"/>
              </a:spcBef>
              <a:spcAft>
                <a:spcPts val="0"/>
              </a:spcAft>
              <a:buSzPts val="1800"/>
              <a:buChar char="●"/>
            </a:pPr>
            <a:r>
              <a:rPr lang="en"/>
              <a:t>Prolific and Clickworker have larger European populations. </a:t>
            </a:r>
            <a:endParaRPr/>
          </a:p>
          <a:p>
            <a:pPr indent="-342900" lvl="0" marL="457200" rtl="0" algn="l">
              <a:spcBef>
                <a:spcPts val="1600"/>
              </a:spcBef>
              <a:spcAft>
                <a:spcPts val="0"/>
              </a:spcAft>
              <a:buSzPts val="1800"/>
              <a:buChar char="●"/>
            </a:pPr>
            <a:r>
              <a:rPr lang="en"/>
              <a:t>Microworkers claims a large South-East Asian population.</a:t>
            </a:r>
            <a:endParaRPr/>
          </a:p>
          <a:p>
            <a:pPr indent="-342900" lvl="0" marL="457200" rtl="0" algn="l">
              <a:spcBef>
                <a:spcPts val="1600"/>
              </a:spcBef>
              <a:spcAft>
                <a:spcPts val="1600"/>
              </a:spcAft>
              <a:buSzPts val="1800"/>
              <a:buChar char="●"/>
            </a:pPr>
            <a:r>
              <a:rPr lang="en"/>
              <a:t>CrowdWorks has a primarily Japanese population.</a:t>
            </a:r>
            <a:endParaRPr/>
          </a:p>
        </p:txBody>
      </p:sp>
      <p:sp>
        <p:nvSpPr>
          <p:cNvPr id="90" name="Google Shape;90;p19"/>
          <p:cNvSpPr txBox="1"/>
          <p:nvPr/>
        </p:nvSpPr>
        <p:spPr>
          <a:xfrm>
            <a:off x="5340775" y="4684250"/>
            <a:ext cx="37407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Stewart, Chandler, and Paolacci, 2017, </a:t>
            </a:r>
            <a:r>
              <a:rPr i="1" lang="en"/>
              <a:t>TiCS</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Sandbox vs. Regular MTurk</a:t>
            </a:r>
            <a:endParaRPr/>
          </a:p>
        </p:txBody>
      </p:sp>
      <p:sp>
        <p:nvSpPr>
          <p:cNvPr id="96" name="Google Shape;96;p20"/>
          <p:cNvSpPr txBox="1"/>
          <p:nvPr>
            <p:ph idx="1" type="body"/>
          </p:nvPr>
        </p:nvSpPr>
        <p:spPr>
          <a:xfrm>
            <a:off x="311700" y="1152475"/>
            <a:ext cx="413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Two websites: </a:t>
            </a:r>
            <a:endParaRPr sz="1800"/>
          </a:p>
          <a:p>
            <a:pPr indent="0" lvl="0" marL="0" rtl="0" algn="l">
              <a:spcBef>
                <a:spcPts val="1600"/>
              </a:spcBef>
              <a:spcAft>
                <a:spcPts val="0"/>
              </a:spcAft>
              <a:buNone/>
            </a:pPr>
            <a:r>
              <a:rPr lang="en" sz="1800"/>
              <a:t>For running real subjects -&gt; </a:t>
            </a:r>
            <a:r>
              <a:rPr lang="en" sz="1800"/>
              <a:t>https://www.mturk.com/mturk/welcome</a:t>
            </a:r>
            <a:r>
              <a:rPr lang="en" sz="1800"/>
              <a:t>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For piloting/debugging (sand box) -&gt; https://workersandbox.mturk.com/mturk/welcome</a:t>
            </a:r>
            <a:endParaRPr sz="1800"/>
          </a:p>
        </p:txBody>
      </p:sp>
      <p:pic>
        <p:nvPicPr>
          <p:cNvPr id="97" name="Google Shape;97;p20"/>
          <p:cNvPicPr preferRelativeResize="0"/>
          <p:nvPr/>
        </p:nvPicPr>
        <p:blipFill>
          <a:blip r:embed="rId3">
            <a:alphaModFix/>
          </a:blip>
          <a:stretch>
            <a:fillRect/>
          </a:stretch>
        </p:blipFill>
        <p:spPr>
          <a:xfrm>
            <a:off x="4594500" y="1017725"/>
            <a:ext cx="4397099" cy="1943669"/>
          </a:xfrm>
          <a:prstGeom prst="rect">
            <a:avLst/>
          </a:prstGeom>
          <a:noFill/>
          <a:ln>
            <a:noFill/>
          </a:ln>
        </p:spPr>
      </p:pic>
      <p:pic>
        <p:nvPicPr>
          <p:cNvPr id="98" name="Google Shape;98;p20"/>
          <p:cNvPicPr preferRelativeResize="0"/>
          <p:nvPr/>
        </p:nvPicPr>
        <p:blipFill>
          <a:blip r:embed="rId4">
            <a:alphaModFix/>
          </a:blip>
          <a:stretch>
            <a:fillRect/>
          </a:stretch>
        </p:blipFill>
        <p:spPr>
          <a:xfrm>
            <a:off x="4899300" y="3113794"/>
            <a:ext cx="3841257" cy="18773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Who are those people on Mturk?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