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38" autoAdjust="0"/>
  </p:normalViewPr>
  <p:slideViewPr>
    <p:cSldViewPr snapToGrid="0">
      <p:cViewPr varScale="1">
        <p:scale>
          <a:sx n="112" d="100"/>
          <a:sy n="112" d="100"/>
        </p:scale>
        <p:origin x="150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YoaZ5RlpSb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cambridgebrainsciences.com/science/tasks/digit-spa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18fcb8b6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18fcb8b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18fcb8b6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18fcb8b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43c824d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843c824d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843c824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843c824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https://www.youtube.com/watch?v=YoaZ5RlpSbg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43c824d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43c824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843c824d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843c824d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https://www.cambridgebrainsciences.com/science/tasks/digit-span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How to take the Digit Span Test</a:t>
            </a:r>
            <a:endParaRPr/>
          </a:p>
          <a:p>
            <a:pPr marL="0" lvl="0" indent="0" algn="l" rtl="0">
              <a:spcBef>
                <a:spcPts val="0"/>
              </a:spcBef>
              <a:spcAft>
                <a:spcPts val="0"/>
              </a:spcAft>
              <a:buClr>
                <a:schemeClr val="dk1"/>
              </a:buClr>
              <a:buSzPts val="1100"/>
              <a:buFont typeface="Arial"/>
              <a:buNone/>
            </a:pPr>
            <a:r>
              <a:rPr lang="en"/>
              <a:t>A sequence of numbers appears on the screen, one at a time. At the sound of the beep, users click the numbers in the same order. The number of digits increases with correct answers, and performance is indicated by the average number of digits correctly remembered.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18fcb8b6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18fcb8b6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18fcb8b6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18fcb8b6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Brain lesions impairing attentional control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‘Neglect syndrome’, or ‘hemi-spatial neglect’ is reflected in the patient’s marked inability to attend to the left side of personal and extra-personal space (and even to internal, memory representations!). Importantly, these patients’ eyesight and visual cortex function just fine, indicating that their specific deficit is attentional in nature.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attentional nature of this syndrome is also confirmed by the phenomenon of ‘extinction’: patients can often detect an object that is presented to their left side in isolation, but fail to notice the object if it is accompanied by another object in the right visual field. The latter seems to win the competition for attentional resources</a:t>
            </a:r>
            <a:endParaRPr/>
          </a:p>
          <a:p>
            <a:pPr marL="0" lvl="0" indent="0" algn="l" rtl="0">
              <a:spcBef>
                <a:spcPts val="0"/>
              </a:spcBef>
              <a:spcAft>
                <a:spcPts val="0"/>
              </a:spcAft>
              <a:buNone/>
            </a:pPr>
            <a:endParaRPr/>
          </a:p>
          <a:p>
            <a:pPr marL="0" lvl="0" indent="0" algn="l" rtl="0">
              <a:spcBef>
                <a:spcPts val="0"/>
              </a:spcBef>
              <a:spcAft>
                <a:spcPts val="0"/>
              </a:spcAft>
              <a:buNone/>
            </a:pPr>
            <a:r>
              <a:rPr lang="en"/>
              <a:t>‘Neglect syndrome’ is seen most frequently after lesions to the right inferior parietal cortex (typically due to stroke affecting the right middle or posterior cerebral arteries), but can also result from more anterior lesions, and many researchers view neglect as a ‘disconnection syndrome’ disrupting the right side of the ‘spatial attention network’.</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18fcb8b6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18fcb8b6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8fcb8b6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18fcb8b6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Attention can be guided endogenously (‘top-down’, i.e. by our internal goals) or exogenously (‘bottom-up’, i.e. by salient stimulus features of the environment). Fig.: a typical endogenous cuing study (‘Posner task’), where target detection times are fastest following valid cues, and slowest following invalid cues.</a:t>
            </a:r>
            <a:endParaRPr/>
          </a:p>
          <a:p>
            <a:pPr marL="0" lvl="0" indent="0" algn="l" rtl="0">
              <a:spcBef>
                <a:spcPts val="0"/>
              </a:spcBef>
              <a:spcAft>
                <a:spcPts val="0"/>
              </a:spcAft>
              <a:buNone/>
            </a:pPr>
            <a:endParaRPr/>
          </a:p>
          <a:p>
            <a:pPr marL="0" lvl="0" indent="0" algn="l" rtl="0">
              <a:spcBef>
                <a:spcPts val="0"/>
              </a:spcBef>
              <a:spcAft>
                <a:spcPts val="0"/>
              </a:spcAft>
              <a:buNone/>
            </a:pPr>
            <a:r>
              <a:rPr lang="en"/>
              <a:t>For studying the neural substrates of attention, it is particularly interesting to distinguish activity related to the cue period from that of the target period. Cue period activity is considered to reflect ‘pure’ top-down attention, whereas the target period captures a mix of processes, incl. target detection and response selection. In order to statistically separate cue- from target-related activity, fMRI studies tend to use a long (and ‘jittered’) cue period.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37a00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37a00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18fcb8b6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18fcb8b6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 a typical exogenous cuing study, where salient but task-irrelevant stimuli attract attention (‘attentional capture’). Note that the capture effect starts early, is short-lived, and reverses if the salient distracter stimulus precedes the target by more than circa 300ms (‘inhibition of return’).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neural correlates of exogenous orienting are harder to study, since it is tricky to dissociate the (visual) responses to a salient external stimulus from the attentional orienting response itself</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18fcb8b6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18fcb8b6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Importantly, top-down and bottom-up influences on attention interact, as evident in the finding of “contingent capture”: When asked to detect the location of a color “singleton” stimulus (here, the red “=“ symbol), subjects’ spatial attention will be captured “bottom-up” by a preceding cue only if it is a color cue (i.e., relevant to the current task set), but not if it is a sudden-onset cue (not relevant to task, but usually a potent stimulus to capture attention).</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18fcb8b6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18fcb8b6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18fcb8b6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18fcb8b6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837a0052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837a0052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18fcb8b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18fcb8b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843c824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843c824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837a0052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837a0052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8fcb8b6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18fcb8b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37a0052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37a0052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843c824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843c82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837a0052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837a005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19005da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19005da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843c824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843c824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843c824d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843c824d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Figs: mine from TMS project &amp; PDR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vimeo.com/331272529"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YoaZ5RlpSb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hyperlink" Target="https://dualtask.org/how-to-multitask/"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4jqtp-bTKQ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hyperlink" Target="http://cognitivefun.net/test/4"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cognitivefun.net/test/22" TargetMode="External"/><Relationship Id="rId5" Type="http://schemas.openxmlformats.org/officeDocument/2006/relationships/hyperlink" Target="http://cognitivefun.net/test/10" TargetMode="External"/><Relationship Id="rId4" Type="http://schemas.openxmlformats.org/officeDocument/2006/relationships/hyperlink" Target="http://cognitivefun.net/test/2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d4FhZs-m7hA"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qz.com/1246898/psychology-will-fail-if-it-keeps-using-ancient-words-like-attention-and-memor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vimeo.com/331272529" TargetMode="External"/><Relationship Id="rId4" Type="http://schemas.openxmlformats.org/officeDocument/2006/relationships/hyperlink" Target="https://nbrosowsky.github.io/online-psychology-demos/task-switching/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qz.com/1246898/psychology-will-fail-if-it-keeps-using-ancient-words-like-attention-and-memory/"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s://vimeo.com/331272529" TargetMode="External"/><Relationship Id="rId4" Type="http://schemas.openxmlformats.org/officeDocument/2006/relationships/hyperlink" Target="https://nbrosowsky.github.io/online-psychology-demos/task-switching/index.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tinyurl.com/PSY102MinutePaperMay2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nbrosowsky.github.io/online-psychology-demos/task-switching/index.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psych.hanover.edu/JavaTest/CLE/Cognition_js/exp/dualTas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5 (05/21/19): Attention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 multitasking</a:t>
            </a:r>
            <a:endParaRPr/>
          </a:p>
        </p:txBody>
      </p:sp>
      <p:pic>
        <p:nvPicPr>
          <p:cNvPr id="151" name="Google Shape;151;p22"/>
          <p:cNvPicPr preferRelativeResize="0"/>
          <p:nvPr/>
        </p:nvPicPr>
        <p:blipFill>
          <a:blip r:embed="rId3">
            <a:alphaModFix/>
          </a:blip>
          <a:stretch>
            <a:fillRect/>
          </a:stretch>
        </p:blipFill>
        <p:spPr>
          <a:xfrm>
            <a:off x="1747838" y="1352338"/>
            <a:ext cx="5648325" cy="2847975"/>
          </a:xfrm>
          <a:prstGeom prst="rect">
            <a:avLst/>
          </a:prstGeom>
          <a:noFill/>
          <a:ln>
            <a:noFill/>
          </a:ln>
        </p:spPr>
      </p:pic>
      <p:sp>
        <p:nvSpPr>
          <p:cNvPr id="152" name="Google Shape;152;p22"/>
          <p:cNvSpPr txBox="1"/>
          <p:nvPr/>
        </p:nvSpPr>
        <p:spPr>
          <a:xfrm>
            <a:off x="7024900" y="4650400"/>
            <a:ext cx="20787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Ophir et al., 2009, PNAS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93700" y="206000"/>
            <a:ext cx="6723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Self-Report &amp; Other Measures</a:t>
            </a:r>
            <a:endParaRPr/>
          </a:p>
        </p:txBody>
      </p:sp>
      <p:pic>
        <p:nvPicPr>
          <p:cNvPr id="158" name="Google Shape;158;p23"/>
          <p:cNvPicPr preferRelativeResize="0"/>
          <p:nvPr/>
        </p:nvPicPr>
        <p:blipFill>
          <a:blip r:embed="rId3">
            <a:alphaModFix/>
          </a:blip>
          <a:stretch>
            <a:fillRect/>
          </a:stretch>
        </p:blipFill>
        <p:spPr>
          <a:xfrm>
            <a:off x="337738" y="1117175"/>
            <a:ext cx="7834933" cy="3775300"/>
          </a:xfrm>
          <a:prstGeom prst="rect">
            <a:avLst/>
          </a:prstGeom>
          <a:noFill/>
          <a:ln>
            <a:noFill/>
          </a:ln>
        </p:spPr>
      </p:pic>
      <p:sp>
        <p:nvSpPr>
          <p:cNvPr id="159" name="Google Shape;159;p23"/>
          <p:cNvSpPr txBox="1"/>
          <p:nvPr/>
        </p:nvSpPr>
        <p:spPr>
          <a:xfrm>
            <a:off x="6493850" y="4741425"/>
            <a:ext cx="26172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Ravizza et al., 2018, Psych Sci</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893700" y="434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Is this research best applied to driving contexts?</a:t>
            </a:r>
            <a:endParaRPr/>
          </a:p>
        </p:txBody>
      </p:sp>
      <p:sp>
        <p:nvSpPr>
          <p:cNvPr id="165" name="Google Shape;165;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https://vimeo.com/331272529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93700" y="206000"/>
            <a:ext cx="7246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Monetizing Dual-tasking Research</a:t>
            </a:r>
            <a:endParaRPr sz="3000"/>
          </a:p>
        </p:txBody>
      </p:sp>
      <p:pic>
        <p:nvPicPr>
          <p:cNvPr id="171" name="Google Shape;171;p25" descr="Advanced dual-task training for sports performance enhancement" title="NeuroTracker Dual Task training">
            <a:hlinkClick r:id="rId3"/>
          </p:cNvPr>
          <p:cNvPicPr preferRelativeResize="0"/>
          <p:nvPr/>
        </p:nvPicPr>
        <p:blipFill>
          <a:blip r:embed="rId4">
            <a:alphaModFix/>
          </a:blip>
          <a:stretch>
            <a:fillRect/>
          </a:stretch>
        </p:blipFill>
        <p:spPr>
          <a:xfrm>
            <a:off x="2286000" y="1177863"/>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Multitask”</a:t>
            </a:r>
            <a:endParaRPr/>
          </a:p>
        </p:txBody>
      </p:sp>
      <p:sp>
        <p:nvSpPr>
          <p:cNvPr id="177" name="Google Shape;177;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u="sng">
                <a:solidFill>
                  <a:schemeClr val="hlink"/>
                </a:solidFill>
                <a:hlinkClick r:id="rId3"/>
              </a:rPr>
              <a:t>https://dualtask.org/how-to-multitask/</a:t>
            </a:r>
            <a:endParaRPr sz="2400"/>
          </a:p>
          <a:p>
            <a:pPr marL="0" lvl="0" indent="0" algn="l" rtl="0">
              <a:spcBef>
                <a:spcPts val="600"/>
              </a:spcBef>
              <a:spcAft>
                <a:spcPts val="0"/>
              </a:spcAft>
              <a:buNone/>
            </a:pPr>
            <a:endParaRPr/>
          </a:p>
          <a:p>
            <a:pPr marL="0" lvl="0" indent="0" algn="l" rtl="0">
              <a:spcBef>
                <a:spcPts val="600"/>
              </a:spcBef>
              <a:spcAft>
                <a:spcPts val="0"/>
              </a:spcAft>
              <a:buNone/>
            </a:pPr>
            <a:r>
              <a:rPr lang="en" sz="1800"/>
              <a:t>1. Don’t think you can actually do two things at once. </a:t>
            </a:r>
            <a:endParaRPr sz="1800"/>
          </a:p>
          <a:p>
            <a:pPr marL="0" lvl="0" indent="0" algn="l" rtl="0">
              <a:spcBef>
                <a:spcPts val="600"/>
              </a:spcBef>
              <a:spcAft>
                <a:spcPts val="0"/>
              </a:spcAft>
              <a:buNone/>
            </a:pPr>
            <a:r>
              <a:rPr lang="en" sz="1800"/>
              <a:t>2. Prioritize.</a:t>
            </a:r>
            <a:endParaRPr sz="1800"/>
          </a:p>
          <a:p>
            <a:pPr marL="0" lvl="0" indent="0" algn="l" rtl="0">
              <a:spcBef>
                <a:spcPts val="600"/>
              </a:spcBef>
              <a:spcAft>
                <a:spcPts val="0"/>
              </a:spcAft>
              <a:buNone/>
            </a:pPr>
            <a:r>
              <a:rPr lang="en" sz="1800"/>
              <a:t>3. Immerse yourself in your immediate task, but don’t forget what remains to be done next.</a:t>
            </a:r>
            <a:endParaRPr sz="1800"/>
          </a:p>
          <a:p>
            <a:pPr marL="0" lvl="0" indent="0" algn="l" rtl="0">
              <a:spcBef>
                <a:spcPts val="600"/>
              </a:spcBef>
              <a:spcAft>
                <a:spcPts val="0"/>
              </a:spcAft>
              <a:buNone/>
            </a:pPr>
            <a:r>
              <a:rPr lang="en" sz="1800"/>
              <a:t>4. Depend on routines — and compare new tasks with old ones.</a:t>
            </a:r>
            <a:endParaRPr sz="1800"/>
          </a:p>
          <a:p>
            <a:pPr marL="0" lvl="0" indent="0" algn="l" rtl="0">
              <a:spcBef>
                <a:spcPts val="600"/>
              </a:spcBef>
              <a:spcAft>
                <a:spcPts val="0"/>
              </a:spcAft>
              <a:buNone/>
            </a:pPr>
            <a:r>
              <a:rPr lang="en" sz="1800"/>
              <a:t>5. Make schedules, not to-do lists. </a:t>
            </a:r>
            <a:endParaRPr sz="1800"/>
          </a:p>
          <a:p>
            <a:pPr marL="0" lvl="0" indent="0" algn="l" rtl="0">
              <a:spcBef>
                <a:spcPts val="600"/>
              </a:spcBef>
              <a:spcAft>
                <a:spcPts val="0"/>
              </a:spcAft>
              <a:buNone/>
            </a:pPr>
            <a:endParaRPr sz="900">
              <a:solidFill>
                <a:schemeClr val="dk1"/>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Digit Span, Classic Working Memory Capacity Task</a:t>
            </a:r>
            <a:endParaRPr sz="3000"/>
          </a:p>
        </p:txBody>
      </p:sp>
      <p:pic>
        <p:nvPicPr>
          <p:cNvPr id="183" name="Google Shape;183;p27" title="Digit Span">
            <a:hlinkClick r:id="rId3"/>
          </p:cNvPr>
          <p:cNvPicPr preferRelativeResize="0"/>
          <p:nvPr/>
        </p:nvPicPr>
        <p:blipFill>
          <a:blip r:embed="rId4">
            <a:alphaModFix/>
          </a:blip>
          <a:stretch>
            <a:fillRect/>
          </a:stretch>
        </p:blipFill>
        <p:spPr>
          <a:xfrm>
            <a:off x="1839000" y="1238538"/>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893700" y="206000"/>
            <a:ext cx="7496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working memory paradigms</a:t>
            </a:r>
            <a:endParaRPr/>
          </a:p>
        </p:txBody>
      </p:sp>
      <p:sp>
        <p:nvSpPr>
          <p:cNvPr id="189" name="Google Shape;189;p2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Working memory (n-back paradigm): </a:t>
            </a:r>
            <a:r>
              <a:rPr lang="en" sz="2400" u="sng">
                <a:solidFill>
                  <a:schemeClr val="hlink"/>
                </a:solidFill>
                <a:hlinkClick r:id="rId3"/>
              </a:rPr>
              <a:t>http://cognitivefun.net/test/4</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Spatial working memory: </a:t>
            </a:r>
            <a:r>
              <a:rPr lang="en" sz="2400" u="sng">
                <a:solidFill>
                  <a:schemeClr val="hlink"/>
                </a:solidFill>
                <a:hlinkClick r:id="rId4"/>
              </a:rPr>
              <a:t>http://cognitivefun.net/test/23</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Others: </a:t>
            </a:r>
            <a:r>
              <a:rPr lang="en" sz="2400" u="sng">
                <a:solidFill>
                  <a:schemeClr val="hlink"/>
                </a:solidFill>
                <a:hlinkClick r:id="rId5"/>
              </a:rPr>
              <a:t>http://cognitivefun.net/test/10</a:t>
            </a:r>
            <a:r>
              <a:rPr lang="en" sz="2400"/>
              <a:t>, </a:t>
            </a:r>
            <a:r>
              <a:rPr lang="en" sz="2400" u="sng">
                <a:solidFill>
                  <a:schemeClr val="hlink"/>
                </a:solidFill>
                <a:hlinkClick r:id="rId6"/>
              </a:rPr>
              <a:t>http://cognitivefun.net/test/22</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893700" y="206000"/>
            <a:ext cx="7510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Attentional Control - Neglect syndrome</a:t>
            </a:r>
            <a:endParaRPr sz="3000"/>
          </a:p>
        </p:txBody>
      </p:sp>
      <p:pic>
        <p:nvPicPr>
          <p:cNvPr id="195" name="Google Shape;195;p29"/>
          <p:cNvPicPr preferRelativeResize="0"/>
          <p:nvPr/>
        </p:nvPicPr>
        <p:blipFill>
          <a:blip r:embed="rId3">
            <a:alphaModFix/>
          </a:blip>
          <a:stretch>
            <a:fillRect/>
          </a:stretch>
        </p:blipFill>
        <p:spPr>
          <a:xfrm>
            <a:off x="469500" y="1238538"/>
            <a:ext cx="5025011" cy="3775313"/>
          </a:xfrm>
          <a:prstGeom prst="rect">
            <a:avLst/>
          </a:prstGeom>
          <a:noFill/>
          <a:ln>
            <a:noFill/>
          </a:ln>
        </p:spPr>
      </p:pic>
      <p:pic>
        <p:nvPicPr>
          <p:cNvPr id="196" name="Google Shape;196;p29"/>
          <p:cNvPicPr preferRelativeResize="0"/>
          <p:nvPr/>
        </p:nvPicPr>
        <p:blipFill>
          <a:blip r:embed="rId4">
            <a:alphaModFix/>
          </a:blip>
          <a:stretch>
            <a:fillRect/>
          </a:stretch>
        </p:blipFill>
        <p:spPr>
          <a:xfrm>
            <a:off x="5578686" y="1869763"/>
            <a:ext cx="3344689" cy="25128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893700" y="206000"/>
            <a:ext cx="7469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Attentional Control - Neglect syndrome</a:t>
            </a:r>
            <a:endParaRPr/>
          </a:p>
        </p:txBody>
      </p:sp>
      <p:pic>
        <p:nvPicPr>
          <p:cNvPr id="202" name="Google Shape;202;p30" descr="Patients could get hemispatial neglect syndrome after a stroke. Two patients explain the disruption to their everyday lives due to this syndrome. For more information about Stroke - got to http://www.strokefoundation.com" title="Hemispatial Neglect Syndrome | StrokeFoundation.com">
            <a:hlinkClick r:id="rId3"/>
          </p:cNvPr>
          <p:cNvPicPr preferRelativeResize="0"/>
          <p:nvPr/>
        </p:nvPicPr>
        <p:blipFill>
          <a:blip r:embed="rId4">
            <a:alphaModFix/>
          </a:blip>
          <a:stretch>
            <a:fillRect/>
          </a:stretch>
        </p:blipFill>
        <p:spPr>
          <a:xfrm>
            <a:off x="1839000" y="1229438"/>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Endogenous Cueing (Posner)</a:t>
            </a:r>
            <a:endParaRPr/>
          </a:p>
        </p:txBody>
      </p:sp>
      <p:pic>
        <p:nvPicPr>
          <p:cNvPr id="208" name="Google Shape;208;p31"/>
          <p:cNvPicPr preferRelativeResize="0"/>
          <p:nvPr/>
        </p:nvPicPr>
        <p:blipFill>
          <a:blip r:embed="rId3">
            <a:alphaModFix/>
          </a:blip>
          <a:stretch>
            <a:fillRect/>
          </a:stretch>
        </p:blipFill>
        <p:spPr>
          <a:xfrm>
            <a:off x="1612500" y="1215788"/>
            <a:ext cx="5025011" cy="3775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613950" y="1373600"/>
            <a:ext cx="80955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dirty="0"/>
              <a:t>LO1: Continue to build a supportive classroom culture &amp; discuss science communication</a:t>
            </a:r>
            <a:endParaRPr sz="1400" dirty="0"/>
          </a:p>
          <a:p>
            <a:pPr marL="914400" lvl="1" indent="-317500" algn="l" rtl="0">
              <a:spcBef>
                <a:spcPts val="0"/>
              </a:spcBef>
              <a:spcAft>
                <a:spcPts val="0"/>
              </a:spcAft>
              <a:buSzPts val="1400"/>
              <a:buChar char="○"/>
            </a:pPr>
            <a:r>
              <a:rPr lang="en" sz="1400" dirty="0"/>
              <a:t>Gallery walk: peer feedback on headline/lead assignment, given assignment</a:t>
            </a:r>
            <a:endParaRPr sz="1400" dirty="0"/>
          </a:p>
          <a:p>
            <a:pPr marL="457200" lvl="0" indent="-317500" algn="l" rtl="0">
              <a:spcBef>
                <a:spcPts val="0"/>
              </a:spcBef>
              <a:spcAft>
                <a:spcPts val="0"/>
              </a:spcAft>
              <a:buSzPts val="1400"/>
              <a:buAutoNum type="arabicPeriod"/>
            </a:pPr>
            <a:r>
              <a:rPr lang="en" sz="1400" b="1" dirty="0"/>
              <a:t>LO2: Define, identify, and apply previous constructs that we have discussed in class</a:t>
            </a:r>
            <a:endParaRPr sz="1400" b="1" dirty="0"/>
          </a:p>
          <a:p>
            <a:pPr marL="914400" lvl="1" indent="-317500" algn="l" rtl="0">
              <a:spcBef>
                <a:spcPts val="0"/>
              </a:spcBef>
              <a:spcAft>
                <a:spcPts val="0"/>
              </a:spcAft>
              <a:buSzPts val="1400"/>
              <a:buChar char="○"/>
            </a:pPr>
            <a:r>
              <a:rPr lang="en" sz="1400" dirty="0"/>
              <a:t>Quiz on material that we have covered from Wednesday last week to today: multiple choice &amp; short answer</a:t>
            </a:r>
            <a:endParaRPr sz="1400" dirty="0"/>
          </a:p>
          <a:p>
            <a:pPr marL="457200" lvl="0" indent="-317500" algn="l" rtl="0">
              <a:spcBef>
                <a:spcPts val="0"/>
              </a:spcBef>
              <a:spcAft>
                <a:spcPts val="0"/>
              </a:spcAft>
              <a:buSzPts val="1400"/>
              <a:buAutoNum type="arabicPeriod"/>
            </a:pPr>
            <a:r>
              <a:rPr lang="en" sz="1400" b="1" dirty="0"/>
              <a:t>LO3: Apply principles of good science communication</a:t>
            </a:r>
            <a:endParaRPr sz="1400" b="1" dirty="0"/>
          </a:p>
          <a:p>
            <a:pPr marL="914400" lvl="1" indent="-317500" algn="l" rtl="0">
              <a:spcBef>
                <a:spcPts val="0"/>
              </a:spcBef>
              <a:spcAft>
                <a:spcPts val="0"/>
              </a:spcAft>
              <a:buSzPts val="1400"/>
              <a:buChar char="○"/>
            </a:pPr>
            <a:r>
              <a:rPr lang="en" sz="1400" dirty="0"/>
              <a:t>Compare &amp; contrast the Hidden Brain podcasts, which were loosely on "attention”</a:t>
            </a:r>
            <a:endParaRPr sz="1400" dirty="0"/>
          </a:p>
          <a:p>
            <a:pPr marL="914400" lvl="1" indent="-317500" algn="l" rtl="0">
              <a:spcBef>
                <a:spcPts val="0"/>
              </a:spcBef>
              <a:spcAft>
                <a:spcPts val="0"/>
              </a:spcAft>
              <a:buSzPts val="1400"/>
              <a:buChar char="○"/>
            </a:pPr>
            <a:r>
              <a:rPr lang="en" sz="1400" dirty="0"/>
              <a:t>Discuss what made the podcasts an ineffective or effective piece of SciComm</a:t>
            </a:r>
            <a:endParaRPr sz="1400" dirty="0"/>
          </a:p>
          <a:p>
            <a:pPr marL="914400" lvl="1" indent="-317500" algn="l" rtl="0">
              <a:spcBef>
                <a:spcPts val="0"/>
              </a:spcBef>
              <a:spcAft>
                <a:spcPts val="0"/>
              </a:spcAft>
              <a:buSzPts val="1400"/>
              <a:buChar char="○"/>
            </a:pPr>
            <a:r>
              <a:rPr lang="en" sz="1400" dirty="0"/>
              <a:t>How do lay theories of attention (e.g., NPR podcast) fit in with these theories? Contrast with </a:t>
            </a:r>
            <a:r>
              <a:rPr lang="en" sz="1400" u="sng" dirty="0">
                <a:solidFill>
                  <a:schemeClr val="hlink"/>
                </a:solidFill>
                <a:hlinkClick r:id="rId3"/>
              </a:rPr>
              <a:t>Russ Poldrack</a:t>
            </a:r>
            <a:r>
              <a:rPr lang="en" sz="1400" dirty="0"/>
              <a:t> blog post.</a:t>
            </a:r>
            <a:endParaRPr sz="1400" dirty="0"/>
          </a:p>
          <a:p>
            <a:pPr marL="457200" lvl="0" indent="-317500" algn="l" rtl="0">
              <a:spcBef>
                <a:spcPts val="0"/>
              </a:spcBef>
              <a:spcAft>
                <a:spcPts val="0"/>
              </a:spcAft>
              <a:buSzPts val="1400"/>
              <a:buAutoNum type="arabicPeriod"/>
            </a:pPr>
            <a:r>
              <a:rPr lang="en" sz="1400" b="1" dirty="0"/>
              <a:t>LO4: Describe the paradigms &amp; principles associated with multi-tasking &amp; attentional control</a:t>
            </a:r>
            <a:endParaRPr sz="1400" b="1" dirty="0"/>
          </a:p>
          <a:p>
            <a:pPr marL="914400" lvl="1" indent="-317500" algn="l" rtl="0">
              <a:spcBef>
                <a:spcPts val="0"/>
              </a:spcBef>
              <a:spcAft>
                <a:spcPts val="0"/>
              </a:spcAft>
              <a:buSzPts val="1400"/>
              <a:buChar char="○"/>
            </a:pPr>
            <a:r>
              <a:rPr lang="en" sz="1400" dirty="0"/>
              <a:t>Demo on </a:t>
            </a:r>
            <a:r>
              <a:rPr lang="en" sz="1400" u="sng" dirty="0">
                <a:solidFill>
                  <a:schemeClr val="hlink"/>
                </a:solidFill>
                <a:hlinkClick r:id="rId4"/>
              </a:rPr>
              <a:t>task-switching</a:t>
            </a:r>
            <a:r>
              <a:rPr lang="en" sz="1400" dirty="0"/>
              <a:t> (and dual-tasking), video on </a:t>
            </a:r>
            <a:r>
              <a:rPr lang="en" sz="1400" u="sng" dirty="0">
                <a:solidFill>
                  <a:schemeClr val="hlink"/>
                </a:solidFill>
                <a:hlinkClick r:id="rId5"/>
              </a:rPr>
              <a:t>cognitive science &amp; driving</a:t>
            </a:r>
            <a:endParaRPr sz="1400" u="sng" dirty="0">
              <a:solidFill>
                <a:schemeClr val="hlink"/>
              </a:solidFill>
              <a:hlinkClick r:id="rId5"/>
            </a:endParaRPr>
          </a:p>
          <a:p>
            <a:pPr marL="914400" lvl="1" indent="-317500" algn="l" rtl="0">
              <a:spcBef>
                <a:spcPts val="0"/>
              </a:spcBef>
              <a:spcAft>
                <a:spcPts val="0"/>
              </a:spcAft>
              <a:buSzPts val="1400"/>
              <a:buChar char="○"/>
            </a:pPr>
            <a:r>
              <a:rPr lang="en" sz="1400" dirty="0"/>
              <a:t>Lecture/guide on current research</a:t>
            </a:r>
            <a:endParaRPr sz="1400" dirty="0"/>
          </a:p>
          <a:p>
            <a:pPr marL="457200" lvl="0" indent="-317500" algn="l" rtl="0">
              <a:spcBef>
                <a:spcPts val="0"/>
              </a:spcBef>
              <a:spcAft>
                <a:spcPts val="0"/>
              </a:spcAft>
              <a:buSzPts val="1400"/>
              <a:buAutoNum type="arabicPeriod"/>
            </a:pPr>
            <a:r>
              <a:rPr lang="en" sz="1400" b="1" dirty="0">
                <a:solidFill>
                  <a:srgbClr val="FF0000"/>
                </a:solidFill>
              </a:rPr>
              <a:t>LO5: Summarize and critically analyze academic journal articles - </a:t>
            </a:r>
            <a:r>
              <a:rPr lang="en-US" sz="1400" b="1" dirty="0">
                <a:solidFill>
                  <a:srgbClr val="FF0000"/>
                </a:solidFill>
              </a:rPr>
              <a:t>tomorrow</a:t>
            </a:r>
            <a:endParaRPr sz="1400" b="1" dirty="0">
              <a:solidFill>
                <a:srgbClr val="FF0000"/>
              </a:solidFill>
            </a:endParaRPr>
          </a:p>
          <a:p>
            <a:pPr marL="914400" lvl="1" indent="-317500" algn="l" rtl="0">
              <a:spcBef>
                <a:spcPts val="0"/>
              </a:spcBef>
              <a:spcAft>
                <a:spcPts val="0"/>
              </a:spcAft>
              <a:buSzPts val="1400"/>
              <a:buChar char="○"/>
            </a:pPr>
            <a:r>
              <a:rPr lang="en" sz="1400" dirty="0">
                <a:solidFill>
                  <a:srgbClr val="FF0000"/>
                </a:solidFill>
              </a:rPr>
              <a:t>Discuss Wechsler et al. (2018) &amp; Seli et al. (2018) - </a:t>
            </a:r>
            <a:r>
              <a:rPr lang="en-US" sz="1400" dirty="0">
                <a:solidFill>
                  <a:srgbClr val="FF0000"/>
                </a:solidFill>
              </a:rPr>
              <a:t>tomorrow</a:t>
            </a:r>
            <a:endParaRPr sz="1400" dirty="0">
              <a:solidFill>
                <a:srgbClr val="FF0000"/>
              </a:solidFill>
            </a:endParaRPr>
          </a:p>
          <a:p>
            <a:pPr marL="0" lvl="0" indent="0" algn="l" rtl="0">
              <a:spcBef>
                <a:spcPts val="600"/>
              </a:spcBef>
              <a:spcAft>
                <a:spcPts val="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Exogenous Cueing</a:t>
            </a:r>
            <a:endParaRPr/>
          </a:p>
        </p:txBody>
      </p:sp>
      <p:pic>
        <p:nvPicPr>
          <p:cNvPr id="214" name="Google Shape;214;p32"/>
          <p:cNvPicPr preferRelativeResize="0"/>
          <p:nvPr/>
        </p:nvPicPr>
        <p:blipFill>
          <a:blip r:embed="rId3">
            <a:alphaModFix/>
          </a:blip>
          <a:stretch>
            <a:fillRect/>
          </a:stretch>
        </p:blipFill>
        <p:spPr>
          <a:xfrm>
            <a:off x="2059500" y="1229438"/>
            <a:ext cx="5025011" cy="3775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Contingent Capture</a:t>
            </a:r>
            <a:br>
              <a:rPr lang="en" dirty="0"/>
            </a:br>
            <a:r>
              <a:rPr lang="en" sz="2000" dirty="0"/>
              <a:t>interaction of top-down vs. bottom-up</a:t>
            </a:r>
            <a:endParaRPr sz="2000" dirty="0"/>
          </a:p>
        </p:txBody>
      </p:sp>
      <p:pic>
        <p:nvPicPr>
          <p:cNvPr id="220" name="Google Shape;220;p33"/>
          <p:cNvPicPr preferRelativeResize="0"/>
          <p:nvPr/>
        </p:nvPicPr>
        <p:blipFill>
          <a:blip r:embed="rId3">
            <a:alphaModFix/>
          </a:blip>
          <a:stretch>
            <a:fillRect/>
          </a:stretch>
        </p:blipFill>
        <p:spPr>
          <a:xfrm>
            <a:off x="2770713" y="1174863"/>
            <a:ext cx="2708578" cy="3775313"/>
          </a:xfrm>
          <a:prstGeom prst="rect">
            <a:avLst/>
          </a:prstGeom>
          <a:noFill/>
          <a:ln>
            <a:noFill/>
          </a:ln>
        </p:spPr>
      </p:pic>
      <p:sp>
        <p:nvSpPr>
          <p:cNvPr id="221" name="Google Shape;221;p33"/>
          <p:cNvSpPr txBox="1"/>
          <p:nvPr/>
        </p:nvSpPr>
        <p:spPr>
          <a:xfrm>
            <a:off x="6712475" y="4706925"/>
            <a:ext cx="23331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Folk et al., 1992, JEP:HPP</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227" name="Google Shape;227;p34"/>
          <p:cNvSpPr txBox="1">
            <a:spLocks noGrp="1"/>
          </p:cNvSpPr>
          <p:nvPr>
            <p:ph type="body" idx="1"/>
          </p:nvPr>
        </p:nvSpPr>
        <p:spPr>
          <a:xfrm>
            <a:off x="893700" y="1068800"/>
            <a:ext cx="7537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Multitasking is thought to sap executive function resources, such that high media multitaskers are the most easily distracted and perform worse working memory tasks , and can be measured by task-switching, dual-tasking, and self-report measures.</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Attention can be directed internally (like working memory) or externally, and can be measured endogenously (top-down, by internal goals) or exogenously (bottom-up, by stimulus salience).</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You can’t pay attention to all things in your environment (cc: change blindness), and certain conditions also result in attentional deficits (cc: hemispatial neglect/neglect syndrome).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Wechsler et al. (2018) &amp; Seli et al. (2018)</a:t>
            </a:r>
            <a:endParaRPr/>
          </a:p>
        </p:txBody>
      </p:sp>
      <p:sp>
        <p:nvSpPr>
          <p:cNvPr id="233" name="Google Shape;233;p3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Summarize and critically analyze academic journal articles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Quiz + Fill out Participation &amp; Minute Paper</a:t>
            </a:r>
            <a:endParaRPr/>
          </a:p>
        </p:txBody>
      </p:sp>
      <p:sp>
        <p:nvSpPr>
          <p:cNvPr id="239" name="Google Shape;239;p3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Define, identify, and apply previous constructs that we have discussed in class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245" name="Google Shape;245;p37"/>
          <p:cNvSpPr txBox="1">
            <a:spLocks noGrp="1"/>
          </p:cNvSpPr>
          <p:nvPr>
            <p:ph type="body" idx="1"/>
          </p:nvPr>
        </p:nvSpPr>
        <p:spPr>
          <a:xfrm>
            <a:off x="613950" y="1373600"/>
            <a:ext cx="80955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dirty="0"/>
              <a:t>LO1: Continue to build a supportive classroom culture &amp; discuss science communication</a:t>
            </a:r>
            <a:endParaRPr sz="1400" dirty="0"/>
          </a:p>
          <a:p>
            <a:pPr marL="914400" lvl="1" indent="-317500" algn="l" rtl="0">
              <a:spcBef>
                <a:spcPts val="0"/>
              </a:spcBef>
              <a:spcAft>
                <a:spcPts val="0"/>
              </a:spcAft>
              <a:buSzPts val="1400"/>
              <a:buChar char="○"/>
            </a:pPr>
            <a:r>
              <a:rPr lang="en" sz="1400" dirty="0"/>
              <a:t>Gallery walk: peer feedback on headline/lead assignment, given assignment</a:t>
            </a:r>
            <a:endParaRPr sz="1400" dirty="0"/>
          </a:p>
          <a:p>
            <a:pPr marL="457200" lvl="0" indent="-317500" algn="l" rtl="0">
              <a:spcBef>
                <a:spcPts val="0"/>
              </a:spcBef>
              <a:spcAft>
                <a:spcPts val="0"/>
              </a:spcAft>
              <a:buSzPts val="1400"/>
              <a:buAutoNum type="arabicPeriod"/>
            </a:pPr>
            <a:r>
              <a:rPr lang="en" sz="1400" b="1" dirty="0"/>
              <a:t>LO2: Define, identify, and apply previous constructs that we have discussed in class</a:t>
            </a:r>
            <a:endParaRPr sz="1400" b="1" dirty="0"/>
          </a:p>
          <a:p>
            <a:pPr marL="914400" lvl="1" indent="-317500" algn="l" rtl="0">
              <a:spcBef>
                <a:spcPts val="0"/>
              </a:spcBef>
              <a:spcAft>
                <a:spcPts val="0"/>
              </a:spcAft>
              <a:buSzPts val="1400"/>
              <a:buChar char="○"/>
            </a:pPr>
            <a:r>
              <a:rPr lang="en" sz="1400" dirty="0"/>
              <a:t>Quiz on material that we have covered from Wednesday last week to today: multiple choice &amp; short answer</a:t>
            </a:r>
            <a:endParaRPr sz="1400" dirty="0"/>
          </a:p>
          <a:p>
            <a:pPr marL="457200" lvl="0" indent="-317500" algn="l" rtl="0">
              <a:spcBef>
                <a:spcPts val="0"/>
              </a:spcBef>
              <a:spcAft>
                <a:spcPts val="0"/>
              </a:spcAft>
              <a:buSzPts val="1400"/>
              <a:buAutoNum type="arabicPeriod"/>
            </a:pPr>
            <a:r>
              <a:rPr lang="en" sz="1400" b="1" dirty="0"/>
              <a:t>LO3: Apply principles of good science communication</a:t>
            </a:r>
            <a:endParaRPr sz="1400" b="1" dirty="0"/>
          </a:p>
          <a:p>
            <a:pPr marL="914400" lvl="1" indent="-317500" algn="l" rtl="0">
              <a:spcBef>
                <a:spcPts val="0"/>
              </a:spcBef>
              <a:spcAft>
                <a:spcPts val="0"/>
              </a:spcAft>
              <a:buSzPts val="1400"/>
              <a:buChar char="○"/>
            </a:pPr>
            <a:r>
              <a:rPr lang="en" sz="1400" dirty="0"/>
              <a:t>Compare &amp; contrast the Hidden Brain podcasts, which were loosely on "attention”</a:t>
            </a:r>
            <a:endParaRPr sz="1400" dirty="0"/>
          </a:p>
          <a:p>
            <a:pPr marL="914400" lvl="1" indent="-317500" algn="l" rtl="0">
              <a:spcBef>
                <a:spcPts val="0"/>
              </a:spcBef>
              <a:spcAft>
                <a:spcPts val="0"/>
              </a:spcAft>
              <a:buSzPts val="1400"/>
              <a:buChar char="○"/>
            </a:pPr>
            <a:r>
              <a:rPr lang="en" sz="1400" dirty="0"/>
              <a:t>Discuss what made the podcasts an ineffective or effective piece of SciComm</a:t>
            </a:r>
            <a:endParaRPr sz="1400" dirty="0"/>
          </a:p>
          <a:p>
            <a:pPr marL="914400" lvl="1" indent="-317500" algn="l" rtl="0">
              <a:spcBef>
                <a:spcPts val="0"/>
              </a:spcBef>
              <a:spcAft>
                <a:spcPts val="0"/>
              </a:spcAft>
              <a:buSzPts val="1400"/>
              <a:buChar char="○"/>
            </a:pPr>
            <a:r>
              <a:rPr lang="en" sz="1400" dirty="0"/>
              <a:t>How do lay theories of attention (e.g., NPR podcast) fit in with these theories? Contrast with </a:t>
            </a:r>
            <a:r>
              <a:rPr lang="en" sz="1400" u="sng" dirty="0">
                <a:solidFill>
                  <a:schemeClr val="hlink"/>
                </a:solidFill>
                <a:hlinkClick r:id="rId3"/>
              </a:rPr>
              <a:t>Russ Poldrack</a:t>
            </a:r>
            <a:r>
              <a:rPr lang="en" sz="1400" dirty="0"/>
              <a:t> blog post.</a:t>
            </a:r>
            <a:endParaRPr sz="1400" dirty="0"/>
          </a:p>
          <a:p>
            <a:pPr marL="457200" lvl="0" indent="-317500" algn="l" rtl="0">
              <a:spcBef>
                <a:spcPts val="0"/>
              </a:spcBef>
              <a:spcAft>
                <a:spcPts val="0"/>
              </a:spcAft>
              <a:buSzPts val="1400"/>
              <a:buAutoNum type="arabicPeriod"/>
            </a:pPr>
            <a:r>
              <a:rPr lang="en" sz="1400" b="1" dirty="0"/>
              <a:t>LO4: Describe the paradigms &amp; principles associated with multi-tasking &amp; attentional control</a:t>
            </a:r>
            <a:endParaRPr sz="1400" b="1" dirty="0"/>
          </a:p>
          <a:p>
            <a:pPr marL="914400" lvl="1" indent="-317500" algn="l" rtl="0">
              <a:spcBef>
                <a:spcPts val="0"/>
              </a:spcBef>
              <a:spcAft>
                <a:spcPts val="0"/>
              </a:spcAft>
              <a:buSzPts val="1400"/>
              <a:buChar char="○"/>
            </a:pPr>
            <a:r>
              <a:rPr lang="en" sz="1400" dirty="0"/>
              <a:t>Demo on </a:t>
            </a:r>
            <a:r>
              <a:rPr lang="en" sz="1400" u="sng" dirty="0">
                <a:solidFill>
                  <a:schemeClr val="hlink"/>
                </a:solidFill>
                <a:hlinkClick r:id="rId4"/>
              </a:rPr>
              <a:t>task-switching</a:t>
            </a:r>
            <a:r>
              <a:rPr lang="en" sz="1400" dirty="0"/>
              <a:t> (and dual-tasking), video on </a:t>
            </a:r>
            <a:r>
              <a:rPr lang="en" sz="1400" u="sng" dirty="0">
                <a:solidFill>
                  <a:schemeClr val="hlink"/>
                </a:solidFill>
                <a:hlinkClick r:id="rId5"/>
              </a:rPr>
              <a:t>cognitive science &amp; driving</a:t>
            </a:r>
            <a:endParaRPr sz="1400" u="sng" dirty="0">
              <a:solidFill>
                <a:schemeClr val="hlink"/>
              </a:solidFill>
              <a:hlinkClick r:id="rId5"/>
            </a:endParaRPr>
          </a:p>
          <a:p>
            <a:pPr marL="914400" lvl="1" indent="-317500" algn="l" rtl="0">
              <a:spcBef>
                <a:spcPts val="0"/>
              </a:spcBef>
              <a:spcAft>
                <a:spcPts val="0"/>
              </a:spcAft>
              <a:buSzPts val="1400"/>
              <a:buChar char="○"/>
            </a:pPr>
            <a:r>
              <a:rPr lang="en" sz="1400" dirty="0"/>
              <a:t>Lecture/guide on current research</a:t>
            </a:r>
            <a:endParaRPr sz="1400" dirty="0"/>
          </a:p>
          <a:p>
            <a:pPr lvl="0" indent="-317500">
              <a:spcBef>
                <a:spcPts val="0"/>
              </a:spcBef>
              <a:buSzPts val="1400"/>
              <a:buAutoNum type="arabicPeriod"/>
            </a:pPr>
            <a:r>
              <a:rPr lang="en-US" sz="1400" b="1" dirty="0">
                <a:solidFill>
                  <a:srgbClr val="FF0000"/>
                </a:solidFill>
              </a:rPr>
              <a:t>LO5: Summarize and critically analyze academic journal articles - tomorrow</a:t>
            </a:r>
          </a:p>
          <a:p>
            <a:pPr lvl="1" indent="-317500">
              <a:buSzPts val="1400"/>
            </a:pPr>
            <a:r>
              <a:rPr lang="en-US" sz="1400" dirty="0">
                <a:solidFill>
                  <a:srgbClr val="FF0000"/>
                </a:solidFill>
              </a:rPr>
              <a:t>Discuss Wechsler et al. (2018) &amp; </a:t>
            </a:r>
            <a:r>
              <a:rPr lang="en-US" sz="1400" dirty="0" err="1">
                <a:solidFill>
                  <a:srgbClr val="FF0000"/>
                </a:solidFill>
              </a:rPr>
              <a:t>Seli</a:t>
            </a:r>
            <a:r>
              <a:rPr lang="en-US" sz="1400" dirty="0">
                <a:solidFill>
                  <a:srgbClr val="FF0000"/>
                </a:solidFill>
              </a:rPr>
              <a:t> et al. (2018) - tomorrow</a:t>
            </a:r>
          </a:p>
          <a:p>
            <a:pPr marL="0" lvl="0" indent="0" algn="l" rtl="0">
              <a:spcBef>
                <a:spcPts val="600"/>
              </a:spcBef>
              <a:spcAft>
                <a:spcPts val="0"/>
              </a:spcAft>
              <a:buNone/>
            </a:pPr>
            <a:endParaRPr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251" name="Google Shape;251;p3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Articles:</a:t>
            </a:r>
            <a:endParaRPr sz="1800"/>
          </a:p>
          <a:p>
            <a:pPr marL="914400" lvl="1" indent="-342900" algn="l" rtl="0">
              <a:spcBef>
                <a:spcPts val="0"/>
              </a:spcBef>
              <a:spcAft>
                <a:spcPts val="0"/>
              </a:spcAft>
              <a:buSzPts val="1800"/>
              <a:buChar char="○"/>
            </a:pPr>
            <a:r>
              <a:rPr lang="en" sz="1800"/>
              <a:t>Kragel et al. (2016) (Duke article)</a:t>
            </a:r>
            <a:endParaRPr sz="1800"/>
          </a:p>
          <a:p>
            <a:pPr marL="914400" lvl="1" indent="-342900" algn="l" rtl="0">
              <a:spcBef>
                <a:spcPts val="0"/>
              </a:spcBef>
              <a:spcAft>
                <a:spcPts val="0"/>
              </a:spcAft>
              <a:buSzPts val="1800"/>
              <a:buChar char="○"/>
            </a:pPr>
            <a:r>
              <a:rPr lang="en" sz="1800"/>
              <a:t>Siegel et al. (2018)</a:t>
            </a:r>
            <a:endParaRPr sz="1800"/>
          </a:p>
          <a:p>
            <a:pPr marL="457200" lvl="0" indent="-342900" algn="l" rtl="0">
              <a:spcBef>
                <a:spcPts val="0"/>
              </a:spcBef>
              <a:spcAft>
                <a:spcPts val="0"/>
              </a:spcAft>
              <a:buSzPts val="1800"/>
              <a:buChar char="▷"/>
            </a:pPr>
            <a:r>
              <a:rPr lang="en" sz="1800"/>
              <a:t>Podcast:</a:t>
            </a:r>
            <a:endParaRPr sz="1800"/>
          </a:p>
          <a:p>
            <a:pPr marL="914400" lvl="1" indent="-342900" algn="l" rtl="0">
              <a:spcBef>
                <a:spcPts val="0"/>
              </a:spcBef>
              <a:spcAft>
                <a:spcPts val="0"/>
              </a:spcAft>
              <a:buSzPts val="1800"/>
              <a:buChar char="○"/>
            </a:pPr>
            <a:r>
              <a:rPr lang="en" sz="1800"/>
              <a:t>The creation of emotions | All in the Mind</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You don’t have to fill out reading worksheets, but they do suggest the kinds of things that we would/will talk about; if you want to fill them out, you can.</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When finished with the Quiz:</a:t>
            </a:r>
            <a:endParaRPr/>
          </a:p>
        </p:txBody>
      </p:sp>
      <p:sp>
        <p:nvSpPr>
          <p:cNvPr id="257" name="Google Shape;257;p39"/>
          <p:cNvSpPr txBox="1">
            <a:spLocks noGrp="1"/>
          </p:cNvSpPr>
          <p:nvPr>
            <p:ph type="body" idx="1"/>
          </p:nvPr>
        </p:nvSpPr>
        <p:spPr>
          <a:xfrm>
            <a:off x="576549" y="1373600"/>
            <a:ext cx="8255723"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https://tinyurl.com/PSY102Participation</a:t>
            </a:r>
            <a:r>
              <a:rPr lang="en" dirty="0"/>
              <a:t> </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u="sng" dirty="0">
                <a:solidFill>
                  <a:schemeClr val="hlink"/>
                </a:solidFill>
                <a:hlinkClick r:id="rId4"/>
              </a:rPr>
              <a:t>https://tinyurl.com/PSY102MinutePaperMay21</a:t>
            </a:r>
            <a:endParaRPr dirty="0"/>
          </a:p>
          <a:p>
            <a:pPr marL="0" lvl="0" indent="0" algn="l" rtl="0">
              <a:spcBef>
                <a:spcPts val="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 Announcement</a:t>
            </a:r>
            <a:endParaRPr/>
          </a:p>
        </p:txBody>
      </p:sp>
      <p:sp>
        <p:nvSpPr>
          <p:cNvPr id="104" name="Google Shape;104;p1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Textbook?</a:t>
            </a:r>
            <a:endParaRPr/>
          </a:p>
          <a:p>
            <a:pPr marL="457200" lvl="0" indent="-419100" algn="l" rtl="0">
              <a:spcBef>
                <a:spcPts val="0"/>
              </a:spcBef>
              <a:spcAft>
                <a:spcPts val="0"/>
              </a:spcAft>
              <a:buSzPts val="3000"/>
              <a:buChar char="▷"/>
            </a:pPr>
            <a:r>
              <a:rPr lang="en"/>
              <a:t>Neural?</a:t>
            </a:r>
            <a:endParaRPr/>
          </a:p>
          <a:p>
            <a:pPr marL="457200" lvl="0" indent="-419100" algn="l" rtl="0">
              <a:spcBef>
                <a:spcPts val="0"/>
              </a:spcBef>
              <a:spcAft>
                <a:spcPts val="0"/>
              </a:spcAft>
              <a:buSzPts val="3000"/>
              <a:buChar char="▷"/>
            </a:pPr>
            <a:r>
              <a:rPr lang="en"/>
              <a:t>On statistics &amp; other measures</a:t>
            </a:r>
            <a:endParaRPr/>
          </a:p>
          <a:p>
            <a:pPr marL="914400" lvl="1" indent="-381000" algn="l" rtl="0">
              <a:spcBef>
                <a:spcPts val="0"/>
              </a:spcBef>
              <a:spcAft>
                <a:spcPts val="0"/>
              </a:spcAft>
              <a:buSzPts val="2400"/>
              <a:buChar char="○"/>
            </a:pPr>
            <a:r>
              <a:rPr lang="en"/>
              <a:t>E.g., MVPA</a:t>
            </a:r>
            <a:endParaRPr/>
          </a:p>
          <a:p>
            <a:pPr marL="914400" lvl="1" indent="-381000" algn="l" rtl="0">
              <a:spcBef>
                <a:spcPts val="0"/>
              </a:spcBef>
              <a:spcAft>
                <a:spcPts val="0"/>
              </a:spcAft>
              <a:buSzPts val="2400"/>
              <a:buChar char="○"/>
            </a:pPr>
            <a:r>
              <a:rPr lang="en"/>
              <a:t>Resting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 Feedback on Headline/Lead + Rubric</a:t>
            </a:r>
            <a:endParaRPr/>
          </a:p>
        </p:txBody>
      </p:sp>
      <p:sp>
        <p:nvSpPr>
          <p:cNvPr id="110" name="Google Shape;110;p1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NPR Podcasts &amp; Discussion on lay vs. scientific “attention”</a:t>
            </a:r>
            <a:endParaRPr/>
          </a:p>
        </p:txBody>
      </p:sp>
      <p:sp>
        <p:nvSpPr>
          <p:cNvPr id="116" name="Google Shape;116;p1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Apply principles of good science 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Multitasking &amp; Attention</a:t>
            </a:r>
            <a:endParaRPr/>
          </a:p>
        </p:txBody>
      </p:sp>
      <p:sp>
        <p:nvSpPr>
          <p:cNvPr id="122" name="Google Shape;122;p1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paradigms and principles associated with multi-tasking and attentional control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6000"/>
            <a:ext cx="6897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Attention Researchers @ Duke</a:t>
            </a:r>
            <a:endParaRPr/>
          </a:p>
        </p:txBody>
      </p:sp>
      <p:pic>
        <p:nvPicPr>
          <p:cNvPr id="128" name="Google Shape;128;p19"/>
          <p:cNvPicPr preferRelativeResize="0"/>
          <p:nvPr/>
        </p:nvPicPr>
        <p:blipFill>
          <a:blip r:embed="rId3">
            <a:alphaModFix/>
          </a:blip>
          <a:stretch>
            <a:fillRect/>
          </a:stretch>
        </p:blipFill>
        <p:spPr>
          <a:xfrm>
            <a:off x="1184150" y="1524000"/>
            <a:ext cx="2095500" cy="2095500"/>
          </a:xfrm>
          <a:prstGeom prst="rect">
            <a:avLst/>
          </a:prstGeom>
          <a:noFill/>
          <a:ln>
            <a:noFill/>
          </a:ln>
        </p:spPr>
      </p:pic>
      <p:pic>
        <p:nvPicPr>
          <p:cNvPr id="129" name="Google Shape;129;p19"/>
          <p:cNvPicPr preferRelativeResize="0"/>
          <p:nvPr/>
        </p:nvPicPr>
        <p:blipFill>
          <a:blip r:embed="rId4">
            <a:alphaModFix/>
          </a:blip>
          <a:stretch>
            <a:fillRect/>
          </a:stretch>
        </p:blipFill>
        <p:spPr>
          <a:xfrm>
            <a:off x="4994825" y="1524000"/>
            <a:ext cx="1895475" cy="2419350"/>
          </a:xfrm>
          <a:prstGeom prst="rect">
            <a:avLst/>
          </a:prstGeom>
          <a:noFill/>
          <a:ln>
            <a:noFill/>
          </a:ln>
        </p:spPr>
      </p:pic>
      <p:sp>
        <p:nvSpPr>
          <p:cNvPr id="130" name="Google Shape;130;p19"/>
          <p:cNvSpPr txBox="1"/>
          <p:nvPr/>
        </p:nvSpPr>
        <p:spPr>
          <a:xfrm>
            <a:off x="1183450" y="3676150"/>
            <a:ext cx="20955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Tobias Egner</a:t>
            </a:r>
            <a:endParaRPr>
              <a:latin typeface="Lato"/>
              <a:ea typeface="Lato"/>
              <a:cs typeface="Lato"/>
              <a:sym typeface="Lato"/>
            </a:endParaRPr>
          </a:p>
        </p:txBody>
      </p:sp>
      <p:sp>
        <p:nvSpPr>
          <p:cNvPr id="131" name="Google Shape;131;p19"/>
          <p:cNvSpPr txBox="1"/>
          <p:nvPr/>
        </p:nvSpPr>
        <p:spPr>
          <a:xfrm>
            <a:off x="4994825" y="4018200"/>
            <a:ext cx="1895400" cy="21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Marty Woldorff</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Multitasking</a:t>
            </a:r>
            <a:endParaRPr/>
          </a:p>
        </p:txBody>
      </p:sp>
      <p:sp>
        <p:nvSpPr>
          <p:cNvPr id="137" name="Google Shape;137;p2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Two paradigms</a:t>
            </a:r>
            <a:endParaRPr/>
          </a:p>
          <a:p>
            <a:pPr marL="914400" lvl="1" indent="-381000" algn="l" rtl="0">
              <a:spcBef>
                <a:spcPts val="0"/>
              </a:spcBef>
              <a:spcAft>
                <a:spcPts val="0"/>
              </a:spcAft>
              <a:buSzPts val="2400"/>
              <a:buChar char="○"/>
            </a:pPr>
            <a:r>
              <a:rPr lang="en"/>
              <a:t>Dual-tasking</a:t>
            </a:r>
            <a:endParaRPr/>
          </a:p>
          <a:p>
            <a:pPr marL="914400" lvl="1" indent="-381000" algn="l" rtl="0">
              <a:spcBef>
                <a:spcPts val="0"/>
              </a:spcBef>
              <a:spcAft>
                <a:spcPts val="0"/>
              </a:spcAft>
              <a:buSzPts val="2400"/>
              <a:buChar char="○"/>
            </a:pPr>
            <a:r>
              <a:rPr lang="en"/>
              <a:t>Task-switching</a:t>
            </a:r>
            <a:endParaRPr/>
          </a:p>
          <a:p>
            <a:pPr marL="457200" lvl="0" indent="-419100" algn="l" rtl="0">
              <a:spcBef>
                <a:spcPts val="0"/>
              </a:spcBef>
              <a:spcAft>
                <a:spcPts val="0"/>
              </a:spcAft>
              <a:buSzPts val="3000"/>
              <a:buChar char="▷"/>
            </a:pPr>
            <a:r>
              <a:rPr lang="en"/>
              <a:t>Self-report</a:t>
            </a:r>
            <a:endParaRPr/>
          </a:p>
          <a:p>
            <a:pPr marL="457200" lvl="0" indent="-419100" algn="l" rtl="0">
              <a:spcBef>
                <a:spcPts val="0"/>
              </a:spcBef>
              <a:spcAft>
                <a:spcPts val="0"/>
              </a:spcAft>
              <a:buSzPts val="3000"/>
              <a:buChar char="▷"/>
            </a:pPr>
            <a:r>
              <a:rPr lang="en"/>
              <a:t>“Media Multitasking”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93700" y="206000"/>
            <a:ext cx="711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Task-switching &amp; Dual-tasking</a:t>
            </a:r>
            <a:endParaRPr/>
          </a:p>
        </p:txBody>
      </p:sp>
      <p:sp>
        <p:nvSpPr>
          <p:cNvPr id="143" name="Google Shape;143;p21"/>
          <p:cNvSpPr txBox="1">
            <a:spLocks noGrp="1"/>
          </p:cNvSpPr>
          <p:nvPr>
            <p:ph type="body" idx="1"/>
          </p:nvPr>
        </p:nvSpPr>
        <p:spPr>
          <a:xfrm>
            <a:off x="599325" y="1373600"/>
            <a:ext cx="77076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u="sng">
                <a:solidFill>
                  <a:schemeClr val="hlink"/>
                </a:solidFill>
                <a:hlinkClick r:id="rId3"/>
              </a:rPr>
              <a:t>https://nbrosowsky.github.io/online-psychology-demos/task-switching/index.html</a:t>
            </a:r>
            <a:endParaRPr sz="1400"/>
          </a:p>
          <a:p>
            <a:pPr marL="0" lvl="0" indent="0" algn="l" rtl="0">
              <a:spcBef>
                <a:spcPts val="600"/>
              </a:spcBef>
              <a:spcAft>
                <a:spcPts val="0"/>
              </a:spcAft>
              <a:buNone/>
            </a:pPr>
            <a:r>
              <a:rPr lang="en" sz="1400" u="sng">
                <a:solidFill>
                  <a:schemeClr val="hlink"/>
                </a:solidFill>
                <a:hlinkClick r:id="rId4"/>
              </a:rPr>
              <a:t>https://psych.hanover.edu/JavaTest/CLE/Cognition_js/exp/dualTask.html</a:t>
            </a:r>
            <a:endParaRPr sz="1400"/>
          </a:p>
          <a:p>
            <a:pPr marL="0" lvl="0" indent="0" algn="l" rtl="0">
              <a:spcBef>
                <a:spcPts val="600"/>
              </a:spcBef>
              <a:spcAft>
                <a:spcPts val="0"/>
              </a:spcAft>
              <a:buNone/>
            </a:pPr>
            <a:endParaRPr sz="1800"/>
          </a:p>
        </p:txBody>
      </p:sp>
      <p:pic>
        <p:nvPicPr>
          <p:cNvPr id="144" name="Google Shape;144;p21"/>
          <p:cNvPicPr preferRelativeResize="0"/>
          <p:nvPr/>
        </p:nvPicPr>
        <p:blipFill rotWithShape="1">
          <a:blip r:embed="rId5">
            <a:alphaModFix/>
          </a:blip>
          <a:srcRect t="6933"/>
          <a:stretch/>
        </p:blipFill>
        <p:spPr>
          <a:xfrm>
            <a:off x="466825" y="2397275"/>
            <a:ext cx="3554275" cy="2570851"/>
          </a:xfrm>
          <a:prstGeom prst="rect">
            <a:avLst/>
          </a:prstGeom>
          <a:noFill/>
          <a:ln>
            <a:noFill/>
          </a:ln>
        </p:spPr>
      </p:pic>
      <p:pic>
        <p:nvPicPr>
          <p:cNvPr id="145" name="Google Shape;145;p21"/>
          <p:cNvPicPr preferRelativeResize="0"/>
          <p:nvPr/>
        </p:nvPicPr>
        <p:blipFill>
          <a:blip r:embed="rId6">
            <a:alphaModFix/>
          </a:blip>
          <a:stretch>
            <a:fillRect/>
          </a:stretch>
        </p:blipFill>
        <p:spPr>
          <a:xfrm>
            <a:off x="4226601" y="2519062"/>
            <a:ext cx="4818098" cy="2471202"/>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1559</Words>
  <Application>Microsoft Office PowerPoint</Application>
  <PresentationFormat>On-screen Show (16:9)</PresentationFormat>
  <Paragraphs>124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Lato</vt:lpstr>
      <vt:lpstr>Raleway</vt:lpstr>
      <vt:lpstr>Antonio template</vt:lpstr>
      <vt:lpstr>PSY102: Introduction to Cognitive Psychology Day 5 (05/21/19): Attention II</vt:lpstr>
      <vt:lpstr>Today’s Goals + Agenda</vt:lpstr>
      <vt:lpstr>Quick Announcement</vt:lpstr>
      <vt:lpstr>Peer Feedback on Headline/Lead + Rubric</vt:lpstr>
      <vt:lpstr>NPR Podcasts &amp; Discussion on lay vs. scientific “attention”</vt:lpstr>
      <vt:lpstr>Multitasking &amp; Attention</vt:lpstr>
      <vt:lpstr>Attention Researchers @ Duke</vt:lpstr>
      <vt:lpstr>Multitasking</vt:lpstr>
      <vt:lpstr>Task-switching &amp; Dual-tasking</vt:lpstr>
      <vt:lpstr>Media multitasking</vt:lpstr>
      <vt:lpstr>Self-Report &amp; Other Measures</vt:lpstr>
      <vt:lpstr>Is this research best applied to driving contexts?</vt:lpstr>
      <vt:lpstr>Monetizing Dual-tasking Research</vt:lpstr>
      <vt:lpstr>“How to Multitask”</vt:lpstr>
      <vt:lpstr>Digit Span, Classic Working Memory Capacity Task</vt:lpstr>
      <vt:lpstr>More working memory paradigms</vt:lpstr>
      <vt:lpstr>Attentional Control - Neglect syndrome</vt:lpstr>
      <vt:lpstr>Attentional Control - Neglect syndrome</vt:lpstr>
      <vt:lpstr>Endogenous Cueing (Posner)</vt:lpstr>
      <vt:lpstr>Exogenous Cueing</vt:lpstr>
      <vt:lpstr>Contingent Capture interaction of top-down vs. bottom-up</vt:lpstr>
      <vt:lpstr>Takeaways</vt:lpstr>
      <vt:lpstr>Wechsler et al. (2018) &amp; Seli et al. (2018)</vt:lpstr>
      <vt:lpstr>Quiz + Fill out Participation &amp; Minute Paper</vt:lpstr>
      <vt:lpstr>Today’s Goals + Agenda</vt:lpstr>
      <vt:lpstr>Tomorrow’s Work</vt:lpstr>
      <vt:lpstr>When finished with the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5 (05/21/19): Attention II</dc:title>
  <dc:creator>chbejjani</dc:creator>
  <cp:lastModifiedBy>chbejjani</cp:lastModifiedBy>
  <cp:revision>2</cp:revision>
  <dcterms:modified xsi:type="dcterms:W3CDTF">2019-05-21T16:05:39Z</dcterms:modified>
</cp:coreProperties>
</file>