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98" r:id="rId29"/>
    <p:sldId id="299" r:id="rId30"/>
    <p:sldId id="300" r:id="rId31"/>
  </p:sldIdLst>
  <p:sldSz cx="9144000" cy="5143500" type="screen16x9"/>
  <p:notesSz cx="6858000" cy="9144000"/>
  <p:embeddedFontLs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does-a-small-standard-deviation-signif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does-a-small-standard-deviation-signif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7ee9f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7ee9f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7ee9f7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7ee9f7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265c75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265c75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EEG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a265c752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a265c752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fMRI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265c75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265c75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265c752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a265c752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265c752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265c752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question: inspired by study on synchronized attention from Dikker (Bevilacqua, D., Davidesco, I., Wan, L., Chaloner, K., Rowland, J., Ding, M., ... &amp; Dikker, S. (2019). Brain-to-brain synchrony and learning outcomes vary by student–teacher dynamics: Evidence from a real-world classroom electroencephalography study. Journal of cognitive neuroscience, 31(3), 401-411.)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question: cognitive control usually associated w/ prefrontal cortex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question: Inspired by curiosity PsyArxiv paper we will read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Fourth question: inspired by various decision-making tasks from Huettel lab that combine modeling, eye-tracking, etc.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7ee9f7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7ee9f7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people at duke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7ee9f7f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7ee9f7f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7ee9f7f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7ee9f7f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Show me with a raise of hands, how many of you think this is a reliable measure? Why/why not? (reliable--likely to get the same answer if you took it in a couple weeks, your preferences likely don’t change)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But are these surveys a valid measure of your personality? Probably not.</a:t>
            </a:r>
            <a:endParaRPr sz="1050" dirty="0">
              <a:solidFill>
                <a:srgbClr val="FFFFFF"/>
              </a:solidFill>
              <a:highlight>
                <a:srgbClr val="0084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Remember, reliable does not imply valid, but to be valid you HAVE to be reliable.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860a7bc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860a7bc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7ee9f7f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17ee9f7f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7ee9f7f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7ee9f7f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(original file is histograms for IQ test components)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https://www.quora.com/What-does-a-small-standard-deviation-signify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the mean or average between these three graphs the same or different? SAME. *click*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7ee9f7f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7ee9f7f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(original file is histograms for IQ test components)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https://www.quora.com/What-does-a-small-standard-deviation-signify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the mean or average between these three graphs the same or different? SAME. *click*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7ee9f7f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7ee9f7f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 ahead and decide, in your head, which graph has the largest deviation. Think about it for a sec….[wait time]... And on 3, go ahead and tell me on your fingers what you think...3, 2, 1… tell 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7ee9f7f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7ee9f7f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[feedback]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see that measures of central tendency (e.g. mean) are the same in all graphs, these data are extremely different from each other. That’s why you’ll also see a measure of dispersion (standard deviation) reported along with mean with descriptive statistics.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7ee9f7f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7ee9f7f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7ee9f7f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7ee9f7f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goes for any kind of effect size: usually the absolute value of the differences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7ee9f7f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7ee9f7f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if you don’t know these concepts, let’s chat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860a7bc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860a7bc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Red = not covered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860a7bc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7860a7bc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7ee9f7f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7ee9f7f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7860a7bc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7860a7bc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7ee9f7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7ee9f7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7ee9f7f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7ee9f7f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-everyone said that what drew them into reading a science news article was usually the title or the relevance of the topic (i.e., curiosity)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265c75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265c75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265c752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265c752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860a7bc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860a7bc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 on EcoG and epilepsy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7ee9f7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7ee9f7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uzzfeed.com/eleanorbate/accurate-af-sorting-qui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psychduke2019.github.io/files/SciCommClassPrincipl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gpsychduke2019.github.io/files/Yong2019_forcritique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gpsychduke2019.github.io/files/SciCommClassPrinciple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gpsychduke2019.github.io/files/Yong2019_forcritique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7179481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gpsychduke2019.github.io/files/Yong2018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SY102Particip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PSY102MinutePaperMay1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PSY102: Introduction to Cognitive Psychology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ECEFD"/>
                </a:solidFill>
              </a:rPr>
              <a:t>Day 2 (05/16/19): Cognitive Methodology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Not Mentioned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93700" y="12211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Experience Sampling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Eye-tracking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ECoG (within epilepsy patients)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Pharmacological manipulations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Newer advances on stimulation techniques: tDCS, tACS, ultrasound, fNIRS,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some Jeopardy Style questions...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476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Teams of 3-4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Multiple choice check for understanding questions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Methodology is the category of focus...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1350900" y="5353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non-invasive neuroscience methods represents a direct measure of neuronal activity?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PET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DTI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42775" y="35500"/>
            <a:ext cx="8301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are interested in non-invasively assessing the responses of the human amygdala (which lies deep inside the brain) to different types of face stimuli (neutral, fearful, happy, etc.) shown at a pace of about one stimulus every 3-5 seconds. Which methodology should you choose?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PET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TMS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886300" y="333100"/>
            <a:ext cx="7275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are lesion studies still considered to be indispensable in understanding how the brain works?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provide great temporal resolution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provide great spatial resolution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provide a clean assessment of the specific function of a brain region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can document the necessity of a brain region for a particular cognitive process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72275" y="123200"/>
            <a:ext cx="8110200" cy="4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Choose the statement that correctly describes one main advantage and one main disadvantage of using EEG recordings versus functional MRI in exploring cognition in the brain?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has a higher spatial but a lower temporal resolution than 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has a higher temporal but a lower spatial resolution than 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is cheaper but more invasive than 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is more expensive but less invasive than fMRI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893700" y="1221200"/>
            <a:ext cx="6927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i="1" u="sng"/>
              <a:t>What method would you use to test...</a:t>
            </a:r>
            <a:endParaRPr sz="2400" i="1" u="sng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Does synchronized attention predict learning?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Is prefrontal cortex necessary for optimizing our multi-tasking?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How does curiosity change on a daily basis?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Do our decisions depend on the value we associate with different options?</a:t>
            </a:r>
            <a:endParaRPr sz="240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your team, come up with sample expt ideas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Usually...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the noninvasive measure of particular role of a brain region in cognitive process? fMRI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Chiu, Y. C., Jiang, J., &amp; Egner, T. (2017). The caudate nucleus mediates learning of stimulus–control state associations.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(4), 1028-1038.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cognitive processes unfold at a specific temporal scale? EEG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Whitehead, P. S., Ooi, M. M., Egner, T., &amp; Woldorff, M. G. (2019). Neural Dynamics of Cognitive Control over Working Memory Capture of Attention.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cognitive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1-12.</a:t>
            </a:r>
            <a:endParaRPr sz="10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neuromodulators impact cognition? PET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Castrellon, J. J., Seaman, K. L., Crawford, J. L., Young, J. S., Smith, C. T., Dang, L. C., ... &amp; Samanez-Larkin, G. R. (2019). Individual differences in dopamine are associated with reward discounting in clinical groups but not in healthy adults.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39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(2), 321-332.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Usually...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893700" y="992600"/>
            <a:ext cx="7200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noninvasive measure whether a particular region is </a:t>
            </a:r>
            <a:r>
              <a:rPr lang="en" sz="1800" i="1"/>
              <a:t>causally</a:t>
            </a:r>
            <a:r>
              <a:rPr lang="en" sz="1800"/>
              <a:t> involved in a particular cognitive process? TMS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Muhle-Karbe, P. S., Jiang, J., &amp; Egner, T. (2018). Causal evidence for Learning-Dependent frontal lobe contributions to cognitive control.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(4), 962-973.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networks within the brain interact? Graph theory, functional connectivity, etc.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Davis, S. W., Szymanski, A., Boms, H., Fink, T., &amp; Cabeza, R. (2018). Cooperative contributions of structural and functional connectivity to successful memory in aging.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(1), 173-194.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disease impacts cognition? No one particular method, depends on the question… e.g., Neurogenetics lab by Ahmad Hariri. Methods often “converge” for Qs.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Some methods also depend on what “level” you’re at: do you want to look at neural vs. neuronal activity? Invasive vs. noninvasive?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reliability vs. validity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028688"/>
            <a:ext cx="66675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4862425" y="4684425"/>
            <a:ext cx="4216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https://www.buzzfeed.com/eleanorbate/accurate-af-sorting-quiz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12225" y="1373600"/>
            <a:ext cx="83757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  <a:buAutoNum type="arabicPeriod"/>
            </a:pPr>
            <a:r>
              <a:rPr lang="en-US" sz="1400" b="1" dirty="0"/>
              <a:t>LO1: Continue to build a supportive classroom culture &amp; discuss science communication.</a:t>
            </a:r>
          </a:p>
          <a:p>
            <a:pPr lvl="1" indent="-317500">
              <a:buSzPts val="1400"/>
            </a:pPr>
            <a:r>
              <a:rPr lang="en-US" sz="1400" dirty="0"/>
              <a:t>Another Icebreaker: Get to know each other as scholars and people</a:t>
            </a:r>
          </a:p>
          <a:p>
            <a:pPr lvl="1" indent="-317500">
              <a:buSzPts val="1400"/>
            </a:pPr>
            <a:r>
              <a:rPr lang="en-US" sz="1400" dirty="0"/>
              <a:t>Tweet summaries: </a:t>
            </a:r>
            <a:r>
              <a:rPr lang="en-US" sz="1400" dirty="0" err="1"/>
              <a:t>brainwriting</a:t>
            </a:r>
            <a:r>
              <a:rPr lang="en-US" sz="1400" dirty="0"/>
              <a:t> via the curated worksheet</a:t>
            </a:r>
          </a:p>
          <a:p>
            <a:pPr lvl="1" indent="-317500">
              <a:buSzPts val="1400"/>
            </a:pPr>
            <a:r>
              <a:rPr lang="en-US" sz="1400" dirty="0"/>
              <a:t>Apply our 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Class Generated </a:t>
            </a:r>
            <a:r>
              <a:rPr lang="en-US" sz="1400" u="sng" dirty="0" err="1">
                <a:solidFill>
                  <a:schemeClr val="hlink"/>
                </a:solidFill>
                <a:hlinkClick r:id="rId3"/>
              </a:rPr>
              <a:t>SciComm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 Principles</a:t>
            </a:r>
            <a:r>
              <a:rPr lang="en-US" sz="1400" dirty="0"/>
              <a:t> to </a:t>
            </a:r>
            <a:r>
              <a:rPr lang="en-US" sz="1400" u="sng" dirty="0">
                <a:solidFill>
                  <a:schemeClr val="hlink"/>
                </a:solidFill>
                <a:hlinkClick r:id="rId4"/>
              </a:rPr>
              <a:t>Yong (2019)</a:t>
            </a:r>
            <a:r>
              <a:rPr lang="en-US" sz="1400" dirty="0"/>
              <a:t> and Ben </a:t>
            </a:r>
            <a:r>
              <a:rPr lang="en-US" sz="1400" dirty="0" err="1"/>
              <a:t>Goldacre's</a:t>
            </a:r>
            <a:r>
              <a:rPr lang="en-US" sz="1400" dirty="0"/>
              <a:t> TED talk</a:t>
            </a:r>
          </a:p>
          <a:p>
            <a:pPr lvl="0" indent="-317500">
              <a:spcBef>
                <a:spcPts val="0"/>
              </a:spcBef>
              <a:buSzPts val="1400"/>
              <a:buAutoNum type="arabicPeriod"/>
            </a:pPr>
            <a:r>
              <a:rPr lang="en-US" sz="1400" b="1" dirty="0"/>
              <a:t>LO2: Describe the advantages and disadvantages, as well as basic mechanisms of, each methodology</a:t>
            </a:r>
          </a:p>
          <a:p>
            <a:pPr lvl="1" indent="-317500">
              <a:buSzPts val="1400"/>
            </a:pPr>
            <a:r>
              <a:rPr lang="en-US" sz="1400" dirty="0"/>
              <a:t>Work in pairs to come up with the pros and cons of each methodology based off textbook</a:t>
            </a:r>
          </a:p>
          <a:p>
            <a:pPr lvl="1" indent="-317500">
              <a:buSzPts val="1400"/>
            </a:pPr>
            <a:r>
              <a:rPr lang="en-US" sz="1400" dirty="0"/>
              <a:t>Team Jeopardy style check for understanding with multiple choice questions</a:t>
            </a:r>
          </a:p>
          <a:p>
            <a:pPr lvl="0" indent="-317500">
              <a:spcBef>
                <a:spcPts val="0"/>
              </a:spcBef>
              <a:buSzPts val="1400"/>
              <a:buAutoNum type="arabicPeriod"/>
            </a:pPr>
            <a:r>
              <a:rPr lang="en-US" sz="1400" b="1" dirty="0"/>
              <a:t>LO3: Summarize the types of questions typically answered with each methodology</a:t>
            </a:r>
          </a:p>
          <a:p>
            <a:pPr lvl="1" indent="-317500">
              <a:buSzPts val="1400"/>
            </a:pPr>
            <a:r>
              <a:rPr lang="en-US" sz="1400" dirty="0"/>
              <a:t>Team Jeopardy style check for understanding with multiple choice questions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In teams, pose hypothetical studies with specific methodologies for particular questions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If there's time: work on vignettes as teams</a:t>
            </a:r>
          </a:p>
          <a:p>
            <a:pPr lvl="0" indent="-317500">
              <a:spcBef>
                <a:spcPts val="0"/>
              </a:spcBef>
              <a:buSzPts val="1400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LO4: Assess current problems within psychological methodology such as WEIRD samples and the lack of open science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More Jeopardy style check for understanding questions on the open science reading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Thought probe on how WEIRD samples affects cognitive psychology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50" y="1796675"/>
            <a:ext cx="3505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5" y="1328738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28738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5" y="1328738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138238"/>
            <a:ext cx="77914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6723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stronger correlation?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" y="1566863"/>
            <a:ext cx="77914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6723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stronger correlation?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l="65126"/>
          <a:stretch/>
        </p:blipFill>
        <p:spPr>
          <a:xfrm>
            <a:off x="5433925" y="1566875"/>
            <a:ext cx="2717151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Research Methods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Correlational versus experimental designs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to compare the sign and absolute value of correlations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Independent and dependent variables (IVs and DVs)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Within- and between-subject experiments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importance of random assignment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Reliability versus validity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Descriptive statistics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Measures of central tendency (mean, mode, median)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Standard deviation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Inferential statistics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P-values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Null hypotheses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 + Agenda</a:t>
            </a:r>
            <a:endParaRPr dirty="0"/>
          </a:p>
        </p:txBody>
      </p:sp>
      <p:sp>
        <p:nvSpPr>
          <p:cNvPr id="350" name="Google Shape;350;p55"/>
          <p:cNvSpPr txBox="1">
            <a:spLocks noGrp="1"/>
          </p:cNvSpPr>
          <p:nvPr>
            <p:ph type="body" idx="1"/>
          </p:nvPr>
        </p:nvSpPr>
        <p:spPr>
          <a:xfrm>
            <a:off x="384125" y="1373600"/>
            <a:ext cx="8582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LO1: Continue to build a supportive classroom culture &amp; discuss science communication.</a:t>
            </a:r>
            <a:endParaRPr sz="14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Another Icebreaker: Get to know each other as scholars and people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Tweet summaries: brainwriting via the curated worksheet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Apply our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Class Generated SciComm Principles</a:t>
            </a:r>
            <a:r>
              <a:rPr lang="en" sz="1400" dirty="0"/>
              <a:t> to 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Yong (2019)</a:t>
            </a:r>
            <a:r>
              <a:rPr lang="en" sz="1400" dirty="0"/>
              <a:t> and Ben Goldacre's TED talk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LO2: Describe the advantages and disadvantages, as well as basic mechanisms of, each methodology</a:t>
            </a:r>
            <a:endParaRPr sz="14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Work in pairs to come up with the pros and cons of each methodology based off textbook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Team Jeopardy style check for understanding with multiple choice questions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LO3: Summarize the types of questions typically answered with each </a:t>
            </a:r>
            <a:r>
              <a:rPr lang="en" sz="1400" b="1" dirty="0" smtClean="0"/>
              <a:t>methodology</a:t>
            </a:r>
          </a:p>
          <a:p>
            <a:pPr lvl="1" indent="-317500">
              <a:buSzPts val="1400"/>
            </a:pPr>
            <a:r>
              <a:rPr lang="en" sz="1400" dirty="0" smtClean="0"/>
              <a:t>Team </a:t>
            </a:r>
            <a:r>
              <a:rPr lang="en" sz="1400" dirty="0"/>
              <a:t>Jeopardy style check for understanding with multiple choice questions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 smtClean="0">
                <a:solidFill>
                  <a:srgbClr val="FF0000"/>
                </a:solidFill>
              </a:rPr>
              <a:t>In </a:t>
            </a:r>
            <a:r>
              <a:rPr lang="en" sz="1400" dirty="0">
                <a:solidFill>
                  <a:srgbClr val="FF0000"/>
                </a:solidFill>
              </a:rPr>
              <a:t>teams, pose hypothetical studies with specific methodologies for particular questions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>
                <a:solidFill>
                  <a:srgbClr val="FF0000"/>
                </a:solidFill>
              </a:rPr>
              <a:t>If there's time: work on vignettes as teams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>
                <a:solidFill>
                  <a:srgbClr val="FF0000"/>
                </a:solidFill>
              </a:rPr>
              <a:t>LO4: Assess current problems within psychological methodology such as WEIRD samples and the lack of open science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>
                <a:solidFill>
                  <a:srgbClr val="FF0000"/>
                </a:solidFill>
              </a:rPr>
              <a:t>More Jeopardy style check for understanding questions on the open science reading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>
                <a:solidFill>
                  <a:srgbClr val="FF0000"/>
                </a:solidFill>
              </a:rPr>
              <a:t>Thought probe on how WEIRD samples affects cognitive psychology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Tomorrow’s Work</a:t>
            </a:r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646450" y="1373600"/>
            <a:ext cx="8113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Gruters, K. G., Murphy, D. L. K., Jenson, C. D., Smith, D. W., Shera, C. A., &amp; Groh, J. M. (2018). The eardrums move when the eyes move: A multisensory effect on the mechanics of hearing. Proceedings of the National Academy of Sciences, 115(6), E1309–E1318.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https://doi.org/10.1073/pnas.1717948115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Science News: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Yong, E. (2018, January 23). When Your Eyes Move, So Do Your Eardrums. Retrieved from The Atlantic website: https://www.theatlantic.com/science/archive/2018/01/when-your-eyes-move-so-do-your-eardrums/551237/.</a:t>
            </a:r>
            <a:endParaRPr sz="1400" u="sng">
              <a:solidFill>
                <a:schemeClr val="hlink"/>
              </a:solidFill>
              <a:hlinkClick r:id="rId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Dean, S. (2018, January 25). Our Eye Movements Also Move Eardrums, And Nobody Knows Why. Retrieved from https://www.sciencealert.com/eye-movements-cause-vibrations-eardrums-hearing-weird-brain.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someone you didn’t talk to yesterday, and repeat the icebreaker: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Introduce yourself (name, year, major, fun fact etc.) &amp; discuss one or both of the hypotheticals on your notecard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Suggested: </a:t>
            </a:r>
            <a:r>
              <a:rPr lang="en" sz="1800" i="1"/>
              <a:t>Exchange contact info with your person, in case you need notes or have a question.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+ Minute Paper</a:t>
            </a:r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body" idx="1"/>
          </p:nvPr>
        </p:nvSpPr>
        <p:spPr>
          <a:xfrm>
            <a:off x="499375" y="1373600"/>
            <a:ext cx="8239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https://tinyurl.com/PSY102Participation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https://tinyurl.com/PSY102MinutePaperMay16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SciComm: Tweet Summaries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91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For each tweet summary that you see, fill out part of the handout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We will come together to discuss what you thought in terms of how well scientists, journalists, etc. communicated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313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SciComm: Yong (2019) &amp; TED talk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What does Yong (2019) do well?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What did Ben Goldacre do well with his TED talk?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685800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Understanding of Cognitive Methodology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685800" y="2154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Describe the advantages and disadvantages, as well as basic mechanisms of, each methodology</a:t>
            </a:r>
            <a:endParaRPr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Summarize the types of questions typically answered with each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&amp; the Brain: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1787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Mind ≠ brain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Mind : brain ::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 Traffic laws : traffic lights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 Software : hardware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 System that accomplishes cognitive goals using representations : the actual neuronal stage that system plays out on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 Disadvantages of Cognitive Methodologies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Level 1 (explicitly mentioned):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Modeling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Transcranial Magnetic Stimulation (TMS)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Lesion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Single Cell Recordings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219450" y="1200150"/>
            <a:ext cx="4586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Level 2 (not explicitly mentioned):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Behavior (RT/accuracy/self report)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Diffusion Tensor Imaging (DTI) /structural imaging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Genetic manipulations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Electroencephalography (EEG)/ event related potentials (ERPs)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Functional magnetic resonance imaging (fMRI)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Positron Emission Topography (PET)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MEG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23625" y="3725375"/>
            <a:ext cx="38067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the person next to you, come up with a list of pros and cons to each methodology within cognitive psychology &amp; neuroscience. We’ll come back together as a class to discuss.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3700" y="434600"/>
            <a:ext cx="6909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br>
              <a:rPr lang="en"/>
            </a:br>
            <a:r>
              <a:rPr lang="en"/>
              <a:t>Single vs. Double Dissociation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500" y="1651350"/>
            <a:ext cx="4370475" cy="21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7" y="1625900"/>
            <a:ext cx="4378043" cy="2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2052</Words>
  <Application>Microsoft Office PowerPoint</Application>
  <PresentationFormat>On-screen Show (16:9)</PresentationFormat>
  <Paragraphs>182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Raleway</vt:lpstr>
      <vt:lpstr>Arial</vt:lpstr>
      <vt:lpstr>Lato</vt:lpstr>
      <vt:lpstr>Antonio template</vt:lpstr>
      <vt:lpstr>PSY102: Introduction to Cognitive Psychology Day 2 (05/16/19): Cognitive Methodology</vt:lpstr>
      <vt:lpstr>Today’s Goals + Agenda</vt:lpstr>
      <vt:lpstr>Icebreaker</vt:lpstr>
      <vt:lpstr>SciComm: Tweet Summaries</vt:lpstr>
      <vt:lpstr>SciComm: Yong (2019) &amp; TED talk</vt:lpstr>
      <vt:lpstr>Check for Understanding of Cognitive Methodology</vt:lpstr>
      <vt:lpstr>Mind &amp; the Brain:</vt:lpstr>
      <vt:lpstr>Advantages &amp; Disadvantages of Cognitive Methodologies</vt:lpstr>
      <vt:lpstr>Review:  Single vs. Double Dissociation</vt:lpstr>
      <vt:lpstr>Some Things Not Mentioned</vt:lpstr>
      <vt:lpstr>Now for some Jeopardy Style questions...</vt:lpstr>
      <vt:lpstr>PowerPoint Presentation</vt:lpstr>
      <vt:lpstr>PowerPoint Presentation</vt:lpstr>
      <vt:lpstr>PowerPoint Presentation</vt:lpstr>
      <vt:lpstr>PowerPoint Presentation</vt:lpstr>
      <vt:lpstr>With your team, come up with sample expt ideas</vt:lpstr>
      <vt:lpstr>Summary: Usually...</vt:lpstr>
      <vt:lpstr>Summary: Usually...</vt:lpstr>
      <vt:lpstr>Review: reliability vs. validity</vt:lpstr>
      <vt:lpstr>Descriptive vs. Inferential Statistics</vt:lpstr>
      <vt:lpstr>Descriptive vs. Inferential Statistics</vt:lpstr>
      <vt:lpstr>Descriptive vs. Inferential Statistics</vt:lpstr>
      <vt:lpstr>Descriptive vs. Inferential Statistics</vt:lpstr>
      <vt:lpstr>Descriptive vs. Inferential Statistics</vt:lpstr>
      <vt:lpstr>What’s a stronger correlation?</vt:lpstr>
      <vt:lpstr>What’s a stronger correlation?</vt:lpstr>
      <vt:lpstr>Review: Research Methods</vt:lpstr>
      <vt:lpstr>Today’s Goals + Agenda</vt:lpstr>
      <vt:lpstr>Tomorrow’s Work</vt:lpstr>
      <vt:lpstr>Participation + Minute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PSY102: Introduction to Cognitive Psychology Day 2 (05/16/19): Cognitive Methodology</dc:title>
  <dc:creator>Christina Bejjani</dc:creator>
  <cp:lastModifiedBy>Christina Bejjani</cp:lastModifiedBy>
  <cp:revision>2</cp:revision>
  <dcterms:modified xsi:type="dcterms:W3CDTF">2019-05-16T16:46:25Z</dcterms:modified>
</cp:coreProperties>
</file>