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98" r:id="rId28"/>
    <p:sldId id="299" r:id="rId29"/>
    <p:sldId id="300" r:id="rId30"/>
  </p:sldIdLst>
  <p:sldSz cx="9144000" cy="5143500" type="screen16x9"/>
  <p:notesSz cx="6858000" cy="9144000"/>
  <p:embeddedFontLst>
    <p:embeddedFont>
      <p:font typeface="Lato" panose="020B0604020202020204" charset="0"/>
      <p:regular r:id="rId32"/>
      <p:bold r:id="rId33"/>
      <p:italic r:id="rId34"/>
      <p:boldItalic r:id="rId35"/>
    </p:embeddedFont>
    <p:embeddedFont>
      <p:font typeface="Raleway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000" autoAdjust="0"/>
  </p:normalViewPr>
  <p:slideViewPr>
    <p:cSldViewPr snapToGrid="0">
      <p:cViewPr varScale="1">
        <p:scale>
          <a:sx n="114" d="100"/>
          <a:sy n="114" d="100"/>
        </p:scale>
        <p:origin x="152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at-does-a-small-standard-deviation-signify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at-does-a-small-standard-deviation-signify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17ee9f7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17ee9f7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17ee9f7f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17ee9f7f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a265c752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a265c752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- EEG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a265c752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a265c752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- fMRI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a265c752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a265c752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a265c752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a265c752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17ee9f7f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17ee9f7f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people at duke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17ee9f7f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17ee9f7f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17ee9f7f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17ee9f7f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Show me with a raise of hands, how many of you think this is a reliable measure? Why/why not? (reliable--likely to get the same answer if you took it in a couple weeks, your preferences likely don’t change)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But are these surveys a valid measure of your personality? Probably not.</a:t>
            </a:r>
            <a:endParaRPr sz="1050" dirty="0">
              <a:solidFill>
                <a:srgbClr val="FFFFFF"/>
              </a:solidFill>
              <a:highlight>
                <a:srgbClr val="0084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Remember, reliable does not imply valid, but to be valid you HAVE to be reliable.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17ee9f7f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17ee9f7f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7860a7bc3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7860a7bc3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17ee9f7f1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17ee9f7f1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(original file is histograms for IQ test components)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https://www.quora.com/What-does-a-small-standard-deviation-signify</a:t>
            </a:r>
            <a:endParaRPr u="sng">
              <a:solidFill>
                <a:schemeClr val="hlink"/>
              </a:solidFill>
              <a:hlinkClick r:id="rId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Is the mean or average between these three graphs the same or different? SAME. *click*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17ee9f7f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17ee9f7f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(original file is histograms for IQ test components)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https://www.quora.com/What-does-a-small-standard-deviation-signify</a:t>
            </a:r>
            <a:endParaRPr u="sng">
              <a:solidFill>
                <a:schemeClr val="hlink"/>
              </a:solidFill>
              <a:hlinkClick r:id="rId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 the mean or average between these three graphs the same or different? SAME. *click*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17ee9f7f1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17ee9f7f1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Go ahead and decide, in your head, which graph has the largest deviation. Think about it for a sec….[wait time]... And on 3, go ahead and tell me on your fingers what you think...3, 2, 1… tell me.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17ee9f7f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17ee9f7f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[feedback]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You can see that measures of central tendency (e.g. mean) are the same in all graphs, these data are extremely different from each other. That’s why you’ll also see a measure of dispersion (standard deviation) reported along with mean with descriptive statistics.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17ee9f7f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17ee9f7f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17ee9f7f1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17ee9f7f1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goes for any kind of effect size: usually the absolute value of the differences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17ee9f7f1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17ee9f7f1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-&gt; if you don’t know these concepts, let’s chat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7860a7bc3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7860a7bc3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Red = not covered</a:t>
            </a: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7860a7bc3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7860a7bc3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7860a7bc3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7860a7bc3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17ee9f7f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17ee9f7f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17ee9f7f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17ee9f7f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17ee9f7f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17ee9f7f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-everyone said that what drew them into reading a science news article was usually the title or the relevance of the topic (i.e., curiosity)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a265c752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a265c752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a265c752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a265c752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7860a7bc3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7860a7bc3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aside on EcoG and epilepsy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17ee9f7f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17ee9f7f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1425" y="2838935"/>
            <a:ext cx="521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rgbClr val="2185C5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  <a:endParaRPr sz="9600" b="1">
              <a:solidFill>
                <a:srgbClr val="97ABBC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2185C5"/>
              </a:buClr>
              <a:buSzPts val="1400"/>
              <a:buNone/>
              <a:defRPr sz="140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185C5"/>
                </a:solidFill>
              </a:defRPr>
            </a:lvl1pPr>
            <a:lvl2pPr lvl="1">
              <a:buNone/>
              <a:defRPr>
                <a:solidFill>
                  <a:srgbClr val="2185C5"/>
                </a:solidFill>
              </a:defRPr>
            </a:lvl2pPr>
            <a:lvl3pPr lvl="2">
              <a:buNone/>
              <a:defRPr>
                <a:solidFill>
                  <a:srgbClr val="2185C5"/>
                </a:solidFill>
              </a:defRPr>
            </a:lvl3pPr>
            <a:lvl4pPr lvl="3">
              <a:buNone/>
              <a:defRPr>
                <a:solidFill>
                  <a:srgbClr val="2185C5"/>
                </a:solidFill>
              </a:defRPr>
            </a:lvl4pPr>
            <a:lvl5pPr lvl="4">
              <a:buNone/>
              <a:defRPr>
                <a:solidFill>
                  <a:srgbClr val="2185C5"/>
                </a:solidFill>
              </a:defRPr>
            </a:lvl5pPr>
            <a:lvl6pPr lvl="5">
              <a:buNone/>
              <a:defRPr>
                <a:solidFill>
                  <a:srgbClr val="2185C5"/>
                </a:solidFill>
              </a:defRPr>
            </a:lvl6pPr>
            <a:lvl7pPr lvl="6">
              <a:buNone/>
              <a:defRPr>
                <a:solidFill>
                  <a:srgbClr val="2185C5"/>
                </a:solidFill>
              </a:defRPr>
            </a:lvl7pPr>
            <a:lvl8pPr lvl="7">
              <a:buNone/>
              <a:defRPr>
                <a:solidFill>
                  <a:srgbClr val="2185C5"/>
                </a:solidFill>
              </a:defRPr>
            </a:lvl8pPr>
            <a:lvl9pPr lvl="8">
              <a:buNone/>
              <a:defRPr>
                <a:solidFill>
                  <a:srgbClr val="2185C5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buzzfeed.com/eleanorbate/accurate-af-sorting-quiz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gpsychduke2019.github.io/files/SciCommClassPrinciples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gpsychduke2019.github.io/files/Yong2019_forcritique.pdf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gpsychduke2019.github.io/files/SciCommClassPrinciples.pdf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gpsychduke2019.github.io/files/Yong2019_forcritique.pdf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73/pnas.1717948115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gpsychduke2019.github.io/files/Yong2018.pdf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PSY102Participation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inyurl.com/PSY102MinutePaperMay16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721425" y="2838935"/>
            <a:ext cx="521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PSY102: Introduction to Cognitive Psychology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7ECEFD"/>
                </a:solidFill>
              </a:rPr>
              <a:t>Day 2 (05/16/19): Cognitive Methodology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Things Not Mentioned</a:t>
            </a:r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893700" y="12211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Experience Sampling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Eye-tracking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ECoG (within epilepsy patients)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Pharmacological manipulations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Newer advances on stimulation techniques: tDCS, tACS, ultrasound, fNIRS, etc.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for some Jeopardy Style questions...</a:t>
            </a:r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893700" y="1373600"/>
            <a:ext cx="74760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Teams of 3-4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Multiple choice check for understanding questions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Methodology is the category of focus...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>
            <a:off x="1350900" y="5353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of the following non-invasive neuroscience methods represents a direct measure of neuronal activity?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PET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EEG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fMRI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DTI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>
            <a:off x="442775" y="35500"/>
            <a:ext cx="83019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are interested in non-invasively assessing the responses of the human amygdala (which lies deep inside the brain) to different types of face stimuli (neutral, fearful, happy, etc.) shown at a pace of about one stimulus every 3-5 seconds. Which methodology should you choose? 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EEG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PET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fMRI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TMS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body" idx="1"/>
          </p:nvPr>
        </p:nvSpPr>
        <p:spPr>
          <a:xfrm>
            <a:off x="886300" y="333100"/>
            <a:ext cx="72753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are lesion studies still considered to be indispensable in understanding how the brain works?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Because they provide great temporal resolution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Because they provide great spatial resolution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Because they provide a clean assessment of the specific function of a brain region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Because they can document the necessity of a brain region for a particular cognitive process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>
            <a:spLocks noGrp="1"/>
          </p:cNvSpPr>
          <p:nvPr>
            <p:ph type="body" idx="1"/>
          </p:nvPr>
        </p:nvSpPr>
        <p:spPr>
          <a:xfrm>
            <a:off x="472275" y="123200"/>
            <a:ext cx="8110200" cy="44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Choose the statement that correctly describes one main advantage and one main disadvantage of using EEG recordings versus functional MRI in exploring cognition in the brain? 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EEG has a higher spatial but a lower temporal resolution than fMRI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EEG has a higher temporal but a lower spatial resolution than fMRI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EEG is cheaper but more invasive than fMRI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EEG is more expensive but less invasive than fMRI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Usually...</a:t>
            </a:r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Interested in the noninvasive measure of particular role of a brain region in cognitive process? fMRI</a:t>
            </a: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Chiu, Y. C., Jiang, J., &amp; Egner, T. (2017). The caudate nucleus mediates learning of stimulus–control state associations. </a:t>
            </a:r>
            <a:r>
              <a:rPr lang="en" sz="1000" i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Journal of Neuroscience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 i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37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(4), 1028-1038.</a:t>
            </a: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Interested in how cognitive processes unfold at a specific temporal scale? EEG </a:t>
            </a: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Whitehead, P. S., Ooi, M. M., Egner, T., &amp; Woldorff, M. G. (2019). Neural Dynamics of Cognitive Control over Working Memory Capture of Attention. </a:t>
            </a:r>
            <a:r>
              <a:rPr lang="en" sz="1000" i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Journal of cognitive neuroscience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1-12.</a:t>
            </a:r>
            <a:endParaRPr sz="10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Interested in how neuromodulators impact cognition? PET </a:t>
            </a: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Castrellon, J. J., Seaman, K. L., Crawford, J. L., Young, J. S., Smith, C. T., Dang, L. C., ... &amp; Samanez-Larkin, G. R. (2019). Individual differences in dopamine are associated with reward discounting in clinical groups but not in healthy adults. </a:t>
            </a:r>
            <a:r>
              <a:rPr lang="en" sz="1000" i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Journal of Neuroscience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 i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39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(2), 321-332.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Usually...</a:t>
            </a:r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body" idx="1"/>
          </p:nvPr>
        </p:nvSpPr>
        <p:spPr>
          <a:xfrm>
            <a:off x="893700" y="992600"/>
            <a:ext cx="72000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Interested in noninvasive measure whether a particular region is </a:t>
            </a:r>
            <a:r>
              <a:rPr lang="en" sz="1800" i="1"/>
              <a:t>causally</a:t>
            </a:r>
            <a:r>
              <a:rPr lang="en" sz="1800"/>
              <a:t> involved in a particular cognitive process? TMS</a:t>
            </a: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Muhle-Karbe, P. S., Jiang, J., &amp; Egner, T. (2018). Causal evidence for Learning-Dependent frontal lobe contributions to cognitive control. </a:t>
            </a:r>
            <a:r>
              <a:rPr lang="en" sz="1000" i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Journal of Neuroscience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 i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38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(4), 962-973.</a:t>
            </a: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Interested in how networks within the brain interact? Graph theory, functional connectivity, etc. </a:t>
            </a: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Davis, S. W., Szymanski, A., Boms, H., Fink, T., &amp; Cabeza, R. (2018). Cooperative contributions of structural and functional connectivity to successful memory in aging. </a:t>
            </a:r>
            <a:r>
              <a:rPr lang="en" sz="1000" i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Network Neuroscience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 i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(1), 173-194.</a:t>
            </a: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Interested in how disease impacts cognition? No one particular method, depends on the question… e.g., Neurogenetics lab by Ahmad Hariri. Methods often “converge” for Qs.</a:t>
            </a: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Some methods also depend on what “level” you’re at: do you want to look at neural vs. neuronal activity? Invasive vs. noninvasive?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reliability vs. validity</a:t>
            </a:r>
            <a:endParaRPr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1028688"/>
            <a:ext cx="666750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 txBox="1"/>
          <p:nvPr/>
        </p:nvSpPr>
        <p:spPr>
          <a:xfrm>
            <a:off x="4862425" y="4684425"/>
            <a:ext cx="42162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https://www.buzzfeed.com/eleanorbate/accurate-af-sorting-quiz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893700" y="206000"/>
            <a:ext cx="7603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vs. Inferential Statistics</a:t>
            </a:r>
            <a:endParaRPr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450" y="1796675"/>
            <a:ext cx="350520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Goals + Agenda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412225" y="1373600"/>
            <a:ext cx="83757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>
              <a:buSzPts val="1400"/>
              <a:buAutoNum type="arabicPeriod"/>
            </a:pPr>
            <a:r>
              <a:rPr lang="en-US" sz="1400" b="1" dirty="0"/>
              <a:t>LO1: Continue to build a supportive classroom culture &amp; discuss science communication.</a:t>
            </a:r>
          </a:p>
          <a:p>
            <a:pPr lvl="1" indent="-317500">
              <a:buSzPts val="1400"/>
            </a:pPr>
            <a:r>
              <a:rPr lang="en-US" sz="1400" dirty="0"/>
              <a:t>Another Icebreaker: Get to know each other as scholars and people</a:t>
            </a:r>
          </a:p>
          <a:p>
            <a:pPr lvl="1" indent="-317500">
              <a:buSzPts val="1400"/>
            </a:pPr>
            <a:r>
              <a:rPr lang="en-US" sz="1400" dirty="0"/>
              <a:t>Tweet summaries: </a:t>
            </a:r>
            <a:r>
              <a:rPr lang="en-US" sz="1400" dirty="0" err="1"/>
              <a:t>brainwriting</a:t>
            </a:r>
            <a:r>
              <a:rPr lang="en-US" sz="1400" dirty="0"/>
              <a:t> via the curated worksheet</a:t>
            </a:r>
          </a:p>
          <a:p>
            <a:pPr lvl="1" indent="-317500">
              <a:buSzPts val="1400"/>
            </a:pPr>
            <a:r>
              <a:rPr lang="en-US" sz="1400" dirty="0"/>
              <a:t>Apply our </a:t>
            </a:r>
            <a:r>
              <a:rPr lang="en-US" sz="1400" u="sng" dirty="0">
                <a:solidFill>
                  <a:schemeClr val="hlink"/>
                </a:solidFill>
                <a:hlinkClick r:id="rId3"/>
              </a:rPr>
              <a:t>Class Generated </a:t>
            </a:r>
            <a:r>
              <a:rPr lang="en-US" sz="1400" u="sng" dirty="0" err="1">
                <a:solidFill>
                  <a:schemeClr val="hlink"/>
                </a:solidFill>
                <a:hlinkClick r:id="rId3"/>
              </a:rPr>
              <a:t>SciComm</a:t>
            </a:r>
            <a:r>
              <a:rPr lang="en-US" sz="1400" u="sng" dirty="0">
                <a:solidFill>
                  <a:schemeClr val="hlink"/>
                </a:solidFill>
                <a:hlinkClick r:id="rId3"/>
              </a:rPr>
              <a:t> Principles</a:t>
            </a:r>
            <a:r>
              <a:rPr lang="en-US" sz="1400" dirty="0"/>
              <a:t> to </a:t>
            </a:r>
            <a:r>
              <a:rPr lang="en-US" sz="1400" u="sng" dirty="0">
                <a:solidFill>
                  <a:schemeClr val="hlink"/>
                </a:solidFill>
                <a:hlinkClick r:id="rId4"/>
              </a:rPr>
              <a:t>Yong (2019)</a:t>
            </a:r>
            <a:r>
              <a:rPr lang="en-US" sz="1400" dirty="0"/>
              <a:t> and Ben </a:t>
            </a:r>
            <a:r>
              <a:rPr lang="en-US" sz="1400" dirty="0" err="1"/>
              <a:t>Goldacre's</a:t>
            </a:r>
            <a:r>
              <a:rPr lang="en-US" sz="1400" dirty="0"/>
              <a:t> TED talk</a:t>
            </a:r>
          </a:p>
          <a:p>
            <a:pPr lvl="0" indent="-317500">
              <a:spcBef>
                <a:spcPts val="0"/>
              </a:spcBef>
              <a:buSzPts val="1400"/>
              <a:buAutoNum type="arabicPeriod"/>
            </a:pPr>
            <a:r>
              <a:rPr lang="en-US" sz="1400" b="1" dirty="0"/>
              <a:t>LO2: Describe the advantages and disadvantages, as well as basic mechanisms of, each methodology</a:t>
            </a:r>
          </a:p>
          <a:p>
            <a:pPr lvl="1" indent="-317500">
              <a:buSzPts val="1400"/>
            </a:pPr>
            <a:r>
              <a:rPr lang="en-US" sz="1400" dirty="0"/>
              <a:t>Work in pairs to come up with the pros and cons of each methodology based off textbook</a:t>
            </a:r>
          </a:p>
          <a:p>
            <a:pPr lvl="1" indent="-317500">
              <a:buSzPts val="1400"/>
            </a:pPr>
            <a:r>
              <a:rPr lang="en-US" sz="1400" dirty="0"/>
              <a:t>Team Jeopardy style check for understanding with multiple choice questions</a:t>
            </a:r>
          </a:p>
          <a:p>
            <a:pPr lvl="0" indent="-317500">
              <a:spcBef>
                <a:spcPts val="0"/>
              </a:spcBef>
              <a:buSzPts val="1400"/>
              <a:buAutoNum type="arabicPeriod"/>
            </a:pPr>
            <a:r>
              <a:rPr lang="en-US" sz="1400" b="1" dirty="0"/>
              <a:t>LO3: Summarize the types of questions typically answered with each methodology</a:t>
            </a:r>
          </a:p>
          <a:p>
            <a:pPr lvl="1" indent="-317500">
              <a:buSzPts val="1400"/>
            </a:pPr>
            <a:r>
              <a:rPr lang="en-US" sz="1400" dirty="0"/>
              <a:t>Team Jeopardy style check for understanding with multiple choice questions</a:t>
            </a:r>
          </a:p>
          <a:p>
            <a:pPr lvl="1" indent="-317500">
              <a:buSzPts val="1400"/>
            </a:pPr>
            <a:r>
              <a:rPr lang="en-US" sz="1400" dirty="0">
                <a:solidFill>
                  <a:srgbClr val="FF0000"/>
                </a:solidFill>
              </a:rPr>
              <a:t>In teams, pose hypothetical studies with specific methodologies for particular questions</a:t>
            </a:r>
          </a:p>
          <a:p>
            <a:pPr lvl="1" indent="-317500">
              <a:buSzPts val="1400"/>
            </a:pPr>
            <a:r>
              <a:rPr lang="en-US" sz="1400" dirty="0">
                <a:solidFill>
                  <a:srgbClr val="FF0000"/>
                </a:solidFill>
              </a:rPr>
              <a:t>If there's time: work on vignettes as teams</a:t>
            </a:r>
          </a:p>
          <a:p>
            <a:pPr lvl="0" indent="-317500">
              <a:spcBef>
                <a:spcPts val="0"/>
              </a:spcBef>
              <a:buSzPts val="1400"/>
              <a:buAutoNum type="arabicPeriod"/>
            </a:pPr>
            <a:r>
              <a:rPr lang="en-US" sz="1400" b="1" dirty="0">
                <a:solidFill>
                  <a:srgbClr val="FF0000"/>
                </a:solidFill>
              </a:rPr>
              <a:t>LO4: Assess current problems within psychological methodology such as WEIRD samples and the lack of open science</a:t>
            </a:r>
          </a:p>
          <a:p>
            <a:pPr lvl="1" indent="-317500">
              <a:buSzPts val="1400"/>
            </a:pPr>
            <a:r>
              <a:rPr lang="en-US" sz="1400" dirty="0">
                <a:solidFill>
                  <a:srgbClr val="FF0000"/>
                </a:solidFill>
              </a:rPr>
              <a:t>More Jeopardy style check for understanding questions on the open science reading</a:t>
            </a:r>
          </a:p>
          <a:p>
            <a:pPr lvl="1" indent="-317500">
              <a:buSzPts val="1400"/>
            </a:pPr>
            <a:r>
              <a:rPr lang="en-US" sz="1400" dirty="0">
                <a:solidFill>
                  <a:srgbClr val="FF0000"/>
                </a:solidFill>
              </a:rPr>
              <a:t>Thought probe on how WEIRD samples affects cognitive psychology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1400" dirty="0"/>
          </a:p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893700" y="206000"/>
            <a:ext cx="7603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vs. Inferential Statistics</a:t>
            </a:r>
            <a:endParaRPr/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875" y="1328738"/>
            <a:ext cx="7791450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>
            <a:spLocks noGrp="1"/>
          </p:cNvSpPr>
          <p:nvPr>
            <p:ph type="title"/>
          </p:nvPr>
        </p:nvSpPr>
        <p:spPr>
          <a:xfrm>
            <a:off x="893700" y="206000"/>
            <a:ext cx="7603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vs. Inferential Statistics</a:t>
            </a:r>
            <a:endParaRPr/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75" y="1328738"/>
            <a:ext cx="7791450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>
            <a:spLocks noGrp="1"/>
          </p:cNvSpPr>
          <p:nvPr>
            <p:ph type="title"/>
          </p:nvPr>
        </p:nvSpPr>
        <p:spPr>
          <a:xfrm>
            <a:off x="893700" y="206000"/>
            <a:ext cx="7603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vs. Inferential Statistics</a:t>
            </a:r>
            <a:endParaRPr/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875" y="1328738"/>
            <a:ext cx="7791450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>
            <a:spLocks noGrp="1"/>
          </p:cNvSpPr>
          <p:nvPr>
            <p:ph type="title"/>
          </p:nvPr>
        </p:nvSpPr>
        <p:spPr>
          <a:xfrm>
            <a:off x="893700" y="206000"/>
            <a:ext cx="7603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vs. Inferential Statistics</a:t>
            </a:r>
            <a:endParaRPr/>
          </a:p>
        </p:txBody>
      </p:sp>
      <p:pic>
        <p:nvPicPr>
          <p:cNvPr id="230" name="Google Shape;2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75" y="1138238"/>
            <a:ext cx="779145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>
            <a:spLocks noGrp="1"/>
          </p:cNvSpPr>
          <p:nvPr>
            <p:ph type="title"/>
          </p:nvPr>
        </p:nvSpPr>
        <p:spPr>
          <a:xfrm>
            <a:off x="893700" y="206000"/>
            <a:ext cx="6723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a stronger correlation?</a:t>
            </a:r>
            <a:endParaRPr/>
          </a:p>
        </p:txBody>
      </p:sp>
      <p:pic>
        <p:nvPicPr>
          <p:cNvPr id="236" name="Google Shape;2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25" y="1566863"/>
            <a:ext cx="779145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>
            <a:spLocks noGrp="1"/>
          </p:cNvSpPr>
          <p:nvPr>
            <p:ph type="title"/>
          </p:nvPr>
        </p:nvSpPr>
        <p:spPr>
          <a:xfrm>
            <a:off x="893700" y="206000"/>
            <a:ext cx="6723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a stronger correlation?</a:t>
            </a:r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 rotWithShape="1">
          <a:blip r:embed="rId3">
            <a:alphaModFix/>
          </a:blip>
          <a:srcRect l="65126"/>
          <a:stretch/>
        </p:blipFill>
        <p:spPr>
          <a:xfrm>
            <a:off x="5433925" y="1566875"/>
            <a:ext cx="2717151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Research Methods</a:t>
            </a:r>
            <a:endParaRPr/>
          </a:p>
        </p:txBody>
      </p:sp>
      <p:sp>
        <p:nvSpPr>
          <p:cNvPr id="254" name="Google Shape;254;p40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Correlational versus experimental designs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How to compare the sign and absolute value of correlations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Independent and dependent variables (IVs and DVs)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Within- and between-subject experiments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importance of random assignment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Reliability versus validity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Descriptive statistics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Measures of central tendency (mean, mode, median)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Standard deviation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Inferential statistics</a:t>
            </a:r>
            <a:endParaRPr sz="140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P-values</a:t>
            </a:r>
            <a:endParaRPr sz="140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Null hypotheses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5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Today’s Goals + Agenda</a:t>
            </a:r>
            <a:endParaRPr dirty="0"/>
          </a:p>
        </p:txBody>
      </p:sp>
      <p:sp>
        <p:nvSpPr>
          <p:cNvPr id="350" name="Google Shape;350;p55"/>
          <p:cNvSpPr txBox="1">
            <a:spLocks noGrp="1"/>
          </p:cNvSpPr>
          <p:nvPr>
            <p:ph type="body" idx="1"/>
          </p:nvPr>
        </p:nvSpPr>
        <p:spPr>
          <a:xfrm>
            <a:off x="384125" y="1373600"/>
            <a:ext cx="85821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LO1: Continue to build a supportive classroom culture &amp; discuss science communication.</a:t>
            </a:r>
            <a:endParaRPr sz="1400"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Another Icebreaker: Get to know each other as scholars and people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Tweet summaries: brainwriting via the curated worksheet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Apply our </a:t>
            </a:r>
            <a:r>
              <a:rPr lang="en" sz="1400" u="sng" dirty="0">
                <a:solidFill>
                  <a:schemeClr val="hlink"/>
                </a:solidFill>
                <a:hlinkClick r:id="rId3"/>
              </a:rPr>
              <a:t>Class Generated SciComm Principles</a:t>
            </a:r>
            <a:r>
              <a:rPr lang="en" sz="1400" dirty="0"/>
              <a:t> to </a:t>
            </a:r>
            <a:r>
              <a:rPr lang="en" sz="1400" u="sng" dirty="0">
                <a:solidFill>
                  <a:schemeClr val="hlink"/>
                </a:solidFill>
                <a:hlinkClick r:id="rId4"/>
              </a:rPr>
              <a:t>Yong (2019)</a:t>
            </a:r>
            <a:r>
              <a:rPr lang="en" sz="1400" dirty="0"/>
              <a:t> and Ben Goldacre's TED talk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LO2: Describe the advantages and disadvantages, as well as basic mechanisms of, each methodology</a:t>
            </a:r>
            <a:endParaRPr sz="1400"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Work in pairs to come up with the pros and cons of each methodology based off textbook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Team Jeopardy style check for understanding with multiple choice questions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LO3: Summarize the types of questions typically answered with each </a:t>
            </a:r>
            <a:r>
              <a:rPr lang="en" sz="1400" b="1" dirty="0" smtClean="0"/>
              <a:t>methodology</a:t>
            </a:r>
          </a:p>
          <a:p>
            <a:pPr lvl="1" indent="-317500">
              <a:buSzPts val="1400"/>
            </a:pPr>
            <a:r>
              <a:rPr lang="en" sz="1400" dirty="0" smtClean="0"/>
              <a:t>Team </a:t>
            </a:r>
            <a:r>
              <a:rPr lang="en" sz="1400" dirty="0"/>
              <a:t>Jeopardy style check for understanding with multiple choice questions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 smtClean="0">
                <a:solidFill>
                  <a:srgbClr val="FF0000"/>
                </a:solidFill>
              </a:rPr>
              <a:t>In </a:t>
            </a:r>
            <a:r>
              <a:rPr lang="en" sz="1400" dirty="0">
                <a:solidFill>
                  <a:srgbClr val="FF0000"/>
                </a:solidFill>
              </a:rPr>
              <a:t>teams, pose hypothetical studies with specific methodologies for particular questions</a:t>
            </a:r>
            <a:endParaRPr sz="1400" dirty="0"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>
                <a:solidFill>
                  <a:srgbClr val="FF0000"/>
                </a:solidFill>
              </a:rPr>
              <a:t>If there's time: work on vignettes as teams</a:t>
            </a:r>
            <a:endParaRPr sz="1400" dirty="0">
              <a:solidFill>
                <a:srgbClr val="FF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>
                <a:solidFill>
                  <a:srgbClr val="FF0000"/>
                </a:solidFill>
              </a:rPr>
              <a:t>LO4: Assess current problems within psychological methodology such as WEIRD samples and the lack of open science</a:t>
            </a:r>
            <a:endParaRPr sz="1400" b="1" dirty="0"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>
                <a:solidFill>
                  <a:srgbClr val="FF0000"/>
                </a:solidFill>
              </a:rPr>
              <a:t>More Jeopardy style check for understanding questions on the open science reading</a:t>
            </a:r>
            <a:endParaRPr sz="1400" dirty="0"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>
                <a:solidFill>
                  <a:srgbClr val="FF0000"/>
                </a:solidFill>
              </a:rPr>
              <a:t>Thought probe on how WEIRD samples affects cognitive psychology</a:t>
            </a:r>
            <a:endParaRPr sz="14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6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Tomorrow’s Work</a:t>
            </a:r>
            <a:endParaRPr/>
          </a:p>
        </p:txBody>
      </p:sp>
      <p:sp>
        <p:nvSpPr>
          <p:cNvPr id="356" name="Google Shape;356;p56"/>
          <p:cNvSpPr txBox="1">
            <a:spLocks noGrp="1"/>
          </p:cNvSpPr>
          <p:nvPr>
            <p:ph type="body" idx="1"/>
          </p:nvPr>
        </p:nvSpPr>
        <p:spPr>
          <a:xfrm>
            <a:off x="646450" y="1373600"/>
            <a:ext cx="81135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▷"/>
            </a:pPr>
            <a:r>
              <a:rPr lang="en" sz="1400"/>
              <a:t>Gruters, K. G., Murphy, D. L. K., Jenson, C. D., Smith, D. W., Shera, C. A., &amp; Groh, J. M. (2018). The eardrums move when the eyes move: A multisensory effect on the mechanics of hearing. Proceedings of the National Academy of Sciences, 115(6), E1309–E1318.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https://doi.org/10.1073/pnas.1717948115</a:t>
            </a:r>
            <a:r>
              <a:rPr lang="en" sz="1400"/>
              <a:t>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Science News:</a:t>
            </a:r>
            <a:endParaRPr sz="140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Yong, E. (2018, January 23). When Your Eyes Move, So Do Your Eardrums. Retrieved from The Atlantic website: https://www.theatlantic.com/science/archive/2018/01/when-your-eyes-move-so-do-your-eardrums/551237/.</a:t>
            </a:r>
            <a:endParaRPr sz="1400" u="sng">
              <a:solidFill>
                <a:schemeClr val="hlink"/>
              </a:solidFill>
              <a:hlinkClick r:id="rId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Dean, S. (2018, January 25). Our Eye Movements Also Move Eardrums, And Nobody Knows Why. Retrieved from https://www.sciencealert.com/eye-movements-cause-vibrations-eardrums-hearing-weird-brain. 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7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Participation + Minute Paper</a:t>
            </a:r>
            <a:endParaRPr/>
          </a:p>
        </p:txBody>
      </p:sp>
      <p:sp>
        <p:nvSpPr>
          <p:cNvPr id="362" name="Google Shape;362;p57"/>
          <p:cNvSpPr txBox="1">
            <a:spLocks noGrp="1"/>
          </p:cNvSpPr>
          <p:nvPr>
            <p:ph type="body" idx="1"/>
          </p:nvPr>
        </p:nvSpPr>
        <p:spPr>
          <a:xfrm>
            <a:off x="499375" y="1373600"/>
            <a:ext cx="82395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https://tinyurl.com/PSY102Participation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https://tinyurl.com/PSY102MinutePaperMay16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Icebreaker</a:t>
            </a: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someone you didn’t talk to yesterday, and repeat the icebreaker: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Introduce yourself (name, year, major, fun fact etc.) &amp; discuss one or both of the hypotheticals on your notecard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Suggested: </a:t>
            </a:r>
            <a:r>
              <a:rPr lang="en" sz="1800" i="1"/>
              <a:t>Exchange contact info with your person, in case you need notes or have a question.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SciComm: Tweet Summaries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893700" y="1373600"/>
            <a:ext cx="68919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For each tweet summary that you see, fill out part of the handout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We will come together to discuss what you thought in terms of how well scientists, journalists, etc. communicated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893700" y="206000"/>
            <a:ext cx="7313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SciComm: Yong (2019) &amp; TED talk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What does Yong (2019) do well?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What did Ben Goldacre do well with his TED talk?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ctrTitle"/>
          </p:nvPr>
        </p:nvSpPr>
        <p:spPr>
          <a:xfrm>
            <a:off x="685800" y="897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for Understanding of Cognitive Methodology</a:t>
            </a:r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1"/>
          </p:nvPr>
        </p:nvSpPr>
        <p:spPr>
          <a:xfrm>
            <a:off x="685800" y="21542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Describe the advantages and disadvantages, as well as basic mechanisms of, each methodology</a:t>
            </a:r>
            <a:endParaRPr/>
          </a:p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Summarize the types of questions typically answered with each methodology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Mind &amp; the Brain:</a:t>
            </a: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893700" y="1373600"/>
            <a:ext cx="71787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Mind ≠ brain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Mind : brain ::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– Traffic laws : traffic lights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– Software : hardware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– System that accomplishes cognitive goals using representations : the actual neuronal stage that system plays out on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&amp; Disadvantages of Cognitive Methodologies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Level 1 (explicitly mentioned):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Modeling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Transcranial Magnetic Stimulation (TMS)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Lesion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Single Cell Recordings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2"/>
          </p:nvPr>
        </p:nvSpPr>
        <p:spPr>
          <a:xfrm>
            <a:off x="4219450" y="1200150"/>
            <a:ext cx="45861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Level 2 (not explicitly mentioned):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Behavior (RT/accuracy/self report)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Diffusion Tensor Imaging (DTI) /structural imaging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Genetic manipulations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Electroencephalography (EEG)/ event related potentials (ERPs)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Functional magnetic resonance imaging (fMRI)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Positron Emission Topography (PET)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MEG</a:t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223625" y="3725375"/>
            <a:ext cx="38067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With the person next to you, come up with a list of pros and cons to each methodology within cognitive psychology &amp; neuroscience. We’ll come back together as a class to discuss.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893700" y="434600"/>
            <a:ext cx="69099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</a:t>
            </a:r>
            <a:br>
              <a:rPr lang="en"/>
            </a:br>
            <a:r>
              <a:rPr lang="en"/>
              <a:t>Single vs. Double Dissociation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9500" y="1651350"/>
            <a:ext cx="4370475" cy="218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57" y="1625900"/>
            <a:ext cx="4378043" cy="21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1884</Words>
  <Application>Microsoft Office PowerPoint</Application>
  <PresentationFormat>On-screen Show (16:9)</PresentationFormat>
  <Paragraphs>166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Lato</vt:lpstr>
      <vt:lpstr>Raleway</vt:lpstr>
      <vt:lpstr>Arial</vt:lpstr>
      <vt:lpstr>Antonio template</vt:lpstr>
      <vt:lpstr>PSY102: Introduction to Cognitive Psychology Day 2 (05/16/19): Cognitive Methodology</vt:lpstr>
      <vt:lpstr>Today’s Goals + Agenda</vt:lpstr>
      <vt:lpstr>Icebreaker</vt:lpstr>
      <vt:lpstr>SciComm: Tweet Summaries</vt:lpstr>
      <vt:lpstr>SciComm: Yong (2019) &amp; TED talk</vt:lpstr>
      <vt:lpstr>Check for Understanding of Cognitive Methodology</vt:lpstr>
      <vt:lpstr>Mind &amp; the Brain:</vt:lpstr>
      <vt:lpstr>Advantages &amp; Disadvantages of Cognitive Methodologies</vt:lpstr>
      <vt:lpstr>Review:  Single vs. Double Dissociation</vt:lpstr>
      <vt:lpstr>Some Things Not Mentioned</vt:lpstr>
      <vt:lpstr>Now for some Jeopardy Style questions...</vt:lpstr>
      <vt:lpstr>PowerPoint Presentation</vt:lpstr>
      <vt:lpstr>PowerPoint Presentation</vt:lpstr>
      <vt:lpstr>PowerPoint Presentation</vt:lpstr>
      <vt:lpstr>PowerPoint Presentation</vt:lpstr>
      <vt:lpstr>Summary: Usually...</vt:lpstr>
      <vt:lpstr>Summary: Usually...</vt:lpstr>
      <vt:lpstr>Review: reliability vs. validity</vt:lpstr>
      <vt:lpstr>Descriptive vs. Inferential Statistics</vt:lpstr>
      <vt:lpstr>Descriptive vs. Inferential Statistics</vt:lpstr>
      <vt:lpstr>Descriptive vs. Inferential Statistics</vt:lpstr>
      <vt:lpstr>Descriptive vs. Inferential Statistics</vt:lpstr>
      <vt:lpstr>Descriptive vs. Inferential Statistics</vt:lpstr>
      <vt:lpstr>What’s a stronger correlation?</vt:lpstr>
      <vt:lpstr>What’s a stronger correlation?</vt:lpstr>
      <vt:lpstr>Review: Research Methods</vt:lpstr>
      <vt:lpstr>Today’s Goals + Agenda</vt:lpstr>
      <vt:lpstr>Tomorrow’s Work</vt:lpstr>
      <vt:lpstr>Participation + Minute Paper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PSY102: Introduction to Cognitive Psychology Day 2 (05/16/19): Cognitive Methodology</dc:title>
  <dc:creator>Christina Bejjani</dc:creator>
  <cp:lastModifiedBy>Christina Bejjani</cp:lastModifiedBy>
  <cp:revision>3</cp:revision>
  <dcterms:modified xsi:type="dcterms:W3CDTF">2019-05-16T17:22:47Z</dcterms:modified>
</cp:coreProperties>
</file>