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Lst>
  <p:sldSz cy="5143500" cx="9144000"/>
  <p:notesSz cx="6858000" cy="9144000"/>
  <p:embeddedFontLst>
    <p:embeddedFont>
      <p:font typeface="Raleway"/>
      <p:regular r:id="rId83"/>
      <p:bold r:id="rId84"/>
      <p:italic r:id="rId85"/>
      <p:boldItalic r:id="rId86"/>
    </p:embeddedFont>
    <p:embeddedFont>
      <p:font typeface="Lato"/>
      <p:regular r:id="rId87"/>
      <p:bold r:id="rId88"/>
      <p:italic r:id="rId89"/>
      <p:boldItalic r:id="rId9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84" Type="http://schemas.openxmlformats.org/officeDocument/2006/relationships/font" Target="fonts/Raleway-bold.fntdata"/><Relationship Id="rId83" Type="http://schemas.openxmlformats.org/officeDocument/2006/relationships/font" Target="fonts/Raleway-regular.fntdata"/><Relationship Id="rId42" Type="http://schemas.openxmlformats.org/officeDocument/2006/relationships/slide" Target="slides/slide37.xml"/><Relationship Id="rId86" Type="http://schemas.openxmlformats.org/officeDocument/2006/relationships/font" Target="fonts/Raleway-boldItalic.fntdata"/><Relationship Id="rId41" Type="http://schemas.openxmlformats.org/officeDocument/2006/relationships/slide" Target="slides/slide36.xml"/><Relationship Id="rId85" Type="http://schemas.openxmlformats.org/officeDocument/2006/relationships/font" Target="fonts/Raleway-italic.fntdata"/><Relationship Id="rId44" Type="http://schemas.openxmlformats.org/officeDocument/2006/relationships/slide" Target="slides/slide39.xml"/><Relationship Id="rId88" Type="http://schemas.openxmlformats.org/officeDocument/2006/relationships/font" Target="fonts/Lato-bold.fntdata"/><Relationship Id="rId43" Type="http://schemas.openxmlformats.org/officeDocument/2006/relationships/slide" Target="slides/slide38.xml"/><Relationship Id="rId87" Type="http://schemas.openxmlformats.org/officeDocument/2006/relationships/font" Target="fonts/Lato-regular.fntdata"/><Relationship Id="rId46" Type="http://schemas.openxmlformats.org/officeDocument/2006/relationships/slide" Target="slides/slide41.xml"/><Relationship Id="rId45" Type="http://schemas.openxmlformats.org/officeDocument/2006/relationships/slide" Target="slides/slide40.xml"/><Relationship Id="rId89" Type="http://schemas.openxmlformats.org/officeDocument/2006/relationships/font" Target="fonts/Lato-italic.fntdata"/><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slide" Target="slides/slide70.xml"/><Relationship Id="rId30" Type="http://schemas.openxmlformats.org/officeDocument/2006/relationships/slide" Target="slides/slide25.xml"/><Relationship Id="rId74" Type="http://schemas.openxmlformats.org/officeDocument/2006/relationships/slide" Target="slides/slide69.xml"/><Relationship Id="rId33" Type="http://schemas.openxmlformats.org/officeDocument/2006/relationships/slide" Target="slides/slide28.xml"/><Relationship Id="rId77" Type="http://schemas.openxmlformats.org/officeDocument/2006/relationships/slide" Target="slides/slide72.xml"/><Relationship Id="rId32" Type="http://schemas.openxmlformats.org/officeDocument/2006/relationships/slide" Target="slides/slide27.xml"/><Relationship Id="rId76" Type="http://schemas.openxmlformats.org/officeDocument/2006/relationships/slide" Target="slides/slide71.xml"/><Relationship Id="rId35" Type="http://schemas.openxmlformats.org/officeDocument/2006/relationships/slide" Target="slides/slide30.xml"/><Relationship Id="rId79" Type="http://schemas.openxmlformats.org/officeDocument/2006/relationships/slide" Target="slides/slide74.xml"/><Relationship Id="rId34" Type="http://schemas.openxmlformats.org/officeDocument/2006/relationships/slide" Target="slides/slide29.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90" Type="http://schemas.openxmlformats.org/officeDocument/2006/relationships/font" Target="fonts/Lato-boldItalic.fntdata"/><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youtube.com/watch?v=AhK0EX4G018" TargetMode="Externa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589e8b6297_0_3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589e8b6297_0_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–Primacy effect gave more time to rehearse info, more likely to enter LTM</a:t>
            </a:r>
            <a:endParaRPr/>
          </a:p>
          <a:p>
            <a:pPr indent="0" lvl="0" marL="0" rtl="0" algn="l">
              <a:spcBef>
                <a:spcPts val="0"/>
              </a:spcBef>
              <a:spcAft>
                <a:spcPts val="0"/>
              </a:spcAft>
              <a:buClr>
                <a:schemeClr val="dk1"/>
              </a:buClr>
              <a:buSzPts val="1100"/>
              <a:buFont typeface="Arial"/>
              <a:buNone/>
            </a:pPr>
            <a:r>
              <a:rPr lang="en"/>
              <a:t>–Recency effect</a:t>
            </a:r>
            <a:endParaRPr/>
          </a:p>
          <a:p>
            <a:pPr indent="0" lvl="0" marL="0" rtl="0" algn="l">
              <a:spcBef>
                <a:spcPts val="0"/>
              </a:spcBef>
              <a:spcAft>
                <a:spcPts val="0"/>
              </a:spcAft>
              <a:buNone/>
            </a:pPr>
            <a:r>
              <a:rPr lang="en"/>
              <a:t>–Stimuli still in STM</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589e8b6297_0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589e8b6297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589e8b6297_0_3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589e8b6297_0_3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A typical priming study could involve having subjects read a word list (for a made-up purpose), and at another time (which might be on a different day) ask them to complete ‘word-stems’ with the first word that comes to mind. Even though subjects may not recollect the original word list, they are more likely to use those words than other words they were not exposed to. </a:t>
            </a:r>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589c961ee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589c961ee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Functional dissociations</a:t>
            </a:r>
            <a:endParaRPr/>
          </a:p>
          <a:p>
            <a:pPr indent="0" lvl="0" marL="0" rtl="0" algn="l">
              <a:spcBef>
                <a:spcPts val="0"/>
              </a:spcBef>
              <a:spcAft>
                <a:spcPts val="0"/>
              </a:spcAft>
              <a:buClr>
                <a:schemeClr val="dk1"/>
              </a:buClr>
              <a:buSzPts val="1100"/>
              <a:buFont typeface="Arial"/>
              <a:buNone/>
            </a:pPr>
            <a:r>
              <a:rPr lang="en"/>
              <a:t>– E.g., retention interval (Tulving et al., 1982)</a:t>
            </a:r>
            <a:endParaRPr/>
          </a:p>
          <a:p>
            <a:pPr indent="0" lvl="0" marL="0" rtl="0" algn="l">
              <a:spcBef>
                <a:spcPts val="0"/>
              </a:spcBef>
              <a:spcAft>
                <a:spcPts val="0"/>
              </a:spcAft>
              <a:buClr>
                <a:schemeClr val="dk1"/>
              </a:buClr>
              <a:buSzPts val="1100"/>
              <a:buFont typeface="Arial"/>
              <a:buNone/>
            </a:pPr>
            <a:r>
              <a:rPr lang="en"/>
              <a:t>• Developmental dissociations</a:t>
            </a:r>
            <a:endParaRPr/>
          </a:p>
          <a:p>
            <a:pPr indent="0" lvl="0" marL="0" rtl="0" algn="l">
              <a:spcBef>
                <a:spcPts val="0"/>
              </a:spcBef>
              <a:spcAft>
                <a:spcPts val="0"/>
              </a:spcAft>
              <a:buClr>
                <a:schemeClr val="dk1"/>
              </a:buClr>
              <a:buSzPts val="1100"/>
              <a:buFont typeface="Arial"/>
              <a:buNone/>
            </a:pPr>
            <a:r>
              <a:rPr lang="en"/>
              <a:t>– Children vs. young adults</a:t>
            </a:r>
            <a:endParaRPr/>
          </a:p>
          <a:p>
            <a:pPr indent="0" lvl="0" marL="0" rtl="0" algn="l">
              <a:spcBef>
                <a:spcPts val="0"/>
              </a:spcBef>
              <a:spcAft>
                <a:spcPts val="0"/>
              </a:spcAft>
              <a:buClr>
                <a:schemeClr val="dk1"/>
              </a:buClr>
              <a:buSzPts val="1100"/>
              <a:buFont typeface="Arial"/>
              <a:buNone/>
            </a:pPr>
            <a:r>
              <a:rPr lang="en"/>
              <a:t>– Young adults vs. older adults</a:t>
            </a:r>
            <a:endParaRPr/>
          </a:p>
          <a:p>
            <a:pPr indent="0" lvl="0" marL="0" rtl="0" algn="l">
              <a:spcBef>
                <a:spcPts val="0"/>
              </a:spcBef>
              <a:spcAft>
                <a:spcPts val="0"/>
              </a:spcAft>
              <a:buClr>
                <a:schemeClr val="dk1"/>
              </a:buClr>
              <a:buSzPts val="1100"/>
              <a:buFont typeface="Arial"/>
              <a:buNone/>
            </a:pPr>
            <a:r>
              <a:rPr lang="en"/>
              <a:t>• Brain damage</a:t>
            </a:r>
            <a:endParaRPr/>
          </a:p>
          <a:p>
            <a:pPr indent="0" lvl="0" marL="0" rtl="0" algn="l">
              <a:spcBef>
                <a:spcPts val="0"/>
              </a:spcBef>
              <a:spcAft>
                <a:spcPts val="0"/>
              </a:spcAft>
              <a:buClr>
                <a:schemeClr val="dk1"/>
              </a:buClr>
              <a:buSzPts val="1100"/>
              <a:buFont typeface="Arial"/>
              <a:buNone/>
            </a:pPr>
            <a:r>
              <a:rPr lang="en"/>
              <a:t>– Amnesic patients</a:t>
            </a:r>
            <a:endParaRPr/>
          </a:p>
          <a:p>
            <a:pPr indent="0" lvl="0" marL="0" rtl="0" algn="l">
              <a:spcBef>
                <a:spcPts val="0"/>
              </a:spcBef>
              <a:spcAft>
                <a:spcPts val="0"/>
              </a:spcAft>
              <a:buClr>
                <a:schemeClr val="dk1"/>
              </a:buClr>
              <a:buSzPts val="1100"/>
              <a:buFont typeface="Arial"/>
              <a:buNone/>
            </a:pPr>
            <a:r>
              <a:rPr lang="en"/>
              <a:t>• Impaired EE, preserved PP</a:t>
            </a:r>
            <a:endParaRPr/>
          </a:p>
          <a:p>
            <a:pPr indent="0" lvl="0" marL="0" rtl="0" algn="l">
              <a:spcBef>
                <a:spcPts val="0"/>
              </a:spcBef>
              <a:spcAft>
                <a:spcPts val="0"/>
              </a:spcAft>
              <a:buClr>
                <a:schemeClr val="dk1"/>
              </a:buClr>
              <a:buSzPts val="1100"/>
              <a:buFont typeface="Arial"/>
              <a:buNone/>
            </a:pPr>
            <a:r>
              <a:rPr lang="en"/>
              <a:t>– Patient MS (right occipital lesion)</a:t>
            </a:r>
            <a:endParaRPr/>
          </a:p>
          <a:p>
            <a:pPr indent="0" lvl="0" marL="0" rtl="0" algn="l">
              <a:spcBef>
                <a:spcPts val="0"/>
              </a:spcBef>
              <a:spcAft>
                <a:spcPts val="0"/>
              </a:spcAft>
              <a:buClr>
                <a:schemeClr val="dk1"/>
              </a:buClr>
              <a:buSzPts val="1100"/>
              <a:buFont typeface="Arial"/>
              <a:buNone/>
            </a:pPr>
            <a:r>
              <a:rPr lang="en"/>
              <a:t>Gabrieli et al. (1995)</a:t>
            </a:r>
            <a:endParaRPr/>
          </a:p>
          <a:p>
            <a:pPr indent="0" lvl="0" marL="0" rtl="0" algn="l">
              <a:spcBef>
                <a:spcPts val="0"/>
              </a:spcBef>
              <a:spcAft>
                <a:spcPts val="0"/>
              </a:spcAft>
              <a:buClr>
                <a:schemeClr val="dk1"/>
              </a:buClr>
              <a:buSzPts val="1100"/>
              <a:buFont typeface="Arial"/>
              <a:buNone/>
            </a:pPr>
            <a:r>
              <a:rPr lang="en"/>
              <a:t>• Impaired PP, preserved EE</a:t>
            </a:r>
            <a:endParaRPr/>
          </a:p>
          <a:p>
            <a:pPr indent="0" lvl="0" marL="0" rtl="0" algn="l">
              <a:spcBef>
                <a:spcPts val="0"/>
              </a:spcBef>
              <a:spcAft>
                <a:spcPts val="0"/>
              </a:spcAft>
              <a:buClr>
                <a:schemeClr val="dk1"/>
              </a:buClr>
              <a:buSzPts val="1100"/>
              <a:buFont typeface="Arial"/>
              <a:buNone/>
            </a:pPr>
            <a:r>
              <a:rPr lang="en"/>
              <a:t>• Functional Neuroimaging</a:t>
            </a:r>
            <a:endParaRPr/>
          </a:p>
          <a:p>
            <a:pPr indent="0" lvl="0" marL="0" rtl="0" algn="l">
              <a:spcBef>
                <a:spcPts val="0"/>
              </a:spcBef>
              <a:spcAft>
                <a:spcPts val="0"/>
              </a:spcAft>
              <a:buClr>
                <a:schemeClr val="dk1"/>
              </a:buClr>
              <a:buSzPts val="1100"/>
              <a:buFont typeface="Arial"/>
              <a:buNone/>
            </a:pPr>
            <a:r>
              <a:rPr lang="en"/>
              <a:t>– EM: right PFC, MTL, medial parietal, cb</a:t>
            </a:r>
            <a:endParaRPr/>
          </a:p>
          <a:p>
            <a:pPr indent="0" lvl="0" marL="0" rtl="0" algn="l">
              <a:spcBef>
                <a:spcPts val="0"/>
              </a:spcBef>
              <a:spcAft>
                <a:spcPts val="0"/>
              </a:spcAft>
              <a:buClr>
                <a:schemeClr val="dk1"/>
              </a:buClr>
              <a:buSzPts val="1100"/>
              <a:buFont typeface="Arial"/>
              <a:buNone/>
            </a:pPr>
            <a:r>
              <a:rPr lang="en"/>
              <a:t>activations</a:t>
            </a:r>
            <a:endParaRPr/>
          </a:p>
          <a:p>
            <a:pPr indent="0" lvl="0" marL="0" rtl="0" algn="l">
              <a:spcBef>
                <a:spcPts val="0"/>
              </a:spcBef>
              <a:spcAft>
                <a:spcPts val="0"/>
              </a:spcAft>
              <a:buClr>
                <a:schemeClr val="dk1"/>
              </a:buClr>
              <a:buSzPts val="1100"/>
              <a:buFont typeface="Arial"/>
              <a:buNone/>
            </a:pPr>
            <a:r>
              <a:rPr lang="en"/>
              <a:t>– PP: occipital deactivations</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589c961ee7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589c961ee7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Patient K.F. (Warrington &amp; Shallice, 1969)</a:t>
            </a:r>
            <a:endParaRPr/>
          </a:p>
          <a:p>
            <a:pPr indent="0" lvl="0" marL="0" rtl="0" algn="l">
              <a:spcBef>
                <a:spcPts val="0"/>
              </a:spcBef>
              <a:spcAft>
                <a:spcPts val="0"/>
              </a:spcAft>
              <a:buClr>
                <a:schemeClr val="dk1"/>
              </a:buClr>
              <a:buSzPts val="1100"/>
              <a:buFont typeface="Arial"/>
              <a:buNone/>
            </a:pPr>
            <a:r>
              <a:rPr lang="en"/>
              <a:t>• Lesion</a:t>
            </a:r>
            <a:endParaRPr/>
          </a:p>
          <a:p>
            <a:pPr indent="0" lvl="0" marL="0" rtl="0" algn="l">
              <a:spcBef>
                <a:spcPts val="0"/>
              </a:spcBef>
              <a:spcAft>
                <a:spcPts val="0"/>
              </a:spcAft>
              <a:buClr>
                <a:schemeClr val="dk1"/>
              </a:buClr>
              <a:buSzPts val="1100"/>
              <a:buFont typeface="Arial"/>
              <a:buNone/>
            </a:pPr>
            <a:r>
              <a:rPr lang="en"/>
              <a:t>– close to left Sylvian fissure (language processing area)</a:t>
            </a:r>
            <a:endParaRPr/>
          </a:p>
          <a:p>
            <a:pPr indent="0" lvl="0" marL="0" rtl="0" algn="l">
              <a:spcBef>
                <a:spcPts val="0"/>
              </a:spcBef>
              <a:spcAft>
                <a:spcPts val="0"/>
              </a:spcAft>
              <a:buClr>
                <a:schemeClr val="dk1"/>
              </a:buClr>
              <a:buSzPts val="1100"/>
              <a:buFont typeface="Arial"/>
              <a:buNone/>
            </a:pPr>
            <a:r>
              <a:rPr lang="en"/>
              <a:t>– hesitant speech but no aphasia</a:t>
            </a:r>
            <a:endParaRPr/>
          </a:p>
          <a:p>
            <a:pPr indent="0" lvl="0" marL="0" rtl="0" algn="l">
              <a:spcBef>
                <a:spcPts val="0"/>
              </a:spcBef>
              <a:spcAft>
                <a:spcPts val="0"/>
              </a:spcAft>
              <a:buClr>
                <a:schemeClr val="dk1"/>
              </a:buClr>
              <a:buSzPts val="1100"/>
              <a:buFont typeface="Arial"/>
              <a:buNone/>
            </a:pPr>
            <a:r>
              <a:rPr lang="en"/>
              <a:t>• Specific deficit in immediate verbal memory</a:t>
            </a:r>
            <a:endParaRPr/>
          </a:p>
          <a:p>
            <a:pPr indent="0" lvl="0" marL="0" rtl="0" algn="l">
              <a:spcBef>
                <a:spcPts val="0"/>
              </a:spcBef>
              <a:spcAft>
                <a:spcPts val="0"/>
              </a:spcAft>
              <a:buClr>
                <a:schemeClr val="dk1"/>
              </a:buClr>
              <a:buSzPts val="1100"/>
              <a:buFont typeface="Arial"/>
              <a:buNone/>
            </a:pPr>
            <a:r>
              <a:rPr lang="en"/>
              <a:t>– Digit span  only 3 digits!</a:t>
            </a:r>
            <a:endParaRPr/>
          </a:p>
          <a:p>
            <a:pPr indent="0" lvl="0" marL="0" rtl="0" algn="l">
              <a:spcBef>
                <a:spcPts val="0"/>
              </a:spcBef>
              <a:spcAft>
                <a:spcPts val="0"/>
              </a:spcAft>
              <a:buClr>
                <a:schemeClr val="dk1"/>
              </a:buClr>
              <a:buSzPts val="1100"/>
              <a:buFont typeface="Arial"/>
              <a:buNone/>
            </a:pPr>
            <a:r>
              <a:rPr lang="en"/>
              <a:t>• McCarthy &amp; Warrington  patient with word span of 1 word!</a:t>
            </a:r>
            <a:endParaRPr/>
          </a:p>
          <a:p>
            <a:pPr indent="0" lvl="0" marL="0" rtl="0" algn="l">
              <a:spcBef>
                <a:spcPts val="0"/>
              </a:spcBef>
              <a:spcAft>
                <a:spcPts val="0"/>
              </a:spcAft>
              <a:buClr>
                <a:schemeClr val="dk1"/>
              </a:buClr>
              <a:buSzPts val="1100"/>
              <a:buFont typeface="Arial"/>
              <a:buNone/>
            </a:pPr>
            <a:r>
              <a:rPr lang="en"/>
              <a:t>– Poor performance in Brown-Peterson</a:t>
            </a:r>
            <a:endParaRPr/>
          </a:p>
          <a:p>
            <a:pPr indent="0" lvl="0" marL="0" rtl="0" algn="l">
              <a:spcBef>
                <a:spcPts val="0"/>
              </a:spcBef>
              <a:spcAft>
                <a:spcPts val="0"/>
              </a:spcAft>
              <a:buClr>
                <a:schemeClr val="dk1"/>
              </a:buClr>
              <a:buSzPts val="1100"/>
              <a:buFont typeface="Arial"/>
              <a:buNone/>
            </a:pPr>
            <a:r>
              <a:rPr lang="en"/>
              <a:t>• Normal long-term memory</a:t>
            </a:r>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589c961ee7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589c961ee7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589c961ee7_0_3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589c961ee7_0_3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589c961ee7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589c961ee7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589c961ee7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589c961ee7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589c961ee7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589c961ee7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Countdown 1 minute from slide presentation</a:t>
            </a:r>
            <a:endParaRPr sz="1200">
              <a:solidFill>
                <a:schemeClr val="dk1"/>
              </a:solidFill>
              <a:latin typeface="Calibri"/>
              <a:ea typeface="Calibri"/>
              <a:cs typeface="Calibri"/>
              <a:sym typeface="Calibri"/>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589e8b6297_0_3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589e8b6297_0_3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589c961ee7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589c961ee7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Countdown 1 minute from slide presentation</a:t>
            </a:r>
            <a:endParaRPr sz="1200">
              <a:solidFill>
                <a:schemeClr val="dk1"/>
              </a:solidFill>
              <a:latin typeface="Calibri"/>
              <a:ea typeface="Calibri"/>
              <a:cs typeface="Calibri"/>
              <a:sym typeface="Calibri"/>
            </a:endParaRPr>
          </a:p>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g589c961ee7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589c961ee7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Countdown 1 minute from slide presentation</a:t>
            </a:r>
            <a:endParaRPr sz="1200">
              <a:solidFill>
                <a:schemeClr val="dk1"/>
              </a:solidFill>
              <a:latin typeface="Calibri"/>
              <a:ea typeface="Calibri"/>
              <a:cs typeface="Calibri"/>
              <a:sym typeface="Calibri"/>
            </a:endParaRPr>
          </a:p>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g589c961ee7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589c961ee7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Calibri"/>
                <a:ea typeface="Calibri"/>
                <a:cs typeface="Calibri"/>
                <a:sym typeface="Calibri"/>
              </a:rPr>
              <a:t>Countdown 1 minute from slide presentation</a:t>
            </a:r>
            <a:endParaRPr sz="1200">
              <a:solidFill>
                <a:schemeClr val="dk1"/>
              </a:solidFill>
              <a:latin typeface="Calibri"/>
              <a:ea typeface="Calibri"/>
              <a:cs typeface="Calibri"/>
              <a:sym typeface="Calibri"/>
            </a:endParaRPr>
          </a:p>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g589c961ee7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589c961ee7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Calibri"/>
                <a:ea typeface="Calibri"/>
                <a:cs typeface="Calibri"/>
                <a:sym typeface="Calibri"/>
              </a:rPr>
              <a:t>Countdown 1 minute from slide presentation</a:t>
            </a:r>
            <a:endParaRPr sz="1200">
              <a:solidFill>
                <a:schemeClr val="dk1"/>
              </a:solidFill>
              <a:latin typeface="Calibri"/>
              <a:ea typeface="Calibri"/>
              <a:cs typeface="Calibri"/>
              <a:sym typeface="Calibri"/>
            </a:endParaRPr>
          </a:p>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g589c961ee7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589c961ee7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Calibri"/>
                <a:ea typeface="Calibri"/>
                <a:cs typeface="Calibri"/>
                <a:sym typeface="Calibri"/>
              </a:rPr>
              <a:t>Countdown 1 minute from slide presentation</a:t>
            </a:r>
            <a:endParaRPr sz="1200">
              <a:solidFill>
                <a:schemeClr val="dk1"/>
              </a:solidFill>
              <a:latin typeface="Calibri"/>
              <a:ea typeface="Calibri"/>
              <a:cs typeface="Calibri"/>
              <a:sym typeface="Calibri"/>
            </a:endParaRPr>
          </a:p>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Google Shape;249;g589c961ee7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589c961ee7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Google Shape;257;g589c961ee7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589c961ee7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List 1: nonwords</a:t>
            </a:r>
            <a:endParaRPr sz="12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List 2: airport trigrams</a:t>
            </a:r>
            <a:endParaRPr sz="12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List 3: real words</a:t>
            </a:r>
            <a:endParaRPr sz="12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12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don’t think people will notice that there are airports in the 2nd list; if they do (like identifiers), might access semantic knowledge. All a function of whether they’re recognizing that there’s a pattern or category to which the items fall under.</a:t>
            </a:r>
            <a:endParaRPr sz="12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12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Hit rate high for list 2, then 3, then 1</a:t>
            </a:r>
            <a:endParaRPr sz="12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False alarm rate for list 2, then 3, then 1</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Google Shape;263;g589c961ee7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589c961ee7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Repetition priming, scan thru magazine, not looking at ads, then had them rate ads later on a number of details, and ads they’d seen before &gt; ads they hadn’t</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Google Shape;269;g589c961ee7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589c961ee7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5" name="Shape 275"/>
        <p:cNvGrpSpPr/>
        <p:nvPr/>
      </p:nvGrpSpPr>
      <p:grpSpPr>
        <a:xfrm>
          <a:off x="0" y="0"/>
          <a:ext cx="0" cy="0"/>
          <a:chOff x="0" y="0"/>
          <a:chExt cx="0" cy="0"/>
        </a:xfrm>
      </p:grpSpPr>
      <p:sp>
        <p:nvSpPr>
          <p:cNvPr id="276" name="Google Shape;276;g589c961ee7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589c961ee7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589e8b629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589e8b629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2" name="Shape 282"/>
        <p:cNvGrpSpPr/>
        <p:nvPr/>
      </p:nvGrpSpPr>
      <p:grpSpPr>
        <a:xfrm>
          <a:off x="0" y="0"/>
          <a:ext cx="0" cy="0"/>
          <a:chOff x="0" y="0"/>
          <a:chExt cx="0" cy="0"/>
        </a:xfrm>
      </p:grpSpPr>
      <p:sp>
        <p:nvSpPr>
          <p:cNvPr id="283" name="Google Shape;283;g589c961ee7_0_4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589c961ee7_0_4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Google Shape;289;g589e8b6297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589e8b6297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•Encoding: acquiring information and transforming it into memory</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•Retrieval: transferring information from LTM to working memory</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•Maintenance rehearsal</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–Repetition of stimuli that maintains information but does not transfer it to LTM</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•Elaborative rehearsal</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–Using meanings and connections to help transfers information to LTM</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Google Shape;295;g589e8b6297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589e8b6297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•Encoding: acquiring information and transforming it into memory</a:t>
            </a:r>
            <a:endParaRPr/>
          </a:p>
          <a:p>
            <a:pPr indent="0" lvl="0" marL="0" rtl="0" algn="l">
              <a:spcBef>
                <a:spcPts val="0"/>
              </a:spcBef>
              <a:spcAft>
                <a:spcPts val="0"/>
              </a:spcAft>
              <a:buClr>
                <a:schemeClr val="dk1"/>
              </a:buClr>
              <a:buSzPts val="1100"/>
              <a:buFont typeface="Arial"/>
              <a:buNone/>
            </a:pPr>
            <a:r>
              <a:rPr lang="en"/>
              <a:t>•Retrieval: transferring information from LTM to working memory</a:t>
            </a:r>
            <a:endParaRPr/>
          </a:p>
          <a:p>
            <a:pPr indent="0" lvl="0" marL="0" rtl="0" algn="l">
              <a:spcBef>
                <a:spcPts val="0"/>
              </a:spcBef>
              <a:spcAft>
                <a:spcPts val="0"/>
              </a:spcAft>
              <a:buClr>
                <a:schemeClr val="dk1"/>
              </a:buClr>
              <a:buSzPts val="1100"/>
              <a:buFont typeface="Arial"/>
              <a:buNone/>
            </a:pPr>
            <a:r>
              <a:rPr lang="en"/>
              <a:t>•Maintenance rehearsal</a:t>
            </a:r>
            <a:endParaRPr/>
          </a:p>
          <a:p>
            <a:pPr indent="0" lvl="0" marL="0" rtl="0" algn="l">
              <a:spcBef>
                <a:spcPts val="0"/>
              </a:spcBef>
              <a:spcAft>
                <a:spcPts val="0"/>
              </a:spcAft>
              <a:buClr>
                <a:schemeClr val="dk1"/>
              </a:buClr>
              <a:buSzPts val="1100"/>
              <a:buFont typeface="Arial"/>
              <a:buNone/>
            </a:pPr>
            <a:r>
              <a:rPr lang="en"/>
              <a:t>–Repetition of stimuli that maintains information but does not transfer it to LTM</a:t>
            </a:r>
            <a:endParaRPr/>
          </a:p>
          <a:p>
            <a:pPr indent="0" lvl="0" marL="0" rtl="0" algn="l">
              <a:spcBef>
                <a:spcPts val="0"/>
              </a:spcBef>
              <a:spcAft>
                <a:spcPts val="0"/>
              </a:spcAft>
              <a:buClr>
                <a:schemeClr val="dk1"/>
              </a:buClr>
              <a:buSzPts val="1100"/>
              <a:buFont typeface="Arial"/>
              <a:buNone/>
            </a:pPr>
            <a:r>
              <a:rPr lang="en"/>
              <a:t>•Elaborative rehearsal</a:t>
            </a:r>
            <a:endParaRPr/>
          </a:p>
          <a:p>
            <a:pPr indent="0" lvl="0" marL="0" rtl="0" algn="l">
              <a:spcBef>
                <a:spcPts val="0"/>
              </a:spcBef>
              <a:spcAft>
                <a:spcPts val="0"/>
              </a:spcAft>
              <a:buClr>
                <a:schemeClr val="dk1"/>
              </a:buClr>
              <a:buSzPts val="1100"/>
              <a:buFont typeface="Arial"/>
              <a:buNone/>
            </a:pPr>
            <a:r>
              <a:rPr lang="en"/>
              <a:t>–Using meanings and connections to help transfers information to LTM</a:t>
            </a:r>
            <a:endParaRPr/>
          </a:p>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0" name="Shape 300"/>
        <p:cNvGrpSpPr/>
        <p:nvPr/>
      </p:nvGrpSpPr>
      <p:grpSpPr>
        <a:xfrm>
          <a:off x="0" y="0"/>
          <a:ext cx="0" cy="0"/>
          <a:chOff x="0" y="0"/>
          <a:chExt cx="0" cy="0"/>
        </a:xfrm>
      </p:grpSpPr>
      <p:sp>
        <p:nvSpPr>
          <p:cNvPr id="301" name="Google Shape;301;g587fcae08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587fcae08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rPr lang="en" sz="1200">
                <a:solidFill>
                  <a:schemeClr val="dk1"/>
                </a:solidFill>
                <a:latin typeface="Calibri"/>
                <a:ea typeface="Calibri"/>
                <a:cs typeface="Calibri"/>
                <a:sym typeface="Calibri"/>
              </a:rPr>
              <a:t>Conduct a levels-of-processing experiment. The text describes processing levels including shallow (e.g., counting the number of vowels in words) and deep (e.g., naming antonyms of words). Develop two lists of 20 common words for which students can conduct shallow and deep levels of encoding. Give different encoding instructions for each list and ask them to recall the words following the presentation of each of the lists. Have students compare memory performance for the two types of encoding, and discuss the results in light of the levels-of-processing theory.</a:t>
            </a:r>
            <a:endParaRPr sz="1200">
              <a:solidFill>
                <a:schemeClr val="dk1"/>
              </a:solidFill>
              <a:latin typeface="Calibri"/>
              <a:ea typeface="Calibri"/>
              <a:cs typeface="Calibri"/>
              <a:sym typeface="Calibri"/>
            </a:endParaRPr>
          </a:p>
          <a:p>
            <a:pPr indent="0" lvl="0" marL="0" rtl="0" algn="l">
              <a:spcBef>
                <a:spcPts val="0"/>
              </a:spcBef>
              <a:spcAft>
                <a:spcPts val="0"/>
              </a:spcAft>
              <a:buClr>
                <a:schemeClr val="dk1"/>
              </a:buClr>
              <a:buFont typeface="Arial"/>
              <a:buNone/>
            </a:pPr>
            <a:r>
              <a:t/>
            </a:r>
            <a:endParaRPr sz="1200">
              <a:solidFill>
                <a:schemeClr val="dk1"/>
              </a:solidFill>
              <a:latin typeface="Calibri"/>
              <a:ea typeface="Calibri"/>
              <a:cs typeface="Calibri"/>
              <a:sym typeface="Calibri"/>
            </a:endParaRPr>
          </a:p>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6" name="Shape 306"/>
        <p:cNvGrpSpPr/>
        <p:nvPr/>
      </p:nvGrpSpPr>
      <p:grpSpPr>
        <a:xfrm>
          <a:off x="0" y="0"/>
          <a:ext cx="0" cy="0"/>
          <a:chOff x="0" y="0"/>
          <a:chExt cx="0" cy="0"/>
        </a:xfrm>
      </p:grpSpPr>
      <p:sp>
        <p:nvSpPr>
          <p:cNvPr id="307" name="Google Shape;307;g587fcae08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587fcae08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rPr lang="en" sz="1200">
                <a:solidFill>
                  <a:schemeClr val="dk1"/>
                </a:solidFill>
                <a:latin typeface="Calibri"/>
                <a:ea typeface="Calibri"/>
                <a:cs typeface="Calibri"/>
                <a:sym typeface="Calibri"/>
              </a:rPr>
              <a:t>Conduct a levels-of-processing experiment. The text describes processing levels including shallow (e.g., counting the number of vowels in words) and deep (e.g., naming antonyms of words). Develop two lists of 20 common words for which students can conduct shallow and deep levels of encoding. Give different encoding instructions for each list and ask them to recall the words following the presentation of each of the lists. Have students compare memory performance for the two types of encoding, and discuss the results in light of the levels-of-processing theory.</a:t>
            </a:r>
            <a:endParaRPr sz="1200">
              <a:solidFill>
                <a:schemeClr val="dk1"/>
              </a:solidFill>
              <a:latin typeface="Calibri"/>
              <a:ea typeface="Calibri"/>
              <a:cs typeface="Calibri"/>
              <a:sym typeface="Calibri"/>
            </a:endParaRPr>
          </a:p>
          <a:p>
            <a:pPr indent="0" lvl="0" marL="0" rtl="0" algn="l">
              <a:spcBef>
                <a:spcPts val="0"/>
              </a:spcBef>
              <a:spcAft>
                <a:spcPts val="0"/>
              </a:spcAft>
              <a:buClr>
                <a:schemeClr val="dk1"/>
              </a:buClr>
              <a:buFont typeface="Arial"/>
              <a:buNone/>
            </a:pPr>
            <a:r>
              <a:t/>
            </a:r>
            <a:endParaRPr sz="1200">
              <a:solidFill>
                <a:schemeClr val="dk1"/>
              </a:solidFill>
              <a:latin typeface="Calibri"/>
              <a:ea typeface="Calibri"/>
              <a:cs typeface="Calibri"/>
              <a:sym typeface="Calibri"/>
            </a:endParaRPr>
          </a:p>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3" name="Shape 313"/>
        <p:cNvGrpSpPr/>
        <p:nvPr/>
      </p:nvGrpSpPr>
      <p:grpSpPr>
        <a:xfrm>
          <a:off x="0" y="0"/>
          <a:ext cx="0" cy="0"/>
          <a:chOff x="0" y="0"/>
          <a:chExt cx="0" cy="0"/>
        </a:xfrm>
      </p:grpSpPr>
      <p:sp>
        <p:nvSpPr>
          <p:cNvPr id="314" name="Google Shape;314;g587fcae085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587fcae085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rPr lang="en" sz="1200">
                <a:solidFill>
                  <a:schemeClr val="dk1"/>
                </a:solidFill>
                <a:latin typeface="Calibri"/>
                <a:ea typeface="Calibri"/>
                <a:cs typeface="Calibri"/>
                <a:sym typeface="Calibri"/>
              </a:rPr>
              <a:t>Conduct a levels-of-processing experiment. The text describes processing levels including shallow (e.g., counting the number of vowels in words) and deep (e.g., naming antonyms of words). Develop two lists of 20 common words for which students can conduct shallow and deep levels of encoding. Give different encoding instructions for each list and ask them to recall the words following the presentation of each of the lists. Have students compare memory performance for the two types of encoding, and discuss the results in light of the levels-of-processing theory.</a:t>
            </a:r>
            <a:endParaRPr sz="1200">
              <a:solidFill>
                <a:schemeClr val="dk1"/>
              </a:solidFill>
              <a:latin typeface="Calibri"/>
              <a:ea typeface="Calibri"/>
              <a:cs typeface="Calibri"/>
              <a:sym typeface="Calibri"/>
            </a:endParaRPr>
          </a:p>
          <a:p>
            <a:pPr indent="0" lvl="0" marL="0" rtl="0" algn="l">
              <a:spcBef>
                <a:spcPts val="0"/>
              </a:spcBef>
              <a:spcAft>
                <a:spcPts val="0"/>
              </a:spcAft>
              <a:buClr>
                <a:schemeClr val="dk1"/>
              </a:buClr>
              <a:buFont typeface="Arial"/>
              <a:buNone/>
            </a:pPr>
            <a:r>
              <a:t/>
            </a:r>
            <a:endParaRPr sz="1200">
              <a:solidFill>
                <a:schemeClr val="dk1"/>
              </a:solidFill>
              <a:latin typeface="Calibri"/>
              <a:ea typeface="Calibri"/>
              <a:cs typeface="Calibri"/>
              <a:sym typeface="Calibri"/>
            </a:endParaRPr>
          </a:p>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9" name="Shape 319"/>
        <p:cNvGrpSpPr/>
        <p:nvPr/>
      </p:nvGrpSpPr>
      <p:grpSpPr>
        <a:xfrm>
          <a:off x="0" y="0"/>
          <a:ext cx="0" cy="0"/>
          <a:chOff x="0" y="0"/>
          <a:chExt cx="0" cy="0"/>
        </a:xfrm>
      </p:grpSpPr>
      <p:sp>
        <p:nvSpPr>
          <p:cNvPr id="320" name="Google Shape;320;g587fcae085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587fcae085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rPr lang="en" sz="1200">
                <a:solidFill>
                  <a:schemeClr val="dk1"/>
                </a:solidFill>
                <a:latin typeface="Calibri"/>
                <a:ea typeface="Calibri"/>
                <a:cs typeface="Calibri"/>
                <a:sym typeface="Calibri"/>
              </a:rPr>
              <a:t>Conduct a levels-of-processing experiment. The text describes processing levels including shallow (e.g., counting the number of vowels in words) and deep (e.g., naming antonyms of words). Develop two lists of 20 common words for which students can conduct shallow and deep levels of encoding. Give different encoding instructions for each list and ask them to recall the words following the presentation of each of the lists. Have students compare memory performance for the two types of encoding, and discuss the results in light of the levels-of-processing theory.</a:t>
            </a:r>
            <a:endParaRPr sz="1200">
              <a:solidFill>
                <a:schemeClr val="dk1"/>
              </a:solidFill>
              <a:latin typeface="Calibri"/>
              <a:ea typeface="Calibri"/>
              <a:cs typeface="Calibri"/>
              <a:sym typeface="Calibri"/>
            </a:endParaRPr>
          </a:p>
          <a:p>
            <a:pPr indent="0" lvl="0" marL="0" rtl="0" algn="l">
              <a:spcBef>
                <a:spcPts val="0"/>
              </a:spcBef>
              <a:spcAft>
                <a:spcPts val="0"/>
              </a:spcAft>
              <a:buClr>
                <a:schemeClr val="dk1"/>
              </a:buClr>
              <a:buFont typeface="Arial"/>
              <a:buNone/>
            </a:pPr>
            <a:r>
              <a:t/>
            </a:r>
            <a:endParaRPr sz="1200">
              <a:solidFill>
                <a:schemeClr val="dk1"/>
              </a:solidFill>
              <a:latin typeface="Calibri"/>
              <a:ea typeface="Calibri"/>
              <a:cs typeface="Calibri"/>
              <a:sym typeface="Calibri"/>
            </a:endParaRPr>
          </a:p>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5" name="Shape 325"/>
        <p:cNvGrpSpPr/>
        <p:nvPr/>
      </p:nvGrpSpPr>
      <p:grpSpPr>
        <a:xfrm>
          <a:off x="0" y="0"/>
          <a:ext cx="0" cy="0"/>
          <a:chOff x="0" y="0"/>
          <a:chExt cx="0" cy="0"/>
        </a:xfrm>
      </p:grpSpPr>
      <p:sp>
        <p:nvSpPr>
          <p:cNvPr id="326" name="Google Shape;326;g587fcae085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587fcae085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rPr lang="en" sz="1200">
                <a:solidFill>
                  <a:schemeClr val="dk1"/>
                </a:solidFill>
                <a:latin typeface="Calibri"/>
                <a:ea typeface="Calibri"/>
                <a:cs typeface="Calibri"/>
                <a:sym typeface="Calibri"/>
              </a:rPr>
              <a:t>Conduct a levels-of-processing experiment. The text describes processing levels including shallow (e.g., counting the number of vowels in words) and deep (e.g., naming antonyms of words). Develop two lists of 20 common words for which students can conduct shallow and deep levels of encoding. Give different encoding instructions for each list and ask them to recall the words following the presentation of each of the lists. Have students compare memory performance for the two types of encoding, and discuss the results in light of the levels-of-processing theory.</a:t>
            </a:r>
            <a:endParaRPr sz="1200">
              <a:solidFill>
                <a:schemeClr val="dk1"/>
              </a:solidFill>
              <a:latin typeface="Calibri"/>
              <a:ea typeface="Calibri"/>
              <a:cs typeface="Calibri"/>
              <a:sym typeface="Calibri"/>
            </a:endParaRPr>
          </a:p>
          <a:p>
            <a:pPr indent="0" lvl="0" marL="0" rtl="0" algn="l">
              <a:spcBef>
                <a:spcPts val="0"/>
              </a:spcBef>
              <a:spcAft>
                <a:spcPts val="0"/>
              </a:spcAft>
              <a:buClr>
                <a:schemeClr val="dk1"/>
              </a:buClr>
              <a:buFont typeface="Arial"/>
              <a:buNone/>
            </a:pPr>
            <a:r>
              <a:t/>
            </a:r>
            <a:endParaRPr sz="1200">
              <a:solidFill>
                <a:schemeClr val="dk1"/>
              </a:solidFill>
              <a:latin typeface="Calibri"/>
              <a:ea typeface="Calibri"/>
              <a:cs typeface="Calibri"/>
              <a:sym typeface="Calibri"/>
            </a:endParaRPr>
          </a:p>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2" name="Shape 332"/>
        <p:cNvGrpSpPr/>
        <p:nvPr/>
      </p:nvGrpSpPr>
      <p:grpSpPr>
        <a:xfrm>
          <a:off x="0" y="0"/>
          <a:ext cx="0" cy="0"/>
          <a:chOff x="0" y="0"/>
          <a:chExt cx="0" cy="0"/>
        </a:xfrm>
      </p:grpSpPr>
      <p:sp>
        <p:nvSpPr>
          <p:cNvPr id="333" name="Google Shape;333;g587fcae085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587fcae085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Calibri"/>
                <a:ea typeface="Calibri"/>
                <a:cs typeface="Calibri"/>
                <a:sym typeface="Calibri"/>
              </a:rPr>
              <a:t>Conduct a levels-of-processing experiment. The text describes processing levels including shallow (e.g., counting the number of vowels in words) and deep (e.g., naming antonyms of words). Develop two lists of 20 common words for which students can conduct shallow and deep levels of encoding. Give different encoding instructions for each list and ask them to recall the words following the presentation of each of the lists. Have students compare memory performance for the two types of encoding, and discuss the results in light of the levels-of-processing theory.</a:t>
            </a:r>
            <a:endParaRPr sz="1200">
              <a:solidFill>
                <a:schemeClr val="dk1"/>
              </a:solidFill>
              <a:latin typeface="Calibri"/>
              <a:ea typeface="Calibri"/>
              <a:cs typeface="Calibri"/>
              <a:sym typeface="Calibri"/>
            </a:endParaRPr>
          </a:p>
          <a:p>
            <a:pPr indent="0" lvl="0" marL="0" rtl="0" algn="l">
              <a:spcBef>
                <a:spcPts val="0"/>
              </a:spcBef>
              <a:spcAft>
                <a:spcPts val="0"/>
              </a:spcAft>
              <a:buNone/>
            </a:pPr>
            <a:r>
              <a:t/>
            </a:r>
            <a:endParaRPr sz="1200">
              <a:solidFill>
                <a:schemeClr val="dk1"/>
              </a:solidFill>
              <a:latin typeface="Calibri"/>
              <a:ea typeface="Calibri"/>
              <a:cs typeface="Calibri"/>
              <a:sym typeface="Calibri"/>
            </a:endParaRPr>
          </a:p>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8" name="Shape 338"/>
        <p:cNvGrpSpPr/>
        <p:nvPr/>
      </p:nvGrpSpPr>
      <p:grpSpPr>
        <a:xfrm>
          <a:off x="0" y="0"/>
          <a:ext cx="0" cy="0"/>
          <a:chOff x="0" y="0"/>
          <a:chExt cx="0" cy="0"/>
        </a:xfrm>
      </p:grpSpPr>
      <p:sp>
        <p:nvSpPr>
          <p:cNvPr id="339" name="Google Shape;339;g587fcae085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587fcae085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Calibri"/>
                <a:ea typeface="Calibri"/>
                <a:cs typeface="Calibri"/>
                <a:sym typeface="Calibri"/>
              </a:rPr>
              <a:t>Studying for a test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en" sz="1200">
                <a:solidFill>
                  <a:schemeClr val="dk1"/>
                </a:solidFill>
                <a:latin typeface="Calibri"/>
                <a:ea typeface="Calibri"/>
                <a:cs typeface="Calibri"/>
                <a:sym typeface="Calibri"/>
              </a:rPr>
              <a:t>→ think of it like the generation effect</a:t>
            </a:r>
            <a:endParaRPr sz="1200">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589c961ee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589c961ee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4" name="Shape 344"/>
        <p:cNvGrpSpPr/>
        <p:nvPr/>
      </p:nvGrpSpPr>
      <p:grpSpPr>
        <a:xfrm>
          <a:off x="0" y="0"/>
          <a:ext cx="0" cy="0"/>
          <a:chOff x="0" y="0"/>
          <a:chExt cx="0" cy="0"/>
        </a:xfrm>
      </p:grpSpPr>
      <p:sp>
        <p:nvSpPr>
          <p:cNvPr id="345" name="Google Shape;345;g589e8b6297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589e8b6297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0" name="Shape 350"/>
        <p:cNvGrpSpPr/>
        <p:nvPr/>
      </p:nvGrpSpPr>
      <p:grpSpPr>
        <a:xfrm>
          <a:off x="0" y="0"/>
          <a:ext cx="0" cy="0"/>
          <a:chOff x="0" y="0"/>
          <a:chExt cx="0" cy="0"/>
        </a:xfrm>
      </p:grpSpPr>
      <p:sp>
        <p:nvSpPr>
          <p:cNvPr id="351" name="Google Shape;351;g589e8b6297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589e8b6297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6" name="Shape 356"/>
        <p:cNvGrpSpPr/>
        <p:nvPr/>
      </p:nvGrpSpPr>
      <p:grpSpPr>
        <a:xfrm>
          <a:off x="0" y="0"/>
          <a:ext cx="0" cy="0"/>
          <a:chOff x="0" y="0"/>
          <a:chExt cx="0" cy="0"/>
        </a:xfrm>
      </p:grpSpPr>
      <p:sp>
        <p:nvSpPr>
          <p:cNvPr id="357" name="Google Shape;357;g589e8b6297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589e8b6297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“Defining a procedure as deeper because it results in better memory and then using that procedure to show that deeper processing results in better memory doesn’t really prove anything.”</a:t>
            </a:r>
            <a:endParaRPr/>
          </a:p>
          <a:p>
            <a:pPr indent="0" lvl="0" marL="0" rtl="0" algn="l">
              <a:spcBef>
                <a:spcPts val="0"/>
              </a:spcBef>
              <a:spcAft>
                <a:spcPts val="0"/>
              </a:spcAft>
              <a:buClr>
                <a:schemeClr val="dk1"/>
              </a:buClr>
              <a:buSzPts val="1100"/>
              <a:buFont typeface="Arial"/>
              <a:buNone/>
            </a:pPr>
            <a:r>
              <a:rPr lang="en"/>
              <a:t>•Which task causes deeper processing?</a:t>
            </a:r>
            <a:endParaRPr/>
          </a:p>
          <a:p>
            <a:pPr indent="0" lvl="0" marL="0" rtl="0" algn="l">
              <a:spcBef>
                <a:spcPts val="0"/>
              </a:spcBef>
              <a:spcAft>
                <a:spcPts val="0"/>
              </a:spcAft>
              <a:buClr>
                <a:schemeClr val="dk1"/>
              </a:buClr>
              <a:buSzPts val="1100"/>
              <a:buFont typeface="Arial"/>
              <a:buNone/>
            </a:pPr>
            <a:r>
              <a:rPr lang="en"/>
              <a:t>–Using a word in a sentence</a:t>
            </a:r>
            <a:endParaRPr/>
          </a:p>
          <a:p>
            <a:pPr indent="0" lvl="0" marL="0" rtl="0" algn="l">
              <a:spcBef>
                <a:spcPts val="0"/>
              </a:spcBef>
              <a:spcAft>
                <a:spcPts val="0"/>
              </a:spcAft>
              <a:buClr>
                <a:schemeClr val="dk1"/>
              </a:buClr>
              <a:buSzPts val="1100"/>
              <a:buFont typeface="Arial"/>
              <a:buNone/>
            </a:pPr>
            <a:r>
              <a:rPr lang="en"/>
              <a:t>–Deciding how useful an object might be on a desert island</a:t>
            </a:r>
            <a:endParaRPr/>
          </a:p>
          <a:p>
            <a:pPr indent="0" lvl="0" marL="0" rtl="0" algn="l">
              <a:spcBef>
                <a:spcPts val="0"/>
              </a:spcBef>
              <a:spcAft>
                <a:spcPts val="0"/>
              </a:spcAft>
              <a:buClr>
                <a:schemeClr val="dk1"/>
              </a:buClr>
              <a:buSzPts val="1100"/>
              <a:buFont typeface="Arial"/>
              <a:buNone/>
            </a:pPr>
            <a:r>
              <a:rPr lang="en"/>
              <a:t>•Depth of processing has not been defined independently of memory performance</a:t>
            </a:r>
            <a:endParaRPr/>
          </a:p>
          <a:p>
            <a:pPr indent="0" lvl="0" marL="0" rtl="0" algn="l">
              <a:spcBef>
                <a:spcPts val="0"/>
              </a:spcBef>
              <a:spcAft>
                <a:spcPts val="0"/>
              </a:spcAft>
              <a:buClr>
                <a:schemeClr val="dk1"/>
              </a:buClr>
              <a:buSzPts val="1100"/>
              <a:buFont typeface="Arial"/>
              <a:buNone/>
            </a:pPr>
            <a:r>
              <a:rPr lang="en"/>
              <a:t>–Therefore, this is circular reasoning</a:t>
            </a:r>
            <a:endParaRPr/>
          </a:p>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2" name="Shape 362"/>
        <p:cNvGrpSpPr/>
        <p:nvPr/>
      </p:nvGrpSpPr>
      <p:grpSpPr>
        <a:xfrm>
          <a:off x="0" y="0"/>
          <a:ext cx="0" cy="0"/>
          <a:chOff x="0" y="0"/>
          <a:chExt cx="0" cy="0"/>
        </a:xfrm>
      </p:grpSpPr>
      <p:sp>
        <p:nvSpPr>
          <p:cNvPr id="363" name="Google Shape;363;g589e8b6297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589e8b6297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why I switched to asking in the minute paper about things that surprised or interested them</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9" name="Shape 369"/>
        <p:cNvGrpSpPr/>
        <p:nvPr/>
      </p:nvGrpSpPr>
      <p:grpSpPr>
        <a:xfrm>
          <a:off x="0" y="0"/>
          <a:ext cx="0" cy="0"/>
          <a:chOff x="0" y="0"/>
          <a:chExt cx="0" cy="0"/>
        </a:xfrm>
      </p:grpSpPr>
      <p:sp>
        <p:nvSpPr>
          <p:cNvPr id="370" name="Google Shape;370;g589e8b6297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589e8b6297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•Bransford &amp; Johnson (1972)</a:t>
            </a:r>
            <a:endParaRPr/>
          </a:p>
          <a:p>
            <a:pPr indent="0" lvl="0" marL="0" rtl="0" algn="l">
              <a:spcBef>
                <a:spcPts val="0"/>
              </a:spcBef>
              <a:spcAft>
                <a:spcPts val="0"/>
              </a:spcAft>
              <a:buClr>
                <a:schemeClr val="dk1"/>
              </a:buClr>
              <a:buSzPts val="1100"/>
              <a:buFont typeface="Arial"/>
              <a:buNone/>
            </a:pPr>
            <a:r>
              <a:rPr lang="en"/>
              <a:t>•Presented participants with difficult-to-comprehend information</a:t>
            </a:r>
            <a:endParaRPr/>
          </a:p>
          <a:p>
            <a:pPr indent="0" lvl="0" marL="0" rtl="0" algn="l">
              <a:spcBef>
                <a:spcPts val="0"/>
              </a:spcBef>
              <a:spcAft>
                <a:spcPts val="0"/>
              </a:spcAft>
              <a:buClr>
                <a:schemeClr val="dk1"/>
              </a:buClr>
              <a:buSzPts val="1100"/>
              <a:buFont typeface="Arial"/>
              <a:buNone/>
            </a:pPr>
            <a:r>
              <a:rPr lang="en"/>
              <a:t>–Experimental Group 1 first saw a picture that helped explain the information</a:t>
            </a:r>
            <a:endParaRPr/>
          </a:p>
          <a:p>
            <a:pPr indent="0" lvl="0" marL="0" rtl="0" algn="l">
              <a:spcBef>
                <a:spcPts val="0"/>
              </a:spcBef>
              <a:spcAft>
                <a:spcPts val="0"/>
              </a:spcAft>
              <a:buClr>
                <a:schemeClr val="dk1"/>
              </a:buClr>
              <a:buSzPts val="1100"/>
              <a:buFont typeface="Arial"/>
              <a:buNone/>
            </a:pPr>
            <a:r>
              <a:rPr lang="en"/>
              <a:t>–Experimental Group 2 saw the picture after reading the passage</a:t>
            </a:r>
            <a:endParaRPr/>
          </a:p>
          <a:p>
            <a:pPr indent="0" lvl="0" marL="0" rtl="0" algn="l">
              <a:spcBef>
                <a:spcPts val="0"/>
              </a:spcBef>
              <a:spcAft>
                <a:spcPts val="0"/>
              </a:spcAft>
              <a:buClr>
                <a:schemeClr val="dk1"/>
              </a:buClr>
              <a:buSzPts val="1100"/>
              <a:buFont typeface="Arial"/>
              <a:buNone/>
            </a:pPr>
            <a:r>
              <a:rPr lang="en"/>
              <a:t>–Control Group did not see the picture</a:t>
            </a:r>
            <a:endParaRPr/>
          </a:p>
          <a:p>
            <a:pPr indent="0" lvl="0" marL="0" rtl="0" algn="l">
              <a:spcBef>
                <a:spcPts val="0"/>
              </a:spcBef>
              <a:spcAft>
                <a:spcPts val="0"/>
              </a:spcAft>
              <a:buClr>
                <a:schemeClr val="dk1"/>
              </a:buClr>
              <a:buSzPts val="1100"/>
              <a:buFont typeface="Arial"/>
              <a:buNone/>
            </a:pPr>
            <a:r>
              <a:rPr lang="en"/>
              <a:t>•Group 1 outperformed the others.</a:t>
            </a:r>
            <a:endParaRPr/>
          </a:p>
          <a:p>
            <a:pPr indent="0" lvl="0" marL="0" rtl="0" algn="l">
              <a:spcBef>
                <a:spcPts val="0"/>
              </a:spcBef>
              <a:spcAft>
                <a:spcPts val="0"/>
              </a:spcAft>
              <a:buClr>
                <a:schemeClr val="dk1"/>
              </a:buClr>
              <a:buSzPts val="1100"/>
              <a:buFont typeface="Arial"/>
              <a:buNone/>
            </a:pPr>
            <a:r>
              <a:rPr lang="en"/>
              <a:t>–Having a mental framework of comprehension aided memory encoding and retrieval</a:t>
            </a:r>
            <a:endParaRPr/>
          </a:p>
          <a:p>
            <a:pPr indent="0" lvl="0" marL="0" rtl="0" algn="l">
              <a:spcBef>
                <a:spcPts val="0"/>
              </a:spcBef>
              <a:spcAft>
                <a:spcPts val="0"/>
              </a:spcAft>
              <a:buClr>
                <a:schemeClr val="dk1"/>
              </a:buClr>
              <a:buSzPts val="1100"/>
              <a:buFont typeface="Arial"/>
              <a:buNone/>
            </a:pPr>
            <a:r>
              <a:rPr lang="en"/>
              <a:t>•</a:t>
            </a:r>
            <a:endParaRPr/>
          </a:p>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5" name="Shape 375"/>
        <p:cNvGrpSpPr/>
        <p:nvPr/>
      </p:nvGrpSpPr>
      <p:grpSpPr>
        <a:xfrm>
          <a:off x="0" y="0"/>
          <a:ext cx="0" cy="0"/>
          <a:chOff x="0" y="0"/>
          <a:chExt cx="0" cy="0"/>
        </a:xfrm>
      </p:grpSpPr>
      <p:sp>
        <p:nvSpPr>
          <p:cNvPr id="376" name="Google Shape;376;g589e8b6297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589e8b6297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1" name="Shape 381"/>
        <p:cNvGrpSpPr/>
        <p:nvPr/>
      </p:nvGrpSpPr>
      <p:grpSpPr>
        <a:xfrm>
          <a:off x="0" y="0"/>
          <a:ext cx="0" cy="0"/>
          <a:chOff x="0" y="0"/>
          <a:chExt cx="0" cy="0"/>
        </a:xfrm>
      </p:grpSpPr>
      <p:sp>
        <p:nvSpPr>
          <p:cNvPr id="382" name="Google Shape;382;g589e8b6297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589e8b6297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•Bransford &amp; Johnson (1972)</a:t>
            </a:r>
            <a:endParaRPr/>
          </a:p>
          <a:p>
            <a:pPr indent="0" lvl="0" marL="0" rtl="0" algn="l">
              <a:spcBef>
                <a:spcPts val="0"/>
              </a:spcBef>
              <a:spcAft>
                <a:spcPts val="0"/>
              </a:spcAft>
              <a:buNone/>
            </a:pPr>
            <a:r>
              <a:rPr lang="en"/>
              <a:t>•Presented participants with difficult-to-comprehend information</a:t>
            </a:r>
            <a:endParaRPr/>
          </a:p>
          <a:p>
            <a:pPr indent="0" lvl="0" marL="0" rtl="0" algn="l">
              <a:spcBef>
                <a:spcPts val="0"/>
              </a:spcBef>
              <a:spcAft>
                <a:spcPts val="0"/>
              </a:spcAft>
              <a:buNone/>
            </a:pPr>
            <a:r>
              <a:rPr lang="en"/>
              <a:t>–Experimental Group 1 first saw a picture that helped explain the information</a:t>
            </a:r>
            <a:endParaRPr/>
          </a:p>
          <a:p>
            <a:pPr indent="0" lvl="0" marL="0" rtl="0" algn="l">
              <a:spcBef>
                <a:spcPts val="0"/>
              </a:spcBef>
              <a:spcAft>
                <a:spcPts val="0"/>
              </a:spcAft>
              <a:buNone/>
            </a:pPr>
            <a:r>
              <a:rPr lang="en"/>
              <a:t>–Experimental Group 2 saw the picture after reading the passage</a:t>
            </a:r>
            <a:endParaRPr/>
          </a:p>
          <a:p>
            <a:pPr indent="0" lvl="0" marL="0" rtl="0" algn="l">
              <a:spcBef>
                <a:spcPts val="0"/>
              </a:spcBef>
              <a:spcAft>
                <a:spcPts val="0"/>
              </a:spcAft>
              <a:buNone/>
            </a:pPr>
            <a:r>
              <a:rPr lang="en"/>
              <a:t>–Control Group did not see the picture</a:t>
            </a:r>
            <a:endParaRPr/>
          </a:p>
          <a:p>
            <a:pPr indent="0" lvl="0" marL="0" rtl="0" algn="l">
              <a:spcBef>
                <a:spcPts val="0"/>
              </a:spcBef>
              <a:spcAft>
                <a:spcPts val="0"/>
              </a:spcAft>
              <a:buNone/>
            </a:pPr>
            <a:r>
              <a:rPr lang="en"/>
              <a:t>•Group 1 outperformed the others.</a:t>
            </a:r>
            <a:endParaRPr/>
          </a:p>
          <a:p>
            <a:pPr indent="0" lvl="0" marL="0" rtl="0" algn="l">
              <a:spcBef>
                <a:spcPts val="0"/>
              </a:spcBef>
              <a:spcAft>
                <a:spcPts val="0"/>
              </a:spcAft>
              <a:buNone/>
            </a:pPr>
            <a:r>
              <a:rPr lang="en"/>
              <a:t>–Having a mental framework of comprehension aided memory encoding and retrieval</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7" name="Shape 387"/>
        <p:cNvGrpSpPr/>
        <p:nvPr/>
      </p:nvGrpSpPr>
      <p:grpSpPr>
        <a:xfrm>
          <a:off x="0" y="0"/>
          <a:ext cx="0" cy="0"/>
          <a:chOff x="0" y="0"/>
          <a:chExt cx="0" cy="0"/>
        </a:xfrm>
      </p:grpSpPr>
      <p:sp>
        <p:nvSpPr>
          <p:cNvPr id="388" name="Google Shape;388;g589e8b6297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589e8b6297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3" name="Shape 393"/>
        <p:cNvGrpSpPr/>
        <p:nvPr/>
      </p:nvGrpSpPr>
      <p:grpSpPr>
        <a:xfrm>
          <a:off x="0" y="0"/>
          <a:ext cx="0" cy="0"/>
          <a:chOff x="0" y="0"/>
          <a:chExt cx="0" cy="0"/>
        </a:xfrm>
      </p:grpSpPr>
      <p:sp>
        <p:nvSpPr>
          <p:cNvPr id="394" name="Google Shape;394;g589e8b6297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589e8b6297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9" name="Shape 399"/>
        <p:cNvGrpSpPr/>
        <p:nvPr/>
      </p:nvGrpSpPr>
      <p:grpSpPr>
        <a:xfrm>
          <a:off x="0" y="0"/>
          <a:ext cx="0" cy="0"/>
          <a:chOff x="0" y="0"/>
          <a:chExt cx="0" cy="0"/>
        </a:xfrm>
      </p:grpSpPr>
      <p:sp>
        <p:nvSpPr>
          <p:cNvPr id="400" name="Google Shape;400;g589e8b6297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589e8b6297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•Bransford &amp; Johnson (1972)</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•Presented participants with difficult-to-comprehend information</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–Experimental Group 1 first saw a picture that helped explain the information</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–Experimental Group 2 saw the picture after reading the passage</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–Control Group did not see the picture</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•Group 1 outperformed the others.</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–Having a mental framework of comprehension aided memory encoding and retrieval</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589e8b6297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589e8b6297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5" name="Shape 405"/>
        <p:cNvGrpSpPr/>
        <p:nvPr/>
      </p:nvGrpSpPr>
      <p:grpSpPr>
        <a:xfrm>
          <a:off x="0" y="0"/>
          <a:ext cx="0" cy="0"/>
          <a:chOff x="0" y="0"/>
          <a:chExt cx="0" cy="0"/>
        </a:xfrm>
      </p:grpSpPr>
      <p:sp>
        <p:nvSpPr>
          <p:cNvPr id="406" name="Google Shape;406;g589e8b6297_0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589e8b6297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•Bransford &amp; Johnson (1972)</a:t>
            </a:r>
            <a:endParaRPr>
              <a:solidFill>
                <a:schemeClr val="dk1"/>
              </a:solidFill>
            </a:endParaRPr>
          </a:p>
          <a:p>
            <a:pPr indent="0" lvl="0" marL="0" rtl="0" algn="l">
              <a:spcBef>
                <a:spcPts val="0"/>
              </a:spcBef>
              <a:spcAft>
                <a:spcPts val="0"/>
              </a:spcAft>
              <a:buNone/>
            </a:pPr>
            <a:r>
              <a:rPr lang="en">
                <a:solidFill>
                  <a:schemeClr val="dk1"/>
                </a:solidFill>
              </a:rPr>
              <a:t>•Presented participants with difficult-to-comprehend information</a:t>
            </a:r>
            <a:endParaRPr>
              <a:solidFill>
                <a:schemeClr val="dk1"/>
              </a:solidFill>
            </a:endParaRPr>
          </a:p>
          <a:p>
            <a:pPr indent="0" lvl="0" marL="0" rtl="0" algn="l">
              <a:spcBef>
                <a:spcPts val="0"/>
              </a:spcBef>
              <a:spcAft>
                <a:spcPts val="0"/>
              </a:spcAft>
              <a:buNone/>
            </a:pPr>
            <a:r>
              <a:rPr lang="en">
                <a:solidFill>
                  <a:schemeClr val="dk1"/>
                </a:solidFill>
              </a:rPr>
              <a:t>–Experimental Group 1 first saw a picture that helped explain the information</a:t>
            </a:r>
            <a:endParaRPr>
              <a:solidFill>
                <a:schemeClr val="dk1"/>
              </a:solidFill>
            </a:endParaRPr>
          </a:p>
          <a:p>
            <a:pPr indent="0" lvl="0" marL="0" rtl="0" algn="l">
              <a:spcBef>
                <a:spcPts val="0"/>
              </a:spcBef>
              <a:spcAft>
                <a:spcPts val="0"/>
              </a:spcAft>
              <a:buNone/>
            </a:pPr>
            <a:r>
              <a:rPr lang="en">
                <a:solidFill>
                  <a:schemeClr val="dk1"/>
                </a:solidFill>
              </a:rPr>
              <a:t>–Experimental Group 2 saw the picture after reading the passage</a:t>
            </a:r>
            <a:endParaRPr>
              <a:solidFill>
                <a:schemeClr val="dk1"/>
              </a:solidFill>
            </a:endParaRPr>
          </a:p>
          <a:p>
            <a:pPr indent="0" lvl="0" marL="0" rtl="0" algn="l">
              <a:spcBef>
                <a:spcPts val="0"/>
              </a:spcBef>
              <a:spcAft>
                <a:spcPts val="0"/>
              </a:spcAft>
              <a:buNone/>
            </a:pPr>
            <a:r>
              <a:rPr lang="en">
                <a:solidFill>
                  <a:schemeClr val="dk1"/>
                </a:solidFill>
              </a:rPr>
              <a:t>–Control Group did not see the picture</a:t>
            </a:r>
            <a:endParaRPr>
              <a:solidFill>
                <a:schemeClr val="dk1"/>
              </a:solidFill>
            </a:endParaRPr>
          </a:p>
          <a:p>
            <a:pPr indent="0" lvl="0" marL="0" rtl="0" algn="l">
              <a:spcBef>
                <a:spcPts val="0"/>
              </a:spcBef>
              <a:spcAft>
                <a:spcPts val="0"/>
              </a:spcAft>
              <a:buNone/>
            </a:pPr>
            <a:r>
              <a:rPr lang="en">
                <a:solidFill>
                  <a:schemeClr val="dk1"/>
                </a:solidFill>
              </a:rPr>
              <a:t>•Group 1 outperformed the others.</a:t>
            </a:r>
            <a:endParaRPr>
              <a:solidFill>
                <a:schemeClr val="dk1"/>
              </a:solidFill>
            </a:endParaRPr>
          </a:p>
          <a:p>
            <a:pPr indent="0" lvl="0" marL="0" rtl="0" algn="l">
              <a:spcBef>
                <a:spcPts val="0"/>
              </a:spcBef>
              <a:spcAft>
                <a:spcPts val="0"/>
              </a:spcAft>
              <a:buNone/>
            </a:pPr>
            <a:r>
              <a:rPr lang="en">
                <a:solidFill>
                  <a:schemeClr val="dk1"/>
                </a:solidFill>
              </a:rPr>
              <a:t>–Having a mental framework of comprehension aided memory encoding and retrieval</a:t>
            </a:r>
            <a:endParaRPr>
              <a:solidFill>
                <a:schemeClr val="dk1"/>
              </a:solidFill>
            </a:endParaRPr>
          </a:p>
          <a:p>
            <a:pPr indent="0" lvl="0" marL="0" rtl="0" algn="l">
              <a:spcBef>
                <a:spcPts val="0"/>
              </a:spcBef>
              <a:spcAft>
                <a:spcPts val="0"/>
              </a:spcAft>
              <a:buNone/>
            </a:pPr>
            <a:r>
              <a:rPr lang="en">
                <a:solidFill>
                  <a:schemeClr val="dk1"/>
                </a:solidFill>
              </a:rPr>
              <a:t>•</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1" name="Shape 411"/>
        <p:cNvGrpSpPr/>
        <p:nvPr/>
      </p:nvGrpSpPr>
      <p:grpSpPr>
        <a:xfrm>
          <a:off x="0" y="0"/>
          <a:ext cx="0" cy="0"/>
          <a:chOff x="0" y="0"/>
          <a:chExt cx="0" cy="0"/>
        </a:xfrm>
      </p:grpSpPr>
      <p:sp>
        <p:nvSpPr>
          <p:cNvPr id="412" name="Google Shape;412;g589e8b6297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589e8b6297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7" name="Shape 417"/>
        <p:cNvGrpSpPr/>
        <p:nvPr/>
      </p:nvGrpSpPr>
      <p:grpSpPr>
        <a:xfrm>
          <a:off x="0" y="0"/>
          <a:ext cx="0" cy="0"/>
          <a:chOff x="0" y="0"/>
          <a:chExt cx="0" cy="0"/>
        </a:xfrm>
      </p:grpSpPr>
      <p:sp>
        <p:nvSpPr>
          <p:cNvPr id="418" name="Google Shape;418;g589e8b6297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589e8b6297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•Cued-recall: cue presented to aid recall</a:t>
            </a:r>
            <a:endParaRPr/>
          </a:p>
          <a:p>
            <a:pPr indent="0" lvl="0" marL="0" rtl="0" algn="l">
              <a:spcBef>
                <a:spcPts val="0"/>
              </a:spcBef>
              <a:spcAft>
                <a:spcPts val="0"/>
              </a:spcAft>
              <a:buClr>
                <a:schemeClr val="dk1"/>
              </a:buClr>
              <a:buSzPts val="1100"/>
              <a:buFont typeface="Arial"/>
              <a:buNone/>
            </a:pPr>
            <a:r>
              <a:rPr lang="en"/>
              <a:t>–Increased performance over free-recall</a:t>
            </a:r>
            <a:endParaRPr/>
          </a:p>
          <a:p>
            <a:pPr indent="0" lvl="0" marL="0" rtl="0" algn="l">
              <a:spcBef>
                <a:spcPts val="0"/>
              </a:spcBef>
              <a:spcAft>
                <a:spcPts val="0"/>
              </a:spcAft>
              <a:buClr>
                <a:schemeClr val="dk1"/>
              </a:buClr>
              <a:buSzPts val="1100"/>
              <a:buFont typeface="Arial"/>
              <a:buNone/>
            </a:pPr>
            <a:r>
              <a:rPr lang="en"/>
              <a:t>–Retrieval cues most effective when created by the person who uses them</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-use study techniques in combination: retrieval cues most effective when self-generated</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3" name="Shape 423"/>
        <p:cNvGrpSpPr/>
        <p:nvPr/>
      </p:nvGrpSpPr>
      <p:grpSpPr>
        <a:xfrm>
          <a:off x="0" y="0"/>
          <a:ext cx="0" cy="0"/>
          <a:chOff x="0" y="0"/>
          <a:chExt cx="0" cy="0"/>
        </a:xfrm>
      </p:grpSpPr>
      <p:sp>
        <p:nvSpPr>
          <p:cNvPr id="424" name="Google Shape;424;g589e8b6297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589e8b6297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•We learn information together with its context</a:t>
            </a:r>
            <a:endParaRPr/>
          </a:p>
          <a:p>
            <a:pPr indent="0" lvl="0" marL="0" rtl="0" algn="l">
              <a:spcBef>
                <a:spcPts val="0"/>
              </a:spcBef>
              <a:spcAft>
                <a:spcPts val="0"/>
              </a:spcAft>
              <a:buClr>
                <a:schemeClr val="dk1"/>
              </a:buClr>
              <a:buSzPts val="1100"/>
              <a:buFont typeface="Arial"/>
              <a:buNone/>
            </a:pPr>
            <a:r>
              <a:rPr lang="en"/>
              <a:t>•Baddeley’s (1975) “diving experiment”</a:t>
            </a:r>
            <a:endParaRPr/>
          </a:p>
          <a:p>
            <a:pPr indent="0" lvl="0" marL="0" rtl="0" algn="l">
              <a:spcBef>
                <a:spcPts val="0"/>
              </a:spcBef>
              <a:spcAft>
                <a:spcPts val="0"/>
              </a:spcAft>
              <a:buClr>
                <a:schemeClr val="dk1"/>
              </a:buClr>
              <a:buSzPts val="1100"/>
              <a:buFont typeface="Arial"/>
              <a:buNone/>
            </a:pPr>
            <a:r>
              <a:rPr lang="en"/>
              <a:t>–Best recall occurred when encoding and retrieval occurred in the same location</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solidFill>
                  <a:schemeClr val="dk1"/>
                </a:solidFill>
              </a:rPr>
              <a:t>•Already in our educational system: take tests in the same room</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9" name="Shape 429"/>
        <p:cNvGrpSpPr/>
        <p:nvPr/>
      </p:nvGrpSpPr>
      <p:grpSpPr>
        <a:xfrm>
          <a:off x="0" y="0"/>
          <a:ext cx="0" cy="0"/>
          <a:chOff x="0" y="0"/>
          <a:chExt cx="0" cy="0"/>
        </a:xfrm>
      </p:grpSpPr>
      <p:sp>
        <p:nvSpPr>
          <p:cNvPr id="430" name="Google Shape;430;g589e8b6297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589e8b6297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5" name="Shape 435"/>
        <p:cNvGrpSpPr/>
        <p:nvPr/>
      </p:nvGrpSpPr>
      <p:grpSpPr>
        <a:xfrm>
          <a:off x="0" y="0"/>
          <a:ext cx="0" cy="0"/>
          <a:chOff x="0" y="0"/>
          <a:chExt cx="0" cy="0"/>
        </a:xfrm>
      </p:grpSpPr>
      <p:sp>
        <p:nvSpPr>
          <p:cNvPr id="436" name="Google Shape;436;g589e8b6297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589e8b6297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•Transfer-appropriate processing: phenomenon whereby the results of a memory task will be better if the type of processing used during encoding is the same as the type during retrieval</a:t>
            </a:r>
            <a:endParaRPr/>
          </a:p>
          <a:p>
            <a:pPr indent="0" lvl="0" marL="0" rtl="0" algn="l">
              <a:spcBef>
                <a:spcPts val="0"/>
              </a:spcBef>
              <a:spcAft>
                <a:spcPts val="0"/>
              </a:spcAft>
              <a:buClr>
                <a:schemeClr val="dk1"/>
              </a:buClr>
              <a:buSzPts val="1100"/>
              <a:buFont typeface="Arial"/>
              <a:buNone/>
            </a:pPr>
            <a:r>
              <a:rPr lang="en"/>
              <a:t>•Morris et al. (1977)</a:t>
            </a:r>
            <a:endParaRPr/>
          </a:p>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1" name="Shape 441"/>
        <p:cNvGrpSpPr/>
        <p:nvPr/>
      </p:nvGrpSpPr>
      <p:grpSpPr>
        <a:xfrm>
          <a:off x="0" y="0"/>
          <a:ext cx="0" cy="0"/>
          <a:chOff x="0" y="0"/>
          <a:chExt cx="0" cy="0"/>
        </a:xfrm>
      </p:grpSpPr>
      <p:sp>
        <p:nvSpPr>
          <p:cNvPr id="442" name="Google Shape;442;g589e8b6297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3" name="Google Shape;443;g589e8b6297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7" name="Shape 447"/>
        <p:cNvGrpSpPr/>
        <p:nvPr/>
      </p:nvGrpSpPr>
      <p:grpSpPr>
        <a:xfrm>
          <a:off x="0" y="0"/>
          <a:ext cx="0" cy="0"/>
          <a:chOff x="0" y="0"/>
          <a:chExt cx="0" cy="0"/>
        </a:xfrm>
      </p:grpSpPr>
      <p:sp>
        <p:nvSpPr>
          <p:cNvPr id="448" name="Google Shape;448;g589e8b6297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9" name="Google Shape;449;g589e8b6297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•Elaborate - associate what you are learning to what you already know</a:t>
            </a:r>
            <a:endParaRPr/>
          </a:p>
          <a:p>
            <a:pPr indent="0" lvl="0" marL="0" rtl="0" algn="l">
              <a:spcBef>
                <a:spcPts val="0"/>
              </a:spcBef>
              <a:spcAft>
                <a:spcPts val="0"/>
              </a:spcAft>
              <a:buClr>
                <a:schemeClr val="dk1"/>
              </a:buClr>
              <a:buSzPts val="1100"/>
              <a:buFont typeface="Arial"/>
              <a:buNone/>
            </a:pPr>
            <a:r>
              <a:rPr lang="en"/>
              <a:t>•Generate and test – The generation effect</a:t>
            </a:r>
            <a:endParaRPr/>
          </a:p>
          <a:p>
            <a:pPr indent="0" lvl="0" marL="0" rtl="0" algn="l">
              <a:spcBef>
                <a:spcPts val="0"/>
              </a:spcBef>
              <a:spcAft>
                <a:spcPts val="0"/>
              </a:spcAft>
              <a:buClr>
                <a:schemeClr val="dk1"/>
              </a:buClr>
              <a:buSzPts val="1100"/>
              <a:buFont typeface="Arial"/>
              <a:buNone/>
            </a:pPr>
            <a:r>
              <a:rPr lang="en"/>
              <a:t>•Take breaks</a:t>
            </a:r>
            <a:endParaRPr/>
          </a:p>
          <a:p>
            <a:pPr indent="0" lvl="0" marL="0" rtl="0" algn="l">
              <a:spcBef>
                <a:spcPts val="0"/>
              </a:spcBef>
              <a:spcAft>
                <a:spcPts val="0"/>
              </a:spcAft>
              <a:buClr>
                <a:schemeClr val="dk1"/>
              </a:buClr>
              <a:buSzPts val="1100"/>
              <a:buFont typeface="Arial"/>
              <a:buNone/>
            </a:pPr>
            <a:r>
              <a:rPr lang="en"/>
              <a:t>–Memory is better for multiple short study sessions (the spacing effect)</a:t>
            </a:r>
            <a:endParaRPr/>
          </a:p>
          <a:p>
            <a:pPr indent="0" lvl="0" marL="0" rtl="0" algn="l">
              <a:spcBef>
                <a:spcPts val="0"/>
              </a:spcBef>
              <a:spcAft>
                <a:spcPts val="0"/>
              </a:spcAft>
              <a:buClr>
                <a:schemeClr val="dk1"/>
              </a:buClr>
              <a:buSzPts val="1100"/>
              <a:buFont typeface="Arial"/>
              <a:buNone/>
            </a:pPr>
            <a:r>
              <a:rPr lang="en"/>
              <a:t>–Consolidation is enhanced if you sleep after studying (in other words, no all nighters!)</a:t>
            </a:r>
            <a:endParaRPr/>
          </a:p>
          <a:p>
            <a:pPr indent="0" lvl="0" marL="0" rtl="0" algn="l">
              <a:spcBef>
                <a:spcPts val="0"/>
              </a:spcBef>
              <a:spcAft>
                <a:spcPts val="0"/>
              </a:spcAft>
              <a:buClr>
                <a:schemeClr val="dk1"/>
              </a:buClr>
              <a:buSzPts val="1100"/>
              <a:buFont typeface="Arial"/>
              <a:buNone/>
            </a:pPr>
            <a:r>
              <a:rPr lang="en"/>
              <a:t>•Avoid the “illusion of learning”</a:t>
            </a:r>
            <a:endParaRPr/>
          </a:p>
          <a:p>
            <a:pPr indent="0" lvl="0" marL="0" rtl="0" algn="l">
              <a:spcBef>
                <a:spcPts val="0"/>
              </a:spcBef>
              <a:spcAft>
                <a:spcPts val="0"/>
              </a:spcAft>
              <a:buClr>
                <a:schemeClr val="dk1"/>
              </a:buClr>
              <a:buSzPts val="1100"/>
              <a:buFont typeface="Arial"/>
              <a:buNone/>
            </a:pPr>
            <a:r>
              <a:rPr lang="en"/>
              <a:t>–Familiarity does not mean comprehension</a:t>
            </a:r>
            <a:endParaRPr/>
          </a:p>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3" name="Shape 453"/>
        <p:cNvGrpSpPr/>
        <p:nvPr/>
      </p:nvGrpSpPr>
      <p:grpSpPr>
        <a:xfrm>
          <a:off x="0" y="0"/>
          <a:ext cx="0" cy="0"/>
          <a:chOff x="0" y="0"/>
          <a:chExt cx="0" cy="0"/>
        </a:xfrm>
      </p:grpSpPr>
      <p:sp>
        <p:nvSpPr>
          <p:cNvPr id="454" name="Google Shape;454;g589e8b6297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5" name="Google Shape;455;g589e8b6297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9" name="Shape 459"/>
        <p:cNvGrpSpPr/>
        <p:nvPr/>
      </p:nvGrpSpPr>
      <p:grpSpPr>
        <a:xfrm>
          <a:off x="0" y="0"/>
          <a:ext cx="0" cy="0"/>
          <a:chOff x="0" y="0"/>
          <a:chExt cx="0" cy="0"/>
        </a:xfrm>
      </p:grpSpPr>
      <p:sp>
        <p:nvSpPr>
          <p:cNvPr id="460" name="Google Shape;460;g589e8b6297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589e8b6297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589e8b6297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589e8b6297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6" name="Shape 466"/>
        <p:cNvGrpSpPr/>
        <p:nvPr/>
      </p:nvGrpSpPr>
      <p:grpSpPr>
        <a:xfrm>
          <a:off x="0" y="0"/>
          <a:ext cx="0" cy="0"/>
          <a:chOff x="0" y="0"/>
          <a:chExt cx="0" cy="0"/>
        </a:xfrm>
      </p:grpSpPr>
      <p:sp>
        <p:nvSpPr>
          <p:cNvPr id="467" name="Google Shape;467;g589e8b6297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8" name="Google Shape;468;g589e8b6297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•Hebb (1948)</a:t>
            </a:r>
            <a:endParaRPr/>
          </a:p>
          <a:p>
            <a:pPr indent="0" lvl="0" marL="0" rtl="0" algn="l">
              <a:spcBef>
                <a:spcPts val="0"/>
              </a:spcBef>
              <a:spcAft>
                <a:spcPts val="0"/>
              </a:spcAft>
              <a:buNone/>
            </a:pPr>
            <a:r>
              <a:rPr lang="en"/>
              <a:t>–Learning and memory represented in the brain by physiological changes at the synapse</a:t>
            </a:r>
            <a:endParaRPr/>
          </a:p>
          <a:p>
            <a:pPr indent="0" lvl="0" marL="0" rtl="0" algn="l">
              <a:spcBef>
                <a:spcPts val="0"/>
              </a:spcBef>
              <a:spcAft>
                <a:spcPts val="0"/>
              </a:spcAft>
              <a:buNone/>
            </a:pPr>
            <a:r>
              <a:rPr lang="en"/>
              <a:t>–Neural record of experience</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Image credit:</a:t>
            </a:r>
            <a:endParaRPr/>
          </a:p>
          <a:p>
            <a:pPr indent="0" lvl="0" marL="0" rtl="0" algn="l">
              <a:spcBef>
                <a:spcPts val="0"/>
              </a:spcBef>
              <a:spcAft>
                <a:spcPts val="0"/>
              </a:spcAft>
              <a:buClr>
                <a:schemeClr val="dk1"/>
              </a:buClr>
              <a:buSzPts val="1100"/>
              <a:buFont typeface="Arial"/>
              <a:buNone/>
            </a:pPr>
            <a:r>
              <a:rPr lang="en"/>
              <a:t>https://bmcneurosci.biomedcentral.com/articles/10.1186/1471-2202-13-124, Kim et al., 2012</a:t>
            </a:r>
            <a:endParaRPr/>
          </a:p>
          <a:p>
            <a:pPr indent="0" lvl="0" marL="0" rtl="0" algn="l">
              <a:spcBef>
                <a:spcPts val="0"/>
              </a:spcBef>
              <a:spcAft>
                <a:spcPts val="0"/>
              </a:spcAft>
              <a:buClr>
                <a:schemeClr val="dk1"/>
              </a:buClr>
              <a:buSzPts val="1100"/>
              <a:buFont typeface="Arial"/>
              <a:buNone/>
            </a:pPr>
            <a:r>
              <a:rPr lang="en"/>
              <a:t>Link between repetition suppression and LTP = Grill-Spector et al., 2006</a:t>
            </a:r>
            <a:endParaRPr/>
          </a:p>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3" name="Shape 473"/>
        <p:cNvGrpSpPr/>
        <p:nvPr/>
      </p:nvGrpSpPr>
      <p:grpSpPr>
        <a:xfrm>
          <a:off x="0" y="0"/>
          <a:ext cx="0" cy="0"/>
          <a:chOff x="0" y="0"/>
          <a:chExt cx="0" cy="0"/>
        </a:xfrm>
      </p:grpSpPr>
      <p:sp>
        <p:nvSpPr>
          <p:cNvPr id="474" name="Google Shape;474;g589e8b6297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5" name="Google Shape;475;g589e8b6297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9" name="Shape 479"/>
        <p:cNvGrpSpPr/>
        <p:nvPr/>
      </p:nvGrpSpPr>
      <p:grpSpPr>
        <a:xfrm>
          <a:off x="0" y="0"/>
          <a:ext cx="0" cy="0"/>
          <a:chOff x="0" y="0"/>
          <a:chExt cx="0" cy="0"/>
        </a:xfrm>
      </p:grpSpPr>
      <p:sp>
        <p:nvSpPr>
          <p:cNvPr id="480" name="Google Shape;480;g589e8b6297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1" name="Google Shape;481;g589e8b6297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6" name="Shape 486"/>
        <p:cNvGrpSpPr/>
        <p:nvPr/>
      </p:nvGrpSpPr>
      <p:grpSpPr>
        <a:xfrm>
          <a:off x="0" y="0"/>
          <a:ext cx="0" cy="0"/>
          <a:chOff x="0" y="0"/>
          <a:chExt cx="0" cy="0"/>
        </a:xfrm>
      </p:grpSpPr>
      <p:sp>
        <p:nvSpPr>
          <p:cNvPr id="487" name="Google Shape;487;g589e8b6297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8" name="Google Shape;488;g589e8b6297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2" name="Shape 492"/>
        <p:cNvGrpSpPr/>
        <p:nvPr/>
      </p:nvGrpSpPr>
      <p:grpSpPr>
        <a:xfrm>
          <a:off x="0" y="0"/>
          <a:ext cx="0" cy="0"/>
          <a:chOff x="0" y="0"/>
          <a:chExt cx="0" cy="0"/>
        </a:xfrm>
      </p:grpSpPr>
      <p:sp>
        <p:nvSpPr>
          <p:cNvPr id="493" name="Google Shape;493;g589e8b6297_0_3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4" name="Google Shape;494;g589e8b6297_0_3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9" name="Shape 499"/>
        <p:cNvGrpSpPr/>
        <p:nvPr/>
      </p:nvGrpSpPr>
      <p:grpSpPr>
        <a:xfrm>
          <a:off x="0" y="0"/>
          <a:ext cx="0" cy="0"/>
          <a:chOff x="0" y="0"/>
          <a:chExt cx="0" cy="0"/>
        </a:xfrm>
      </p:grpSpPr>
      <p:sp>
        <p:nvSpPr>
          <p:cNvPr id="500" name="Google Shape;500;g589e8b6297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1" name="Google Shape;501;g589e8b6297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https://www.youtube.com/watch?v=AhK0EX4G018</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6" name="Shape 506"/>
        <p:cNvGrpSpPr/>
        <p:nvPr/>
      </p:nvGrpSpPr>
      <p:grpSpPr>
        <a:xfrm>
          <a:off x="0" y="0"/>
          <a:ext cx="0" cy="0"/>
          <a:chOff x="0" y="0"/>
          <a:chExt cx="0" cy="0"/>
        </a:xfrm>
      </p:grpSpPr>
      <p:sp>
        <p:nvSpPr>
          <p:cNvPr id="507" name="Google Shape;507;g589e8b6297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8" name="Google Shape;508;g589e8b6297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2" name="Shape 512"/>
        <p:cNvGrpSpPr/>
        <p:nvPr/>
      </p:nvGrpSpPr>
      <p:grpSpPr>
        <a:xfrm>
          <a:off x="0" y="0"/>
          <a:ext cx="0" cy="0"/>
          <a:chOff x="0" y="0"/>
          <a:chExt cx="0" cy="0"/>
        </a:xfrm>
      </p:grpSpPr>
      <p:sp>
        <p:nvSpPr>
          <p:cNvPr id="513" name="Google Shape;513;g589e8b6297_0_3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4" name="Google Shape;514;g589e8b6297_0_3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8" name="Shape 518"/>
        <p:cNvGrpSpPr/>
        <p:nvPr/>
      </p:nvGrpSpPr>
      <p:grpSpPr>
        <a:xfrm>
          <a:off x="0" y="0"/>
          <a:ext cx="0" cy="0"/>
          <a:chOff x="0" y="0"/>
          <a:chExt cx="0" cy="0"/>
        </a:xfrm>
      </p:grpSpPr>
      <p:sp>
        <p:nvSpPr>
          <p:cNvPr id="519" name="Google Shape;519;g589e8b6297_0_3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0" name="Google Shape;520;g589e8b6297_0_3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4" name="Shape 524"/>
        <p:cNvGrpSpPr/>
        <p:nvPr/>
      </p:nvGrpSpPr>
      <p:grpSpPr>
        <a:xfrm>
          <a:off x="0" y="0"/>
          <a:ext cx="0" cy="0"/>
          <a:chOff x="0" y="0"/>
          <a:chExt cx="0" cy="0"/>
        </a:xfrm>
      </p:grpSpPr>
      <p:sp>
        <p:nvSpPr>
          <p:cNvPr id="525" name="Google Shape;525;g589e8b6297_0_3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6" name="Google Shape;526;g589e8b6297_0_3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589e8b6297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589e8b6297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0" name="Shape 530"/>
        <p:cNvGrpSpPr/>
        <p:nvPr/>
      </p:nvGrpSpPr>
      <p:grpSpPr>
        <a:xfrm>
          <a:off x="0" y="0"/>
          <a:ext cx="0" cy="0"/>
          <a:chOff x="0" y="0"/>
          <a:chExt cx="0" cy="0"/>
        </a:xfrm>
      </p:grpSpPr>
      <p:sp>
        <p:nvSpPr>
          <p:cNvPr id="531" name="Google Shape;531;g589e8b6297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2" name="Google Shape;532;g589e8b6297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6" name="Shape 536"/>
        <p:cNvGrpSpPr/>
        <p:nvPr/>
      </p:nvGrpSpPr>
      <p:grpSpPr>
        <a:xfrm>
          <a:off x="0" y="0"/>
          <a:ext cx="0" cy="0"/>
          <a:chOff x="0" y="0"/>
          <a:chExt cx="0" cy="0"/>
        </a:xfrm>
      </p:grpSpPr>
      <p:sp>
        <p:nvSpPr>
          <p:cNvPr id="537" name="Google Shape;537;g589e8b6297_0_3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8" name="Google Shape;538;g589e8b6297_0_3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2" name="Shape 542"/>
        <p:cNvGrpSpPr/>
        <p:nvPr/>
      </p:nvGrpSpPr>
      <p:grpSpPr>
        <a:xfrm>
          <a:off x="0" y="0"/>
          <a:ext cx="0" cy="0"/>
          <a:chOff x="0" y="0"/>
          <a:chExt cx="0" cy="0"/>
        </a:xfrm>
      </p:grpSpPr>
      <p:sp>
        <p:nvSpPr>
          <p:cNvPr id="543" name="Google Shape;543;g589e8b6297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4" name="Google Shape;544;g589e8b6297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7" name="Shape 547"/>
        <p:cNvGrpSpPr/>
        <p:nvPr/>
      </p:nvGrpSpPr>
      <p:grpSpPr>
        <a:xfrm>
          <a:off x="0" y="0"/>
          <a:ext cx="0" cy="0"/>
          <a:chOff x="0" y="0"/>
          <a:chExt cx="0" cy="0"/>
        </a:xfrm>
      </p:grpSpPr>
      <p:sp>
        <p:nvSpPr>
          <p:cNvPr id="548" name="Google Shape;548;g589e8b6297_0_3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9" name="Google Shape;549;g589e8b6297_0_3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2" name="Shape 552"/>
        <p:cNvGrpSpPr/>
        <p:nvPr/>
      </p:nvGrpSpPr>
      <p:grpSpPr>
        <a:xfrm>
          <a:off x="0" y="0"/>
          <a:ext cx="0" cy="0"/>
          <a:chOff x="0" y="0"/>
          <a:chExt cx="0" cy="0"/>
        </a:xfrm>
      </p:grpSpPr>
      <p:sp>
        <p:nvSpPr>
          <p:cNvPr id="553" name="Google Shape;553;g589e8b6297_0_3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4" name="Google Shape;554;g589e8b6297_0_3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7" name="Shape 557"/>
        <p:cNvGrpSpPr/>
        <p:nvPr/>
      </p:nvGrpSpPr>
      <p:grpSpPr>
        <a:xfrm>
          <a:off x="0" y="0"/>
          <a:ext cx="0" cy="0"/>
          <a:chOff x="0" y="0"/>
          <a:chExt cx="0" cy="0"/>
        </a:xfrm>
      </p:grpSpPr>
      <p:sp>
        <p:nvSpPr>
          <p:cNvPr id="558" name="Google Shape;558;g589e8b6297_0_3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9" name="Google Shape;559;g589e8b6297_0_3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2" name="Shape 562"/>
        <p:cNvGrpSpPr/>
        <p:nvPr/>
      </p:nvGrpSpPr>
      <p:grpSpPr>
        <a:xfrm>
          <a:off x="0" y="0"/>
          <a:ext cx="0" cy="0"/>
          <a:chOff x="0" y="0"/>
          <a:chExt cx="0" cy="0"/>
        </a:xfrm>
      </p:grpSpPr>
      <p:sp>
        <p:nvSpPr>
          <p:cNvPr id="563" name="Google Shape;563;g589e8b6297_0_3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4" name="Google Shape;564;g589e8b6297_0_3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7" name="Shape 567"/>
        <p:cNvGrpSpPr/>
        <p:nvPr/>
      </p:nvGrpSpPr>
      <p:grpSpPr>
        <a:xfrm>
          <a:off x="0" y="0"/>
          <a:ext cx="0" cy="0"/>
          <a:chOff x="0" y="0"/>
          <a:chExt cx="0" cy="0"/>
        </a:xfrm>
      </p:grpSpPr>
      <p:sp>
        <p:nvSpPr>
          <p:cNvPr id="568" name="Google Shape;568;g589e8b6297_0_4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9" name="Google Shape;569;g589e8b6297_0_4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589e8b6297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589e8b6297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589c961ee7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589c961ee7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–Primacy effect gave more time to rehearse info, more likely to enter LTM</a:t>
            </a:r>
            <a:endParaRPr/>
          </a:p>
          <a:p>
            <a:pPr indent="0" lvl="0" marL="0" rtl="0" algn="l">
              <a:spcBef>
                <a:spcPts val="0"/>
              </a:spcBef>
              <a:spcAft>
                <a:spcPts val="0"/>
              </a:spcAft>
              <a:buClr>
                <a:schemeClr val="dk1"/>
              </a:buClr>
              <a:buSzPts val="1100"/>
              <a:buFont typeface="Arial"/>
              <a:buNone/>
            </a:pPr>
            <a:r>
              <a:rPr lang="en"/>
              <a:t>–Recency effect</a:t>
            </a:r>
            <a:endParaRPr/>
          </a:p>
          <a:p>
            <a:pPr indent="0" lvl="0" marL="0" rtl="0" algn="l">
              <a:spcBef>
                <a:spcPts val="0"/>
              </a:spcBef>
              <a:spcAft>
                <a:spcPts val="0"/>
              </a:spcAft>
              <a:buNone/>
            </a:pPr>
            <a:r>
              <a:rPr lang="en"/>
              <a:t>–Stimuli still in STM</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721425" y="2838935"/>
            <a:ext cx="5216700" cy="1159800"/>
          </a:xfrm>
          <a:prstGeom prst="rect">
            <a:avLst/>
          </a:prstGeom>
        </p:spPr>
        <p:txBody>
          <a:bodyPr anchorCtr="0" anchor="t" bIns="91425" lIns="91425" spcFirstLastPara="1" rIns="91425" wrap="square" tIns="91425"/>
          <a:lstStyle>
            <a:lvl1pPr lvl="0">
              <a:spcBef>
                <a:spcPts val="0"/>
              </a:spcBef>
              <a:spcAft>
                <a:spcPts val="0"/>
              </a:spcAft>
              <a:buClr>
                <a:srgbClr val="2185C5"/>
              </a:buClr>
              <a:buSzPts val="4800"/>
              <a:buNone/>
              <a:defRPr sz="4800">
                <a:solidFill>
                  <a:srgbClr val="2185C5"/>
                </a:solidFill>
              </a:defRPr>
            </a:lvl1pPr>
            <a:lvl2pPr lvl="1">
              <a:spcBef>
                <a:spcPts val="0"/>
              </a:spcBef>
              <a:spcAft>
                <a:spcPts val="0"/>
              </a:spcAft>
              <a:buClr>
                <a:srgbClr val="2185C5"/>
              </a:buClr>
              <a:buSzPts val="4800"/>
              <a:buNone/>
              <a:defRPr sz="4800">
                <a:solidFill>
                  <a:srgbClr val="2185C5"/>
                </a:solidFill>
              </a:defRPr>
            </a:lvl2pPr>
            <a:lvl3pPr lvl="2">
              <a:spcBef>
                <a:spcPts val="0"/>
              </a:spcBef>
              <a:spcAft>
                <a:spcPts val="0"/>
              </a:spcAft>
              <a:buClr>
                <a:srgbClr val="2185C5"/>
              </a:buClr>
              <a:buSzPts val="4800"/>
              <a:buNone/>
              <a:defRPr sz="4800">
                <a:solidFill>
                  <a:srgbClr val="2185C5"/>
                </a:solidFill>
              </a:defRPr>
            </a:lvl3pPr>
            <a:lvl4pPr lvl="3">
              <a:spcBef>
                <a:spcPts val="0"/>
              </a:spcBef>
              <a:spcAft>
                <a:spcPts val="0"/>
              </a:spcAft>
              <a:buClr>
                <a:srgbClr val="2185C5"/>
              </a:buClr>
              <a:buSzPts val="4800"/>
              <a:buNone/>
              <a:defRPr sz="4800">
                <a:solidFill>
                  <a:srgbClr val="2185C5"/>
                </a:solidFill>
              </a:defRPr>
            </a:lvl4pPr>
            <a:lvl5pPr lvl="4">
              <a:spcBef>
                <a:spcPts val="0"/>
              </a:spcBef>
              <a:spcAft>
                <a:spcPts val="0"/>
              </a:spcAft>
              <a:buClr>
                <a:srgbClr val="2185C5"/>
              </a:buClr>
              <a:buSzPts val="4800"/>
              <a:buNone/>
              <a:defRPr sz="4800">
                <a:solidFill>
                  <a:srgbClr val="2185C5"/>
                </a:solidFill>
              </a:defRPr>
            </a:lvl5pPr>
            <a:lvl6pPr lvl="5">
              <a:spcBef>
                <a:spcPts val="0"/>
              </a:spcBef>
              <a:spcAft>
                <a:spcPts val="0"/>
              </a:spcAft>
              <a:buClr>
                <a:srgbClr val="2185C5"/>
              </a:buClr>
              <a:buSzPts val="4800"/>
              <a:buNone/>
              <a:defRPr sz="4800">
                <a:solidFill>
                  <a:srgbClr val="2185C5"/>
                </a:solidFill>
              </a:defRPr>
            </a:lvl6pPr>
            <a:lvl7pPr lvl="6">
              <a:spcBef>
                <a:spcPts val="0"/>
              </a:spcBef>
              <a:spcAft>
                <a:spcPts val="0"/>
              </a:spcAft>
              <a:buClr>
                <a:srgbClr val="2185C5"/>
              </a:buClr>
              <a:buSzPts val="4800"/>
              <a:buNone/>
              <a:defRPr sz="4800">
                <a:solidFill>
                  <a:srgbClr val="2185C5"/>
                </a:solidFill>
              </a:defRPr>
            </a:lvl7pPr>
            <a:lvl8pPr lvl="7">
              <a:spcBef>
                <a:spcPts val="0"/>
              </a:spcBef>
              <a:spcAft>
                <a:spcPts val="0"/>
              </a:spcAft>
              <a:buClr>
                <a:srgbClr val="2185C5"/>
              </a:buClr>
              <a:buSzPts val="4800"/>
              <a:buNone/>
              <a:defRPr sz="4800">
                <a:solidFill>
                  <a:srgbClr val="2185C5"/>
                </a:solidFill>
              </a:defRPr>
            </a:lvl8pPr>
            <a:lvl9pPr lvl="8">
              <a:spcBef>
                <a:spcPts val="0"/>
              </a:spcBef>
              <a:spcAft>
                <a:spcPts val="0"/>
              </a:spcAft>
              <a:buClr>
                <a:srgbClr val="2185C5"/>
              </a:buClr>
              <a:buSzPts val="4800"/>
              <a:buNone/>
              <a:defRPr sz="4800">
                <a:solidFill>
                  <a:srgbClr val="2185C5"/>
                </a:solidFill>
              </a:defRPr>
            </a:lvl9pPr>
          </a:lstStyle>
          <a:p/>
        </p:txBody>
      </p:sp>
      <p:sp>
        <p:nvSpPr>
          <p:cNvPr id="11" name="Google Shape;11;p2"/>
          <p:cNvSpPr/>
          <p:nvPr/>
        </p:nvSpPr>
        <p:spPr>
          <a:xfrm>
            <a:off x="5938246" y="2533163"/>
            <a:ext cx="721800" cy="77100"/>
          </a:xfrm>
          <a:prstGeom prst="rect">
            <a:avLst/>
          </a:prstGeom>
          <a:solidFill>
            <a:srgbClr val="FF97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6659861" y="2533163"/>
            <a:ext cx="721800" cy="77100"/>
          </a:xfrm>
          <a:prstGeom prst="rect">
            <a:avLst/>
          </a:prstGeom>
          <a:solidFill>
            <a:srgbClr val="F20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1" y="2533163"/>
            <a:ext cx="721800" cy="77100"/>
          </a:xfrm>
          <a:prstGeom prst="rect">
            <a:avLst/>
          </a:prstGeom>
          <a:solidFill>
            <a:srgbClr val="7ECE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721425" y="2533163"/>
            <a:ext cx="5216700" cy="77100"/>
          </a:xfrm>
          <a:prstGeom prst="rect">
            <a:avLst/>
          </a:prstGeom>
          <a:solidFill>
            <a:srgbClr val="2185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color background">
  <p:cSld name="BLANK_1">
    <p:bg>
      <p:bgPr>
        <a:solidFill>
          <a:srgbClr val="2185C5"/>
        </a:solidFill>
      </p:bgPr>
    </p:bg>
    <p:spTree>
      <p:nvGrpSpPr>
        <p:cNvPr id="78" name="Shape 78"/>
        <p:cNvGrpSpPr/>
        <p:nvPr/>
      </p:nvGrpSpPr>
      <p:grpSpPr>
        <a:xfrm>
          <a:off x="0" y="0"/>
          <a:ext cx="0" cy="0"/>
          <a:chOff x="0" y="0"/>
          <a:chExt cx="0" cy="0"/>
        </a:xfrm>
      </p:grpSpPr>
      <p:sp>
        <p:nvSpPr>
          <p:cNvPr id="79" name="Google Shape;79;p11"/>
          <p:cNvSpPr/>
          <p:nvPr/>
        </p:nvSpPr>
        <p:spPr>
          <a:xfrm>
            <a:off x="7356366" y="5066325"/>
            <a:ext cx="893700" cy="77100"/>
          </a:xfrm>
          <a:prstGeom prst="rect">
            <a:avLst/>
          </a:prstGeom>
          <a:solidFill>
            <a:srgbClr val="FF97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1"/>
          <p:cNvSpPr/>
          <p:nvPr/>
        </p:nvSpPr>
        <p:spPr>
          <a:xfrm>
            <a:off x="8250312" y="5066325"/>
            <a:ext cx="893700" cy="77100"/>
          </a:xfrm>
          <a:prstGeom prst="rect">
            <a:avLst/>
          </a:prstGeom>
          <a:solidFill>
            <a:srgbClr val="F20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1"/>
          <p:cNvSpPr/>
          <p:nvPr/>
        </p:nvSpPr>
        <p:spPr>
          <a:xfrm>
            <a:off x="0" y="5066325"/>
            <a:ext cx="893700" cy="771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1"/>
          <p:cNvSpPr/>
          <p:nvPr/>
        </p:nvSpPr>
        <p:spPr>
          <a:xfrm>
            <a:off x="893710" y="5066325"/>
            <a:ext cx="6462600" cy="77100"/>
          </a:xfrm>
          <a:prstGeom prst="rect">
            <a:avLst/>
          </a:prstGeom>
          <a:solidFill>
            <a:srgbClr val="7ECE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1"/>
          <p:cNvSpPr txBox="1"/>
          <p:nvPr>
            <p:ph idx="12" type="sldNum"/>
          </p:nvPr>
        </p:nvSpPr>
        <p:spPr>
          <a:xfrm>
            <a:off x="8480575" y="4773133"/>
            <a:ext cx="548700" cy="313500"/>
          </a:xfrm>
          <a:prstGeom prst="rect">
            <a:avLst/>
          </a:prstGeom>
        </p:spPr>
        <p:txBody>
          <a:bodyPr anchorCtr="0" anchor="t" bIns="91425" lIns="91425" spcFirstLastPara="1" rIns="91425" wrap="square" tIns="91425">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_2">
  <p:cSld name="TITLE_2">
    <p:spTree>
      <p:nvGrpSpPr>
        <p:cNvPr id="84" name="Shape 84"/>
        <p:cNvGrpSpPr/>
        <p:nvPr/>
      </p:nvGrpSpPr>
      <p:grpSpPr>
        <a:xfrm>
          <a:off x="0" y="0"/>
          <a:ext cx="0" cy="0"/>
          <a:chOff x="0" y="0"/>
          <a:chExt cx="0" cy="0"/>
        </a:xfrm>
      </p:grpSpPr>
      <p:sp>
        <p:nvSpPr>
          <p:cNvPr id="85" name="Google Shape;85;p1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86" name="Google Shape;86;p1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rtl="0" algn="ctr">
              <a:lnSpc>
                <a:spcPct val="100000"/>
              </a:lnSpc>
              <a:spcBef>
                <a:spcPts val="60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87" name="Google Shape;87;p12"/>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spTree>
      <p:nvGrpSpPr>
        <p:cNvPr id="15" name="Shape 15"/>
        <p:cNvGrpSpPr/>
        <p:nvPr/>
      </p:nvGrpSpPr>
      <p:grpSpPr>
        <a:xfrm>
          <a:off x="0" y="0"/>
          <a:ext cx="0" cy="0"/>
          <a:chOff x="0" y="0"/>
          <a:chExt cx="0" cy="0"/>
        </a:xfrm>
      </p:grpSpPr>
      <p:sp>
        <p:nvSpPr>
          <p:cNvPr id="16" name="Google Shape;16;p3"/>
          <p:cNvSpPr/>
          <p:nvPr/>
        </p:nvSpPr>
        <p:spPr>
          <a:xfrm>
            <a:off x="0" y="0"/>
            <a:ext cx="9144000" cy="3993000"/>
          </a:xfrm>
          <a:prstGeom prst="rect">
            <a:avLst/>
          </a:prstGeom>
          <a:solidFill>
            <a:srgbClr val="2185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ctrTitle"/>
          </p:nvPr>
        </p:nvSpPr>
        <p:spPr>
          <a:xfrm>
            <a:off x="685800" y="1583342"/>
            <a:ext cx="7772400" cy="1159800"/>
          </a:xfrm>
          <a:prstGeom prst="rect">
            <a:avLst/>
          </a:prstGeom>
        </p:spPr>
        <p:txBody>
          <a:bodyPr anchorCtr="0" anchor="b" bIns="91425" lIns="91425" spcFirstLastPara="1" rIns="91425" wrap="square" tIns="91425"/>
          <a:lstStyle>
            <a:lvl1pPr lvl="0" rtl="0" algn="ctr">
              <a:spcBef>
                <a:spcPts val="0"/>
              </a:spcBef>
              <a:spcAft>
                <a:spcPts val="0"/>
              </a:spcAft>
              <a:buClr>
                <a:srgbClr val="FFFFFF"/>
              </a:buClr>
              <a:buSzPts val="4800"/>
              <a:buNone/>
              <a:defRPr sz="4800">
                <a:solidFill>
                  <a:srgbClr val="FFFFFF"/>
                </a:solidFill>
              </a:defRPr>
            </a:lvl1pPr>
            <a:lvl2pPr lvl="1" rtl="0" algn="ctr">
              <a:spcBef>
                <a:spcPts val="0"/>
              </a:spcBef>
              <a:spcAft>
                <a:spcPts val="0"/>
              </a:spcAft>
              <a:buClr>
                <a:srgbClr val="FFFFFF"/>
              </a:buClr>
              <a:buSzPts val="4800"/>
              <a:buNone/>
              <a:defRPr sz="4800">
                <a:solidFill>
                  <a:srgbClr val="FFFFFF"/>
                </a:solidFill>
              </a:defRPr>
            </a:lvl2pPr>
            <a:lvl3pPr lvl="2" rtl="0" algn="ctr">
              <a:spcBef>
                <a:spcPts val="0"/>
              </a:spcBef>
              <a:spcAft>
                <a:spcPts val="0"/>
              </a:spcAft>
              <a:buClr>
                <a:srgbClr val="FFFFFF"/>
              </a:buClr>
              <a:buSzPts val="4800"/>
              <a:buNone/>
              <a:defRPr sz="4800">
                <a:solidFill>
                  <a:srgbClr val="FFFFFF"/>
                </a:solidFill>
              </a:defRPr>
            </a:lvl3pPr>
            <a:lvl4pPr lvl="3" rtl="0" algn="ctr">
              <a:spcBef>
                <a:spcPts val="0"/>
              </a:spcBef>
              <a:spcAft>
                <a:spcPts val="0"/>
              </a:spcAft>
              <a:buClr>
                <a:srgbClr val="FFFFFF"/>
              </a:buClr>
              <a:buSzPts val="4800"/>
              <a:buNone/>
              <a:defRPr sz="4800">
                <a:solidFill>
                  <a:srgbClr val="FFFFFF"/>
                </a:solidFill>
              </a:defRPr>
            </a:lvl4pPr>
            <a:lvl5pPr lvl="4" rtl="0" algn="ctr">
              <a:spcBef>
                <a:spcPts val="0"/>
              </a:spcBef>
              <a:spcAft>
                <a:spcPts val="0"/>
              </a:spcAft>
              <a:buClr>
                <a:srgbClr val="FFFFFF"/>
              </a:buClr>
              <a:buSzPts val="4800"/>
              <a:buNone/>
              <a:defRPr sz="4800">
                <a:solidFill>
                  <a:srgbClr val="FFFFFF"/>
                </a:solidFill>
              </a:defRPr>
            </a:lvl5pPr>
            <a:lvl6pPr lvl="5" rtl="0" algn="ctr">
              <a:spcBef>
                <a:spcPts val="0"/>
              </a:spcBef>
              <a:spcAft>
                <a:spcPts val="0"/>
              </a:spcAft>
              <a:buClr>
                <a:srgbClr val="FFFFFF"/>
              </a:buClr>
              <a:buSzPts val="4800"/>
              <a:buNone/>
              <a:defRPr sz="4800">
                <a:solidFill>
                  <a:srgbClr val="FFFFFF"/>
                </a:solidFill>
              </a:defRPr>
            </a:lvl6pPr>
            <a:lvl7pPr lvl="6" rtl="0" algn="ctr">
              <a:spcBef>
                <a:spcPts val="0"/>
              </a:spcBef>
              <a:spcAft>
                <a:spcPts val="0"/>
              </a:spcAft>
              <a:buClr>
                <a:srgbClr val="FFFFFF"/>
              </a:buClr>
              <a:buSzPts val="4800"/>
              <a:buNone/>
              <a:defRPr sz="4800">
                <a:solidFill>
                  <a:srgbClr val="FFFFFF"/>
                </a:solidFill>
              </a:defRPr>
            </a:lvl7pPr>
            <a:lvl8pPr lvl="7" rtl="0" algn="ctr">
              <a:spcBef>
                <a:spcPts val="0"/>
              </a:spcBef>
              <a:spcAft>
                <a:spcPts val="0"/>
              </a:spcAft>
              <a:buClr>
                <a:srgbClr val="FFFFFF"/>
              </a:buClr>
              <a:buSzPts val="4800"/>
              <a:buNone/>
              <a:defRPr sz="4800">
                <a:solidFill>
                  <a:srgbClr val="FFFFFF"/>
                </a:solidFill>
              </a:defRPr>
            </a:lvl8pPr>
            <a:lvl9pPr lvl="8" rtl="0" algn="ctr">
              <a:spcBef>
                <a:spcPts val="0"/>
              </a:spcBef>
              <a:spcAft>
                <a:spcPts val="0"/>
              </a:spcAft>
              <a:buClr>
                <a:srgbClr val="FFFFFF"/>
              </a:buClr>
              <a:buSzPts val="4800"/>
              <a:buNone/>
              <a:defRPr sz="4800">
                <a:solidFill>
                  <a:srgbClr val="FFFFFF"/>
                </a:solidFill>
              </a:defRPr>
            </a:lvl9pPr>
          </a:lstStyle>
          <a:p/>
        </p:txBody>
      </p:sp>
      <p:sp>
        <p:nvSpPr>
          <p:cNvPr id="18" name="Google Shape;18;p3"/>
          <p:cNvSpPr txBox="1"/>
          <p:nvPr>
            <p:ph idx="1" type="subTitle"/>
          </p:nvPr>
        </p:nvSpPr>
        <p:spPr>
          <a:xfrm>
            <a:off x="685800" y="2840053"/>
            <a:ext cx="7772400" cy="784800"/>
          </a:xfrm>
          <a:prstGeom prst="rect">
            <a:avLst/>
          </a:prstGeom>
        </p:spPr>
        <p:txBody>
          <a:bodyPr anchorCtr="0" anchor="t" bIns="91425" lIns="91425" spcFirstLastPara="1" rIns="91425" wrap="square" tIns="91425"/>
          <a:lstStyle>
            <a:lvl1pPr lvl="0" rtl="0" algn="ctr">
              <a:spcBef>
                <a:spcPts val="0"/>
              </a:spcBef>
              <a:spcAft>
                <a:spcPts val="0"/>
              </a:spcAft>
              <a:buClr>
                <a:srgbClr val="FFFFFF"/>
              </a:buClr>
              <a:buSzPts val="2400"/>
              <a:buNone/>
              <a:defRPr b="1" sz="2400">
                <a:solidFill>
                  <a:srgbClr val="FFFFFF"/>
                </a:solidFill>
              </a:defRPr>
            </a:lvl1pPr>
            <a:lvl2pPr lvl="1" rtl="0" algn="ctr">
              <a:spcBef>
                <a:spcPts val="0"/>
              </a:spcBef>
              <a:spcAft>
                <a:spcPts val="0"/>
              </a:spcAft>
              <a:buClr>
                <a:srgbClr val="FFFFFF"/>
              </a:buClr>
              <a:buSzPts val="2400"/>
              <a:buNone/>
              <a:defRPr b="1">
                <a:solidFill>
                  <a:srgbClr val="FFFFFF"/>
                </a:solidFill>
              </a:defRPr>
            </a:lvl2pPr>
            <a:lvl3pPr lvl="2" rtl="0" algn="ctr">
              <a:spcBef>
                <a:spcPts val="0"/>
              </a:spcBef>
              <a:spcAft>
                <a:spcPts val="0"/>
              </a:spcAft>
              <a:buClr>
                <a:srgbClr val="FFFFFF"/>
              </a:buClr>
              <a:buSzPts val="2400"/>
              <a:buNone/>
              <a:defRPr b="1">
                <a:solidFill>
                  <a:srgbClr val="FFFFFF"/>
                </a:solidFill>
              </a:defRPr>
            </a:lvl3pPr>
            <a:lvl4pPr lvl="3" rtl="0" algn="ctr">
              <a:spcBef>
                <a:spcPts val="0"/>
              </a:spcBef>
              <a:spcAft>
                <a:spcPts val="0"/>
              </a:spcAft>
              <a:buClr>
                <a:srgbClr val="FFFFFF"/>
              </a:buClr>
              <a:buSzPts val="2400"/>
              <a:buNone/>
              <a:defRPr b="1" sz="2400">
                <a:solidFill>
                  <a:srgbClr val="FFFFFF"/>
                </a:solidFill>
              </a:defRPr>
            </a:lvl4pPr>
            <a:lvl5pPr lvl="4" rtl="0" algn="ctr">
              <a:spcBef>
                <a:spcPts val="0"/>
              </a:spcBef>
              <a:spcAft>
                <a:spcPts val="0"/>
              </a:spcAft>
              <a:buClr>
                <a:srgbClr val="FFFFFF"/>
              </a:buClr>
              <a:buSzPts val="2400"/>
              <a:buNone/>
              <a:defRPr b="1" sz="2400">
                <a:solidFill>
                  <a:srgbClr val="FFFFFF"/>
                </a:solidFill>
              </a:defRPr>
            </a:lvl5pPr>
            <a:lvl6pPr lvl="5" rtl="0" algn="ctr">
              <a:spcBef>
                <a:spcPts val="0"/>
              </a:spcBef>
              <a:spcAft>
                <a:spcPts val="0"/>
              </a:spcAft>
              <a:buClr>
                <a:srgbClr val="FFFFFF"/>
              </a:buClr>
              <a:buSzPts val="2400"/>
              <a:buNone/>
              <a:defRPr b="1" sz="2400">
                <a:solidFill>
                  <a:srgbClr val="FFFFFF"/>
                </a:solidFill>
              </a:defRPr>
            </a:lvl6pPr>
            <a:lvl7pPr lvl="6" rtl="0" algn="ctr">
              <a:spcBef>
                <a:spcPts val="0"/>
              </a:spcBef>
              <a:spcAft>
                <a:spcPts val="0"/>
              </a:spcAft>
              <a:buClr>
                <a:srgbClr val="FFFFFF"/>
              </a:buClr>
              <a:buSzPts val="2400"/>
              <a:buNone/>
              <a:defRPr b="1" sz="2400">
                <a:solidFill>
                  <a:srgbClr val="FFFFFF"/>
                </a:solidFill>
              </a:defRPr>
            </a:lvl7pPr>
            <a:lvl8pPr lvl="7" rtl="0" algn="ctr">
              <a:spcBef>
                <a:spcPts val="0"/>
              </a:spcBef>
              <a:spcAft>
                <a:spcPts val="0"/>
              </a:spcAft>
              <a:buClr>
                <a:srgbClr val="FFFFFF"/>
              </a:buClr>
              <a:buSzPts val="2400"/>
              <a:buNone/>
              <a:defRPr b="1" sz="2400">
                <a:solidFill>
                  <a:srgbClr val="FFFFFF"/>
                </a:solidFill>
              </a:defRPr>
            </a:lvl8pPr>
            <a:lvl9pPr lvl="8" rtl="0" algn="ctr">
              <a:spcBef>
                <a:spcPts val="0"/>
              </a:spcBef>
              <a:spcAft>
                <a:spcPts val="0"/>
              </a:spcAft>
              <a:buClr>
                <a:srgbClr val="FFFFFF"/>
              </a:buClr>
              <a:buSzPts val="2400"/>
              <a:buNone/>
              <a:defRPr b="1" sz="2400">
                <a:solidFill>
                  <a:srgbClr val="FFFFFF"/>
                </a:solidFill>
              </a:defRPr>
            </a:lvl9pPr>
          </a:lstStyle>
          <a:p/>
        </p:txBody>
      </p:sp>
      <p:sp>
        <p:nvSpPr>
          <p:cNvPr id="19" name="Google Shape;19;p3"/>
          <p:cNvSpPr/>
          <p:nvPr/>
        </p:nvSpPr>
        <p:spPr>
          <a:xfrm>
            <a:off x="3047704" y="3992850"/>
            <a:ext cx="3047700" cy="77100"/>
          </a:xfrm>
          <a:prstGeom prst="rect">
            <a:avLst/>
          </a:prstGeom>
          <a:solidFill>
            <a:srgbClr val="FF97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a:off x="6096271" y="3992850"/>
            <a:ext cx="3047700" cy="77100"/>
          </a:xfrm>
          <a:prstGeom prst="rect">
            <a:avLst/>
          </a:prstGeom>
          <a:solidFill>
            <a:srgbClr val="F20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3"/>
          <p:cNvSpPr/>
          <p:nvPr/>
        </p:nvSpPr>
        <p:spPr>
          <a:xfrm>
            <a:off x="1" y="3992850"/>
            <a:ext cx="3047700" cy="77100"/>
          </a:xfrm>
          <a:prstGeom prst="rect">
            <a:avLst/>
          </a:prstGeom>
          <a:solidFill>
            <a:srgbClr val="7ECE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txBox="1"/>
          <p:nvPr>
            <p:ph idx="12" type="sldNum"/>
          </p:nvPr>
        </p:nvSpPr>
        <p:spPr>
          <a:xfrm>
            <a:off x="-125" y="4830281"/>
            <a:ext cx="9144000" cy="313500"/>
          </a:xfrm>
          <a:prstGeom prst="rect">
            <a:avLst/>
          </a:prstGeom>
        </p:spPr>
        <p:txBody>
          <a:bodyPr anchorCtr="0" anchor="t" bIns="91425" lIns="91425" spcFirstLastPara="1" rIns="91425" wrap="square" tIns="91425">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23" name="Shape 23"/>
        <p:cNvGrpSpPr/>
        <p:nvPr/>
      </p:nvGrpSpPr>
      <p:grpSpPr>
        <a:xfrm>
          <a:off x="0" y="0"/>
          <a:ext cx="0" cy="0"/>
          <a:chOff x="0" y="0"/>
          <a:chExt cx="0" cy="0"/>
        </a:xfrm>
      </p:grpSpPr>
      <p:sp>
        <p:nvSpPr>
          <p:cNvPr id="24" name="Google Shape;24;p4"/>
          <p:cNvSpPr txBox="1"/>
          <p:nvPr>
            <p:ph idx="1" type="body"/>
          </p:nvPr>
        </p:nvSpPr>
        <p:spPr>
          <a:xfrm>
            <a:off x="1710425" y="2161800"/>
            <a:ext cx="5723700" cy="819900"/>
          </a:xfrm>
          <a:prstGeom prst="rect">
            <a:avLst/>
          </a:prstGeom>
        </p:spPr>
        <p:txBody>
          <a:bodyPr anchorCtr="0" anchor="t" bIns="91425" lIns="91425" spcFirstLastPara="1" rIns="91425" wrap="square" tIns="91425"/>
          <a:lstStyle>
            <a:lvl1pPr indent="-419100" lvl="0" marL="457200" rtl="0" algn="ctr">
              <a:spcBef>
                <a:spcPts val="600"/>
              </a:spcBef>
              <a:spcAft>
                <a:spcPts val="0"/>
              </a:spcAft>
              <a:buSzPts val="3000"/>
              <a:buChar char="▷"/>
              <a:defRPr i="1"/>
            </a:lvl1pPr>
            <a:lvl2pPr indent="-381000" lvl="1" marL="914400" rtl="0" algn="ctr">
              <a:spcBef>
                <a:spcPts val="0"/>
              </a:spcBef>
              <a:spcAft>
                <a:spcPts val="0"/>
              </a:spcAft>
              <a:buSzPts val="2400"/>
              <a:buChar char="○"/>
              <a:defRPr i="1"/>
            </a:lvl2pPr>
            <a:lvl3pPr indent="-381000" lvl="2" marL="1371600" rtl="0" algn="ctr">
              <a:spcBef>
                <a:spcPts val="0"/>
              </a:spcBef>
              <a:spcAft>
                <a:spcPts val="0"/>
              </a:spcAft>
              <a:buSzPts val="2400"/>
              <a:buChar char="■"/>
              <a:defRPr i="1"/>
            </a:lvl3pPr>
            <a:lvl4pPr indent="-342900" lvl="3" marL="1828800" rtl="0" algn="ctr">
              <a:spcBef>
                <a:spcPts val="0"/>
              </a:spcBef>
              <a:spcAft>
                <a:spcPts val="0"/>
              </a:spcAft>
              <a:buSzPts val="1800"/>
              <a:buChar char="●"/>
              <a:defRPr i="1"/>
            </a:lvl4pPr>
            <a:lvl5pPr indent="-342900" lvl="4" marL="2286000" rtl="0" algn="ctr">
              <a:spcBef>
                <a:spcPts val="0"/>
              </a:spcBef>
              <a:spcAft>
                <a:spcPts val="0"/>
              </a:spcAft>
              <a:buSzPts val="1800"/>
              <a:buChar char="○"/>
              <a:defRPr i="1"/>
            </a:lvl5pPr>
            <a:lvl6pPr indent="-342900" lvl="5" marL="2743200" rtl="0" algn="ctr">
              <a:spcBef>
                <a:spcPts val="0"/>
              </a:spcBef>
              <a:spcAft>
                <a:spcPts val="0"/>
              </a:spcAft>
              <a:buSzPts val="1800"/>
              <a:buChar char="■"/>
              <a:defRPr i="1"/>
            </a:lvl6pPr>
            <a:lvl7pPr indent="-342900" lvl="6" marL="3200400" rtl="0" algn="ctr">
              <a:spcBef>
                <a:spcPts val="0"/>
              </a:spcBef>
              <a:spcAft>
                <a:spcPts val="0"/>
              </a:spcAft>
              <a:buSzPts val="1800"/>
              <a:buChar char="●"/>
              <a:defRPr i="1"/>
            </a:lvl7pPr>
            <a:lvl8pPr indent="-342900" lvl="7" marL="3657600" rtl="0" algn="ctr">
              <a:spcBef>
                <a:spcPts val="0"/>
              </a:spcBef>
              <a:spcAft>
                <a:spcPts val="0"/>
              </a:spcAft>
              <a:buSzPts val="1800"/>
              <a:buChar char="○"/>
              <a:defRPr i="1"/>
            </a:lvl8pPr>
            <a:lvl9pPr indent="-342900" lvl="8" marL="4114800" algn="ctr">
              <a:spcBef>
                <a:spcPts val="0"/>
              </a:spcBef>
              <a:spcAft>
                <a:spcPts val="0"/>
              </a:spcAft>
              <a:buSzPts val="1800"/>
              <a:buChar char="■"/>
              <a:defRPr i="1"/>
            </a:lvl9pPr>
          </a:lstStyle>
          <a:p/>
        </p:txBody>
      </p:sp>
      <p:sp>
        <p:nvSpPr>
          <p:cNvPr id="25" name="Google Shape;25;p4"/>
          <p:cNvSpPr txBox="1"/>
          <p:nvPr/>
        </p:nvSpPr>
        <p:spPr>
          <a:xfrm>
            <a:off x="3593400" y="1181419"/>
            <a:ext cx="1957200" cy="65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9600">
                <a:solidFill>
                  <a:srgbClr val="97ABBC"/>
                </a:solidFill>
              </a:rPr>
              <a:t>“</a:t>
            </a:r>
            <a:endParaRPr b="1" sz="9600">
              <a:solidFill>
                <a:srgbClr val="97ABBC"/>
              </a:solidFill>
            </a:endParaRPr>
          </a:p>
        </p:txBody>
      </p:sp>
      <p:sp>
        <p:nvSpPr>
          <p:cNvPr id="26" name="Google Shape;26;p4"/>
          <p:cNvSpPr/>
          <p:nvPr/>
        </p:nvSpPr>
        <p:spPr>
          <a:xfrm>
            <a:off x="5723283" y="1599675"/>
            <a:ext cx="1710300" cy="77100"/>
          </a:xfrm>
          <a:prstGeom prst="rect">
            <a:avLst/>
          </a:prstGeom>
          <a:solidFill>
            <a:srgbClr val="FF97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a:off x="7434177" y="1599675"/>
            <a:ext cx="1710300" cy="77100"/>
          </a:xfrm>
          <a:prstGeom prst="rect">
            <a:avLst/>
          </a:prstGeom>
          <a:solidFill>
            <a:srgbClr val="F20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4"/>
          <p:cNvSpPr/>
          <p:nvPr/>
        </p:nvSpPr>
        <p:spPr>
          <a:xfrm>
            <a:off x="0" y="1599675"/>
            <a:ext cx="1710300" cy="77100"/>
          </a:xfrm>
          <a:prstGeom prst="rect">
            <a:avLst/>
          </a:prstGeom>
          <a:solidFill>
            <a:srgbClr val="7ECE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4"/>
          <p:cNvSpPr/>
          <p:nvPr/>
        </p:nvSpPr>
        <p:spPr>
          <a:xfrm>
            <a:off x="1710425" y="1599675"/>
            <a:ext cx="1710300" cy="77100"/>
          </a:xfrm>
          <a:prstGeom prst="rect">
            <a:avLst/>
          </a:prstGeom>
          <a:solidFill>
            <a:srgbClr val="2185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4"/>
          <p:cNvSpPr txBox="1"/>
          <p:nvPr>
            <p:ph idx="12" type="sldNum"/>
          </p:nvPr>
        </p:nvSpPr>
        <p:spPr>
          <a:xfrm>
            <a:off x="-125" y="4830281"/>
            <a:ext cx="9144000" cy="313500"/>
          </a:xfrm>
          <a:prstGeom prst="rect">
            <a:avLst/>
          </a:prstGeom>
        </p:spPr>
        <p:txBody>
          <a:bodyPr anchorCtr="0" anchor="t" bIns="91425" lIns="91425" spcFirstLastPara="1" rIns="91425" wrap="square" tIns="91425">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31" name="Shape 31"/>
        <p:cNvGrpSpPr/>
        <p:nvPr/>
      </p:nvGrpSpPr>
      <p:grpSpPr>
        <a:xfrm>
          <a:off x="0" y="0"/>
          <a:ext cx="0" cy="0"/>
          <a:chOff x="0" y="0"/>
          <a:chExt cx="0" cy="0"/>
        </a:xfrm>
      </p:grpSpPr>
      <p:sp>
        <p:nvSpPr>
          <p:cNvPr id="32" name="Google Shape;32;p5"/>
          <p:cNvSpPr txBox="1"/>
          <p:nvPr>
            <p:ph type="title"/>
          </p:nvPr>
        </p:nvSpPr>
        <p:spPr>
          <a:xfrm>
            <a:off x="893700" y="205988"/>
            <a:ext cx="6462600" cy="85740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3" name="Google Shape;33;p5"/>
          <p:cNvSpPr txBox="1"/>
          <p:nvPr>
            <p:ph idx="1" type="body"/>
          </p:nvPr>
        </p:nvSpPr>
        <p:spPr>
          <a:xfrm>
            <a:off x="893700" y="1373588"/>
            <a:ext cx="6462600" cy="3552300"/>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34" name="Google Shape;34;p5"/>
          <p:cNvSpPr/>
          <p:nvPr/>
        </p:nvSpPr>
        <p:spPr>
          <a:xfrm>
            <a:off x="7356366" y="5066325"/>
            <a:ext cx="893700" cy="77100"/>
          </a:xfrm>
          <a:prstGeom prst="rect">
            <a:avLst/>
          </a:prstGeom>
          <a:solidFill>
            <a:srgbClr val="FF97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a:off x="8250312" y="5066325"/>
            <a:ext cx="893700" cy="77100"/>
          </a:xfrm>
          <a:prstGeom prst="rect">
            <a:avLst/>
          </a:prstGeom>
          <a:solidFill>
            <a:srgbClr val="F20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5"/>
          <p:cNvSpPr/>
          <p:nvPr/>
        </p:nvSpPr>
        <p:spPr>
          <a:xfrm>
            <a:off x="0" y="5066325"/>
            <a:ext cx="893700" cy="77100"/>
          </a:xfrm>
          <a:prstGeom prst="rect">
            <a:avLst/>
          </a:prstGeom>
          <a:solidFill>
            <a:srgbClr val="7ECE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5"/>
          <p:cNvSpPr/>
          <p:nvPr/>
        </p:nvSpPr>
        <p:spPr>
          <a:xfrm>
            <a:off x="893710" y="5066325"/>
            <a:ext cx="6462600" cy="77100"/>
          </a:xfrm>
          <a:prstGeom prst="rect">
            <a:avLst/>
          </a:prstGeom>
          <a:solidFill>
            <a:srgbClr val="2185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5"/>
          <p:cNvSpPr txBox="1"/>
          <p:nvPr>
            <p:ph idx="12" type="sldNum"/>
          </p:nvPr>
        </p:nvSpPr>
        <p:spPr>
          <a:xfrm>
            <a:off x="8480575" y="4773133"/>
            <a:ext cx="548700" cy="3135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39" name="Shape 39"/>
        <p:cNvGrpSpPr/>
        <p:nvPr/>
      </p:nvGrpSpPr>
      <p:grpSpPr>
        <a:xfrm>
          <a:off x="0" y="0"/>
          <a:ext cx="0" cy="0"/>
          <a:chOff x="0" y="0"/>
          <a:chExt cx="0" cy="0"/>
        </a:xfrm>
      </p:grpSpPr>
      <p:sp>
        <p:nvSpPr>
          <p:cNvPr id="40" name="Google Shape;40;p6"/>
          <p:cNvSpPr txBox="1"/>
          <p:nvPr>
            <p:ph type="title"/>
          </p:nvPr>
        </p:nvSpPr>
        <p:spPr>
          <a:xfrm>
            <a:off x="893700" y="205988"/>
            <a:ext cx="6462600" cy="85740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41" name="Google Shape;41;p6"/>
          <p:cNvSpPr txBox="1"/>
          <p:nvPr>
            <p:ph idx="1" type="body"/>
          </p:nvPr>
        </p:nvSpPr>
        <p:spPr>
          <a:xfrm>
            <a:off x="893625" y="1200150"/>
            <a:ext cx="3136800" cy="3725700"/>
          </a:xfrm>
          <a:prstGeom prst="rect">
            <a:avLst/>
          </a:prstGeom>
        </p:spPr>
        <p:txBody>
          <a:bodyPr anchorCtr="0" anchor="t" bIns="91425" lIns="91425" spcFirstLastPara="1" rIns="91425" wrap="square" tIns="91425"/>
          <a:lstStyle>
            <a:lvl1pPr indent="-342900" lvl="0" marL="457200">
              <a:spcBef>
                <a:spcPts val="600"/>
              </a:spcBef>
              <a:spcAft>
                <a:spcPts val="0"/>
              </a:spcAft>
              <a:buSzPts val="1800"/>
              <a:buChar char="▷"/>
              <a:defRPr sz="1800"/>
            </a:lvl1pPr>
            <a:lvl2pPr indent="-342900" lvl="1" marL="914400">
              <a:spcBef>
                <a:spcPts val="0"/>
              </a:spcBef>
              <a:spcAft>
                <a:spcPts val="0"/>
              </a:spcAft>
              <a:buSzPts val="1800"/>
              <a:buChar char="○"/>
              <a:defRPr sz="1800"/>
            </a:lvl2pPr>
            <a:lvl3pPr indent="-342900" lvl="2" marL="1371600">
              <a:spcBef>
                <a:spcPts val="0"/>
              </a:spcBef>
              <a:spcAft>
                <a:spcPts val="0"/>
              </a:spcAft>
              <a:buSzPts val="1800"/>
              <a:buChar char="■"/>
              <a:defRPr sz="1800"/>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42" name="Google Shape;42;p6"/>
          <p:cNvSpPr txBox="1"/>
          <p:nvPr>
            <p:ph idx="2" type="body"/>
          </p:nvPr>
        </p:nvSpPr>
        <p:spPr>
          <a:xfrm>
            <a:off x="4219456" y="1200150"/>
            <a:ext cx="3136800" cy="3725700"/>
          </a:xfrm>
          <a:prstGeom prst="rect">
            <a:avLst/>
          </a:prstGeom>
        </p:spPr>
        <p:txBody>
          <a:bodyPr anchorCtr="0" anchor="t" bIns="91425" lIns="91425" spcFirstLastPara="1" rIns="91425" wrap="square" tIns="91425"/>
          <a:lstStyle>
            <a:lvl1pPr indent="-342900" lvl="0" marL="457200">
              <a:spcBef>
                <a:spcPts val="600"/>
              </a:spcBef>
              <a:spcAft>
                <a:spcPts val="0"/>
              </a:spcAft>
              <a:buSzPts val="1800"/>
              <a:buChar char="▷"/>
              <a:defRPr sz="1800"/>
            </a:lvl1pPr>
            <a:lvl2pPr indent="-342900" lvl="1" marL="914400">
              <a:spcBef>
                <a:spcPts val="0"/>
              </a:spcBef>
              <a:spcAft>
                <a:spcPts val="0"/>
              </a:spcAft>
              <a:buSzPts val="1800"/>
              <a:buChar char="○"/>
              <a:defRPr sz="1800"/>
            </a:lvl2pPr>
            <a:lvl3pPr indent="-342900" lvl="2" marL="1371600">
              <a:spcBef>
                <a:spcPts val="0"/>
              </a:spcBef>
              <a:spcAft>
                <a:spcPts val="0"/>
              </a:spcAft>
              <a:buSzPts val="1800"/>
              <a:buChar char="■"/>
              <a:defRPr sz="1800"/>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43" name="Google Shape;43;p6"/>
          <p:cNvSpPr/>
          <p:nvPr/>
        </p:nvSpPr>
        <p:spPr>
          <a:xfrm>
            <a:off x="7356366" y="5066325"/>
            <a:ext cx="893700" cy="77100"/>
          </a:xfrm>
          <a:prstGeom prst="rect">
            <a:avLst/>
          </a:prstGeom>
          <a:solidFill>
            <a:srgbClr val="FF97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a:off x="8250312" y="5066325"/>
            <a:ext cx="893700" cy="77100"/>
          </a:xfrm>
          <a:prstGeom prst="rect">
            <a:avLst/>
          </a:prstGeom>
          <a:solidFill>
            <a:srgbClr val="F20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6"/>
          <p:cNvSpPr/>
          <p:nvPr/>
        </p:nvSpPr>
        <p:spPr>
          <a:xfrm>
            <a:off x="0" y="5066325"/>
            <a:ext cx="893700" cy="77100"/>
          </a:xfrm>
          <a:prstGeom prst="rect">
            <a:avLst/>
          </a:prstGeom>
          <a:solidFill>
            <a:srgbClr val="7ECE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6"/>
          <p:cNvSpPr/>
          <p:nvPr/>
        </p:nvSpPr>
        <p:spPr>
          <a:xfrm>
            <a:off x="893710" y="5066325"/>
            <a:ext cx="6462600" cy="77100"/>
          </a:xfrm>
          <a:prstGeom prst="rect">
            <a:avLst/>
          </a:prstGeom>
          <a:solidFill>
            <a:srgbClr val="2185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6"/>
          <p:cNvSpPr txBox="1"/>
          <p:nvPr>
            <p:ph idx="12" type="sldNum"/>
          </p:nvPr>
        </p:nvSpPr>
        <p:spPr>
          <a:xfrm>
            <a:off x="8480575" y="4773133"/>
            <a:ext cx="548700" cy="3135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48" name="Shape 48"/>
        <p:cNvGrpSpPr/>
        <p:nvPr/>
      </p:nvGrpSpPr>
      <p:grpSpPr>
        <a:xfrm>
          <a:off x="0" y="0"/>
          <a:ext cx="0" cy="0"/>
          <a:chOff x="0" y="0"/>
          <a:chExt cx="0" cy="0"/>
        </a:xfrm>
      </p:grpSpPr>
      <p:sp>
        <p:nvSpPr>
          <p:cNvPr id="49" name="Google Shape;49;p7"/>
          <p:cNvSpPr txBox="1"/>
          <p:nvPr>
            <p:ph type="title"/>
          </p:nvPr>
        </p:nvSpPr>
        <p:spPr>
          <a:xfrm>
            <a:off x="893700" y="205988"/>
            <a:ext cx="6462600" cy="857400"/>
          </a:xfrm>
          <a:prstGeom prst="rect">
            <a:avLst/>
          </a:prstGeom>
        </p:spPr>
        <p:txBody>
          <a:bodyPr anchorCtr="0" anchor="b" bIns="91425" lIns="91425" spcFirstLastPara="1" rIns="91425" wrap="square" tIns="91425"/>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50" name="Google Shape;50;p7"/>
          <p:cNvSpPr txBox="1"/>
          <p:nvPr>
            <p:ph idx="1" type="body"/>
          </p:nvPr>
        </p:nvSpPr>
        <p:spPr>
          <a:xfrm>
            <a:off x="893700" y="1200150"/>
            <a:ext cx="2371200" cy="3725700"/>
          </a:xfrm>
          <a:prstGeom prst="rect">
            <a:avLst/>
          </a:prstGeom>
        </p:spPr>
        <p:txBody>
          <a:bodyPr anchorCtr="0" anchor="t" bIns="91425" lIns="91425" spcFirstLastPara="1" rIns="91425" wrap="square" tIns="91425"/>
          <a:lstStyle>
            <a:lvl1pPr indent="-317500" lvl="0" marL="457200" rtl="0">
              <a:spcBef>
                <a:spcPts val="600"/>
              </a:spcBef>
              <a:spcAft>
                <a:spcPts val="0"/>
              </a:spcAft>
              <a:buSzPts val="1400"/>
              <a:buChar char="▷"/>
              <a:defRPr sz="1400"/>
            </a:lvl1pPr>
            <a:lvl2pPr indent="-317500" lvl="1" marL="914400" rtl="0">
              <a:spcBef>
                <a:spcPts val="0"/>
              </a:spcBef>
              <a:spcAft>
                <a:spcPts val="0"/>
              </a:spcAft>
              <a:buSzPts val="1400"/>
              <a:buChar char="○"/>
              <a:defRPr sz="1400"/>
            </a:lvl2pPr>
            <a:lvl3pPr indent="-317500" lvl="2" marL="1371600" rtl="0">
              <a:spcBef>
                <a:spcPts val="0"/>
              </a:spcBef>
              <a:spcAft>
                <a:spcPts val="0"/>
              </a:spcAft>
              <a:buSzPts val="1400"/>
              <a:buChar char="■"/>
              <a:defRPr sz="1400"/>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51" name="Google Shape;51;p7"/>
          <p:cNvSpPr txBox="1"/>
          <p:nvPr>
            <p:ph idx="2" type="body"/>
          </p:nvPr>
        </p:nvSpPr>
        <p:spPr>
          <a:xfrm>
            <a:off x="3386404" y="1200150"/>
            <a:ext cx="2371200" cy="3725700"/>
          </a:xfrm>
          <a:prstGeom prst="rect">
            <a:avLst/>
          </a:prstGeom>
        </p:spPr>
        <p:txBody>
          <a:bodyPr anchorCtr="0" anchor="t" bIns="91425" lIns="91425" spcFirstLastPara="1" rIns="91425" wrap="square" tIns="91425"/>
          <a:lstStyle>
            <a:lvl1pPr indent="-317500" lvl="0" marL="457200" rtl="0">
              <a:spcBef>
                <a:spcPts val="600"/>
              </a:spcBef>
              <a:spcAft>
                <a:spcPts val="0"/>
              </a:spcAft>
              <a:buSzPts val="1400"/>
              <a:buChar char="▷"/>
              <a:defRPr sz="1400"/>
            </a:lvl1pPr>
            <a:lvl2pPr indent="-317500" lvl="1" marL="914400" rtl="0">
              <a:spcBef>
                <a:spcPts val="0"/>
              </a:spcBef>
              <a:spcAft>
                <a:spcPts val="0"/>
              </a:spcAft>
              <a:buSzPts val="1400"/>
              <a:buChar char="○"/>
              <a:defRPr sz="1400"/>
            </a:lvl2pPr>
            <a:lvl3pPr indent="-317500" lvl="2" marL="1371600" rtl="0">
              <a:spcBef>
                <a:spcPts val="0"/>
              </a:spcBef>
              <a:spcAft>
                <a:spcPts val="0"/>
              </a:spcAft>
              <a:buSzPts val="1400"/>
              <a:buChar char="■"/>
              <a:defRPr sz="1400"/>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52" name="Google Shape;52;p7"/>
          <p:cNvSpPr txBox="1"/>
          <p:nvPr>
            <p:ph idx="3" type="body"/>
          </p:nvPr>
        </p:nvSpPr>
        <p:spPr>
          <a:xfrm>
            <a:off x="5879107" y="1200150"/>
            <a:ext cx="2371200" cy="3725700"/>
          </a:xfrm>
          <a:prstGeom prst="rect">
            <a:avLst/>
          </a:prstGeom>
        </p:spPr>
        <p:txBody>
          <a:bodyPr anchorCtr="0" anchor="t" bIns="91425" lIns="91425" spcFirstLastPara="1" rIns="91425" wrap="square" tIns="91425"/>
          <a:lstStyle>
            <a:lvl1pPr indent="-317500" lvl="0" marL="457200" rtl="0">
              <a:spcBef>
                <a:spcPts val="600"/>
              </a:spcBef>
              <a:spcAft>
                <a:spcPts val="0"/>
              </a:spcAft>
              <a:buSzPts val="1400"/>
              <a:buChar char="▷"/>
              <a:defRPr sz="1400"/>
            </a:lvl1pPr>
            <a:lvl2pPr indent="-317500" lvl="1" marL="914400" rtl="0">
              <a:spcBef>
                <a:spcPts val="0"/>
              </a:spcBef>
              <a:spcAft>
                <a:spcPts val="0"/>
              </a:spcAft>
              <a:buSzPts val="1400"/>
              <a:buChar char="○"/>
              <a:defRPr sz="1400"/>
            </a:lvl2pPr>
            <a:lvl3pPr indent="-317500" lvl="2" marL="1371600" rtl="0">
              <a:spcBef>
                <a:spcPts val="0"/>
              </a:spcBef>
              <a:spcAft>
                <a:spcPts val="0"/>
              </a:spcAft>
              <a:buSzPts val="1400"/>
              <a:buChar char="■"/>
              <a:defRPr sz="1400"/>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53" name="Google Shape;53;p7"/>
          <p:cNvSpPr/>
          <p:nvPr/>
        </p:nvSpPr>
        <p:spPr>
          <a:xfrm>
            <a:off x="7356366" y="5066325"/>
            <a:ext cx="893700" cy="77100"/>
          </a:xfrm>
          <a:prstGeom prst="rect">
            <a:avLst/>
          </a:prstGeom>
          <a:solidFill>
            <a:srgbClr val="FF97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7"/>
          <p:cNvSpPr/>
          <p:nvPr/>
        </p:nvSpPr>
        <p:spPr>
          <a:xfrm>
            <a:off x="8250312" y="5066325"/>
            <a:ext cx="893700" cy="77100"/>
          </a:xfrm>
          <a:prstGeom prst="rect">
            <a:avLst/>
          </a:prstGeom>
          <a:solidFill>
            <a:srgbClr val="F20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7"/>
          <p:cNvSpPr/>
          <p:nvPr/>
        </p:nvSpPr>
        <p:spPr>
          <a:xfrm>
            <a:off x="0" y="5066325"/>
            <a:ext cx="893700" cy="77100"/>
          </a:xfrm>
          <a:prstGeom prst="rect">
            <a:avLst/>
          </a:prstGeom>
          <a:solidFill>
            <a:srgbClr val="7ECE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7"/>
          <p:cNvSpPr/>
          <p:nvPr/>
        </p:nvSpPr>
        <p:spPr>
          <a:xfrm>
            <a:off x="893710" y="5066325"/>
            <a:ext cx="6462600" cy="77100"/>
          </a:xfrm>
          <a:prstGeom prst="rect">
            <a:avLst/>
          </a:prstGeom>
          <a:solidFill>
            <a:srgbClr val="2185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7"/>
          <p:cNvSpPr txBox="1"/>
          <p:nvPr>
            <p:ph idx="12" type="sldNum"/>
          </p:nvPr>
        </p:nvSpPr>
        <p:spPr>
          <a:xfrm>
            <a:off x="8480575" y="4773133"/>
            <a:ext cx="548700" cy="3135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8" name="Shape 58"/>
        <p:cNvGrpSpPr/>
        <p:nvPr/>
      </p:nvGrpSpPr>
      <p:grpSpPr>
        <a:xfrm>
          <a:off x="0" y="0"/>
          <a:ext cx="0" cy="0"/>
          <a:chOff x="0" y="0"/>
          <a:chExt cx="0" cy="0"/>
        </a:xfrm>
      </p:grpSpPr>
      <p:sp>
        <p:nvSpPr>
          <p:cNvPr id="59" name="Google Shape;59;p8"/>
          <p:cNvSpPr txBox="1"/>
          <p:nvPr>
            <p:ph type="title"/>
          </p:nvPr>
        </p:nvSpPr>
        <p:spPr>
          <a:xfrm>
            <a:off x="893700" y="205988"/>
            <a:ext cx="6462600" cy="85740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60" name="Google Shape;60;p8"/>
          <p:cNvSpPr/>
          <p:nvPr/>
        </p:nvSpPr>
        <p:spPr>
          <a:xfrm>
            <a:off x="7356366" y="5066325"/>
            <a:ext cx="893700" cy="77100"/>
          </a:xfrm>
          <a:prstGeom prst="rect">
            <a:avLst/>
          </a:prstGeom>
          <a:solidFill>
            <a:srgbClr val="FF97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8"/>
          <p:cNvSpPr/>
          <p:nvPr/>
        </p:nvSpPr>
        <p:spPr>
          <a:xfrm>
            <a:off x="8250312" y="5066325"/>
            <a:ext cx="893700" cy="77100"/>
          </a:xfrm>
          <a:prstGeom prst="rect">
            <a:avLst/>
          </a:prstGeom>
          <a:solidFill>
            <a:srgbClr val="F20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8"/>
          <p:cNvSpPr/>
          <p:nvPr/>
        </p:nvSpPr>
        <p:spPr>
          <a:xfrm>
            <a:off x="0" y="5066325"/>
            <a:ext cx="893700" cy="77100"/>
          </a:xfrm>
          <a:prstGeom prst="rect">
            <a:avLst/>
          </a:prstGeom>
          <a:solidFill>
            <a:srgbClr val="7ECE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8"/>
          <p:cNvSpPr/>
          <p:nvPr/>
        </p:nvSpPr>
        <p:spPr>
          <a:xfrm>
            <a:off x="893710" y="5066325"/>
            <a:ext cx="6462600" cy="77100"/>
          </a:xfrm>
          <a:prstGeom prst="rect">
            <a:avLst/>
          </a:prstGeom>
          <a:solidFill>
            <a:srgbClr val="2185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8"/>
          <p:cNvSpPr txBox="1"/>
          <p:nvPr>
            <p:ph idx="12" type="sldNum"/>
          </p:nvPr>
        </p:nvSpPr>
        <p:spPr>
          <a:xfrm>
            <a:off x="8480575" y="4773133"/>
            <a:ext cx="548700" cy="3135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5" name="Shape 65"/>
        <p:cNvGrpSpPr/>
        <p:nvPr/>
      </p:nvGrpSpPr>
      <p:grpSpPr>
        <a:xfrm>
          <a:off x="0" y="0"/>
          <a:ext cx="0" cy="0"/>
          <a:chOff x="0" y="0"/>
          <a:chExt cx="0" cy="0"/>
        </a:xfrm>
      </p:grpSpPr>
      <p:sp>
        <p:nvSpPr>
          <p:cNvPr id="66" name="Google Shape;66;p9"/>
          <p:cNvSpPr txBox="1"/>
          <p:nvPr>
            <p:ph idx="1" type="body"/>
          </p:nvPr>
        </p:nvSpPr>
        <p:spPr>
          <a:xfrm>
            <a:off x="893700" y="4649963"/>
            <a:ext cx="6462600" cy="350700"/>
          </a:xfrm>
          <a:prstGeom prst="rect">
            <a:avLst/>
          </a:prstGeom>
        </p:spPr>
        <p:txBody>
          <a:bodyPr anchorCtr="0" anchor="b" bIns="91425" lIns="91425" spcFirstLastPara="1" rIns="91425" wrap="square" tIns="91425"/>
          <a:lstStyle>
            <a:lvl1pPr indent="-228600" lvl="0" marL="457200">
              <a:spcBef>
                <a:spcPts val="360"/>
              </a:spcBef>
              <a:spcAft>
                <a:spcPts val="0"/>
              </a:spcAft>
              <a:buClr>
                <a:srgbClr val="2185C5"/>
              </a:buClr>
              <a:buSzPts val="1400"/>
              <a:buNone/>
              <a:defRPr sz="1400">
                <a:solidFill>
                  <a:srgbClr val="2185C5"/>
                </a:solidFill>
              </a:defRPr>
            </a:lvl1pPr>
          </a:lstStyle>
          <a:p/>
        </p:txBody>
      </p:sp>
      <p:sp>
        <p:nvSpPr>
          <p:cNvPr id="67" name="Google Shape;67;p9"/>
          <p:cNvSpPr/>
          <p:nvPr/>
        </p:nvSpPr>
        <p:spPr>
          <a:xfrm>
            <a:off x="7356366" y="5066325"/>
            <a:ext cx="893700" cy="77100"/>
          </a:xfrm>
          <a:prstGeom prst="rect">
            <a:avLst/>
          </a:prstGeom>
          <a:solidFill>
            <a:srgbClr val="FF97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9"/>
          <p:cNvSpPr/>
          <p:nvPr/>
        </p:nvSpPr>
        <p:spPr>
          <a:xfrm>
            <a:off x="8250312" y="5066325"/>
            <a:ext cx="893700" cy="77100"/>
          </a:xfrm>
          <a:prstGeom prst="rect">
            <a:avLst/>
          </a:prstGeom>
          <a:solidFill>
            <a:srgbClr val="F20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9"/>
          <p:cNvSpPr/>
          <p:nvPr/>
        </p:nvSpPr>
        <p:spPr>
          <a:xfrm>
            <a:off x="0" y="5066325"/>
            <a:ext cx="893700" cy="77100"/>
          </a:xfrm>
          <a:prstGeom prst="rect">
            <a:avLst/>
          </a:prstGeom>
          <a:solidFill>
            <a:srgbClr val="7ECE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9"/>
          <p:cNvSpPr/>
          <p:nvPr/>
        </p:nvSpPr>
        <p:spPr>
          <a:xfrm>
            <a:off x="893710" y="5066325"/>
            <a:ext cx="6462600" cy="77100"/>
          </a:xfrm>
          <a:prstGeom prst="rect">
            <a:avLst/>
          </a:prstGeom>
          <a:solidFill>
            <a:srgbClr val="2185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9"/>
          <p:cNvSpPr txBox="1"/>
          <p:nvPr>
            <p:ph idx="12" type="sldNum"/>
          </p:nvPr>
        </p:nvSpPr>
        <p:spPr>
          <a:xfrm>
            <a:off x="8480575" y="4773133"/>
            <a:ext cx="548700" cy="313500"/>
          </a:xfrm>
          <a:prstGeom prst="rect">
            <a:avLst/>
          </a:prstGeom>
        </p:spPr>
        <p:txBody>
          <a:bodyPr anchorCtr="0" anchor="t" bIns="91425" lIns="91425" spcFirstLastPara="1" rIns="91425" wrap="square" tIns="91425">
            <a:noAutofit/>
          </a:bodyPr>
          <a:lstStyle>
            <a:lvl1pPr lvl="0">
              <a:buNone/>
              <a:defRPr>
                <a:solidFill>
                  <a:srgbClr val="2185C5"/>
                </a:solidFill>
              </a:defRPr>
            </a:lvl1pPr>
            <a:lvl2pPr lvl="1">
              <a:buNone/>
              <a:defRPr>
                <a:solidFill>
                  <a:srgbClr val="2185C5"/>
                </a:solidFill>
              </a:defRPr>
            </a:lvl2pPr>
            <a:lvl3pPr lvl="2">
              <a:buNone/>
              <a:defRPr>
                <a:solidFill>
                  <a:srgbClr val="2185C5"/>
                </a:solidFill>
              </a:defRPr>
            </a:lvl3pPr>
            <a:lvl4pPr lvl="3">
              <a:buNone/>
              <a:defRPr>
                <a:solidFill>
                  <a:srgbClr val="2185C5"/>
                </a:solidFill>
              </a:defRPr>
            </a:lvl4pPr>
            <a:lvl5pPr lvl="4">
              <a:buNone/>
              <a:defRPr>
                <a:solidFill>
                  <a:srgbClr val="2185C5"/>
                </a:solidFill>
              </a:defRPr>
            </a:lvl5pPr>
            <a:lvl6pPr lvl="5">
              <a:buNone/>
              <a:defRPr>
                <a:solidFill>
                  <a:srgbClr val="2185C5"/>
                </a:solidFill>
              </a:defRPr>
            </a:lvl6pPr>
            <a:lvl7pPr lvl="6">
              <a:buNone/>
              <a:defRPr>
                <a:solidFill>
                  <a:srgbClr val="2185C5"/>
                </a:solidFill>
              </a:defRPr>
            </a:lvl7pPr>
            <a:lvl8pPr lvl="7">
              <a:buNone/>
              <a:defRPr>
                <a:solidFill>
                  <a:srgbClr val="2185C5"/>
                </a:solidFill>
              </a:defRPr>
            </a:lvl8pPr>
            <a:lvl9pPr lvl="8">
              <a:buNone/>
              <a:defRPr>
                <a:solidFill>
                  <a:srgbClr val="2185C5"/>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2" name="Shape 72"/>
        <p:cNvGrpSpPr/>
        <p:nvPr/>
      </p:nvGrpSpPr>
      <p:grpSpPr>
        <a:xfrm>
          <a:off x="0" y="0"/>
          <a:ext cx="0" cy="0"/>
          <a:chOff x="0" y="0"/>
          <a:chExt cx="0" cy="0"/>
        </a:xfrm>
      </p:grpSpPr>
      <p:sp>
        <p:nvSpPr>
          <p:cNvPr id="73" name="Google Shape;73;p10"/>
          <p:cNvSpPr/>
          <p:nvPr/>
        </p:nvSpPr>
        <p:spPr>
          <a:xfrm>
            <a:off x="7356366" y="5066325"/>
            <a:ext cx="893700" cy="77100"/>
          </a:xfrm>
          <a:prstGeom prst="rect">
            <a:avLst/>
          </a:prstGeom>
          <a:solidFill>
            <a:srgbClr val="FF97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0"/>
          <p:cNvSpPr/>
          <p:nvPr/>
        </p:nvSpPr>
        <p:spPr>
          <a:xfrm>
            <a:off x="8250312" y="5066325"/>
            <a:ext cx="893700" cy="77100"/>
          </a:xfrm>
          <a:prstGeom prst="rect">
            <a:avLst/>
          </a:prstGeom>
          <a:solidFill>
            <a:srgbClr val="F20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0"/>
          <p:cNvSpPr/>
          <p:nvPr/>
        </p:nvSpPr>
        <p:spPr>
          <a:xfrm>
            <a:off x="0" y="5066325"/>
            <a:ext cx="893700" cy="77100"/>
          </a:xfrm>
          <a:prstGeom prst="rect">
            <a:avLst/>
          </a:prstGeom>
          <a:solidFill>
            <a:srgbClr val="7ECE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0"/>
          <p:cNvSpPr/>
          <p:nvPr/>
        </p:nvSpPr>
        <p:spPr>
          <a:xfrm>
            <a:off x="893710" y="5066325"/>
            <a:ext cx="6462600" cy="77100"/>
          </a:xfrm>
          <a:prstGeom prst="rect">
            <a:avLst/>
          </a:prstGeom>
          <a:solidFill>
            <a:srgbClr val="2185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0"/>
          <p:cNvSpPr txBox="1"/>
          <p:nvPr>
            <p:ph idx="12" type="sldNum"/>
          </p:nvPr>
        </p:nvSpPr>
        <p:spPr>
          <a:xfrm>
            <a:off x="8480575" y="4773133"/>
            <a:ext cx="548700" cy="3135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93700" y="205988"/>
            <a:ext cx="6462600" cy="857400"/>
          </a:xfrm>
          <a:prstGeom prst="rect">
            <a:avLst/>
          </a:prstGeom>
          <a:noFill/>
          <a:ln>
            <a:noFill/>
          </a:ln>
        </p:spPr>
        <p:txBody>
          <a:bodyPr anchorCtr="0" anchor="b" bIns="91425" lIns="91425" spcFirstLastPara="1" rIns="91425" wrap="square" tIns="91425"/>
          <a:lstStyle>
            <a:lvl1pPr lvl="0">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1pPr>
            <a:lvl2pPr lvl="1">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2pPr>
            <a:lvl3pPr lvl="2">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3pPr>
            <a:lvl4pPr lvl="3">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4pPr>
            <a:lvl5pPr lvl="4">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5pPr>
            <a:lvl6pPr lvl="5">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6pPr>
            <a:lvl7pPr lvl="6">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7pPr>
            <a:lvl8pPr lvl="7">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8pPr>
            <a:lvl9pPr lvl="8">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9pPr>
          </a:lstStyle>
          <a:p/>
        </p:txBody>
      </p:sp>
      <p:sp>
        <p:nvSpPr>
          <p:cNvPr id="7" name="Google Shape;7;p1"/>
          <p:cNvSpPr txBox="1"/>
          <p:nvPr>
            <p:ph idx="1" type="body"/>
          </p:nvPr>
        </p:nvSpPr>
        <p:spPr>
          <a:xfrm>
            <a:off x="893700" y="1373588"/>
            <a:ext cx="6462600" cy="3552300"/>
          </a:xfrm>
          <a:prstGeom prst="rect">
            <a:avLst/>
          </a:prstGeom>
          <a:noFill/>
          <a:ln>
            <a:noFill/>
          </a:ln>
        </p:spPr>
        <p:txBody>
          <a:bodyPr anchorCtr="0" anchor="t" bIns="91425" lIns="91425" spcFirstLastPara="1" rIns="91425" wrap="square" tIns="91425"/>
          <a:lstStyle>
            <a:lvl1pPr indent="-419100" lvl="0" marL="457200">
              <a:spcBef>
                <a:spcPts val="600"/>
              </a:spcBef>
              <a:spcAft>
                <a:spcPts val="0"/>
              </a:spcAft>
              <a:buClr>
                <a:srgbClr val="677480"/>
              </a:buClr>
              <a:buSzPts val="3000"/>
              <a:buFont typeface="Lato"/>
              <a:buChar char="▷"/>
              <a:defRPr sz="3000">
                <a:solidFill>
                  <a:srgbClr val="677480"/>
                </a:solidFill>
                <a:latin typeface="Lato"/>
                <a:ea typeface="Lato"/>
                <a:cs typeface="Lato"/>
                <a:sym typeface="Lato"/>
              </a:defRPr>
            </a:lvl1pPr>
            <a:lvl2pPr indent="-381000" lvl="1" marL="914400">
              <a:spcBef>
                <a:spcPts val="0"/>
              </a:spcBef>
              <a:spcAft>
                <a:spcPts val="0"/>
              </a:spcAft>
              <a:buClr>
                <a:srgbClr val="677480"/>
              </a:buClr>
              <a:buSzPts val="2400"/>
              <a:buFont typeface="Lato"/>
              <a:buChar char="○"/>
              <a:defRPr sz="2400">
                <a:solidFill>
                  <a:srgbClr val="677480"/>
                </a:solidFill>
                <a:latin typeface="Lato"/>
                <a:ea typeface="Lato"/>
                <a:cs typeface="Lato"/>
                <a:sym typeface="Lato"/>
              </a:defRPr>
            </a:lvl2pPr>
            <a:lvl3pPr indent="-381000" lvl="2" marL="1371600">
              <a:spcBef>
                <a:spcPts val="0"/>
              </a:spcBef>
              <a:spcAft>
                <a:spcPts val="0"/>
              </a:spcAft>
              <a:buClr>
                <a:srgbClr val="677480"/>
              </a:buClr>
              <a:buSzPts val="2400"/>
              <a:buFont typeface="Lato"/>
              <a:buChar char="■"/>
              <a:defRPr sz="2400">
                <a:solidFill>
                  <a:srgbClr val="677480"/>
                </a:solidFill>
                <a:latin typeface="Lato"/>
                <a:ea typeface="Lato"/>
                <a:cs typeface="Lato"/>
                <a:sym typeface="Lato"/>
              </a:defRPr>
            </a:lvl3pPr>
            <a:lvl4pPr indent="-342900" lvl="3" marL="1828800">
              <a:spcBef>
                <a:spcPts val="0"/>
              </a:spcBef>
              <a:spcAft>
                <a:spcPts val="0"/>
              </a:spcAft>
              <a:buClr>
                <a:srgbClr val="677480"/>
              </a:buClr>
              <a:buSzPts val="1800"/>
              <a:buFont typeface="Lato"/>
              <a:buChar char="●"/>
              <a:defRPr sz="1800">
                <a:solidFill>
                  <a:srgbClr val="677480"/>
                </a:solidFill>
                <a:latin typeface="Lato"/>
                <a:ea typeface="Lato"/>
                <a:cs typeface="Lato"/>
                <a:sym typeface="Lato"/>
              </a:defRPr>
            </a:lvl4pPr>
            <a:lvl5pPr indent="-342900" lvl="4" marL="2286000">
              <a:spcBef>
                <a:spcPts val="0"/>
              </a:spcBef>
              <a:spcAft>
                <a:spcPts val="0"/>
              </a:spcAft>
              <a:buClr>
                <a:srgbClr val="677480"/>
              </a:buClr>
              <a:buSzPts val="1800"/>
              <a:buFont typeface="Lato"/>
              <a:buChar char="○"/>
              <a:defRPr sz="1800">
                <a:solidFill>
                  <a:srgbClr val="677480"/>
                </a:solidFill>
                <a:latin typeface="Lato"/>
                <a:ea typeface="Lato"/>
                <a:cs typeface="Lato"/>
                <a:sym typeface="Lato"/>
              </a:defRPr>
            </a:lvl5pPr>
            <a:lvl6pPr indent="-342900" lvl="5" marL="2743200">
              <a:spcBef>
                <a:spcPts val="0"/>
              </a:spcBef>
              <a:spcAft>
                <a:spcPts val="0"/>
              </a:spcAft>
              <a:buClr>
                <a:srgbClr val="677480"/>
              </a:buClr>
              <a:buSzPts val="1800"/>
              <a:buFont typeface="Lato"/>
              <a:buChar char="■"/>
              <a:defRPr sz="1800">
                <a:solidFill>
                  <a:srgbClr val="677480"/>
                </a:solidFill>
                <a:latin typeface="Lato"/>
                <a:ea typeface="Lato"/>
                <a:cs typeface="Lato"/>
                <a:sym typeface="Lato"/>
              </a:defRPr>
            </a:lvl6pPr>
            <a:lvl7pPr indent="-342900" lvl="6" marL="3200400">
              <a:spcBef>
                <a:spcPts val="0"/>
              </a:spcBef>
              <a:spcAft>
                <a:spcPts val="0"/>
              </a:spcAft>
              <a:buClr>
                <a:srgbClr val="677480"/>
              </a:buClr>
              <a:buSzPts val="1800"/>
              <a:buFont typeface="Lato"/>
              <a:buChar char="●"/>
              <a:defRPr sz="1800">
                <a:solidFill>
                  <a:srgbClr val="677480"/>
                </a:solidFill>
                <a:latin typeface="Lato"/>
                <a:ea typeface="Lato"/>
                <a:cs typeface="Lato"/>
                <a:sym typeface="Lato"/>
              </a:defRPr>
            </a:lvl7pPr>
            <a:lvl8pPr indent="-342900" lvl="7" marL="3657600">
              <a:spcBef>
                <a:spcPts val="0"/>
              </a:spcBef>
              <a:spcAft>
                <a:spcPts val="0"/>
              </a:spcAft>
              <a:buClr>
                <a:srgbClr val="677480"/>
              </a:buClr>
              <a:buSzPts val="1800"/>
              <a:buFont typeface="Lato"/>
              <a:buChar char="○"/>
              <a:defRPr sz="1800">
                <a:solidFill>
                  <a:srgbClr val="677480"/>
                </a:solidFill>
                <a:latin typeface="Lato"/>
                <a:ea typeface="Lato"/>
                <a:cs typeface="Lato"/>
                <a:sym typeface="Lato"/>
              </a:defRPr>
            </a:lvl8pPr>
            <a:lvl9pPr indent="-342900" lvl="8" marL="4114800">
              <a:spcBef>
                <a:spcPts val="0"/>
              </a:spcBef>
              <a:spcAft>
                <a:spcPts val="0"/>
              </a:spcAft>
              <a:buClr>
                <a:srgbClr val="677480"/>
              </a:buClr>
              <a:buSzPts val="1800"/>
              <a:buFont typeface="Lato"/>
              <a:buChar char="■"/>
              <a:defRPr sz="1800">
                <a:solidFill>
                  <a:srgbClr val="677480"/>
                </a:solidFill>
                <a:latin typeface="Lato"/>
                <a:ea typeface="Lato"/>
                <a:cs typeface="Lato"/>
                <a:sym typeface="Lato"/>
              </a:defRPr>
            </a:lvl9pPr>
          </a:lstStyle>
          <a:p/>
        </p:txBody>
      </p:sp>
      <p:sp>
        <p:nvSpPr>
          <p:cNvPr id="8" name="Google Shape;8;p1"/>
          <p:cNvSpPr txBox="1"/>
          <p:nvPr>
            <p:ph idx="12" type="sldNum"/>
          </p:nvPr>
        </p:nvSpPr>
        <p:spPr>
          <a:xfrm>
            <a:off x="8480575" y="4773133"/>
            <a:ext cx="548700" cy="313500"/>
          </a:xfrm>
          <a:prstGeom prst="rect">
            <a:avLst/>
          </a:prstGeom>
          <a:noFill/>
          <a:ln>
            <a:noFill/>
          </a:ln>
        </p:spPr>
        <p:txBody>
          <a:bodyPr anchorCtr="0" anchor="t" bIns="91425" lIns="91425" spcFirstLastPara="1" rIns="91425" wrap="square" tIns="91425">
            <a:noAutofit/>
          </a:bodyPr>
          <a:lstStyle>
            <a:lvl1pPr lvl="0" algn="r">
              <a:buNone/>
              <a:defRPr sz="1300">
                <a:solidFill>
                  <a:srgbClr val="97ABBC"/>
                </a:solidFill>
                <a:latin typeface="Lato"/>
                <a:ea typeface="Lato"/>
                <a:cs typeface="Lato"/>
                <a:sym typeface="Lato"/>
              </a:defRPr>
            </a:lvl1pPr>
            <a:lvl2pPr lvl="1" algn="r">
              <a:buNone/>
              <a:defRPr sz="1300">
                <a:solidFill>
                  <a:srgbClr val="97ABBC"/>
                </a:solidFill>
                <a:latin typeface="Lato"/>
                <a:ea typeface="Lato"/>
                <a:cs typeface="Lato"/>
                <a:sym typeface="Lato"/>
              </a:defRPr>
            </a:lvl2pPr>
            <a:lvl3pPr lvl="2" algn="r">
              <a:buNone/>
              <a:defRPr sz="1300">
                <a:solidFill>
                  <a:srgbClr val="97ABBC"/>
                </a:solidFill>
                <a:latin typeface="Lato"/>
                <a:ea typeface="Lato"/>
                <a:cs typeface="Lato"/>
                <a:sym typeface="Lato"/>
              </a:defRPr>
            </a:lvl3pPr>
            <a:lvl4pPr lvl="3" algn="r">
              <a:buNone/>
              <a:defRPr sz="1300">
                <a:solidFill>
                  <a:srgbClr val="97ABBC"/>
                </a:solidFill>
                <a:latin typeface="Lato"/>
                <a:ea typeface="Lato"/>
                <a:cs typeface="Lato"/>
                <a:sym typeface="Lato"/>
              </a:defRPr>
            </a:lvl4pPr>
            <a:lvl5pPr lvl="4" algn="r">
              <a:buNone/>
              <a:defRPr sz="1300">
                <a:solidFill>
                  <a:srgbClr val="97ABBC"/>
                </a:solidFill>
                <a:latin typeface="Lato"/>
                <a:ea typeface="Lato"/>
                <a:cs typeface="Lato"/>
                <a:sym typeface="Lato"/>
              </a:defRPr>
            </a:lvl5pPr>
            <a:lvl6pPr lvl="5" algn="r">
              <a:buNone/>
              <a:defRPr sz="1300">
                <a:solidFill>
                  <a:srgbClr val="97ABBC"/>
                </a:solidFill>
                <a:latin typeface="Lato"/>
                <a:ea typeface="Lato"/>
                <a:cs typeface="Lato"/>
                <a:sym typeface="Lato"/>
              </a:defRPr>
            </a:lvl6pPr>
            <a:lvl7pPr lvl="6" algn="r">
              <a:buNone/>
              <a:defRPr sz="1300">
                <a:solidFill>
                  <a:srgbClr val="97ABBC"/>
                </a:solidFill>
                <a:latin typeface="Lato"/>
                <a:ea typeface="Lato"/>
                <a:cs typeface="Lato"/>
                <a:sym typeface="Lato"/>
              </a:defRPr>
            </a:lvl7pPr>
            <a:lvl8pPr lvl="7" algn="r">
              <a:buNone/>
              <a:defRPr sz="1300">
                <a:solidFill>
                  <a:srgbClr val="97ABBC"/>
                </a:solidFill>
                <a:latin typeface="Lato"/>
                <a:ea typeface="Lato"/>
                <a:cs typeface="Lato"/>
                <a:sym typeface="Lato"/>
              </a:defRPr>
            </a:lvl8pPr>
            <a:lvl9pPr lvl="8" algn="r">
              <a:buNone/>
              <a:defRPr sz="1300">
                <a:solidFill>
                  <a:srgbClr val="97ABBC"/>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8.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 Id="rId3" Type="http://schemas.openxmlformats.org/officeDocument/2006/relationships/image" Target="../media/image20.png"/><Relationship Id="rId4" Type="http://schemas.openxmlformats.org/officeDocument/2006/relationships/image" Target="../media/image1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 Id="rId3" Type="http://schemas.openxmlformats.org/officeDocument/2006/relationships/image" Target="../media/image7.png"/><Relationship Id="rId4"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hyperlink" Target="https://twitter.com/justsaysinmice" TargetMode="External"/><Relationship Id="rId4" Type="http://schemas.openxmlformats.org/officeDocument/2006/relationships/image" Target="../media/image4.png"/><Relationship Id="rId5" Type="http://schemas.openxmlformats.org/officeDocument/2006/relationships/image" Target="../media/image1.png"/><Relationship Id="rId6" Type="http://schemas.openxmlformats.org/officeDocument/2006/relationships/image" Target="../media/image10.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1.xml"/><Relationship Id="rId3" Type="http://schemas.openxmlformats.org/officeDocument/2006/relationships/image" Target="../media/image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1.xml"/><Relationship Id="rId3" Type="http://schemas.openxmlformats.org/officeDocument/2006/relationships/image" Target="../media/image1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3.xml"/><Relationship Id="rId3" Type="http://schemas.openxmlformats.org/officeDocument/2006/relationships/image" Target="../media/image1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7.xml"/><Relationship Id="rId3" Type="http://schemas.openxmlformats.org/officeDocument/2006/relationships/image" Target="../media/image17.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3.xml"/><Relationship Id="rId3" Type="http://schemas.openxmlformats.org/officeDocument/2006/relationships/image" Target="../media/image13.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9.xml"/><Relationship Id="rId3" Type="http://schemas.openxmlformats.org/officeDocument/2006/relationships/image" Target="../media/image1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0.xml"/><Relationship Id="rId3" Type="http://schemas.openxmlformats.org/officeDocument/2006/relationships/image" Target="../media/image23.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1.xml"/><Relationship Id="rId3" Type="http://schemas.openxmlformats.org/officeDocument/2006/relationships/image" Target="../media/image2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2.xml"/><Relationship Id="rId3" Type="http://schemas.openxmlformats.org/officeDocument/2006/relationships/image" Target="../media/image24.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4.xml"/><Relationship Id="rId3" Type="http://schemas.openxmlformats.org/officeDocument/2006/relationships/image" Target="../media/image14.png"/><Relationship Id="rId4" Type="http://schemas.openxmlformats.org/officeDocument/2006/relationships/image" Target="../media/image19.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5.xml"/><Relationship Id="rId3" Type="http://schemas.openxmlformats.org/officeDocument/2006/relationships/hyperlink" Target="http://www.youtube.com/watch?v=AhK0EX4G018" TargetMode="External"/><Relationship Id="rId4" Type="http://schemas.openxmlformats.org/officeDocument/2006/relationships/image" Target="../media/image16.jp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9.xml"/><Relationship Id="rId3" Type="http://schemas.openxmlformats.org/officeDocument/2006/relationships/hyperlink" Target="https://tinyurl.com/PSY102Participation" TargetMode="External"/><Relationship Id="rId4" Type="http://schemas.openxmlformats.org/officeDocument/2006/relationships/hyperlink" Target="https://tinyurl.com/PSY102MinutePaperMay31"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3"/>
          <p:cNvSpPr txBox="1"/>
          <p:nvPr>
            <p:ph type="ctrTitle"/>
          </p:nvPr>
        </p:nvSpPr>
        <p:spPr>
          <a:xfrm>
            <a:off x="721425" y="2838935"/>
            <a:ext cx="5216700" cy="115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3600"/>
              <a:t>PSY102: Introduction to Cognitive Psychology</a:t>
            </a:r>
            <a:endParaRPr sz="3600"/>
          </a:p>
          <a:p>
            <a:pPr indent="0" lvl="0" marL="0" rtl="0" algn="l">
              <a:spcBef>
                <a:spcPts val="0"/>
              </a:spcBef>
              <a:spcAft>
                <a:spcPts val="0"/>
              </a:spcAft>
              <a:buNone/>
            </a:pPr>
            <a:r>
              <a:rPr lang="en" sz="1800">
                <a:solidFill>
                  <a:srgbClr val="7ECEFD"/>
                </a:solidFill>
              </a:rPr>
              <a:t>Day 12 (05/31/19): LTM Processes &amp; Mechanisms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2"/>
          <p:cNvSpPr txBox="1"/>
          <p:nvPr>
            <p:ph type="title"/>
          </p:nvPr>
        </p:nvSpPr>
        <p:spPr>
          <a:xfrm>
            <a:off x="893700" y="205988"/>
            <a:ext cx="6462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Serial Position Curve</a:t>
            </a:r>
            <a:endParaRPr/>
          </a:p>
        </p:txBody>
      </p:sp>
      <p:sp>
        <p:nvSpPr>
          <p:cNvPr id="148" name="Google Shape;148;p22"/>
          <p:cNvSpPr txBox="1"/>
          <p:nvPr>
            <p:ph idx="1" type="body"/>
          </p:nvPr>
        </p:nvSpPr>
        <p:spPr>
          <a:xfrm>
            <a:off x="893700" y="1145000"/>
            <a:ext cx="3329100" cy="12846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sz="2400"/>
              <a:t>Primacy Effect</a:t>
            </a:r>
            <a:endParaRPr sz="2400"/>
          </a:p>
          <a:p>
            <a:pPr indent="-381000" lvl="0" marL="457200" rtl="0" algn="l">
              <a:spcBef>
                <a:spcPts val="0"/>
              </a:spcBef>
              <a:spcAft>
                <a:spcPts val="0"/>
              </a:spcAft>
              <a:buSzPts val="2400"/>
              <a:buChar char="▷"/>
            </a:pPr>
            <a:r>
              <a:rPr lang="en" sz="2400"/>
              <a:t>Recency Effect</a:t>
            </a:r>
            <a:endParaRPr sz="2400"/>
          </a:p>
          <a:p>
            <a:pPr indent="-381000" lvl="0" marL="457200" rtl="0" algn="l">
              <a:spcBef>
                <a:spcPts val="0"/>
              </a:spcBef>
              <a:spcAft>
                <a:spcPts val="0"/>
              </a:spcAft>
              <a:buSzPts val="2400"/>
              <a:buChar char="▷"/>
            </a:pPr>
            <a:r>
              <a:rPr lang="en" sz="2400"/>
              <a:t>What happens w/ delay? Slow presentation?</a:t>
            </a:r>
            <a:endParaRPr sz="2400"/>
          </a:p>
          <a:p>
            <a:pPr indent="-381000" lvl="0" marL="457200" rtl="0" algn="l">
              <a:spcBef>
                <a:spcPts val="0"/>
              </a:spcBef>
              <a:spcAft>
                <a:spcPts val="0"/>
              </a:spcAft>
              <a:buSzPts val="2400"/>
              <a:buChar char="▷"/>
            </a:pPr>
            <a:r>
              <a:rPr lang="en" sz="2400"/>
              <a:t>MTL amnesic patients?</a:t>
            </a:r>
            <a:endParaRPr sz="2400"/>
          </a:p>
          <a:p>
            <a:pPr indent="0" lvl="0" marL="0" rtl="0" algn="l">
              <a:spcBef>
                <a:spcPts val="600"/>
              </a:spcBef>
              <a:spcAft>
                <a:spcPts val="0"/>
              </a:spcAft>
              <a:buNone/>
            </a:pPr>
            <a:r>
              <a:t/>
            </a:r>
            <a:endParaRPr sz="2400"/>
          </a:p>
          <a:p>
            <a:pPr indent="0" lvl="0" marL="0" rtl="0" algn="l">
              <a:spcBef>
                <a:spcPts val="600"/>
              </a:spcBef>
              <a:spcAft>
                <a:spcPts val="0"/>
              </a:spcAft>
              <a:buNone/>
            </a:pPr>
            <a:r>
              <a:rPr lang="en" sz="1600"/>
              <a:t>MTL includes hippocampus, amygdala, etc.</a:t>
            </a:r>
            <a:endParaRPr sz="1600"/>
          </a:p>
        </p:txBody>
      </p:sp>
      <p:pic>
        <p:nvPicPr>
          <p:cNvPr id="149" name="Google Shape;149;p22"/>
          <p:cNvPicPr preferRelativeResize="0"/>
          <p:nvPr/>
        </p:nvPicPr>
        <p:blipFill>
          <a:blip r:embed="rId3">
            <a:alphaModFix/>
          </a:blip>
          <a:stretch>
            <a:fillRect/>
          </a:stretch>
        </p:blipFill>
        <p:spPr>
          <a:xfrm>
            <a:off x="4391925" y="1190688"/>
            <a:ext cx="4112114" cy="377531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3"/>
          <p:cNvSpPr txBox="1"/>
          <p:nvPr>
            <p:ph type="title"/>
          </p:nvPr>
        </p:nvSpPr>
        <p:spPr>
          <a:xfrm>
            <a:off x="893700" y="205988"/>
            <a:ext cx="6462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Nondeclarative/Implicit</a:t>
            </a:r>
            <a:endParaRPr/>
          </a:p>
        </p:txBody>
      </p:sp>
      <p:sp>
        <p:nvSpPr>
          <p:cNvPr id="155" name="Google Shape;155;p23"/>
          <p:cNvSpPr txBox="1"/>
          <p:nvPr>
            <p:ph idx="1" type="body"/>
          </p:nvPr>
        </p:nvSpPr>
        <p:spPr>
          <a:xfrm>
            <a:off x="893700" y="1221200"/>
            <a:ext cx="7885800" cy="3552300"/>
          </a:xfrm>
          <a:prstGeom prst="rect">
            <a:avLst/>
          </a:prstGeom>
        </p:spPr>
        <p:txBody>
          <a:bodyPr anchorCtr="0" anchor="t" bIns="91425" lIns="91425" spcFirstLastPara="1" rIns="91425" wrap="square" tIns="91425">
            <a:noAutofit/>
          </a:bodyPr>
          <a:lstStyle/>
          <a:p>
            <a:pPr indent="-342900" lvl="0" marL="457200" rtl="0" algn="l">
              <a:spcBef>
                <a:spcPts val="600"/>
              </a:spcBef>
              <a:spcAft>
                <a:spcPts val="0"/>
              </a:spcAft>
              <a:buSzPts val="1800"/>
              <a:buChar char="▷"/>
            </a:pPr>
            <a:r>
              <a:rPr lang="en" sz="1800"/>
              <a:t>Memories that we “aren’t aware of”</a:t>
            </a:r>
            <a:endParaRPr sz="1800"/>
          </a:p>
          <a:p>
            <a:pPr indent="-342900" lvl="1" marL="914400" rtl="0" algn="l">
              <a:spcBef>
                <a:spcPts val="0"/>
              </a:spcBef>
              <a:spcAft>
                <a:spcPts val="0"/>
              </a:spcAft>
              <a:buSzPts val="1800"/>
              <a:buChar char="○"/>
            </a:pPr>
            <a:r>
              <a:rPr lang="en" sz="1800"/>
              <a:t>Unconsciously influence our behavior or cognition</a:t>
            </a:r>
            <a:endParaRPr sz="1800"/>
          </a:p>
          <a:p>
            <a:pPr indent="0" lvl="0" marL="0" rtl="0" algn="l">
              <a:spcBef>
                <a:spcPts val="600"/>
              </a:spcBef>
              <a:spcAft>
                <a:spcPts val="0"/>
              </a:spcAft>
              <a:buClr>
                <a:schemeClr val="dk1"/>
              </a:buClr>
              <a:buSzPts val="1100"/>
              <a:buFont typeface="Arial"/>
              <a:buNone/>
            </a:pPr>
            <a:r>
              <a:t/>
            </a:r>
            <a:endParaRPr sz="1800"/>
          </a:p>
          <a:p>
            <a:pPr indent="-342900" lvl="0" marL="457200" rtl="0" algn="l">
              <a:spcBef>
                <a:spcPts val="600"/>
              </a:spcBef>
              <a:spcAft>
                <a:spcPts val="0"/>
              </a:spcAft>
              <a:buSzPts val="1800"/>
              <a:buChar char="▷"/>
            </a:pPr>
            <a:r>
              <a:rPr lang="en" sz="1800"/>
              <a:t>Procedural learning</a:t>
            </a:r>
            <a:endParaRPr sz="1800"/>
          </a:p>
          <a:p>
            <a:pPr indent="-342900" lvl="1" marL="914400" rtl="0" algn="l">
              <a:spcBef>
                <a:spcPts val="0"/>
              </a:spcBef>
              <a:spcAft>
                <a:spcPts val="0"/>
              </a:spcAft>
              <a:buSzPts val="1800"/>
              <a:buChar char="○"/>
            </a:pPr>
            <a:r>
              <a:rPr lang="en" sz="1800"/>
              <a:t>Memory for skills</a:t>
            </a:r>
            <a:endParaRPr sz="1800"/>
          </a:p>
          <a:p>
            <a:pPr indent="-342900" lvl="0" marL="457200" rtl="0" algn="l">
              <a:spcBef>
                <a:spcPts val="0"/>
              </a:spcBef>
              <a:spcAft>
                <a:spcPts val="0"/>
              </a:spcAft>
              <a:buSzPts val="1800"/>
              <a:buChar char="▷"/>
            </a:pPr>
            <a:r>
              <a:rPr lang="en" sz="1800"/>
              <a:t>Priming</a:t>
            </a:r>
            <a:endParaRPr sz="1800"/>
          </a:p>
          <a:p>
            <a:pPr indent="-342900" lvl="1" marL="914400" rtl="0" algn="l">
              <a:spcBef>
                <a:spcPts val="0"/>
              </a:spcBef>
              <a:spcAft>
                <a:spcPts val="0"/>
              </a:spcAft>
              <a:buSzPts val="1800"/>
              <a:buChar char="○"/>
            </a:pPr>
            <a:r>
              <a:rPr lang="en" sz="1800"/>
              <a:t>A</a:t>
            </a:r>
            <a:r>
              <a:rPr lang="en" sz="1800"/>
              <a:t> change in processing of a stimulus due to previous encounter with the same or a related stimulus, in the absence of conscious awareness of the original encounter</a:t>
            </a:r>
            <a:endParaRPr sz="1800"/>
          </a:p>
          <a:p>
            <a:pPr indent="-342900" lvl="0" marL="457200" rtl="0" algn="l">
              <a:spcBef>
                <a:spcPts val="0"/>
              </a:spcBef>
              <a:spcAft>
                <a:spcPts val="0"/>
              </a:spcAft>
              <a:buSzPts val="1800"/>
              <a:buChar char="▷"/>
            </a:pPr>
            <a:r>
              <a:rPr lang="en" sz="1800"/>
              <a:t>Classical conditioning</a:t>
            </a:r>
            <a:endParaRPr sz="1800"/>
          </a:p>
          <a:p>
            <a:pPr indent="-342900" lvl="1" marL="914400" rtl="0" algn="l">
              <a:spcBef>
                <a:spcPts val="0"/>
              </a:spcBef>
              <a:spcAft>
                <a:spcPts val="0"/>
              </a:spcAft>
              <a:buSzPts val="1800"/>
              <a:buChar char="○"/>
            </a:pPr>
            <a:r>
              <a:rPr lang="en" sz="1800"/>
              <a:t>Pairing one stimulus with another so that the conditioned stimulus evokes the same response as the unconditioned stimulus</a:t>
            </a:r>
            <a:endParaRPr sz="1800"/>
          </a:p>
          <a:p>
            <a:pPr indent="0" lvl="0" marL="0" rtl="0" algn="l">
              <a:spcBef>
                <a:spcPts val="600"/>
              </a:spcBef>
              <a:spcAft>
                <a:spcPts val="0"/>
              </a:spcAft>
              <a:buNone/>
            </a:pPr>
            <a:r>
              <a:t/>
            </a:r>
            <a:endParaRPr sz="1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4"/>
          <p:cNvSpPr txBox="1"/>
          <p:nvPr>
            <p:ph type="title"/>
          </p:nvPr>
        </p:nvSpPr>
        <p:spPr>
          <a:xfrm>
            <a:off x="893700" y="205988"/>
            <a:ext cx="6462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Nondeclarative/Implicit</a:t>
            </a:r>
            <a:endParaRPr/>
          </a:p>
        </p:txBody>
      </p:sp>
      <p:sp>
        <p:nvSpPr>
          <p:cNvPr id="161" name="Google Shape;161;p24"/>
          <p:cNvSpPr txBox="1"/>
          <p:nvPr>
            <p:ph idx="1" type="body"/>
          </p:nvPr>
        </p:nvSpPr>
        <p:spPr>
          <a:xfrm>
            <a:off x="893700" y="1221200"/>
            <a:ext cx="7475700" cy="3552300"/>
          </a:xfrm>
          <a:prstGeom prst="rect">
            <a:avLst/>
          </a:prstGeom>
        </p:spPr>
        <p:txBody>
          <a:bodyPr anchorCtr="0" anchor="t" bIns="91425" lIns="91425" spcFirstLastPara="1" rIns="91425" wrap="square" tIns="91425">
            <a:noAutofit/>
          </a:bodyPr>
          <a:lstStyle/>
          <a:p>
            <a:pPr indent="-342900" lvl="0" marL="457200" rtl="0" algn="l">
              <a:spcBef>
                <a:spcPts val="600"/>
              </a:spcBef>
              <a:spcAft>
                <a:spcPts val="0"/>
              </a:spcAft>
              <a:buSzPts val="1800"/>
              <a:buChar char="▷"/>
            </a:pPr>
            <a:r>
              <a:rPr lang="en" sz="1800"/>
              <a:t>Procedural learning</a:t>
            </a:r>
            <a:endParaRPr sz="1800"/>
          </a:p>
          <a:p>
            <a:pPr indent="-342900" lvl="1" marL="914400" rtl="0" algn="l">
              <a:spcBef>
                <a:spcPts val="0"/>
              </a:spcBef>
              <a:spcAft>
                <a:spcPts val="0"/>
              </a:spcAft>
              <a:buSzPts val="1800"/>
              <a:buChar char="○"/>
            </a:pPr>
            <a:r>
              <a:rPr lang="en" sz="1800"/>
              <a:t>Ex: Mirror drawing, typing, riding a bike, doing a somersault, playing an instrument</a:t>
            </a:r>
            <a:endParaRPr sz="1800"/>
          </a:p>
          <a:p>
            <a:pPr indent="-342900" lvl="1" marL="914400" rtl="0" algn="l">
              <a:spcBef>
                <a:spcPts val="0"/>
              </a:spcBef>
              <a:spcAft>
                <a:spcPts val="0"/>
              </a:spcAft>
              <a:buSzPts val="1800"/>
              <a:buChar char="○"/>
            </a:pPr>
            <a:r>
              <a:rPr lang="en" sz="1800"/>
              <a:t>You might have a hard time explaining it, but you just do it</a:t>
            </a:r>
            <a:endParaRPr sz="1800"/>
          </a:p>
          <a:p>
            <a:pPr indent="-342900" lvl="0" marL="457200" rtl="0" algn="l">
              <a:spcBef>
                <a:spcPts val="0"/>
              </a:spcBef>
              <a:spcAft>
                <a:spcPts val="0"/>
              </a:spcAft>
              <a:buSzPts val="1800"/>
              <a:buChar char="▷"/>
            </a:pPr>
            <a:r>
              <a:rPr lang="en" sz="1800"/>
              <a:t>Priming</a:t>
            </a:r>
            <a:endParaRPr sz="1800"/>
          </a:p>
          <a:p>
            <a:pPr indent="-342900" lvl="1" marL="914400" rtl="0" algn="l">
              <a:spcBef>
                <a:spcPts val="0"/>
              </a:spcBef>
              <a:spcAft>
                <a:spcPts val="0"/>
              </a:spcAft>
              <a:buSzPts val="1800"/>
              <a:buChar char="○"/>
            </a:pPr>
            <a:r>
              <a:rPr lang="en" sz="1800"/>
              <a:t>Seeing bird - responding faster to bird later on</a:t>
            </a:r>
            <a:endParaRPr sz="1800"/>
          </a:p>
          <a:p>
            <a:pPr indent="-342900" lvl="1" marL="914400" rtl="0" algn="l">
              <a:spcBef>
                <a:spcPts val="0"/>
              </a:spcBef>
              <a:spcAft>
                <a:spcPts val="0"/>
              </a:spcAft>
              <a:buSzPts val="1800"/>
              <a:buChar char="○"/>
            </a:pPr>
            <a:r>
              <a:rPr lang="en" sz="1800"/>
              <a:t>Word-fragment/stem completion: _  S S _ S S _ _, ele______</a:t>
            </a:r>
            <a:endParaRPr sz="1800"/>
          </a:p>
          <a:p>
            <a:pPr indent="-342900" lvl="1" marL="914400" rtl="0" algn="l">
              <a:spcBef>
                <a:spcPts val="0"/>
              </a:spcBef>
              <a:spcAft>
                <a:spcPts val="0"/>
              </a:spcAft>
              <a:buSzPts val="1800"/>
              <a:buChar char="○"/>
            </a:pPr>
            <a:r>
              <a:rPr lang="en" sz="1800"/>
              <a:t>Other types:</a:t>
            </a:r>
            <a:endParaRPr sz="1800"/>
          </a:p>
          <a:p>
            <a:pPr indent="-342900" lvl="2" marL="1371600" rtl="0" algn="l">
              <a:spcBef>
                <a:spcPts val="0"/>
              </a:spcBef>
              <a:spcAft>
                <a:spcPts val="0"/>
              </a:spcAft>
              <a:buSzPts val="1800"/>
              <a:buChar char="■"/>
            </a:pPr>
            <a:r>
              <a:rPr lang="en" sz="1800"/>
              <a:t>Your prime is Envelope, Target: Envelope, Cue: Stationary</a:t>
            </a:r>
            <a:endParaRPr sz="1800"/>
          </a:p>
          <a:p>
            <a:pPr indent="-342900" lvl="2" marL="1371600" rtl="0" algn="l">
              <a:spcBef>
                <a:spcPts val="0"/>
              </a:spcBef>
              <a:spcAft>
                <a:spcPts val="0"/>
              </a:spcAft>
              <a:buSzPts val="1800"/>
              <a:buChar char="■"/>
            </a:pPr>
            <a:r>
              <a:rPr lang="en" sz="1800"/>
              <a:t>Envelope, target is Letter (semantic priming)</a:t>
            </a:r>
            <a:endParaRPr sz="1800"/>
          </a:p>
          <a:p>
            <a:pPr indent="-342900" lvl="0" marL="457200" rtl="0" algn="l">
              <a:spcBef>
                <a:spcPts val="0"/>
              </a:spcBef>
              <a:spcAft>
                <a:spcPts val="0"/>
              </a:spcAft>
              <a:buSzPts val="1800"/>
              <a:buChar char="▷"/>
            </a:pPr>
            <a:r>
              <a:rPr lang="en" sz="1800"/>
              <a:t>Classical conditioning</a:t>
            </a:r>
            <a:endParaRPr sz="1800"/>
          </a:p>
          <a:p>
            <a:pPr indent="-342900" lvl="1" marL="914400" rtl="0" algn="l">
              <a:spcBef>
                <a:spcPts val="0"/>
              </a:spcBef>
              <a:spcAft>
                <a:spcPts val="0"/>
              </a:spcAft>
              <a:buSzPts val="1800"/>
              <a:buChar char="○"/>
            </a:pPr>
            <a:r>
              <a:rPr lang="en" sz="1800"/>
              <a:t>Ex: blinking after tone; reaction to bugs</a:t>
            </a:r>
            <a:endParaRPr sz="1800"/>
          </a:p>
          <a:p>
            <a:pPr indent="0" lvl="0" marL="0" rtl="0" algn="l">
              <a:spcBef>
                <a:spcPts val="600"/>
              </a:spcBef>
              <a:spcAft>
                <a:spcPts val="0"/>
              </a:spcAft>
              <a:buNone/>
            </a:pPr>
            <a:r>
              <a:t/>
            </a:r>
            <a:endParaRPr sz="18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5"/>
          <p:cNvSpPr txBox="1"/>
          <p:nvPr>
            <p:ph type="title"/>
          </p:nvPr>
        </p:nvSpPr>
        <p:spPr>
          <a:xfrm>
            <a:off x="893700" y="205988"/>
            <a:ext cx="6462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Episodic vs. (Perceptual) Priming</a:t>
            </a:r>
            <a:endParaRPr sz="3000"/>
          </a:p>
        </p:txBody>
      </p:sp>
      <p:pic>
        <p:nvPicPr>
          <p:cNvPr id="167" name="Google Shape;167;p25"/>
          <p:cNvPicPr preferRelativeResize="0"/>
          <p:nvPr/>
        </p:nvPicPr>
        <p:blipFill>
          <a:blip r:embed="rId3">
            <a:alphaModFix/>
          </a:blip>
          <a:stretch>
            <a:fillRect/>
          </a:stretch>
        </p:blipFill>
        <p:spPr>
          <a:xfrm>
            <a:off x="3640425" y="1142713"/>
            <a:ext cx="3280490" cy="3775313"/>
          </a:xfrm>
          <a:prstGeom prst="rect">
            <a:avLst/>
          </a:prstGeom>
          <a:noFill/>
          <a:ln>
            <a:noFill/>
          </a:ln>
        </p:spPr>
      </p:pic>
      <p:pic>
        <p:nvPicPr>
          <p:cNvPr id="168" name="Google Shape;168;p25"/>
          <p:cNvPicPr preferRelativeResize="0"/>
          <p:nvPr/>
        </p:nvPicPr>
        <p:blipFill>
          <a:blip r:embed="rId4">
            <a:alphaModFix/>
          </a:blip>
          <a:stretch>
            <a:fillRect/>
          </a:stretch>
        </p:blipFill>
        <p:spPr>
          <a:xfrm>
            <a:off x="7018490" y="3088638"/>
            <a:ext cx="1857375" cy="1676400"/>
          </a:xfrm>
          <a:prstGeom prst="rect">
            <a:avLst/>
          </a:prstGeom>
          <a:noFill/>
          <a:ln>
            <a:noFill/>
          </a:ln>
        </p:spPr>
      </p:pic>
      <p:sp>
        <p:nvSpPr>
          <p:cNvPr id="169" name="Google Shape;169;p25"/>
          <p:cNvSpPr txBox="1"/>
          <p:nvPr>
            <p:ph idx="1" type="body"/>
          </p:nvPr>
        </p:nvSpPr>
        <p:spPr>
          <a:xfrm>
            <a:off x="893700" y="1373600"/>
            <a:ext cx="2687700" cy="3552300"/>
          </a:xfrm>
          <a:prstGeom prst="rect">
            <a:avLst/>
          </a:prstGeom>
        </p:spPr>
        <p:txBody>
          <a:bodyPr anchorCtr="0" anchor="t" bIns="91425" lIns="91425" spcFirstLastPara="1" rIns="91425" wrap="square" tIns="91425">
            <a:noAutofit/>
          </a:bodyPr>
          <a:lstStyle/>
          <a:p>
            <a:pPr indent="-342900" lvl="0" marL="457200" rtl="0" algn="l">
              <a:spcBef>
                <a:spcPts val="600"/>
              </a:spcBef>
              <a:spcAft>
                <a:spcPts val="0"/>
              </a:spcAft>
              <a:buSzPts val="1800"/>
              <a:buChar char="▷"/>
            </a:pPr>
            <a:r>
              <a:rPr lang="en" sz="1800"/>
              <a:t>Developmental dissociations</a:t>
            </a:r>
            <a:endParaRPr sz="1800"/>
          </a:p>
          <a:p>
            <a:pPr indent="-342900" lvl="0" marL="457200" rtl="0" algn="l">
              <a:spcBef>
                <a:spcPts val="0"/>
              </a:spcBef>
              <a:spcAft>
                <a:spcPts val="0"/>
              </a:spcAft>
              <a:buSzPts val="1800"/>
              <a:buChar char="▷"/>
            </a:pPr>
            <a:r>
              <a:rPr lang="en" sz="1800"/>
              <a:t>Brain damage</a:t>
            </a:r>
            <a:endParaRPr sz="1800"/>
          </a:p>
          <a:p>
            <a:pPr indent="-342900" lvl="1" marL="914400" rtl="0" algn="l">
              <a:spcBef>
                <a:spcPts val="0"/>
              </a:spcBef>
              <a:spcAft>
                <a:spcPts val="0"/>
              </a:spcAft>
              <a:buSzPts val="1800"/>
              <a:buChar char="○"/>
            </a:pPr>
            <a:r>
              <a:rPr lang="en" sz="1800"/>
              <a:t>MS had right occipital lobe lesion</a:t>
            </a:r>
            <a:endParaRPr sz="18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26"/>
          <p:cNvSpPr txBox="1"/>
          <p:nvPr>
            <p:ph type="title"/>
          </p:nvPr>
        </p:nvSpPr>
        <p:spPr>
          <a:xfrm>
            <a:off x="893700" y="205988"/>
            <a:ext cx="6462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Short-Term Memory vs. LTM</a:t>
            </a:r>
            <a:endParaRPr/>
          </a:p>
        </p:txBody>
      </p:sp>
      <p:sp>
        <p:nvSpPr>
          <p:cNvPr id="175" name="Google Shape;175;p26"/>
          <p:cNvSpPr txBox="1"/>
          <p:nvPr>
            <p:ph idx="1" type="body"/>
          </p:nvPr>
        </p:nvSpPr>
        <p:spPr>
          <a:xfrm>
            <a:off x="893700" y="1297400"/>
            <a:ext cx="7126200" cy="35523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sz="2400"/>
              <a:t>H.M. &amp; Clive Wearing both OK on STM, but impaired in LTM</a:t>
            </a:r>
            <a:endParaRPr sz="2400"/>
          </a:p>
          <a:p>
            <a:pPr indent="-381000" lvl="0" marL="457200" rtl="0" algn="l">
              <a:spcBef>
                <a:spcPts val="0"/>
              </a:spcBef>
              <a:spcAft>
                <a:spcPts val="0"/>
              </a:spcAft>
              <a:buSzPts val="2400"/>
              <a:buChar char="▷"/>
            </a:pPr>
            <a:r>
              <a:rPr lang="en" sz="2400"/>
              <a:t>K.F. impaired in STM, but OK in LTM</a:t>
            </a:r>
            <a:endParaRPr sz="2400"/>
          </a:p>
          <a:p>
            <a:pPr indent="-342900" lvl="1" marL="914400" rtl="0" algn="l">
              <a:spcBef>
                <a:spcPts val="0"/>
              </a:spcBef>
              <a:spcAft>
                <a:spcPts val="0"/>
              </a:spcAft>
              <a:buSzPts val="1800"/>
              <a:buChar char="○"/>
            </a:pPr>
            <a:r>
              <a:rPr lang="en" sz="1800"/>
              <a:t>Lesion close to language processing area</a:t>
            </a:r>
            <a:endParaRPr sz="1800"/>
          </a:p>
          <a:p>
            <a:pPr indent="-342900" lvl="1" marL="914400" rtl="0" algn="l">
              <a:spcBef>
                <a:spcPts val="0"/>
              </a:spcBef>
              <a:spcAft>
                <a:spcPts val="0"/>
              </a:spcAft>
              <a:buSzPts val="1800"/>
              <a:buChar char="○"/>
            </a:pPr>
            <a:r>
              <a:rPr lang="en" sz="1800"/>
              <a:t>Digit span only 3 digits</a:t>
            </a:r>
            <a:endParaRPr sz="1800"/>
          </a:p>
          <a:p>
            <a:pPr indent="-381000" lvl="0" marL="457200" rtl="0" algn="l">
              <a:spcBef>
                <a:spcPts val="0"/>
              </a:spcBef>
              <a:spcAft>
                <a:spcPts val="0"/>
              </a:spcAft>
              <a:buSzPts val="2400"/>
              <a:buChar char="▷"/>
            </a:pPr>
            <a:r>
              <a:rPr lang="en" sz="2400"/>
              <a:t>Recency vs. primacy effect; MTL amnesics on serial position curve</a:t>
            </a:r>
            <a:endParaRPr sz="2400"/>
          </a:p>
          <a:p>
            <a:pPr indent="-381000" lvl="0" marL="457200" rtl="0" algn="l">
              <a:spcBef>
                <a:spcPts val="0"/>
              </a:spcBef>
              <a:spcAft>
                <a:spcPts val="0"/>
              </a:spcAft>
              <a:buSzPts val="2400"/>
              <a:buChar char="▷"/>
            </a:pPr>
            <a:r>
              <a:rPr lang="en" sz="2400"/>
              <a:t>Recent research suggests maybe more complicated</a:t>
            </a:r>
            <a:endParaRPr sz="2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27"/>
          <p:cNvSpPr txBox="1"/>
          <p:nvPr>
            <p:ph type="title"/>
          </p:nvPr>
        </p:nvSpPr>
        <p:spPr>
          <a:xfrm>
            <a:off x="893700" y="205988"/>
            <a:ext cx="6462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If you can’t find a neuropsych patient...</a:t>
            </a:r>
            <a:endParaRPr sz="3000"/>
          </a:p>
        </p:txBody>
      </p:sp>
      <p:sp>
        <p:nvSpPr>
          <p:cNvPr id="181" name="Google Shape;181;p27"/>
          <p:cNvSpPr txBox="1"/>
          <p:nvPr>
            <p:ph idx="1" type="body"/>
          </p:nvPr>
        </p:nvSpPr>
        <p:spPr>
          <a:xfrm>
            <a:off x="893700" y="1144988"/>
            <a:ext cx="6462600" cy="35523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See what part of the brain activates in healthy participants</a:t>
            </a:r>
            <a:endParaRPr/>
          </a:p>
          <a:p>
            <a:pPr indent="-381000" lvl="1" marL="914400" rtl="0" algn="l">
              <a:spcBef>
                <a:spcPts val="0"/>
              </a:spcBef>
              <a:spcAft>
                <a:spcPts val="0"/>
              </a:spcAft>
              <a:buSzPts val="2400"/>
              <a:buChar char="○"/>
            </a:pPr>
            <a:r>
              <a:rPr lang="en"/>
              <a:t>E.g., semantic &amp; episodic activate different regions of the brain</a:t>
            </a:r>
            <a:endParaRPr/>
          </a:p>
          <a:p>
            <a:pPr indent="-419100" lvl="0" marL="457200" rtl="0" algn="l">
              <a:spcBef>
                <a:spcPts val="0"/>
              </a:spcBef>
              <a:spcAft>
                <a:spcPts val="0"/>
              </a:spcAft>
              <a:buSzPts val="3000"/>
              <a:buChar char="▷"/>
            </a:pPr>
            <a:r>
              <a:rPr lang="en"/>
              <a:t>Temporarily turn off parts of healthy participants’ brains</a:t>
            </a:r>
            <a:endParaRPr/>
          </a:p>
          <a:p>
            <a:pPr indent="-381000" lvl="1" marL="914400" rtl="0" algn="l">
              <a:spcBef>
                <a:spcPts val="0"/>
              </a:spcBef>
              <a:spcAft>
                <a:spcPts val="0"/>
              </a:spcAft>
              <a:buSzPts val="2400"/>
              <a:buChar char="○"/>
            </a:pPr>
            <a:r>
              <a:rPr lang="en"/>
              <a:t>What methods are these pts?</a:t>
            </a:r>
            <a:endParaRPr/>
          </a:p>
          <a:p>
            <a:pPr indent="-419100" lvl="0" marL="457200" rtl="0" algn="l">
              <a:spcBef>
                <a:spcPts val="0"/>
              </a:spcBef>
              <a:spcAft>
                <a:spcPts val="0"/>
              </a:spcAft>
              <a:buSzPts val="3000"/>
              <a:buChar char="▷"/>
            </a:pPr>
            <a:r>
              <a:rPr lang="en"/>
              <a:t>Complementary w/ lesions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28"/>
          <p:cNvSpPr txBox="1"/>
          <p:nvPr>
            <p:ph type="title"/>
          </p:nvPr>
        </p:nvSpPr>
        <p:spPr>
          <a:xfrm>
            <a:off x="893700" y="205988"/>
            <a:ext cx="6462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Try to fill out evidence for each branch in a group</a:t>
            </a:r>
            <a:endParaRPr sz="3000"/>
          </a:p>
        </p:txBody>
      </p:sp>
      <p:pic>
        <p:nvPicPr>
          <p:cNvPr id="187" name="Google Shape;187;p28"/>
          <p:cNvPicPr preferRelativeResize="0"/>
          <p:nvPr/>
        </p:nvPicPr>
        <p:blipFill>
          <a:blip r:embed="rId3">
            <a:alphaModFix/>
          </a:blip>
          <a:stretch>
            <a:fillRect/>
          </a:stretch>
        </p:blipFill>
        <p:spPr>
          <a:xfrm>
            <a:off x="1126525" y="1230988"/>
            <a:ext cx="6890940" cy="3775313"/>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29"/>
          <p:cNvSpPr txBox="1"/>
          <p:nvPr>
            <p:ph type="title"/>
          </p:nvPr>
        </p:nvSpPr>
        <p:spPr>
          <a:xfrm>
            <a:off x="893700" y="205988"/>
            <a:ext cx="6462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Subdivisions of Memory</a:t>
            </a:r>
            <a:endParaRPr/>
          </a:p>
        </p:txBody>
      </p:sp>
      <p:pic>
        <p:nvPicPr>
          <p:cNvPr id="193" name="Google Shape;193;p29"/>
          <p:cNvPicPr preferRelativeResize="0"/>
          <p:nvPr/>
        </p:nvPicPr>
        <p:blipFill>
          <a:blip r:embed="rId3">
            <a:alphaModFix/>
          </a:blip>
          <a:stretch>
            <a:fillRect/>
          </a:stretch>
        </p:blipFill>
        <p:spPr>
          <a:xfrm>
            <a:off x="135925" y="1230988"/>
            <a:ext cx="6890940" cy="3775313"/>
          </a:xfrm>
          <a:prstGeom prst="rect">
            <a:avLst/>
          </a:prstGeom>
          <a:noFill/>
          <a:ln>
            <a:noFill/>
          </a:ln>
        </p:spPr>
      </p:pic>
      <p:sp>
        <p:nvSpPr>
          <p:cNvPr id="194" name="Google Shape;194;p29"/>
          <p:cNvSpPr txBox="1"/>
          <p:nvPr/>
        </p:nvSpPr>
        <p:spPr>
          <a:xfrm>
            <a:off x="4043500" y="1115175"/>
            <a:ext cx="4891500" cy="151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Declarative/Explicit vs. Nondeclarative/Implicit: H.M./Clive</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Episodic vs. Semantic: K.C. vs. Italian Woman</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Episodic vs. Procedural: H.M./Clive vs. Parkinson’s</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Episodic vs. Priming: Developmental &amp; MS</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Episodic vs. Conditioning: exists, not discussing</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STM vs. LTM: HM/Clive vs. K.F.; recency vs. primacy</a:t>
            </a:r>
            <a:endParaRPr>
              <a:latin typeface="Lato"/>
              <a:ea typeface="Lato"/>
              <a:cs typeface="Lato"/>
              <a:sym typeface="Lato"/>
            </a:endParaRPr>
          </a:p>
        </p:txBody>
      </p:sp>
      <p:sp>
        <p:nvSpPr>
          <p:cNvPr id="195" name="Google Shape;195;p29"/>
          <p:cNvSpPr txBox="1"/>
          <p:nvPr/>
        </p:nvSpPr>
        <p:spPr>
          <a:xfrm>
            <a:off x="246675" y="4373175"/>
            <a:ext cx="1206000" cy="30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latin typeface="Lato"/>
                <a:ea typeface="Lato"/>
                <a:cs typeface="Lato"/>
                <a:sym typeface="Lato"/>
              </a:rPr>
              <a:t>MTL</a:t>
            </a:r>
            <a:endParaRPr sz="1300">
              <a:latin typeface="Lato"/>
              <a:ea typeface="Lato"/>
              <a:cs typeface="Lato"/>
              <a:sym typeface="Lato"/>
            </a:endParaRPr>
          </a:p>
          <a:p>
            <a:pPr indent="0" lvl="0" marL="0" rtl="0" algn="l">
              <a:spcBef>
                <a:spcPts val="0"/>
              </a:spcBef>
              <a:spcAft>
                <a:spcPts val="0"/>
              </a:spcAft>
              <a:buNone/>
            </a:pPr>
            <a:r>
              <a:rPr lang="en" sz="1300">
                <a:latin typeface="Lato"/>
                <a:ea typeface="Lato"/>
                <a:cs typeface="Lato"/>
                <a:sym typeface="Lato"/>
              </a:rPr>
              <a:t>diencephalon</a:t>
            </a:r>
            <a:endParaRPr sz="1300">
              <a:latin typeface="Lato"/>
              <a:ea typeface="Lato"/>
              <a:cs typeface="Lato"/>
              <a:sym typeface="Lato"/>
            </a:endParaRPr>
          </a:p>
        </p:txBody>
      </p:sp>
      <p:sp>
        <p:nvSpPr>
          <p:cNvPr id="196" name="Google Shape;196;p29"/>
          <p:cNvSpPr txBox="1"/>
          <p:nvPr/>
        </p:nvSpPr>
        <p:spPr>
          <a:xfrm>
            <a:off x="1650700" y="4367150"/>
            <a:ext cx="1206000" cy="30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latin typeface="Lato"/>
                <a:ea typeface="Lato"/>
                <a:cs typeface="Lato"/>
                <a:sym typeface="Lato"/>
              </a:rPr>
              <a:t>MTL</a:t>
            </a:r>
            <a:endParaRPr sz="1300">
              <a:latin typeface="Lato"/>
              <a:ea typeface="Lato"/>
              <a:cs typeface="Lato"/>
              <a:sym typeface="Lato"/>
            </a:endParaRPr>
          </a:p>
          <a:p>
            <a:pPr indent="0" lvl="0" marL="0" rtl="0" algn="l">
              <a:spcBef>
                <a:spcPts val="0"/>
              </a:spcBef>
              <a:spcAft>
                <a:spcPts val="0"/>
              </a:spcAft>
              <a:buNone/>
            </a:pPr>
            <a:r>
              <a:rPr lang="en" sz="1300">
                <a:latin typeface="Lato"/>
                <a:ea typeface="Lato"/>
                <a:cs typeface="Lato"/>
                <a:sym typeface="Lato"/>
              </a:rPr>
              <a:t>Left Temporal Cortex</a:t>
            </a:r>
            <a:endParaRPr sz="1300">
              <a:latin typeface="Lato"/>
              <a:ea typeface="Lato"/>
              <a:cs typeface="Lato"/>
              <a:sym typeface="Lato"/>
            </a:endParaRPr>
          </a:p>
        </p:txBody>
      </p:sp>
      <p:sp>
        <p:nvSpPr>
          <p:cNvPr id="197" name="Google Shape;197;p29"/>
          <p:cNvSpPr txBox="1"/>
          <p:nvPr/>
        </p:nvSpPr>
        <p:spPr>
          <a:xfrm>
            <a:off x="3098500" y="4367150"/>
            <a:ext cx="1206000" cy="30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latin typeface="Lato"/>
                <a:ea typeface="Lato"/>
                <a:cs typeface="Lato"/>
                <a:sym typeface="Lato"/>
              </a:rPr>
              <a:t>striatum</a:t>
            </a:r>
            <a:endParaRPr sz="1300">
              <a:latin typeface="Lato"/>
              <a:ea typeface="Lato"/>
              <a:cs typeface="Lato"/>
              <a:sym typeface="Lato"/>
            </a:endParaRPr>
          </a:p>
        </p:txBody>
      </p:sp>
      <p:sp>
        <p:nvSpPr>
          <p:cNvPr id="198" name="Google Shape;198;p29"/>
          <p:cNvSpPr txBox="1"/>
          <p:nvPr/>
        </p:nvSpPr>
        <p:spPr>
          <a:xfrm>
            <a:off x="4241500" y="4367150"/>
            <a:ext cx="1206000" cy="30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latin typeface="Lato"/>
                <a:ea typeface="Lato"/>
                <a:cs typeface="Lato"/>
                <a:sym typeface="Lato"/>
              </a:rPr>
              <a:t>neocortex</a:t>
            </a:r>
            <a:endParaRPr sz="1300">
              <a:latin typeface="Lato"/>
              <a:ea typeface="Lato"/>
              <a:cs typeface="Lato"/>
              <a:sym typeface="Lato"/>
            </a:endParaRPr>
          </a:p>
        </p:txBody>
      </p:sp>
      <p:sp>
        <p:nvSpPr>
          <p:cNvPr id="199" name="Google Shape;199;p29"/>
          <p:cNvSpPr txBox="1"/>
          <p:nvPr/>
        </p:nvSpPr>
        <p:spPr>
          <a:xfrm>
            <a:off x="6832300" y="3681350"/>
            <a:ext cx="2102700" cy="30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latin typeface="Lato"/>
                <a:ea typeface="Lato"/>
                <a:cs typeface="Lato"/>
                <a:sym typeface="Lato"/>
              </a:rPr>
              <a:t>Emotion: amygdala</a:t>
            </a:r>
            <a:endParaRPr sz="1300">
              <a:latin typeface="Lato"/>
              <a:ea typeface="Lato"/>
              <a:cs typeface="Lato"/>
              <a:sym typeface="Lato"/>
            </a:endParaRPr>
          </a:p>
          <a:p>
            <a:pPr indent="0" lvl="0" marL="0" rtl="0" algn="l">
              <a:spcBef>
                <a:spcPts val="0"/>
              </a:spcBef>
              <a:spcAft>
                <a:spcPts val="0"/>
              </a:spcAft>
              <a:buNone/>
            </a:pPr>
            <a:r>
              <a:rPr lang="en" sz="1300">
                <a:latin typeface="Lato"/>
                <a:ea typeface="Lato"/>
                <a:cs typeface="Lato"/>
                <a:sym typeface="Lato"/>
              </a:rPr>
              <a:t>Motor: cerebellum</a:t>
            </a:r>
            <a:endParaRPr sz="1300">
              <a:latin typeface="Lato"/>
              <a:ea typeface="Lato"/>
              <a:cs typeface="Lato"/>
              <a:sym typeface="Lato"/>
            </a:endParaRPr>
          </a:p>
        </p:txBody>
      </p:sp>
      <p:sp>
        <p:nvSpPr>
          <p:cNvPr id="200" name="Google Shape;200;p29"/>
          <p:cNvSpPr txBox="1"/>
          <p:nvPr/>
        </p:nvSpPr>
        <p:spPr>
          <a:xfrm>
            <a:off x="751050" y="4007500"/>
            <a:ext cx="834600" cy="30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Past exp</a:t>
            </a:r>
            <a:endParaRPr>
              <a:latin typeface="Lato"/>
              <a:ea typeface="Lato"/>
              <a:cs typeface="Lato"/>
              <a:sym typeface="Lato"/>
            </a:endParaRPr>
          </a:p>
        </p:txBody>
      </p:sp>
      <p:sp>
        <p:nvSpPr>
          <p:cNvPr id="201" name="Google Shape;201;p29"/>
          <p:cNvSpPr txBox="1"/>
          <p:nvPr/>
        </p:nvSpPr>
        <p:spPr>
          <a:xfrm>
            <a:off x="2018300" y="4027975"/>
            <a:ext cx="914700" cy="1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facts</a:t>
            </a:r>
            <a:endParaRPr>
              <a:latin typeface="Lato"/>
              <a:ea typeface="Lato"/>
              <a:cs typeface="Lato"/>
              <a:sym typeface="Lato"/>
            </a:endParaRPr>
          </a:p>
        </p:txBody>
      </p:sp>
      <p:sp>
        <p:nvSpPr>
          <p:cNvPr id="202" name="Google Shape;202;p29"/>
          <p:cNvSpPr txBox="1"/>
          <p:nvPr/>
        </p:nvSpPr>
        <p:spPr>
          <a:xfrm>
            <a:off x="3365650" y="4027975"/>
            <a:ext cx="849600" cy="1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skills</a:t>
            </a:r>
            <a:endParaRPr>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30"/>
          <p:cNvSpPr txBox="1"/>
          <p:nvPr>
            <p:ph type="title"/>
          </p:nvPr>
        </p:nvSpPr>
        <p:spPr>
          <a:xfrm>
            <a:off x="893700" y="205988"/>
            <a:ext cx="6462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Demo Instructions</a:t>
            </a:r>
            <a:endParaRPr/>
          </a:p>
        </p:txBody>
      </p:sp>
      <p:sp>
        <p:nvSpPr>
          <p:cNvPr id="208" name="Google Shape;208;p30"/>
          <p:cNvSpPr txBox="1"/>
          <p:nvPr>
            <p:ph idx="1" type="body"/>
          </p:nvPr>
        </p:nvSpPr>
        <p:spPr>
          <a:xfrm>
            <a:off x="893700" y="1373588"/>
            <a:ext cx="6462600" cy="3552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You will be presented with three 12-word lists and you must ‘encode’ them for 1 minute before I ask you to recall the words that were presented to you…</a:t>
            </a:r>
            <a:br>
              <a:rPr lang="en"/>
            </a:br>
            <a:endParaRPr/>
          </a:p>
          <a:p>
            <a:pPr indent="0" lvl="0" marL="0" rtl="0" algn="l">
              <a:spcBef>
                <a:spcPts val="600"/>
              </a:spcBef>
              <a:spcAft>
                <a:spcPts val="0"/>
              </a:spcAft>
              <a:buNone/>
            </a:pPr>
            <a:r>
              <a:rPr lang="en"/>
              <a:t>Any questions? Ready?</a:t>
            </a:r>
            <a:endParaRPr/>
          </a:p>
          <a:p>
            <a:pPr indent="0" lvl="0" marL="0" rtl="0" algn="l">
              <a:spcBef>
                <a:spcPts val="600"/>
              </a:spcBef>
              <a:spcAft>
                <a:spcPts val="0"/>
              </a:spcAft>
              <a:buClr>
                <a:schemeClr val="dk1"/>
              </a:buClr>
              <a:buSzPts val="1100"/>
              <a:buFont typeface="Arial"/>
              <a:buNone/>
            </a:pPr>
            <a:r>
              <a:t/>
            </a:r>
            <a:endParaRPr/>
          </a:p>
          <a:p>
            <a:pPr indent="0" lvl="0" marL="0" rtl="0" algn="l">
              <a:spcBef>
                <a:spcPts val="60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31"/>
          <p:cNvSpPr txBox="1"/>
          <p:nvPr>
            <p:ph type="title"/>
          </p:nvPr>
        </p:nvSpPr>
        <p:spPr>
          <a:xfrm>
            <a:off x="893700" y="205988"/>
            <a:ext cx="6462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Demo: List 1</a:t>
            </a:r>
            <a:endParaRPr/>
          </a:p>
        </p:txBody>
      </p:sp>
      <p:sp>
        <p:nvSpPr>
          <p:cNvPr id="214" name="Google Shape;214;p31"/>
          <p:cNvSpPr txBox="1"/>
          <p:nvPr>
            <p:ph idx="1" type="body"/>
          </p:nvPr>
        </p:nvSpPr>
        <p:spPr>
          <a:xfrm>
            <a:off x="893625" y="1200150"/>
            <a:ext cx="3136800" cy="372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accent1"/>
              </a:buClr>
              <a:buSzPts val="2220"/>
              <a:buFont typeface="Noto Sans Symbols"/>
              <a:buNone/>
            </a:pPr>
            <a:r>
              <a:rPr lang="en"/>
              <a:t>CYB</a:t>
            </a:r>
            <a:endParaRPr/>
          </a:p>
          <a:p>
            <a:pPr indent="0" lvl="0" marL="0" rtl="0" algn="l">
              <a:spcBef>
                <a:spcPts val="600"/>
              </a:spcBef>
              <a:spcAft>
                <a:spcPts val="0"/>
              </a:spcAft>
              <a:buClr>
                <a:schemeClr val="accent1"/>
              </a:buClr>
              <a:buSzPts val="2220"/>
              <a:buFont typeface="Noto Sans Symbols"/>
              <a:buNone/>
            </a:pPr>
            <a:r>
              <a:rPr lang="en"/>
              <a:t>WSP</a:t>
            </a:r>
            <a:endParaRPr/>
          </a:p>
          <a:p>
            <a:pPr indent="0" lvl="0" marL="0" rtl="0" algn="l">
              <a:spcBef>
                <a:spcPts val="600"/>
              </a:spcBef>
              <a:spcAft>
                <a:spcPts val="0"/>
              </a:spcAft>
              <a:buClr>
                <a:schemeClr val="accent1"/>
              </a:buClr>
              <a:buSzPts val="2220"/>
              <a:buFont typeface="Noto Sans Symbols"/>
              <a:buNone/>
            </a:pPr>
            <a:r>
              <a:rPr lang="en"/>
              <a:t>LXK</a:t>
            </a:r>
            <a:endParaRPr/>
          </a:p>
          <a:p>
            <a:pPr indent="0" lvl="0" marL="0" rtl="0" algn="l">
              <a:spcBef>
                <a:spcPts val="600"/>
              </a:spcBef>
              <a:spcAft>
                <a:spcPts val="0"/>
              </a:spcAft>
              <a:buClr>
                <a:schemeClr val="accent1"/>
              </a:buClr>
              <a:buSzPts val="2220"/>
              <a:buFont typeface="Noto Sans Symbols"/>
              <a:buNone/>
            </a:pPr>
            <a:r>
              <a:rPr lang="en"/>
              <a:t>TPR</a:t>
            </a:r>
            <a:endParaRPr/>
          </a:p>
          <a:p>
            <a:pPr indent="0" lvl="0" marL="0" rtl="0" algn="l">
              <a:spcBef>
                <a:spcPts val="600"/>
              </a:spcBef>
              <a:spcAft>
                <a:spcPts val="0"/>
              </a:spcAft>
              <a:buClr>
                <a:schemeClr val="accent1"/>
              </a:buClr>
              <a:buSzPts val="2220"/>
              <a:buFont typeface="Noto Sans Symbols"/>
              <a:buNone/>
            </a:pPr>
            <a:r>
              <a:rPr lang="en"/>
              <a:t>SSS</a:t>
            </a:r>
            <a:endParaRPr/>
          </a:p>
          <a:p>
            <a:pPr indent="0" lvl="0" marL="0" rtl="0" algn="l">
              <a:spcBef>
                <a:spcPts val="600"/>
              </a:spcBef>
              <a:spcAft>
                <a:spcPts val="0"/>
              </a:spcAft>
              <a:buClr>
                <a:schemeClr val="accent1"/>
              </a:buClr>
              <a:buSzPts val="2220"/>
              <a:buFont typeface="Noto Sans Symbols"/>
              <a:buNone/>
            </a:pPr>
            <a:r>
              <a:rPr lang="en"/>
              <a:t>DRW</a:t>
            </a:r>
            <a:endParaRPr/>
          </a:p>
          <a:p>
            <a:pPr indent="0" lvl="0" marL="0" rtl="0" algn="l">
              <a:spcBef>
                <a:spcPts val="600"/>
              </a:spcBef>
              <a:spcAft>
                <a:spcPts val="0"/>
              </a:spcAft>
              <a:buClr>
                <a:schemeClr val="dk1"/>
              </a:buClr>
              <a:buSzPts val="1100"/>
              <a:buFont typeface="Arial"/>
              <a:buNone/>
            </a:pPr>
            <a:r>
              <a:t/>
            </a:r>
            <a:endParaRPr/>
          </a:p>
          <a:p>
            <a:pPr indent="0" lvl="0" marL="0" rtl="0" algn="l">
              <a:spcBef>
                <a:spcPts val="600"/>
              </a:spcBef>
              <a:spcAft>
                <a:spcPts val="0"/>
              </a:spcAft>
              <a:buNone/>
            </a:pPr>
            <a:r>
              <a:t/>
            </a:r>
            <a:endParaRPr/>
          </a:p>
        </p:txBody>
      </p:sp>
      <p:sp>
        <p:nvSpPr>
          <p:cNvPr id="215" name="Google Shape;215;p31"/>
          <p:cNvSpPr txBox="1"/>
          <p:nvPr>
            <p:ph idx="2" type="body"/>
          </p:nvPr>
        </p:nvSpPr>
        <p:spPr>
          <a:xfrm>
            <a:off x="4219456" y="1200150"/>
            <a:ext cx="3136800" cy="372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accent1"/>
              </a:buClr>
              <a:buSzPts val="2220"/>
              <a:buFont typeface="Noto Sans Symbols"/>
              <a:buNone/>
            </a:pPr>
            <a:r>
              <a:rPr lang="en"/>
              <a:t>JPL</a:t>
            </a:r>
            <a:endParaRPr/>
          </a:p>
          <a:p>
            <a:pPr indent="0" lvl="0" marL="0" rtl="0" algn="l">
              <a:spcBef>
                <a:spcPts val="600"/>
              </a:spcBef>
              <a:spcAft>
                <a:spcPts val="0"/>
              </a:spcAft>
              <a:buClr>
                <a:schemeClr val="accent1"/>
              </a:buClr>
              <a:buSzPts val="2220"/>
              <a:buFont typeface="Noto Sans Symbols"/>
              <a:buNone/>
            </a:pPr>
            <a:r>
              <a:rPr lang="en"/>
              <a:t>CLT</a:t>
            </a:r>
            <a:endParaRPr/>
          </a:p>
          <a:p>
            <a:pPr indent="0" lvl="0" marL="0" rtl="0" algn="l">
              <a:spcBef>
                <a:spcPts val="600"/>
              </a:spcBef>
              <a:spcAft>
                <a:spcPts val="0"/>
              </a:spcAft>
              <a:buClr>
                <a:schemeClr val="accent1"/>
              </a:buClr>
              <a:buSzPts val="2220"/>
              <a:buFont typeface="Noto Sans Symbols"/>
              <a:buNone/>
            </a:pPr>
            <a:r>
              <a:rPr lang="en"/>
              <a:t>MSY</a:t>
            </a:r>
            <a:endParaRPr/>
          </a:p>
          <a:p>
            <a:pPr indent="0" lvl="0" marL="0" rtl="0" algn="l">
              <a:spcBef>
                <a:spcPts val="600"/>
              </a:spcBef>
              <a:spcAft>
                <a:spcPts val="0"/>
              </a:spcAft>
              <a:buClr>
                <a:schemeClr val="accent1"/>
              </a:buClr>
              <a:buSzPts val="2220"/>
              <a:buFont typeface="Noto Sans Symbols"/>
              <a:buNone/>
            </a:pPr>
            <a:r>
              <a:rPr lang="en"/>
              <a:t>CLA</a:t>
            </a:r>
            <a:endParaRPr/>
          </a:p>
          <a:p>
            <a:pPr indent="0" lvl="0" marL="0" rtl="0" algn="l">
              <a:spcBef>
                <a:spcPts val="600"/>
              </a:spcBef>
              <a:spcAft>
                <a:spcPts val="0"/>
              </a:spcAft>
              <a:buClr>
                <a:schemeClr val="accent1"/>
              </a:buClr>
              <a:buSzPts val="2220"/>
              <a:buFont typeface="Noto Sans Symbols"/>
              <a:buNone/>
            </a:pPr>
            <a:r>
              <a:rPr lang="en"/>
              <a:t>BLR</a:t>
            </a:r>
            <a:endParaRPr/>
          </a:p>
          <a:p>
            <a:pPr indent="0" lvl="0" marL="0" rtl="0" algn="l">
              <a:spcBef>
                <a:spcPts val="600"/>
              </a:spcBef>
              <a:spcAft>
                <a:spcPts val="0"/>
              </a:spcAft>
              <a:buNone/>
            </a:pPr>
            <a:r>
              <a:rPr lang="en"/>
              <a:t>QRZ</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4"/>
          <p:cNvSpPr txBox="1"/>
          <p:nvPr>
            <p:ph type="title"/>
          </p:nvPr>
        </p:nvSpPr>
        <p:spPr>
          <a:xfrm>
            <a:off x="893700" y="205988"/>
            <a:ext cx="6462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Today’s Goals + Agenda</a:t>
            </a:r>
            <a:endParaRPr/>
          </a:p>
        </p:txBody>
      </p:sp>
      <p:sp>
        <p:nvSpPr>
          <p:cNvPr id="98" name="Google Shape;98;p14"/>
          <p:cNvSpPr txBox="1"/>
          <p:nvPr>
            <p:ph idx="1" type="body"/>
          </p:nvPr>
        </p:nvSpPr>
        <p:spPr>
          <a:xfrm>
            <a:off x="893700" y="1373600"/>
            <a:ext cx="7539600" cy="3552300"/>
          </a:xfrm>
          <a:prstGeom prst="rect">
            <a:avLst/>
          </a:prstGeom>
        </p:spPr>
        <p:txBody>
          <a:bodyPr anchorCtr="0" anchor="t" bIns="91425" lIns="91425" spcFirstLastPara="1" rIns="91425" wrap="square" tIns="91425">
            <a:noAutofit/>
          </a:bodyPr>
          <a:lstStyle/>
          <a:p>
            <a:pPr indent="-330200" lvl="0" marL="457200" rtl="0" algn="l">
              <a:spcBef>
                <a:spcPts val="600"/>
              </a:spcBef>
              <a:spcAft>
                <a:spcPts val="0"/>
              </a:spcAft>
              <a:buSzPts val="1600"/>
              <a:buAutoNum type="arabicPeriod"/>
            </a:pPr>
            <a:r>
              <a:rPr b="1" lang="en" sz="1600"/>
              <a:t>LO1: Continue to build a supportive classroom culture &amp; discuss science communication</a:t>
            </a:r>
            <a:endParaRPr b="1" sz="1600"/>
          </a:p>
          <a:p>
            <a:pPr indent="-330200" lvl="1" marL="914400" rtl="0" algn="l">
              <a:spcBef>
                <a:spcPts val="0"/>
              </a:spcBef>
              <a:spcAft>
                <a:spcPts val="0"/>
              </a:spcAft>
              <a:buSzPts val="1600"/>
              <a:buChar char="○"/>
            </a:pPr>
            <a:r>
              <a:rPr lang="en" sz="1600"/>
              <a:t>Discuss Wikipedia profile</a:t>
            </a:r>
            <a:endParaRPr sz="1600"/>
          </a:p>
          <a:p>
            <a:pPr indent="-330200" lvl="1" marL="914400" rtl="0" algn="l">
              <a:spcBef>
                <a:spcPts val="0"/>
              </a:spcBef>
              <a:spcAft>
                <a:spcPts val="0"/>
              </a:spcAft>
              <a:buSzPts val="1600"/>
              <a:buChar char="○"/>
            </a:pPr>
            <a:r>
              <a:rPr lang="en" sz="1600"/>
              <a:t>Discuss a rubric for science summary pieces based off of the ripples article + previous Journal club article</a:t>
            </a:r>
            <a:endParaRPr sz="1600"/>
          </a:p>
          <a:p>
            <a:pPr indent="-330200" lvl="0" marL="457200" rtl="0" algn="l">
              <a:spcBef>
                <a:spcPts val="0"/>
              </a:spcBef>
              <a:spcAft>
                <a:spcPts val="0"/>
              </a:spcAft>
              <a:buSzPts val="1600"/>
              <a:buAutoNum type="arabicPeriod"/>
            </a:pPr>
            <a:r>
              <a:rPr b="1" lang="en" sz="1600"/>
              <a:t>LO2: Describe the basic mechanisms of memory processes</a:t>
            </a:r>
            <a:endParaRPr b="1" sz="1600"/>
          </a:p>
          <a:p>
            <a:pPr indent="-330200" lvl="1" marL="914400" rtl="0" algn="l">
              <a:spcBef>
                <a:spcPts val="0"/>
              </a:spcBef>
              <a:spcAft>
                <a:spcPts val="0"/>
              </a:spcAft>
              <a:buSzPts val="1600"/>
              <a:buChar char="○"/>
            </a:pPr>
            <a:r>
              <a:rPr lang="en" sz="1600"/>
              <a:t>Review LTM: structure material</a:t>
            </a:r>
            <a:endParaRPr sz="1600"/>
          </a:p>
          <a:p>
            <a:pPr indent="-330200" lvl="1" marL="914400" rtl="0" algn="l">
              <a:spcBef>
                <a:spcPts val="0"/>
              </a:spcBef>
              <a:spcAft>
                <a:spcPts val="0"/>
              </a:spcAft>
              <a:buSzPts val="1600"/>
              <a:buChar char="○"/>
            </a:pPr>
            <a:r>
              <a:rPr lang="en" sz="1600"/>
              <a:t>Discuss Goldstein chapter 7 about memory processes</a:t>
            </a:r>
            <a:endParaRPr sz="1600"/>
          </a:p>
          <a:p>
            <a:pPr indent="-330200" lvl="0" marL="457200" rtl="0" algn="l">
              <a:spcBef>
                <a:spcPts val="0"/>
              </a:spcBef>
              <a:spcAft>
                <a:spcPts val="0"/>
              </a:spcAft>
              <a:buSzPts val="1600"/>
              <a:buAutoNum type="arabicPeriod"/>
            </a:pPr>
            <a:r>
              <a:rPr b="1" lang="en" sz="1600"/>
              <a:t>LO3: Summarize and critically analyze academic journal articles</a:t>
            </a:r>
            <a:endParaRPr b="1" sz="1600"/>
          </a:p>
          <a:p>
            <a:pPr indent="-330200" lvl="1" marL="914400" rtl="0" algn="l">
              <a:spcBef>
                <a:spcPts val="0"/>
              </a:spcBef>
              <a:spcAft>
                <a:spcPts val="0"/>
              </a:spcAft>
              <a:buSzPts val="1600"/>
              <a:buChar char="○"/>
            </a:pPr>
            <a:r>
              <a:rPr lang="en" sz="1600"/>
              <a:t>Now that the research has been contextualized on what are considered basic memory processes, how does our previous discussion on WEIRD samples apply here? Are these basic memory principles?</a:t>
            </a:r>
            <a:endParaRPr sz="1600"/>
          </a:p>
          <a:p>
            <a:pPr indent="-330200" lvl="1" marL="914400" rtl="0" algn="l">
              <a:spcBef>
                <a:spcPts val="0"/>
              </a:spcBef>
              <a:spcAft>
                <a:spcPts val="0"/>
              </a:spcAft>
              <a:buSzPts val="1600"/>
              <a:buChar char="○"/>
            </a:pPr>
            <a:r>
              <a:rPr lang="en" sz="1600"/>
              <a:t>What are real-world implications? What are ongoing questions in the memory field?</a:t>
            </a:r>
            <a:endParaRPr sz="1600"/>
          </a:p>
          <a:p>
            <a:pPr indent="0" lvl="0" marL="0" rtl="0" algn="l">
              <a:spcBef>
                <a:spcPts val="600"/>
              </a:spcBef>
              <a:spcAft>
                <a:spcPts val="0"/>
              </a:spcAft>
              <a:buNone/>
            </a:pPr>
            <a:r>
              <a:t/>
            </a:r>
            <a:endParaRPr sz="16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32"/>
          <p:cNvSpPr txBox="1"/>
          <p:nvPr>
            <p:ph type="title"/>
          </p:nvPr>
        </p:nvSpPr>
        <p:spPr>
          <a:xfrm>
            <a:off x="893700" y="205988"/>
            <a:ext cx="6462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Demo: Recall</a:t>
            </a:r>
            <a:endParaRPr/>
          </a:p>
        </p:txBody>
      </p:sp>
      <p:sp>
        <p:nvSpPr>
          <p:cNvPr id="221" name="Google Shape;221;p32"/>
          <p:cNvSpPr txBox="1"/>
          <p:nvPr>
            <p:ph idx="1" type="body"/>
          </p:nvPr>
        </p:nvSpPr>
        <p:spPr>
          <a:xfrm>
            <a:off x="893700" y="1373588"/>
            <a:ext cx="6462600" cy="3552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accent1"/>
              </a:buClr>
              <a:buSzPts val="2400"/>
              <a:buFont typeface="Noto Sans Symbols"/>
              <a:buNone/>
            </a:pPr>
            <a:r>
              <a:rPr lang="en"/>
              <a:t>For the next minute, try to write down as many trigrams you can remember…</a:t>
            </a:r>
            <a:endParaRPr/>
          </a:p>
          <a:p>
            <a:pPr indent="0" lvl="0" marL="0" rtl="0" algn="l">
              <a:spcBef>
                <a:spcPts val="600"/>
              </a:spcBef>
              <a:spcAft>
                <a:spcPts val="0"/>
              </a:spcAft>
              <a:buClr>
                <a:schemeClr val="dk1"/>
              </a:buClr>
              <a:buSzPts val="1100"/>
              <a:buFont typeface="Arial"/>
              <a:buNone/>
            </a:pPr>
            <a:r>
              <a:t/>
            </a:r>
            <a:endParaRPr/>
          </a:p>
          <a:p>
            <a:pPr indent="0" lvl="0" marL="0" rtl="0" algn="l">
              <a:spcBef>
                <a:spcPts val="60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Google Shape;226;p33"/>
          <p:cNvSpPr txBox="1"/>
          <p:nvPr>
            <p:ph type="title"/>
          </p:nvPr>
        </p:nvSpPr>
        <p:spPr>
          <a:xfrm>
            <a:off x="893700" y="205988"/>
            <a:ext cx="6462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Demo: List 2</a:t>
            </a:r>
            <a:endParaRPr/>
          </a:p>
        </p:txBody>
      </p:sp>
      <p:sp>
        <p:nvSpPr>
          <p:cNvPr id="227" name="Google Shape;227;p33"/>
          <p:cNvSpPr txBox="1"/>
          <p:nvPr>
            <p:ph idx="1" type="body"/>
          </p:nvPr>
        </p:nvSpPr>
        <p:spPr>
          <a:xfrm>
            <a:off x="893625" y="1200150"/>
            <a:ext cx="3136800" cy="372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accent1"/>
              </a:buClr>
              <a:buSzPts val="2220"/>
              <a:buFont typeface="Noto Sans Symbols"/>
              <a:buNone/>
            </a:pPr>
            <a:r>
              <a:rPr lang="en"/>
              <a:t>FLL</a:t>
            </a:r>
            <a:endParaRPr/>
          </a:p>
          <a:p>
            <a:pPr indent="0" lvl="0" marL="0" rtl="0" algn="l">
              <a:spcBef>
                <a:spcPts val="600"/>
              </a:spcBef>
              <a:spcAft>
                <a:spcPts val="0"/>
              </a:spcAft>
              <a:buClr>
                <a:schemeClr val="accent1"/>
              </a:buClr>
              <a:buSzPts val="2220"/>
              <a:buFont typeface="Noto Sans Symbols"/>
              <a:buNone/>
            </a:pPr>
            <a:r>
              <a:rPr lang="en"/>
              <a:t>PHX</a:t>
            </a:r>
            <a:endParaRPr/>
          </a:p>
          <a:p>
            <a:pPr indent="0" lvl="0" marL="0" rtl="0" algn="l">
              <a:spcBef>
                <a:spcPts val="600"/>
              </a:spcBef>
              <a:spcAft>
                <a:spcPts val="0"/>
              </a:spcAft>
              <a:buClr>
                <a:schemeClr val="accent1"/>
              </a:buClr>
              <a:buSzPts val="2220"/>
              <a:buFont typeface="Noto Sans Symbols"/>
              <a:buNone/>
            </a:pPr>
            <a:r>
              <a:rPr lang="en"/>
              <a:t>LAS</a:t>
            </a:r>
            <a:endParaRPr/>
          </a:p>
          <a:p>
            <a:pPr indent="0" lvl="0" marL="0" rtl="0" algn="l">
              <a:spcBef>
                <a:spcPts val="600"/>
              </a:spcBef>
              <a:spcAft>
                <a:spcPts val="0"/>
              </a:spcAft>
              <a:buClr>
                <a:schemeClr val="accent1"/>
              </a:buClr>
              <a:buSzPts val="2220"/>
              <a:buFont typeface="Noto Sans Symbols"/>
              <a:buNone/>
            </a:pPr>
            <a:r>
              <a:rPr lang="en"/>
              <a:t>CLT</a:t>
            </a:r>
            <a:endParaRPr/>
          </a:p>
          <a:p>
            <a:pPr indent="0" lvl="0" marL="0" rtl="0" algn="l">
              <a:spcBef>
                <a:spcPts val="600"/>
              </a:spcBef>
              <a:spcAft>
                <a:spcPts val="0"/>
              </a:spcAft>
              <a:buClr>
                <a:schemeClr val="accent1"/>
              </a:buClr>
              <a:buSzPts val="2220"/>
              <a:buFont typeface="Noto Sans Symbols"/>
              <a:buNone/>
            </a:pPr>
            <a:r>
              <a:rPr lang="en"/>
              <a:t>SFO</a:t>
            </a:r>
            <a:endParaRPr/>
          </a:p>
          <a:p>
            <a:pPr indent="0" lvl="0" marL="0" rtl="0" algn="l">
              <a:spcBef>
                <a:spcPts val="600"/>
              </a:spcBef>
              <a:spcAft>
                <a:spcPts val="0"/>
              </a:spcAft>
              <a:buClr>
                <a:schemeClr val="accent1"/>
              </a:buClr>
              <a:buSzPts val="2220"/>
              <a:buFont typeface="Noto Sans Symbols"/>
              <a:buNone/>
            </a:pPr>
            <a:r>
              <a:rPr lang="en"/>
              <a:t>DEN</a:t>
            </a:r>
            <a:endParaRPr/>
          </a:p>
          <a:p>
            <a:pPr indent="0" lvl="0" marL="0" rtl="0" algn="l">
              <a:spcBef>
                <a:spcPts val="600"/>
              </a:spcBef>
              <a:spcAft>
                <a:spcPts val="0"/>
              </a:spcAft>
              <a:buClr>
                <a:schemeClr val="accent1"/>
              </a:buClr>
              <a:buSzPts val="2220"/>
              <a:buFont typeface="Noto Sans Symbols"/>
              <a:buNone/>
            </a:pPr>
            <a:r>
              <a:t/>
            </a:r>
            <a:endParaRPr/>
          </a:p>
          <a:p>
            <a:pPr indent="0" lvl="0" marL="0" rtl="0" algn="l">
              <a:spcBef>
                <a:spcPts val="600"/>
              </a:spcBef>
              <a:spcAft>
                <a:spcPts val="0"/>
              </a:spcAft>
              <a:buClr>
                <a:schemeClr val="dk1"/>
              </a:buClr>
              <a:buSzPts val="1100"/>
              <a:buFont typeface="Arial"/>
              <a:buNone/>
            </a:pPr>
            <a:r>
              <a:t/>
            </a:r>
            <a:endParaRPr/>
          </a:p>
          <a:p>
            <a:pPr indent="0" lvl="0" marL="0" rtl="0" algn="l">
              <a:spcBef>
                <a:spcPts val="600"/>
              </a:spcBef>
              <a:spcAft>
                <a:spcPts val="0"/>
              </a:spcAft>
              <a:buNone/>
            </a:pPr>
            <a:r>
              <a:t/>
            </a:r>
            <a:endParaRPr/>
          </a:p>
        </p:txBody>
      </p:sp>
      <p:sp>
        <p:nvSpPr>
          <p:cNvPr id="228" name="Google Shape;228;p33"/>
          <p:cNvSpPr txBox="1"/>
          <p:nvPr>
            <p:ph idx="2" type="body"/>
          </p:nvPr>
        </p:nvSpPr>
        <p:spPr>
          <a:xfrm>
            <a:off x="4219456" y="1200150"/>
            <a:ext cx="3136800" cy="372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accent1"/>
              </a:buClr>
              <a:buSzPts val="2220"/>
              <a:buFont typeface="Noto Sans Symbols"/>
              <a:buNone/>
            </a:pPr>
            <a:r>
              <a:rPr lang="en"/>
              <a:t>DFW</a:t>
            </a:r>
            <a:endParaRPr/>
          </a:p>
          <a:p>
            <a:pPr indent="0" lvl="0" marL="0" rtl="0" algn="l">
              <a:spcBef>
                <a:spcPts val="600"/>
              </a:spcBef>
              <a:spcAft>
                <a:spcPts val="0"/>
              </a:spcAft>
              <a:buClr>
                <a:schemeClr val="accent1"/>
              </a:buClr>
              <a:buSzPts val="2220"/>
              <a:buFont typeface="Noto Sans Symbols"/>
              <a:buNone/>
            </a:pPr>
            <a:r>
              <a:rPr lang="en"/>
              <a:t>LAX</a:t>
            </a:r>
            <a:endParaRPr/>
          </a:p>
          <a:p>
            <a:pPr indent="0" lvl="0" marL="0" rtl="0" algn="l">
              <a:spcBef>
                <a:spcPts val="600"/>
              </a:spcBef>
              <a:spcAft>
                <a:spcPts val="0"/>
              </a:spcAft>
              <a:buClr>
                <a:schemeClr val="accent1"/>
              </a:buClr>
              <a:buSzPts val="2220"/>
              <a:buFont typeface="Noto Sans Symbols"/>
              <a:buNone/>
            </a:pPr>
            <a:r>
              <a:rPr lang="en"/>
              <a:t>ORD</a:t>
            </a:r>
            <a:endParaRPr/>
          </a:p>
          <a:p>
            <a:pPr indent="0" lvl="0" marL="0" rtl="0" algn="l">
              <a:spcBef>
                <a:spcPts val="600"/>
              </a:spcBef>
              <a:spcAft>
                <a:spcPts val="0"/>
              </a:spcAft>
              <a:buClr>
                <a:schemeClr val="accent1"/>
              </a:buClr>
              <a:buSzPts val="2220"/>
              <a:buFont typeface="Noto Sans Symbols"/>
              <a:buNone/>
            </a:pPr>
            <a:r>
              <a:rPr lang="en"/>
              <a:t>IAD</a:t>
            </a:r>
            <a:endParaRPr/>
          </a:p>
          <a:p>
            <a:pPr indent="0" lvl="0" marL="0" rtl="0" algn="l">
              <a:spcBef>
                <a:spcPts val="600"/>
              </a:spcBef>
              <a:spcAft>
                <a:spcPts val="0"/>
              </a:spcAft>
              <a:buClr>
                <a:schemeClr val="accent1"/>
              </a:buClr>
              <a:buSzPts val="2220"/>
              <a:buFont typeface="Noto Sans Symbols"/>
              <a:buNone/>
            </a:pPr>
            <a:r>
              <a:rPr lang="en"/>
              <a:t>DTW</a:t>
            </a:r>
            <a:endParaRPr/>
          </a:p>
          <a:p>
            <a:pPr indent="0" lvl="0" marL="0" rtl="0" algn="l">
              <a:spcBef>
                <a:spcPts val="600"/>
              </a:spcBef>
              <a:spcAft>
                <a:spcPts val="0"/>
              </a:spcAft>
              <a:buClr>
                <a:schemeClr val="accent1"/>
              </a:buClr>
              <a:buSzPts val="2220"/>
              <a:buFont typeface="Noto Sans Symbols"/>
              <a:buNone/>
            </a:pPr>
            <a:r>
              <a:rPr lang="en"/>
              <a:t>PHL</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Google Shape;233;p34"/>
          <p:cNvSpPr txBox="1"/>
          <p:nvPr>
            <p:ph type="title"/>
          </p:nvPr>
        </p:nvSpPr>
        <p:spPr>
          <a:xfrm>
            <a:off x="893700" y="205988"/>
            <a:ext cx="6462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Demo: Recall</a:t>
            </a:r>
            <a:endParaRPr/>
          </a:p>
        </p:txBody>
      </p:sp>
      <p:sp>
        <p:nvSpPr>
          <p:cNvPr id="234" name="Google Shape;234;p34"/>
          <p:cNvSpPr txBox="1"/>
          <p:nvPr>
            <p:ph idx="1" type="body"/>
          </p:nvPr>
        </p:nvSpPr>
        <p:spPr>
          <a:xfrm>
            <a:off x="893700" y="1373588"/>
            <a:ext cx="6462600" cy="3552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For the next minute, try to write down as many trigrams you can remember…</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Google Shape;239;p35"/>
          <p:cNvSpPr txBox="1"/>
          <p:nvPr>
            <p:ph type="title"/>
          </p:nvPr>
        </p:nvSpPr>
        <p:spPr>
          <a:xfrm>
            <a:off x="893700" y="205988"/>
            <a:ext cx="6462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Demo: List 3</a:t>
            </a:r>
            <a:endParaRPr/>
          </a:p>
        </p:txBody>
      </p:sp>
      <p:sp>
        <p:nvSpPr>
          <p:cNvPr id="240" name="Google Shape;240;p35"/>
          <p:cNvSpPr txBox="1"/>
          <p:nvPr>
            <p:ph idx="1" type="body"/>
          </p:nvPr>
        </p:nvSpPr>
        <p:spPr>
          <a:xfrm>
            <a:off x="893625" y="1200150"/>
            <a:ext cx="3136800" cy="372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accent1"/>
              </a:buClr>
              <a:buSzPts val="2220"/>
              <a:buFont typeface="Noto Sans Symbols"/>
              <a:buNone/>
            </a:pPr>
            <a:r>
              <a:rPr lang="en"/>
              <a:t>YOU</a:t>
            </a:r>
            <a:endParaRPr/>
          </a:p>
          <a:p>
            <a:pPr indent="0" lvl="0" marL="0" rtl="0" algn="l">
              <a:spcBef>
                <a:spcPts val="600"/>
              </a:spcBef>
              <a:spcAft>
                <a:spcPts val="0"/>
              </a:spcAft>
              <a:buClr>
                <a:schemeClr val="accent1"/>
              </a:buClr>
              <a:buSzPts val="2220"/>
              <a:buFont typeface="Noto Sans Symbols"/>
              <a:buNone/>
            </a:pPr>
            <a:r>
              <a:rPr lang="en"/>
              <a:t>HIM</a:t>
            </a:r>
            <a:endParaRPr/>
          </a:p>
          <a:p>
            <a:pPr indent="0" lvl="0" marL="0" rtl="0" algn="l">
              <a:spcBef>
                <a:spcPts val="600"/>
              </a:spcBef>
              <a:spcAft>
                <a:spcPts val="0"/>
              </a:spcAft>
              <a:buClr>
                <a:schemeClr val="accent1"/>
              </a:buClr>
              <a:buSzPts val="2220"/>
              <a:buFont typeface="Noto Sans Symbols"/>
              <a:buNone/>
            </a:pPr>
            <a:r>
              <a:rPr lang="en"/>
              <a:t>HIS</a:t>
            </a:r>
            <a:endParaRPr/>
          </a:p>
          <a:p>
            <a:pPr indent="0" lvl="0" marL="0" rtl="0" algn="l">
              <a:spcBef>
                <a:spcPts val="600"/>
              </a:spcBef>
              <a:spcAft>
                <a:spcPts val="0"/>
              </a:spcAft>
              <a:buClr>
                <a:schemeClr val="accent1"/>
              </a:buClr>
              <a:buSzPts val="2220"/>
              <a:buFont typeface="Noto Sans Symbols"/>
              <a:buNone/>
            </a:pPr>
            <a:r>
              <a:rPr lang="en"/>
              <a:t>MAN</a:t>
            </a:r>
            <a:endParaRPr/>
          </a:p>
          <a:p>
            <a:pPr indent="0" lvl="0" marL="0" rtl="0" algn="l">
              <a:spcBef>
                <a:spcPts val="600"/>
              </a:spcBef>
              <a:spcAft>
                <a:spcPts val="0"/>
              </a:spcAft>
              <a:buClr>
                <a:schemeClr val="accent1"/>
              </a:buClr>
              <a:buSzPts val="2220"/>
              <a:buFont typeface="Noto Sans Symbols"/>
              <a:buNone/>
            </a:pPr>
            <a:r>
              <a:rPr lang="en"/>
              <a:t>HER</a:t>
            </a:r>
            <a:endParaRPr/>
          </a:p>
          <a:p>
            <a:pPr indent="0" lvl="0" marL="0" rtl="0" algn="l">
              <a:spcBef>
                <a:spcPts val="600"/>
              </a:spcBef>
              <a:spcAft>
                <a:spcPts val="0"/>
              </a:spcAft>
              <a:buClr>
                <a:schemeClr val="accent1"/>
              </a:buClr>
              <a:buSzPts val="2220"/>
              <a:buFont typeface="Noto Sans Symbols"/>
              <a:buNone/>
            </a:pPr>
            <a:r>
              <a:rPr lang="en"/>
              <a:t>BOY</a:t>
            </a:r>
            <a:endParaRPr/>
          </a:p>
          <a:p>
            <a:pPr indent="0" lvl="0" marL="0" rtl="0" algn="l">
              <a:spcBef>
                <a:spcPts val="600"/>
              </a:spcBef>
              <a:spcAft>
                <a:spcPts val="0"/>
              </a:spcAft>
              <a:buNone/>
            </a:pPr>
            <a:r>
              <a:t/>
            </a:r>
            <a:endParaRPr/>
          </a:p>
        </p:txBody>
      </p:sp>
      <p:sp>
        <p:nvSpPr>
          <p:cNvPr id="241" name="Google Shape;241;p35"/>
          <p:cNvSpPr txBox="1"/>
          <p:nvPr>
            <p:ph idx="2" type="body"/>
          </p:nvPr>
        </p:nvSpPr>
        <p:spPr>
          <a:xfrm>
            <a:off x="4219456" y="1200150"/>
            <a:ext cx="3136800" cy="372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accent1"/>
              </a:buClr>
              <a:buSzPts val="2220"/>
              <a:buFont typeface="Noto Sans Symbols"/>
              <a:buNone/>
            </a:pPr>
            <a:r>
              <a:rPr lang="en"/>
              <a:t>DAD</a:t>
            </a:r>
            <a:endParaRPr/>
          </a:p>
          <a:p>
            <a:pPr indent="0" lvl="0" marL="0" rtl="0" algn="l">
              <a:spcBef>
                <a:spcPts val="600"/>
              </a:spcBef>
              <a:spcAft>
                <a:spcPts val="0"/>
              </a:spcAft>
              <a:buClr>
                <a:schemeClr val="accent1"/>
              </a:buClr>
              <a:buSzPts val="2220"/>
              <a:buFont typeface="Noto Sans Symbols"/>
              <a:buNone/>
            </a:pPr>
            <a:r>
              <a:rPr lang="en"/>
              <a:t>MOM</a:t>
            </a:r>
            <a:endParaRPr/>
          </a:p>
          <a:p>
            <a:pPr indent="0" lvl="0" marL="0" rtl="0" algn="l">
              <a:spcBef>
                <a:spcPts val="600"/>
              </a:spcBef>
              <a:spcAft>
                <a:spcPts val="0"/>
              </a:spcAft>
              <a:buClr>
                <a:schemeClr val="accent1"/>
              </a:buClr>
              <a:buSzPts val="2220"/>
              <a:buFont typeface="Noto Sans Symbols"/>
              <a:buNone/>
            </a:pPr>
            <a:r>
              <a:rPr lang="en"/>
              <a:t>ALL</a:t>
            </a:r>
            <a:endParaRPr/>
          </a:p>
          <a:p>
            <a:pPr indent="0" lvl="0" marL="0" rtl="0" algn="l">
              <a:spcBef>
                <a:spcPts val="600"/>
              </a:spcBef>
              <a:spcAft>
                <a:spcPts val="0"/>
              </a:spcAft>
              <a:buClr>
                <a:schemeClr val="accent1"/>
              </a:buClr>
              <a:buSzPts val="2220"/>
              <a:buFont typeface="Noto Sans Symbols"/>
              <a:buNone/>
            </a:pPr>
            <a:r>
              <a:rPr lang="en"/>
              <a:t>WHO</a:t>
            </a:r>
            <a:endParaRPr/>
          </a:p>
          <a:p>
            <a:pPr indent="0" lvl="0" marL="0" rtl="0" algn="l">
              <a:spcBef>
                <a:spcPts val="600"/>
              </a:spcBef>
              <a:spcAft>
                <a:spcPts val="0"/>
              </a:spcAft>
              <a:buClr>
                <a:schemeClr val="accent1"/>
              </a:buClr>
              <a:buSzPts val="2220"/>
              <a:buFont typeface="Noto Sans Symbols"/>
              <a:buNone/>
            </a:pPr>
            <a:r>
              <a:rPr lang="en"/>
              <a:t>OLD</a:t>
            </a:r>
            <a:endParaRPr/>
          </a:p>
          <a:p>
            <a:pPr indent="0" lvl="0" marL="0" rtl="0" algn="l">
              <a:spcBef>
                <a:spcPts val="600"/>
              </a:spcBef>
              <a:spcAft>
                <a:spcPts val="0"/>
              </a:spcAft>
              <a:buClr>
                <a:schemeClr val="accent1"/>
              </a:buClr>
              <a:buSzPts val="2220"/>
              <a:buFont typeface="Noto Sans Symbols"/>
              <a:buNone/>
            </a:pPr>
            <a:r>
              <a:rPr lang="en"/>
              <a:t>OUR</a:t>
            </a:r>
            <a:endParaRPr/>
          </a:p>
          <a:p>
            <a:pPr indent="0" lvl="0" marL="0" rtl="0" algn="l">
              <a:spcBef>
                <a:spcPts val="600"/>
              </a:spcBef>
              <a:spcAft>
                <a:spcPts val="0"/>
              </a:spcAft>
              <a:buClr>
                <a:schemeClr val="dk1"/>
              </a:buClr>
              <a:buSzPts val="1100"/>
              <a:buFont typeface="Arial"/>
              <a:buNone/>
            </a:pPr>
            <a:r>
              <a:t/>
            </a:r>
            <a:endParaRPr/>
          </a:p>
          <a:p>
            <a:pPr indent="0" lvl="0" marL="0" rtl="0" algn="l">
              <a:spcBef>
                <a:spcPts val="600"/>
              </a:spcBef>
              <a:spcAft>
                <a:spcPts val="0"/>
              </a:spcAft>
              <a:buClr>
                <a:schemeClr val="dk1"/>
              </a:buClr>
              <a:buSzPts val="1100"/>
              <a:buFont typeface="Arial"/>
              <a:buNone/>
            </a:pPr>
            <a:r>
              <a:t/>
            </a:r>
            <a:endParaRPr/>
          </a:p>
          <a:p>
            <a:pPr indent="0" lvl="0" marL="0" rtl="0" algn="l">
              <a:spcBef>
                <a:spcPts val="60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Google Shape;246;p36"/>
          <p:cNvSpPr txBox="1"/>
          <p:nvPr>
            <p:ph type="title"/>
          </p:nvPr>
        </p:nvSpPr>
        <p:spPr>
          <a:xfrm>
            <a:off x="893700" y="205988"/>
            <a:ext cx="6462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Demo: Recall</a:t>
            </a:r>
            <a:endParaRPr/>
          </a:p>
        </p:txBody>
      </p:sp>
      <p:sp>
        <p:nvSpPr>
          <p:cNvPr id="247" name="Google Shape;247;p36"/>
          <p:cNvSpPr txBox="1"/>
          <p:nvPr>
            <p:ph idx="1" type="body"/>
          </p:nvPr>
        </p:nvSpPr>
        <p:spPr>
          <a:xfrm>
            <a:off x="893700" y="1373588"/>
            <a:ext cx="6462600" cy="3552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For the next minute, try to write down as many trigrams you can remember…</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Google Shape;252;p37"/>
          <p:cNvSpPr txBox="1"/>
          <p:nvPr>
            <p:ph type="title"/>
          </p:nvPr>
        </p:nvSpPr>
        <p:spPr>
          <a:xfrm>
            <a:off x="893700" y="205988"/>
            <a:ext cx="6462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Check Your Answers</a:t>
            </a:r>
            <a:endParaRPr/>
          </a:p>
        </p:txBody>
      </p:sp>
      <p:sp>
        <p:nvSpPr>
          <p:cNvPr id="253" name="Google Shape;253;p37"/>
          <p:cNvSpPr txBox="1"/>
          <p:nvPr>
            <p:ph idx="1" type="body"/>
          </p:nvPr>
        </p:nvSpPr>
        <p:spPr>
          <a:xfrm>
            <a:off x="893700" y="819150"/>
            <a:ext cx="2371200" cy="372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accent1"/>
              </a:buClr>
              <a:buSzPts val="1920"/>
              <a:buFont typeface="Noto Sans Symbols"/>
              <a:buNone/>
            </a:pPr>
            <a:r>
              <a:rPr lang="en"/>
              <a:t>LIST 1</a:t>
            </a:r>
            <a:endParaRPr/>
          </a:p>
          <a:p>
            <a:pPr indent="0" lvl="0" marL="0" rtl="0" algn="l">
              <a:spcBef>
                <a:spcPts val="600"/>
              </a:spcBef>
              <a:spcAft>
                <a:spcPts val="0"/>
              </a:spcAft>
              <a:buClr>
                <a:schemeClr val="accent1"/>
              </a:buClr>
              <a:buSzPts val="1920"/>
              <a:buFont typeface="Noto Sans Symbols"/>
              <a:buNone/>
            </a:pPr>
            <a:r>
              <a:t/>
            </a:r>
            <a:endParaRPr/>
          </a:p>
          <a:p>
            <a:pPr indent="0" lvl="0" marL="0" rtl="0" algn="l">
              <a:spcBef>
                <a:spcPts val="600"/>
              </a:spcBef>
              <a:spcAft>
                <a:spcPts val="0"/>
              </a:spcAft>
              <a:buClr>
                <a:schemeClr val="accent1"/>
              </a:buClr>
              <a:buSzPts val="1920"/>
              <a:buFont typeface="Noto Sans Symbols"/>
              <a:buNone/>
            </a:pPr>
            <a:r>
              <a:rPr lang="en"/>
              <a:t>CYB</a:t>
            </a:r>
            <a:endParaRPr/>
          </a:p>
          <a:p>
            <a:pPr indent="0" lvl="0" marL="0" rtl="0" algn="l">
              <a:spcBef>
                <a:spcPts val="600"/>
              </a:spcBef>
              <a:spcAft>
                <a:spcPts val="0"/>
              </a:spcAft>
              <a:buClr>
                <a:schemeClr val="accent1"/>
              </a:buClr>
              <a:buSzPts val="1920"/>
              <a:buFont typeface="Noto Sans Symbols"/>
              <a:buNone/>
            </a:pPr>
            <a:r>
              <a:rPr lang="en"/>
              <a:t>WSP</a:t>
            </a:r>
            <a:endParaRPr/>
          </a:p>
          <a:p>
            <a:pPr indent="0" lvl="0" marL="0" rtl="0" algn="l">
              <a:spcBef>
                <a:spcPts val="600"/>
              </a:spcBef>
              <a:spcAft>
                <a:spcPts val="0"/>
              </a:spcAft>
              <a:buClr>
                <a:schemeClr val="accent1"/>
              </a:buClr>
              <a:buSzPts val="1920"/>
              <a:buFont typeface="Noto Sans Symbols"/>
              <a:buNone/>
            </a:pPr>
            <a:r>
              <a:rPr lang="en"/>
              <a:t>LXK</a:t>
            </a:r>
            <a:endParaRPr/>
          </a:p>
          <a:p>
            <a:pPr indent="0" lvl="0" marL="0" rtl="0" algn="l">
              <a:spcBef>
                <a:spcPts val="600"/>
              </a:spcBef>
              <a:spcAft>
                <a:spcPts val="0"/>
              </a:spcAft>
              <a:buClr>
                <a:schemeClr val="accent1"/>
              </a:buClr>
              <a:buSzPts val="1920"/>
              <a:buFont typeface="Noto Sans Symbols"/>
              <a:buNone/>
            </a:pPr>
            <a:r>
              <a:rPr lang="en"/>
              <a:t>TPR</a:t>
            </a:r>
            <a:endParaRPr/>
          </a:p>
          <a:p>
            <a:pPr indent="0" lvl="0" marL="0" rtl="0" algn="l">
              <a:spcBef>
                <a:spcPts val="600"/>
              </a:spcBef>
              <a:spcAft>
                <a:spcPts val="0"/>
              </a:spcAft>
              <a:buClr>
                <a:schemeClr val="accent1"/>
              </a:buClr>
              <a:buSzPts val="1920"/>
              <a:buFont typeface="Noto Sans Symbols"/>
              <a:buNone/>
            </a:pPr>
            <a:r>
              <a:rPr lang="en"/>
              <a:t>SSS</a:t>
            </a:r>
            <a:endParaRPr/>
          </a:p>
          <a:p>
            <a:pPr indent="0" lvl="0" marL="0" rtl="0" algn="l">
              <a:spcBef>
                <a:spcPts val="600"/>
              </a:spcBef>
              <a:spcAft>
                <a:spcPts val="0"/>
              </a:spcAft>
              <a:buClr>
                <a:schemeClr val="accent1"/>
              </a:buClr>
              <a:buSzPts val="1920"/>
              <a:buFont typeface="Noto Sans Symbols"/>
              <a:buNone/>
            </a:pPr>
            <a:r>
              <a:rPr lang="en"/>
              <a:t>DRW</a:t>
            </a:r>
            <a:endParaRPr/>
          </a:p>
          <a:p>
            <a:pPr indent="0" lvl="0" marL="0" rtl="0" algn="l">
              <a:spcBef>
                <a:spcPts val="600"/>
              </a:spcBef>
              <a:spcAft>
                <a:spcPts val="0"/>
              </a:spcAft>
              <a:buClr>
                <a:schemeClr val="accent1"/>
              </a:buClr>
              <a:buSzPts val="1920"/>
              <a:buFont typeface="Noto Sans Symbols"/>
              <a:buNone/>
            </a:pPr>
            <a:r>
              <a:rPr lang="en"/>
              <a:t>JPL</a:t>
            </a:r>
            <a:endParaRPr/>
          </a:p>
          <a:p>
            <a:pPr indent="0" lvl="0" marL="0" rtl="0" algn="l">
              <a:spcBef>
                <a:spcPts val="600"/>
              </a:spcBef>
              <a:spcAft>
                <a:spcPts val="0"/>
              </a:spcAft>
              <a:buClr>
                <a:schemeClr val="accent1"/>
              </a:buClr>
              <a:buSzPts val="1920"/>
              <a:buFont typeface="Noto Sans Symbols"/>
              <a:buNone/>
            </a:pPr>
            <a:r>
              <a:rPr lang="en"/>
              <a:t>CLT</a:t>
            </a:r>
            <a:endParaRPr/>
          </a:p>
          <a:p>
            <a:pPr indent="0" lvl="0" marL="0" rtl="0" algn="l">
              <a:spcBef>
                <a:spcPts val="600"/>
              </a:spcBef>
              <a:spcAft>
                <a:spcPts val="0"/>
              </a:spcAft>
              <a:buClr>
                <a:schemeClr val="accent1"/>
              </a:buClr>
              <a:buSzPts val="1920"/>
              <a:buFont typeface="Noto Sans Symbols"/>
              <a:buNone/>
            </a:pPr>
            <a:r>
              <a:rPr lang="en"/>
              <a:t>MSY</a:t>
            </a:r>
            <a:endParaRPr/>
          </a:p>
          <a:p>
            <a:pPr indent="0" lvl="0" marL="0" rtl="0" algn="l">
              <a:spcBef>
                <a:spcPts val="600"/>
              </a:spcBef>
              <a:spcAft>
                <a:spcPts val="0"/>
              </a:spcAft>
              <a:buClr>
                <a:schemeClr val="accent1"/>
              </a:buClr>
              <a:buSzPts val="1920"/>
              <a:buFont typeface="Noto Sans Symbols"/>
              <a:buNone/>
            </a:pPr>
            <a:r>
              <a:rPr lang="en"/>
              <a:t>CLA</a:t>
            </a:r>
            <a:endParaRPr/>
          </a:p>
          <a:p>
            <a:pPr indent="0" lvl="0" marL="0" rtl="0" algn="l">
              <a:spcBef>
                <a:spcPts val="600"/>
              </a:spcBef>
              <a:spcAft>
                <a:spcPts val="0"/>
              </a:spcAft>
              <a:buClr>
                <a:schemeClr val="accent1"/>
              </a:buClr>
              <a:buSzPts val="1920"/>
              <a:buFont typeface="Noto Sans Symbols"/>
              <a:buNone/>
            </a:pPr>
            <a:r>
              <a:rPr lang="en"/>
              <a:t>BLR</a:t>
            </a:r>
            <a:endParaRPr/>
          </a:p>
          <a:p>
            <a:pPr indent="0" lvl="0" marL="0" rtl="0" algn="l">
              <a:spcBef>
                <a:spcPts val="600"/>
              </a:spcBef>
              <a:spcAft>
                <a:spcPts val="0"/>
              </a:spcAft>
              <a:buClr>
                <a:schemeClr val="accent1"/>
              </a:buClr>
              <a:buSzPts val="1920"/>
              <a:buFont typeface="Noto Sans Symbols"/>
              <a:buNone/>
            </a:pPr>
            <a:r>
              <a:rPr lang="en"/>
              <a:t>QRZ</a:t>
            </a:r>
            <a:endParaRPr/>
          </a:p>
          <a:p>
            <a:pPr indent="0" lvl="0" marL="0" rtl="0" algn="l">
              <a:spcBef>
                <a:spcPts val="600"/>
              </a:spcBef>
              <a:spcAft>
                <a:spcPts val="0"/>
              </a:spcAft>
              <a:buClr>
                <a:schemeClr val="accent1"/>
              </a:buClr>
              <a:buSzPts val="1920"/>
              <a:buFont typeface="Noto Sans Symbols"/>
              <a:buNone/>
            </a:pPr>
            <a:r>
              <a:t/>
            </a:r>
            <a:endParaRPr/>
          </a:p>
          <a:p>
            <a:pPr indent="0" lvl="0" marL="0" rtl="0" algn="l">
              <a:spcBef>
                <a:spcPts val="600"/>
              </a:spcBef>
              <a:spcAft>
                <a:spcPts val="0"/>
              </a:spcAft>
              <a:buNone/>
            </a:pPr>
            <a:r>
              <a:t/>
            </a:r>
            <a:endParaRPr/>
          </a:p>
        </p:txBody>
      </p:sp>
      <p:sp>
        <p:nvSpPr>
          <p:cNvPr id="254" name="Google Shape;254;p37"/>
          <p:cNvSpPr txBox="1"/>
          <p:nvPr>
            <p:ph idx="2" type="body"/>
          </p:nvPr>
        </p:nvSpPr>
        <p:spPr>
          <a:xfrm>
            <a:off x="3386404" y="819150"/>
            <a:ext cx="2371200" cy="372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accent1"/>
              </a:buClr>
              <a:buSzPts val="1920"/>
              <a:buFont typeface="Noto Sans Symbols"/>
              <a:buNone/>
            </a:pPr>
            <a:r>
              <a:rPr lang="en"/>
              <a:t>LIST 2</a:t>
            </a:r>
            <a:endParaRPr/>
          </a:p>
          <a:p>
            <a:pPr indent="0" lvl="0" marL="0" rtl="0" algn="l">
              <a:spcBef>
                <a:spcPts val="600"/>
              </a:spcBef>
              <a:spcAft>
                <a:spcPts val="0"/>
              </a:spcAft>
              <a:buClr>
                <a:schemeClr val="accent1"/>
              </a:buClr>
              <a:buSzPts val="1920"/>
              <a:buFont typeface="Noto Sans Symbols"/>
              <a:buNone/>
            </a:pPr>
            <a:r>
              <a:t/>
            </a:r>
            <a:endParaRPr/>
          </a:p>
          <a:p>
            <a:pPr indent="0" lvl="0" marL="0" rtl="0" algn="l">
              <a:spcBef>
                <a:spcPts val="600"/>
              </a:spcBef>
              <a:spcAft>
                <a:spcPts val="0"/>
              </a:spcAft>
              <a:buClr>
                <a:schemeClr val="accent1"/>
              </a:buClr>
              <a:buSzPts val="1920"/>
              <a:buFont typeface="Noto Sans Symbols"/>
              <a:buNone/>
            </a:pPr>
            <a:r>
              <a:rPr lang="en"/>
              <a:t>FLL</a:t>
            </a:r>
            <a:endParaRPr/>
          </a:p>
          <a:p>
            <a:pPr indent="0" lvl="0" marL="0" rtl="0" algn="l">
              <a:spcBef>
                <a:spcPts val="600"/>
              </a:spcBef>
              <a:spcAft>
                <a:spcPts val="0"/>
              </a:spcAft>
              <a:buClr>
                <a:schemeClr val="accent1"/>
              </a:buClr>
              <a:buSzPts val="1920"/>
              <a:buFont typeface="Noto Sans Symbols"/>
              <a:buNone/>
            </a:pPr>
            <a:r>
              <a:rPr lang="en"/>
              <a:t>PHX</a:t>
            </a:r>
            <a:endParaRPr/>
          </a:p>
          <a:p>
            <a:pPr indent="0" lvl="0" marL="0" rtl="0" algn="l">
              <a:spcBef>
                <a:spcPts val="600"/>
              </a:spcBef>
              <a:spcAft>
                <a:spcPts val="0"/>
              </a:spcAft>
              <a:buClr>
                <a:schemeClr val="accent1"/>
              </a:buClr>
              <a:buSzPts val="1920"/>
              <a:buFont typeface="Noto Sans Symbols"/>
              <a:buNone/>
            </a:pPr>
            <a:r>
              <a:rPr lang="en"/>
              <a:t>LAS</a:t>
            </a:r>
            <a:endParaRPr/>
          </a:p>
          <a:p>
            <a:pPr indent="0" lvl="0" marL="0" rtl="0" algn="l">
              <a:spcBef>
                <a:spcPts val="600"/>
              </a:spcBef>
              <a:spcAft>
                <a:spcPts val="0"/>
              </a:spcAft>
              <a:buClr>
                <a:schemeClr val="accent1"/>
              </a:buClr>
              <a:buSzPts val="1920"/>
              <a:buFont typeface="Noto Sans Symbols"/>
              <a:buNone/>
            </a:pPr>
            <a:r>
              <a:rPr lang="en"/>
              <a:t>CLT</a:t>
            </a:r>
            <a:endParaRPr/>
          </a:p>
          <a:p>
            <a:pPr indent="0" lvl="0" marL="0" rtl="0" algn="l">
              <a:spcBef>
                <a:spcPts val="600"/>
              </a:spcBef>
              <a:spcAft>
                <a:spcPts val="0"/>
              </a:spcAft>
              <a:buClr>
                <a:schemeClr val="accent1"/>
              </a:buClr>
              <a:buSzPts val="1920"/>
              <a:buFont typeface="Noto Sans Symbols"/>
              <a:buNone/>
            </a:pPr>
            <a:r>
              <a:rPr lang="en"/>
              <a:t>SFO</a:t>
            </a:r>
            <a:endParaRPr/>
          </a:p>
          <a:p>
            <a:pPr indent="0" lvl="0" marL="0" rtl="0" algn="l">
              <a:spcBef>
                <a:spcPts val="600"/>
              </a:spcBef>
              <a:spcAft>
                <a:spcPts val="0"/>
              </a:spcAft>
              <a:buClr>
                <a:schemeClr val="accent1"/>
              </a:buClr>
              <a:buSzPts val="1920"/>
              <a:buFont typeface="Noto Sans Symbols"/>
              <a:buNone/>
            </a:pPr>
            <a:r>
              <a:rPr lang="en"/>
              <a:t>DEN</a:t>
            </a:r>
            <a:endParaRPr/>
          </a:p>
          <a:p>
            <a:pPr indent="0" lvl="0" marL="0" rtl="0" algn="l">
              <a:spcBef>
                <a:spcPts val="600"/>
              </a:spcBef>
              <a:spcAft>
                <a:spcPts val="0"/>
              </a:spcAft>
              <a:buClr>
                <a:schemeClr val="accent1"/>
              </a:buClr>
              <a:buSzPts val="1920"/>
              <a:buFont typeface="Noto Sans Symbols"/>
              <a:buNone/>
            </a:pPr>
            <a:r>
              <a:rPr lang="en"/>
              <a:t>DFW</a:t>
            </a:r>
            <a:endParaRPr/>
          </a:p>
          <a:p>
            <a:pPr indent="0" lvl="0" marL="0" rtl="0" algn="l">
              <a:spcBef>
                <a:spcPts val="600"/>
              </a:spcBef>
              <a:spcAft>
                <a:spcPts val="0"/>
              </a:spcAft>
              <a:buClr>
                <a:schemeClr val="accent1"/>
              </a:buClr>
              <a:buSzPts val="1920"/>
              <a:buFont typeface="Noto Sans Symbols"/>
              <a:buNone/>
            </a:pPr>
            <a:r>
              <a:rPr lang="en"/>
              <a:t>LAX</a:t>
            </a:r>
            <a:endParaRPr/>
          </a:p>
          <a:p>
            <a:pPr indent="0" lvl="0" marL="0" rtl="0" algn="l">
              <a:spcBef>
                <a:spcPts val="600"/>
              </a:spcBef>
              <a:spcAft>
                <a:spcPts val="0"/>
              </a:spcAft>
              <a:buClr>
                <a:schemeClr val="accent1"/>
              </a:buClr>
              <a:buSzPts val="1920"/>
              <a:buFont typeface="Noto Sans Symbols"/>
              <a:buNone/>
            </a:pPr>
            <a:r>
              <a:rPr lang="en"/>
              <a:t>ORD</a:t>
            </a:r>
            <a:endParaRPr/>
          </a:p>
          <a:p>
            <a:pPr indent="0" lvl="0" marL="0" rtl="0" algn="l">
              <a:spcBef>
                <a:spcPts val="600"/>
              </a:spcBef>
              <a:spcAft>
                <a:spcPts val="0"/>
              </a:spcAft>
              <a:buClr>
                <a:schemeClr val="accent1"/>
              </a:buClr>
              <a:buSzPts val="1920"/>
              <a:buFont typeface="Noto Sans Symbols"/>
              <a:buNone/>
            </a:pPr>
            <a:r>
              <a:rPr lang="en"/>
              <a:t>IAD</a:t>
            </a:r>
            <a:endParaRPr/>
          </a:p>
          <a:p>
            <a:pPr indent="0" lvl="0" marL="0" rtl="0" algn="l">
              <a:spcBef>
                <a:spcPts val="600"/>
              </a:spcBef>
              <a:spcAft>
                <a:spcPts val="0"/>
              </a:spcAft>
              <a:buClr>
                <a:schemeClr val="accent1"/>
              </a:buClr>
              <a:buSzPts val="1920"/>
              <a:buFont typeface="Noto Sans Symbols"/>
              <a:buNone/>
            </a:pPr>
            <a:r>
              <a:rPr lang="en"/>
              <a:t>DTW</a:t>
            </a:r>
            <a:endParaRPr/>
          </a:p>
          <a:p>
            <a:pPr indent="0" lvl="0" marL="0" rtl="0" algn="l">
              <a:spcBef>
                <a:spcPts val="600"/>
              </a:spcBef>
              <a:spcAft>
                <a:spcPts val="0"/>
              </a:spcAft>
              <a:buClr>
                <a:schemeClr val="accent1"/>
              </a:buClr>
              <a:buSzPts val="1920"/>
              <a:buFont typeface="Noto Sans Symbols"/>
              <a:buNone/>
            </a:pPr>
            <a:r>
              <a:rPr lang="en"/>
              <a:t>PHL</a:t>
            </a:r>
            <a:endParaRPr/>
          </a:p>
          <a:p>
            <a:pPr indent="0" lvl="0" marL="0" rtl="0" algn="l">
              <a:spcBef>
                <a:spcPts val="600"/>
              </a:spcBef>
              <a:spcAft>
                <a:spcPts val="0"/>
              </a:spcAft>
              <a:buClr>
                <a:schemeClr val="dk1"/>
              </a:buClr>
              <a:buSzPts val="1100"/>
              <a:buFont typeface="Arial"/>
              <a:buNone/>
            </a:pPr>
            <a:r>
              <a:t/>
            </a:r>
            <a:endParaRPr/>
          </a:p>
          <a:p>
            <a:pPr indent="0" lvl="0" marL="0" rtl="0" algn="l">
              <a:spcBef>
                <a:spcPts val="600"/>
              </a:spcBef>
              <a:spcAft>
                <a:spcPts val="0"/>
              </a:spcAft>
              <a:buNone/>
            </a:pPr>
            <a:r>
              <a:t/>
            </a:r>
            <a:endParaRPr/>
          </a:p>
        </p:txBody>
      </p:sp>
      <p:sp>
        <p:nvSpPr>
          <p:cNvPr id="255" name="Google Shape;255;p37"/>
          <p:cNvSpPr txBox="1"/>
          <p:nvPr>
            <p:ph idx="3" type="body"/>
          </p:nvPr>
        </p:nvSpPr>
        <p:spPr>
          <a:xfrm>
            <a:off x="5879107" y="819150"/>
            <a:ext cx="2371200" cy="372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accent1"/>
              </a:buClr>
              <a:buSzPts val="1920"/>
              <a:buFont typeface="Noto Sans Symbols"/>
              <a:buNone/>
            </a:pPr>
            <a:r>
              <a:rPr lang="en"/>
              <a:t>LIST 3</a:t>
            </a:r>
            <a:endParaRPr/>
          </a:p>
          <a:p>
            <a:pPr indent="0" lvl="0" marL="0" rtl="0" algn="l">
              <a:spcBef>
                <a:spcPts val="600"/>
              </a:spcBef>
              <a:spcAft>
                <a:spcPts val="0"/>
              </a:spcAft>
              <a:buClr>
                <a:schemeClr val="accent1"/>
              </a:buClr>
              <a:buSzPts val="1920"/>
              <a:buFont typeface="Noto Sans Symbols"/>
              <a:buNone/>
            </a:pPr>
            <a:r>
              <a:t/>
            </a:r>
            <a:endParaRPr/>
          </a:p>
          <a:p>
            <a:pPr indent="0" lvl="0" marL="0" rtl="0" algn="l">
              <a:spcBef>
                <a:spcPts val="600"/>
              </a:spcBef>
              <a:spcAft>
                <a:spcPts val="0"/>
              </a:spcAft>
              <a:buClr>
                <a:schemeClr val="accent1"/>
              </a:buClr>
              <a:buSzPts val="1920"/>
              <a:buFont typeface="Noto Sans Symbols"/>
              <a:buNone/>
            </a:pPr>
            <a:r>
              <a:rPr lang="en"/>
              <a:t>YOU</a:t>
            </a:r>
            <a:endParaRPr/>
          </a:p>
          <a:p>
            <a:pPr indent="0" lvl="0" marL="0" rtl="0" algn="l">
              <a:spcBef>
                <a:spcPts val="600"/>
              </a:spcBef>
              <a:spcAft>
                <a:spcPts val="0"/>
              </a:spcAft>
              <a:buClr>
                <a:schemeClr val="accent1"/>
              </a:buClr>
              <a:buSzPts val="1920"/>
              <a:buFont typeface="Noto Sans Symbols"/>
              <a:buNone/>
            </a:pPr>
            <a:r>
              <a:rPr lang="en"/>
              <a:t>HIM</a:t>
            </a:r>
            <a:endParaRPr/>
          </a:p>
          <a:p>
            <a:pPr indent="0" lvl="0" marL="0" rtl="0" algn="l">
              <a:spcBef>
                <a:spcPts val="600"/>
              </a:spcBef>
              <a:spcAft>
                <a:spcPts val="0"/>
              </a:spcAft>
              <a:buClr>
                <a:schemeClr val="accent1"/>
              </a:buClr>
              <a:buSzPts val="1920"/>
              <a:buFont typeface="Noto Sans Symbols"/>
              <a:buNone/>
            </a:pPr>
            <a:r>
              <a:rPr lang="en"/>
              <a:t>HIS</a:t>
            </a:r>
            <a:endParaRPr/>
          </a:p>
          <a:p>
            <a:pPr indent="0" lvl="0" marL="0" rtl="0" algn="l">
              <a:spcBef>
                <a:spcPts val="600"/>
              </a:spcBef>
              <a:spcAft>
                <a:spcPts val="0"/>
              </a:spcAft>
              <a:buClr>
                <a:schemeClr val="accent1"/>
              </a:buClr>
              <a:buSzPts val="1920"/>
              <a:buFont typeface="Noto Sans Symbols"/>
              <a:buNone/>
            </a:pPr>
            <a:r>
              <a:rPr lang="en"/>
              <a:t>MAN</a:t>
            </a:r>
            <a:endParaRPr/>
          </a:p>
          <a:p>
            <a:pPr indent="0" lvl="0" marL="0" rtl="0" algn="l">
              <a:spcBef>
                <a:spcPts val="600"/>
              </a:spcBef>
              <a:spcAft>
                <a:spcPts val="0"/>
              </a:spcAft>
              <a:buClr>
                <a:schemeClr val="accent1"/>
              </a:buClr>
              <a:buSzPts val="1920"/>
              <a:buFont typeface="Noto Sans Symbols"/>
              <a:buNone/>
            </a:pPr>
            <a:r>
              <a:rPr lang="en"/>
              <a:t>HER</a:t>
            </a:r>
            <a:endParaRPr/>
          </a:p>
          <a:p>
            <a:pPr indent="0" lvl="0" marL="0" rtl="0" algn="l">
              <a:spcBef>
                <a:spcPts val="600"/>
              </a:spcBef>
              <a:spcAft>
                <a:spcPts val="0"/>
              </a:spcAft>
              <a:buClr>
                <a:schemeClr val="accent1"/>
              </a:buClr>
              <a:buSzPts val="1920"/>
              <a:buFont typeface="Noto Sans Symbols"/>
              <a:buNone/>
            </a:pPr>
            <a:r>
              <a:rPr lang="en"/>
              <a:t>BOY</a:t>
            </a:r>
            <a:endParaRPr/>
          </a:p>
          <a:p>
            <a:pPr indent="0" lvl="0" marL="0" rtl="0" algn="l">
              <a:spcBef>
                <a:spcPts val="600"/>
              </a:spcBef>
              <a:spcAft>
                <a:spcPts val="0"/>
              </a:spcAft>
              <a:buClr>
                <a:schemeClr val="accent1"/>
              </a:buClr>
              <a:buSzPts val="1920"/>
              <a:buFont typeface="Noto Sans Symbols"/>
              <a:buNone/>
            </a:pPr>
            <a:r>
              <a:rPr lang="en"/>
              <a:t>DAD</a:t>
            </a:r>
            <a:endParaRPr/>
          </a:p>
          <a:p>
            <a:pPr indent="0" lvl="0" marL="0" rtl="0" algn="l">
              <a:spcBef>
                <a:spcPts val="600"/>
              </a:spcBef>
              <a:spcAft>
                <a:spcPts val="0"/>
              </a:spcAft>
              <a:buClr>
                <a:schemeClr val="accent1"/>
              </a:buClr>
              <a:buSzPts val="1920"/>
              <a:buFont typeface="Noto Sans Symbols"/>
              <a:buNone/>
            </a:pPr>
            <a:r>
              <a:rPr lang="en"/>
              <a:t>MOM</a:t>
            </a:r>
            <a:endParaRPr/>
          </a:p>
          <a:p>
            <a:pPr indent="0" lvl="0" marL="0" rtl="0" algn="l">
              <a:spcBef>
                <a:spcPts val="600"/>
              </a:spcBef>
              <a:spcAft>
                <a:spcPts val="0"/>
              </a:spcAft>
              <a:buClr>
                <a:schemeClr val="accent1"/>
              </a:buClr>
              <a:buSzPts val="1920"/>
              <a:buFont typeface="Noto Sans Symbols"/>
              <a:buNone/>
            </a:pPr>
            <a:r>
              <a:rPr lang="en"/>
              <a:t>ALL</a:t>
            </a:r>
            <a:endParaRPr/>
          </a:p>
          <a:p>
            <a:pPr indent="0" lvl="0" marL="0" rtl="0" algn="l">
              <a:spcBef>
                <a:spcPts val="600"/>
              </a:spcBef>
              <a:spcAft>
                <a:spcPts val="0"/>
              </a:spcAft>
              <a:buClr>
                <a:schemeClr val="accent1"/>
              </a:buClr>
              <a:buSzPts val="1920"/>
              <a:buFont typeface="Noto Sans Symbols"/>
              <a:buNone/>
            </a:pPr>
            <a:r>
              <a:rPr lang="en"/>
              <a:t>WHO</a:t>
            </a:r>
            <a:endParaRPr/>
          </a:p>
          <a:p>
            <a:pPr indent="0" lvl="0" marL="0" rtl="0" algn="l">
              <a:spcBef>
                <a:spcPts val="600"/>
              </a:spcBef>
              <a:spcAft>
                <a:spcPts val="0"/>
              </a:spcAft>
              <a:buClr>
                <a:schemeClr val="accent1"/>
              </a:buClr>
              <a:buSzPts val="1920"/>
              <a:buFont typeface="Noto Sans Symbols"/>
              <a:buNone/>
            </a:pPr>
            <a:r>
              <a:rPr lang="en"/>
              <a:t>OLD</a:t>
            </a:r>
            <a:endParaRPr/>
          </a:p>
          <a:p>
            <a:pPr indent="0" lvl="0" marL="0" rtl="0" algn="l">
              <a:spcBef>
                <a:spcPts val="600"/>
              </a:spcBef>
              <a:spcAft>
                <a:spcPts val="0"/>
              </a:spcAft>
              <a:buClr>
                <a:schemeClr val="accent1"/>
              </a:buClr>
              <a:buSzPts val="1920"/>
              <a:buFont typeface="Noto Sans Symbols"/>
              <a:buNone/>
            </a:pPr>
            <a:r>
              <a:rPr lang="en"/>
              <a:t>OUR</a:t>
            </a:r>
            <a:endParaRPr/>
          </a:p>
          <a:p>
            <a:pPr indent="0" lvl="0" marL="0" rtl="0" algn="l">
              <a:spcBef>
                <a:spcPts val="60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Google Shape;260;p38"/>
          <p:cNvSpPr txBox="1"/>
          <p:nvPr>
            <p:ph type="title"/>
          </p:nvPr>
        </p:nvSpPr>
        <p:spPr>
          <a:xfrm>
            <a:off x="893700" y="205988"/>
            <a:ext cx="6462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Thoughts on the Demo?</a:t>
            </a:r>
            <a:endParaRPr/>
          </a:p>
        </p:txBody>
      </p:sp>
      <p:sp>
        <p:nvSpPr>
          <p:cNvPr id="261" name="Google Shape;261;p38"/>
          <p:cNvSpPr txBox="1"/>
          <p:nvPr>
            <p:ph idx="1" type="body"/>
          </p:nvPr>
        </p:nvSpPr>
        <p:spPr>
          <a:xfrm>
            <a:off x="893700" y="1373588"/>
            <a:ext cx="6462600" cy="3552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sz="2400"/>
              <a:t>Which list did you remember the best? (Include both # of correct &amp; incorrect responses)</a:t>
            </a:r>
            <a:endParaRPr sz="2400"/>
          </a:p>
          <a:p>
            <a:pPr indent="0" lvl="0" marL="0" rtl="0" algn="l">
              <a:spcBef>
                <a:spcPts val="600"/>
              </a:spcBef>
              <a:spcAft>
                <a:spcPts val="0"/>
              </a:spcAft>
              <a:buClr>
                <a:schemeClr val="dk1"/>
              </a:buClr>
              <a:buSzPts val="1100"/>
              <a:buFont typeface="Arial"/>
              <a:buNone/>
            </a:pPr>
            <a:r>
              <a:t/>
            </a:r>
            <a:endParaRPr sz="2400"/>
          </a:p>
          <a:p>
            <a:pPr indent="0" lvl="0" marL="0" rtl="0" algn="l">
              <a:spcBef>
                <a:spcPts val="600"/>
              </a:spcBef>
              <a:spcAft>
                <a:spcPts val="0"/>
              </a:spcAft>
              <a:buClr>
                <a:schemeClr val="dk1"/>
              </a:buClr>
              <a:buSzPts val="1100"/>
              <a:buFont typeface="Arial"/>
              <a:buNone/>
            </a:pPr>
            <a:r>
              <a:rPr lang="en" sz="2400"/>
              <a:t>Why do you think that might be?</a:t>
            </a:r>
            <a:endParaRPr sz="2400"/>
          </a:p>
          <a:p>
            <a:pPr indent="0" lvl="0" marL="0" rtl="0" algn="l">
              <a:spcBef>
                <a:spcPts val="600"/>
              </a:spcBef>
              <a:spcAft>
                <a:spcPts val="0"/>
              </a:spcAft>
              <a:buClr>
                <a:schemeClr val="dk1"/>
              </a:buClr>
              <a:buSzPts val="1100"/>
              <a:buFont typeface="Arial"/>
              <a:buNone/>
            </a:pPr>
            <a:r>
              <a:t/>
            </a:r>
            <a:endParaRPr sz="2400"/>
          </a:p>
          <a:p>
            <a:pPr indent="0" lvl="0" marL="0" rtl="0" algn="l">
              <a:spcBef>
                <a:spcPts val="600"/>
              </a:spcBef>
              <a:spcAft>
                <a:spcPts val="0"/>
              </a:spcAft>
              <a:buClr>
                <a:schemeClr val="dk1"/>
              </a:buClr>
              <a:buSzPts val="1100"/>
              <a:buFont typeface="Arial"/>
              <a:buNone/>
            </a:pPr>
            <a:r>
              <a:rPr lang="en" sz="2400"/>
              <a:t>How does that relate to the LTM structure you learned?</a:t>
            </a:r>
            <a:endParaRPr sz="2400"/>
          </a:p>
          <a:p>
            <a:pPr indent="0" lvl="0" marL="0" rtl="0" algn="l">
              <a:spcBef>
                <a:spcPts val="600"/>
              </a:spcBef>
              <a:spcAft>
                <a:spcPts val="0"/>
              </a:spcAft>
              <a:buNone/>
            </a:pPr>
            <a:r>
              <a:t/>
            </a:r>
            <a:endParaRPr sz="24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sp>
        <p:nvSpPr>
          <p:cNvPr id="266" name="Google Shape;266;p39"/>
          <p:cNvSpPr txBox="1"/>
          <p:nvPr>
            <p:ph type="title"/>
          </p:nvPr>
        </p:nvSpPr>
        <p:spPr>
          <a:xfrm>
            <a:off x="893700" y="205988"/>
            <a:ext cx="6462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Everyday Implications</a:t>
            </a:r>
            <a:endParaRPr/>
          </a:p>
        </p:txBody>
      </p:sp>
      <p:sp>
        <p:nvSpPr>
          <p:cNvPr id="267" name="Google Shape;267;p39"/>
          <p:cNvSpPr txBox="1"/>
          <p:nvPr>
            <p:ph idx="1" type="body"/>
          </p:nvPr>
        </p:nvSpPr>
        <p:spPr>
          <a:xfrm>
            <a:off x="893700" y="1221188"/>
            <a:ext cx="6462600" cy="35523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Perfect and Askew (1994)</a:t>
            </a:r>
            <a:endParaRPr/>
          </a:p>
          <a:p>
            <a:pPr indent="-381000" lvl="1" marL="914400" rtl="0" algn="l">
              <a:spcBef>
                <a:spcPts val="0"/>
              </a:spcBef>
              <a:spcAft>
                <a:spcPts val="0"/>
              </a:spcAft>
              <a:buSzPts val="2400"/>
              <a:buChar char="○"/>
            </a:pPr>
            <a:r>
              <a:rPr lang="en"/>
              <a:t>Propaganda effect: more likely to rate statements read or heard before as being true</a:t>
            </a:r>
            <a:endParaRPr/>
          </a:p>
          <a:p>
            <a:pPr indent="-381000" lvl="1" marL="914400" rtl="0" algn="l">
              <a:spcBef>
                <a:spcPts val="0"/>
              </a:spcBef>
              <a:spcAft>
                <a:spcPts val="0"/>
              </a:spcAft>
              <a:buSzPts val="2400"/>
              <a:buChar char="○"/>
            </a:pPr>
            <a:r>
              <a:rPr lang="en"/>
              <a:t>“Buying Attention”</a:t>
            </a:r>
            <a:endParaRPr/>
          </a:p>
          <a:p>
            <a:pPr indent="-419100" lvl="0" marL="457200" rtl="0" algn="l">
              <a:spcBef>
                <a:spcPts val="0"/>
              </a:spcBef>
              <a:spcAft>
                <a:spcPts val="0"/>
              </a:spcAft>
              <a:buSzPts val="3000"/>
              <a:buChar char="▷"/>
            </a:pPr>
            <a:r>
              <a:rPr lang="en"/>
              <a:t>Pop culture</a:t>
            </a:r>
            <a:endParaRPr/>
          </a:p>
          <a:p>
            <a:pPr indent="-381000" lvl="1" marL="914400" rtl="0" algn="l">
              <a:spcBef>
                <a:spcPts val="0"/>
              </a:spcBef>
              <a:spcAft>
                <a:spcPts val="0"/>
              </a:spcAft>
              <a:buSzPts val="2400"/>
              <a:buChar char="○"/>
            </a:pPr>
            <a:r>
              <a:rPr lang="en"/>
              <a:t>Memory loss is everywhere… Dory, The Bourne movies, Memento, Eternal Sunshine of the Spotless Mind...</a:t>
            </a:r>
            <a:endParaRPr/>
          </a:p>
          <a:p>
            <a:pPr indent="0" lvl="0" marL="0" rtl="0" algn="l">
              <a:spcBef>
                <a:spcPts val="600"/>
              </a:spcBef>
              <a:spcAft>
                <a:spcPts val="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sp>
        <p:nvSpPr>
          <p:cNvPr id="272" name="Google Shape;272;p40"/>
          <p:cNvSpPr txBox="1"/>
          <p:nvPr>
            <p:ph type="title"/>
          </p:nvPr>
        </p:nvSpPr>
        <p:spPr>
          <a:xfrm>
            <a:off x="893700" y="-98812"/>
            <a:ext cx="6462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Ben-Yakov &amp; Henson (2018)</a:t>
            </a:r>
            <a:endParaRPr/>
          </a:p>
        </p:txBody>
      </p:sp>
      <p:pic>
        <p:nvPicPr>
          <p:cNvPr id="273" name="Google Shape;273;p40"/>
          <p:cNvPicPr preferRelativeResize="0"/>
          <p:nvPr/>
        </p:nvPicPr>
        <p:blipFill>
          <a:blip r:embed="rId3">
            <a:alphaModFix/>
          </a:blip>
          <a:stretch>
            <a:fillRect/>
          </a:stretch>
        </p:blipFill>
        <p:spPr>
          <a:xfrm>
            <a:off x="1178263" y="664125"/>
            <a:ext cx="6532457" cy="2358175"/>
          </a:xfrm>
          <a:prstGeom prst="rect">
            <a:avLst/>
          </a:prstGeom>
          <a:noFill/>
          <a:ln>
            <a:noFill/>
          </a:ln>
        </p:spPr>
      </p:pic>
      <p:pic>
        <p:nvPicPr>
          <p:cNvPr id="274" name="Google Shape;274;p40"/>
          <p:cNvPicPr preferRelativeResize="0"/>
          <p:nvPr/>
        </p:nvPicPr>
        <p:blipFill>
          <a:blip r:embed="rId4">
            <a:alphaModFix/>
          </a:blip>
          <a:stretch>
            <a:fillRect/>
          </a:stretch>
        </p:blipFill>
        <p:spPr>
          <a:xfrm>
            <a:off x="2032512" y="2940925"/>
            <a:ext cx="4823976" cy="21068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8" name="Shape 278"/>
        <p:cNvGrpSpPr/>
        <p:nvPr/>
      </p:nvGrpSpPr>
      <p:grpSpPr>
        <a:xfrm>
          <a:off x="0" y="0"/>
          <a:ext cx="0" cy="0"/>
          <a:chOff x="0" y="0"/>
          <a:chExt cx="0" cy="0"/>
        </a:xfrm>
      </p:grpSpPr>
      <p:sp>
        <p:nvSpPr>
          <p:cNvPr id="279" name="Google Shape;279;p41"/>
          <p:cNvSpPr txBox="1"/>
          <p:nvPr>
            <p:ph type="title"/>
          </p:nvPr>
        </p:nvSpPr>
        <p:spPr>
          <a:xfrm>
            <a:off x="893700" y="-98812"/>
            <a:ext cx="6462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Uitvlugt and Healey (2018)</a:t>
            </a:r>
            <a:endParaRPr/>
          </a:p>
        </p:txBody>
      </p:sp>
      <p:pic>
        <p:nvPicPr>
          <p:cNvPr id="280" name="Google Shape;280;p41"/>
          <p:cNvPicPr preferRelativeResize="0"/>
          <p:nvPr/>
        </p:nvPicPr>
        <p:blipFill>
          <a:blip r:embed="rId3">
            <a:alphaModFix/>
          </a:blip>
          <a:stretch>
            <a:fillRect/>
          </a:stretch>
        </p:blipFill>
        <p:spPr>
          <a:xfrm>
            <a:off x="1422763" y="2881918"/>
            <a:ext cx="6298501" cy="2182707"/>
          </a:xfrm>
          <a:prstGeom prst="rect">
            <a:avLst/>
          </a:prstGeom>
          <a:noFill/>
          <a:ln>
            <a:noFill/>
          </a:ln>
        </p:spPr>
      </p:pic>
      <p:pic>
        <p:nvPicPr>
          <p:cNvPr id="281" name="Google Shape;281;p41"/>
          <p:cNvPicPr preferRelativeResize="0"/>
          <p:nvPr/>
        </p:nvPicPr>
        <p:blipFill>
          <a:blip r:embed="rId4">
            <a:alphaModFix/>
          </a:blip>
          <a:stretch>
            <a:fillRect/>
          </a:stretch>
        </p:blipFill>
        <p:spPr>
          <a:xfrm>
            <a:off x="1415875" y="667225"/>
            <a:ext cx="6298501" cy="231021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5"/>
          <p:cNvSpPr txBox="1"/>
          <p:nvPr>
            <p:ph type="title"/>
          </p:nvPr>
        </p:nvSpPr>
        <p:spPr>
          <a:xfrm>
            <a:off x="893700" y="206000"/>
            <a:ext cx="6690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u="sng">
                <a:solidFill>
                  <a:schemeClr val="hlink"/>
                </a:solidFill>
                <a:hlinkClick r:id="rId3"/>
              </a:rPr>
              <a:t>https://twitter.com/justsaysinmice</a:t>
            </a:r>
            <a:endParaRPr sz="2400"/>
          </a:p>
          <a:p>
            <a:pPr indent="0" lvl="0" marL="0" rtl="0" algn="l">
              <a:spcBef>
                <a:spcPts val="0"/>
              </a:spcBef>
              <a:spcAft>
                <a:spcPts val="0"/>
              </a:spcAft>
              <a:buNone/>
            </a:pPr>
            <a:r>
              <a:rPr lang="en" sz="2400"/>
              <a:t>The importance of accurate science reporting</a:t>
            </a:r>
            <a:endParaRPr sz="2400"/>
          </a:p>
        </p:txBody>
      </p:sp>
      <p:pic>
        <p:nvPicPr>
          <p:cNvPr id="104" name="Google Shape;104;p15"/>
          <p:cNvPicPr preferRelativeResize="0"/>
          <p:nvPr/>
        </p:nvPicPr>
        <p:blipFill>
          <a:blip r:embed="rId4">
            <a:alphaModFix/>
          </a:blip>
          <a:stretch>
            <a:fillRect/>
          </a:stretch>
        </p:blipFill>
        <p:spPr>
          <a:xfrm>
            <a:off x="152400" y="1139600"/>
            <a:ext cx="4014750" cy="2835975"/>
          </a:xfrm>
          <a:prstGeom prst="rect">
            <a:avLst/>
          </a:prstGeom>
          <a:noFill/>
          <a:ln>
            <a:noFill/>
          </a:ln>
        </p:spPr>
      </p:pic>
      <p:pic>
        <p:nvPicPr>
          <p:cNvPr id="105" name="Google Shape;105;p15"/>
          <p:cNvPicPr preferRelativeResize="0"/>
          <p:nvPr/>
        </p:nvPicPr>
        <p:blipFill>
          <a:blip r:embed="rId5">
            <a:alphaModFix/>
          </a:blip>
          <a:stretch>
            <a:fillRect/>
          </a:stretch>
        </p:blipFill>
        <p:spPr>
          <a:xfrm>
            <a:off x="4316923" y="1139598"/>
            <a:ext cx="4731000" cy="1604125"/>
          </a:xfrm>
          <a:prstGeom prst="rect">
            <a:avLst/>
          </a:prstGeom>
          <a:noFill/>
          <a:ln>
            <a:noFill/>
          </a:ln>
        </p:spPr>
      </p:pic>
      <p:pic>
        <p:nvPicPr>
          <p:cNvPr id="106" name="Google Shape;106;p15"/>
          <p:cNvPicPr preferRelativeResize="0"/>
          <p:nvPr/>
        </p:nvPicPr>
        <p:blipFill>
          <a:blip r:embed="rId6">
            <a:alphaModFix/>
          </a:blip>
          <a:stretch>
            <a:fillRect/>
          </a:stretch>
        </p:blipFill>
        <p:spPr>
          <a:xfrm>
            <a:off x="5222062" y="2819923"/>
            <a:ext cx="2920734" cy="2094977"/>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5" name="Shape 285"/>
        <p:cNvGrpSpPr/>
        <p:nvPr/>
      </p:nvGrpSpPr>
      <p:grpSpPr>
        <a:xfrm>
          <a:off x="0" y="0"/>
          <a:ext cx="0" cy="0"/>
          <a:chOff x="0" y="0"/>
          <a:chExt cx="0" cy="0"/>
        </a:xfrm>
      </p:grpSpPr>
      <p:sp>
        <p:nvSpPr>
          <p:cNvPr id="286" name="Google Shape;286;p42"/>
          <p:cNvSpPr txBox="1"/>
          <p:nvPr>
            <p:ph type="ctrTitle"/>
          </p:nvPr>
        </p:nvSpPr>
        <p:spPr>
          <a:xfrm>
            <a:off x="685800" y="1583342"/>
            <a:ext cx="7772400" cy="115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LTM: Processes &amp; Mechanisms</a:t>
            </a:r>
            <a:endParaRPr/>
          </a:p>
        </p:txBody>
      </p:sp>
      <p:sp>
        <p:nvSpPr>
          <p:cNvPr id="287" name="Google Shape;287;p42"/>
          <p:cNvSpPr txBox="1"/>
          <p:nvPr>
            <p:ph idx="1" type="subTitle"/>
          </p:nvPr>
        </p:nvSpPr>
        <p:spPr>
          <a:xfrm>
            <a:off x="685800" y="2840053"/>
            <a:ext cx="7772400" cy="784800"/>
          </a:xfrm>
          <a:prstGeom prst="rect">
            <a:avLst/>
          </a:prstGeom>
        </p:spPr>
        <p:txBody>
          <a:bodyPr anchorCtr="0" anchor="t" bIns="91425" lIns="91425" spcFirstLastPara="1" rIns="91425" wrap="square" tIns="91425">
            <a:noAutofit/>
          </a:bodyPr>
          <a:lstStyle/>
          <a:p>
            <a:pPr indent="0" lvl="0" marL="457200" rtl="0" algn="ctr">
              <a:spcBef>
                <a:spcPts val="0"/>
              </a:spcBef>
              <a:spcAft>
                <a:spcPts val="0"/>
              </a:spcAft>
              <a:buNone/>
            </a:pPr>
            <a:r>
              <a:rPr lang="en"/>
              <a:t>Describe the basic mechanisms of memory processes</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1" name="Shape 291"/>
        <p:cNvGrpSpPr/>
        <p:nvPr/>
      </p:nvGrpSpPr>
      <p:grpSpPr>
        <a:xfrm>
          <a:off x="0" y="0"/>
          <a:ext cx="0" cy="0"/>
          <a:chOff x="0" y="0"/>
          <a:chExt cx="0" cy="0"/>
        </a:xfrm>
      </p:grpSpPr>
      <p:sp>
        <p:nvSpPr>
          <p:cNvPr id="292" name="Google Shape;292;p43"/>
          <p:cNvSpPr txBox="1"/>
          <p:nvPr>
            <p:ph type="title"/>
          </p:nvPr>
        </p:nvSpPr>
        <p:spPr>
          <a:xfrm>
            <a:off x="893700" y="205988"/>
            <a:ext cx="6462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How the Processes Relate</a:t>
            </a:r>
            <a:endParaRPr/>
          </a:p>
        </p:txBody>
      </p:sp>
      <p:pic>
        <p:nvPicPr>
          <p:cNvPr id="293" name="Google Shape;293;p43"/>
          <p:cNvPicPr preferRelativeResize="0"/>
          <p:nvPr/>
        </p:nvPicPr>
        <p:blipFill>
          <a:blip r:embed="rId3">
            <a:alphaModFix/>
          </a:blip>
          <a:stretch>
            <a:fillRect/>
          </a:stretch>
        </p:blipFill>
        <p:spPr>
          <a:xfrm>
            <a:off x="804863" y="2157513"/>
            <a:ext cx="7534275" cy="16573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7" name="Shape 297"/>
        <p:cNvGrpSpPr/>
        <p:nvPr/>
      </p:nvGrpSpPr>
      <p:grpSpPr>
        <a:xfrm>
          <a:off x="0" y="0"/>
          <a:ext cx="0" cy="0"/>
          <a:chOff x="0" y="0"/>
          <a:chExt cx="0" cy="0"/>
        </a:xfrm>
      </p:grpSpPr>
      <p:sp>
        <p:nvSpPr>
          <p:cNvPr id="298" name="Google Shape;298;p44"/>
          <p:cNvSpPr txBox="1"/>
          <p:nvPr>
            <p:ph type="title"/>
          </p:nvPr>
        </p:nvSpPr>
        <p:spPr>
          <a:xfrm>
            <a:off x="893700" y="205988"/>
            <a:ext cx="6462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Rehearsal</a:t>
            </a:r>
            <a:endParaRPr/>
          </a:p>
        </p:txBody>
      </p:sp>
      <p:sp>
        <p:nvSpPr>
          <p:cNvPr id="299" name="Google Shape;299;p44"/>
          <p:cNvSpPr txBox="1"/>
          <p:nvPr>
            <p:ph idx="1" type="body"/>
          </p:nvPr>
        </p:nvSpPr>
        <p:spPr>
          <a:xfrm>
            <a:off x="893700" y="1373600"/>
            <a:ext cx="7126200" cy="35523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sz="2400"/>
              <a:t>Maintenance rehearsal</a:t>
            </a:r>
            <a:endParaRPr sz="2400"/>
          </a:p>
          <a:p>
            <a:pPr indent="-381000" lvl="1" marL="914400" rtl="0" algn="l">
              <a:spcBef>
                <a:spcPts val="0"/>
              </a:spcBef>
              <a:spcAft>
                <a:spcPts val="0"/>
              </a:spcAft>
              <a:buSzPts val="2400"/>
              <a:buChar char="○"/>
            </a:pPr>
            <a:r>
              <a:rPr lang="en" sz="2400"/>
              <a:t>“P. Sherman, 42 Wallaby Way, Sydney” x 1000</a:t>
            </a:r>
            <a:endParaRPr sz="2400"/>
          </a:p>
          <a:p>
            <a:pPr indent="0" lvl="0" marL="0" rtl="0" algn="l">
              <a:spcBef>
                <a:spcPts val="600"/>
              </a:spcBef>
              <a:spcAft>
                <a:spcPts val="0"/>
              </a:spcAft>
              <a:buClr>
                <a:schemeClr val="dk1"/>
              </a:buClr>
              <a:buSzPts val="1100"/>
              <a:buFont typeface="Arial"/>
              <a:buNone/>
            </a:pPr>
            <a:r>
              <a:t/>
            </a:r>
            <a:endParaRPr sz="2400"/>
          </a:p>
          <a:p>
            <a:pPr indent="-381000" lvl="0" marL="457200" rtl="0" algn="l">
              <a:spcBef>
                <a:spcPts val="600"/>
              </a:spcBef>
              <a:spcAft>
                <a:spcPts val="0"/>
              </a:spcAft>
              <a:buSzPts val="2400"/>
              <a:buChar char="▷"/>
            </a:pPr>
            <a:r>
              <a:rPr lang="en" sz="2400"/>
              <a:t>Elaborative rehearsal</a:t>
            </a:r>
            <a:endParaRPr sz="2400"/>
          </a:p>
          <a:p>
            <a:pPr indent="-381000" lvl="1" marL="914400" rtl="0" algn="l">
              <a:spcBef>
                <a:spcPts val="0"/>
              </a:spcBef>
              <a:spcAft>
                <a:spcPts val="0"/>
              </a:spcAft>
              <a:buSzPts val="2400"/>
              <a:buChar char="○"/>
            </a:pPr>
            <a:r>
              <a:rPr lang="en"/>
              <a:t>Favorite books, movies, etc.</a:t>
            </a:r>
            <a:endParaRPr/>
          </a:p>
          <a:p>
            <a:pPr indent="-381000" lvl="1" marL="914400" rtl="0" algn="l">
              <a:spcBef>
                <a:spcPts val="0"/>
              </a:spcBef>
              <a:spcAft>
                <a:spcPts val="0"/>
              </a:spcAft>
              <a:buSzPts val="2400"/>
              <a:buChar char="○"/>
            </a:pPr>
            <a:r>
              <a:rPr lang="en" sz="2400"/>
              <a:t>My friend lives in Sydney</a:t>
            </a:r>
            <a:endParaRPr sz="2400"/>
          </a:p>
          <a:p>
            <a:pPr indent="0" lvl="0" marL="0" rtl="0" algn="l">
              <a:spcBef>
                <a:spcPts val="600"/>
              </a:spcBef>
              <a:spcAft>
                <a:spcPts val="0"/>
              </a:spcAft>
              <a:buNone/>
            </a:pPr>
            <a:r>
              <a:t/>
            </a:r>
            <a:endParaRPr sz="24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3" name="Shape 303"/>
        <p:cNvGrpSpPr/>
        <p:nvPr/>
      </p:nvGrpSpPr>
      <p:grpSpPr>
        <a:xfrm>
          <a:off x="0" y="0"/>
          <a:ext cx="0" cy="0"/>
          <a:chOff x="0" y="0"/>
          <a:chExt cx="0" cy="0"/>
        </a:xfrm>
      </p:grpSpPr>
      <p:sp>
        <p:nvSpPr>
          <p:cNvPr id="304" name="Google Shape;304;p45"/>
          <p:cNvSpPr txBox="1"/>
          <p:nvPr>
            <p:ph type="title"/>
          </p:nvPr>
        </p:nvSpPr>
        <p:spPr>
          <a:xfrm>
            <a:off x="893700" y="205988"/>
            <a:ext cx="6462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Demo</a:t>
            </a:r>
            <a:endParaRPr/>
          </a:p>
        </p:txBody>
      </p:sp>
      <p:sp>
        <p:nvSpPr>
          <p:cNvPr id="305" name="Google Shape;305;p45"/>
          <p:cNvSpPr txBox="1"/>
          <p:nvPr>
            <p:ph idx="1" type="body"/>
          </p:nvPr>
        </p:nvSpPr>
        <p:spPr>
          <a:xfrm>
            <a:off x="893700" y="1373588"/>
            <a:ext cx="6462600" cy="3552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I will present a list of words</a:t>
            </a:r>
            <a:endParaRPr/>
          </a:p>
          <a:p>
            <a:pPr indent="0" lvl="0" marL="0" rtl="0" algn="l">
              <a:spcBef>
                <a:spcPts val="600"/>
              </a:spcBef>
              <a:spcAft>
                <a:spcPts val="0"/>
              </a:spcAft>
              <a:buClr>
                <a:schemeClr val="accent1"/>
              </a:buClr>
              <a:buSzPts val="2800"/>
              <a:buFont typeface="Noto Sans Symbols"/>
              <a:buNone/>
            </a:pPr>
            <a:r>
              <a:t/>
            </a:r>
            <a:endParaRPr/>
          </a:p>
          <a:p>
            <a:pPr indent="0" lvl="0" marL="0" rtl="0" algn="l">
              <a:spcBef>
                <a:spcPts val="600"/>
              </a:spcBef>
              <a:spcAft>
                <a:spcPts val="0"/>
              </a:spcAft>
              <a:buNone/>
            </a:pPr>
            <a:r>
              <a:rPr lang="en"/>
              <a:t>Your job is to count the of consonants in the list</a:t>
            </a:r>
            <a:endParaRPr/>
          </a:p>
          <a:p>
            <a:pPr indent="0" lvl="0" marL="0" rtl="0" algn="l">
              <a:spcBef>
                <a:spcPts val="600"/>
              </a:spcBef>
              <a:spcAft>
                <a:spcPts val="0"/>
              </a:spcAft>
              <a:buClr>
                <a:schemeClr val="accent1"/>
              </a:buClr>
              <a:buSzPts val="2800"/>
              <a:buFont typeface="Noto Sans Symbols"/>
              <a:buNone/>
            </a:pPr>
            <a:r>
              <a:t/>
            </a:r>
            <a:endParaRPr/>
          </a:p>
          <a:p>
            <a:pPr indent="0" lvl="0" marL="0" rtl="0" algn="l">
              <a:spcBef>
                <a:spcPts val="600"/>
              </a:spcBef>
              <a:spcAft>
                <a:spcPts val="0"/>
              </a:spcAft>
              <a:buNone/>
            </a:pPr>
            <a:r>
              <a:rPr lang="en"/>
              <a:t>You will have 30 seconds </a:t>
            </a:r>
            <a:endParaRPr/>
          </a:p>
          <a:p>
            <a:pPr indent="0" lvl="0" marL="0" rtl="0" algn="l">
              <a:spcBef>
                <a:spcPts val="600"/>
              </a:spcBef>
              <a:spcAft>
                <a:spcPts val="0"/>
              </a:spcAft>
              <a:buClr>
                <a:schemeClr val="accent1"/>
              </a:buClr>
              <a:buSzPts val="2800"/>
              <a:buFont typeface="Noto Sans Symbols"/>
              <a:buNone/>
            </a:pPr>
            <a:r>
              <a:t/>
            </a:r>
            <a:endParaRPr/>
          </a:p>
          <a:p>
            <a:pPr indent="0" lvl="0" marL="0" rtl="0" algn="l">
              <a:spcBef>
                <a:spcPts val="600"/>
              </a:spcBef>
              <a:spcAft>
                <a:spcPts val="0"/>
              </a:spcAft>
              <a:buClr>
                <a:schemeClr val="accent1"/>
              </a:buClr>
              <a:buSzPts val="2800"/>
              <a:buFont typeface="Noto Sans Symbols"/>
              <a:buNone/>
            </a:pPr>
            <a:r>
              <a:t/>
            </a:r>
            <a:endParaRPr/>
          </a:p>
          <a:p>
            <a:pPr indent="0" lvl="0" marL="0" rtl="0" algn="l">
              <a:spcBef>
                <a:spcPts val="600"/>
              </a:spcBef>
              <a:spcAft>
                <a:spcPts val="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9" name="Shape 309"/>
        <p:cNvGrpSpPr/>
        <p:nvPr/>
      </p:nvGrpSpPr>
      <p:grpSpPr>
        <a:xfrm>
          <a:off x="0" y="0"/>
          <a:ext cx="0" cy="0"/>
          <a:chOff x="0" y="0"/>
          <a:chExt cx="0" cy="0"/>
        </a:xfrm>
      </p:grpSpPr>
      <p:sp>
        <p:nvSpPr>
          <p:cNvPr id="310" name="Google Shape;310;p46"/>
          <p:cNvSpPr txBox="1"/>
          <p:nvPr>
            <p:ph type="title"/>
          </p:nvPr>
        </p:nvSpPr>
        <p:spPr>
          <a:xfrm>
            <a:off x="893700" y="205988"/>
            <a:ext cx="6462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Demo: List 1</a:t>
            </a:r>
            <a:endParaRPr/>
          </a:p>
        </p:txBody>
      </p:sp>
      <p:sp>
        <p:nvSpPr>
          <p:cNvPr id="311" name="Google Shape;311;p46"/>
          <p:cNvSpPr txBox="1"/>
          <p:nvPr>
            <p:ph idx="1" type="body"/>
          </p:nvPr>
        </p:nvSpPr>
        <p:spPr>
          <a:xfrm>
            <a:off x="893625" y="1200150"/>
            <a:ext cx="3136800" cy="372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accent1"/>
              </a:buClr>
              <a:buSzPts val="2400"/>
              <a:buFont typeface="Arial"/>
              <a:buNone/>
            </a:pPr>
            <a:r>
              <a:rPr lang="en"/>
              <a:t>Teacher</a:t>
            </a:r>
            <a:endParaRPr/>
          </a:p>
          <a:p>
            <a:pPr indent="0" lvl="0" marL="0" rtl="0" algn="l">
              <a:spcBef>
                <a:spcPts val="600"/>
              </a:spcBef>
              <a:spcAft>
                <a:spcPts val="0"/>
              </a:spcAft>
              <a:buClr>
                <a:schemeClr val="accent1"/>
              </a:buClr>
              <a:buSzPts val="2400"/>
              <a:buFont typeface="Arial"/>
              <a:buNone/>
            </a:pPr>
            <a:r>
              <a:rPr lang="en"/>
              <a:t>Campus</a:t>
            </a:r>
            <a:endParaRPr/>
          </a:p>
          <a:p>
            <a:pPr indent="0" lvl="0" marL="0" rtl="0" algn="l">
              <a:spcBef>
                <a:spcPts val="600"/>
              </a:spcBef>
              <a:spcAft>
                <a:spcPts val="0"/>
              </a:spcAft>
              <a:buClr>
                <a:schemeClr val="accent1"/>
              </a:buClr>
              <a:buSzPts val="2400"/>
              <a:buFont typeface="Arial"/>
              <a:buNone/>
            </a:pPr>
            <a:r>
              <a:rPr lang="en"/>
              <a:t>Yoga</a:t>
            </a:r>
            <a:endParaRPr/>
          </a:p>
          <a:p>
            <a:pPr indent="0" lvl="0" marL="0" rtl="0" algn="l">
              <a:spcBef>
                <a:spcPts val="600"/>
              </a:spcBef>
              <a:spcAft>
                <a:spcPts val="0"/>
              </a:spcAft>
              <a:buClr>
                <a:schemeClr val="accent1"/>
              </a:buClr>
              <a:buSzPts val="2400"/>
              <a:buFont typeface="Arial"/>
              <a:buNone/>
            </a:pPr>
            <a:r>
              <a:rPr lang="en"/>
              <a:t>Winter</a:t>
            </a:r>
            <a:endParaRPr/>
          </a:p>
          <a:p>
            <a:pPr indent="0" lvl="0" marL="0" rtl="0" algn="l">
              <a:spcBef>
                <a:spcPts val="600"/>
              </a:spcBef>
              <a:spcAft>
                <a:spcPts val="0"/>
              </a:spcAft>
              <a:buClr>
                <a:schemeClr val="accent1"/>
              </a:buClr>
              <a:buSzPts val="2400"/>
              <a:buFont typeface="Arial"/>
              <a:buNone/>
            </a:pPr>
            <a:r>
              <a:rPr lang="en"/>
              <a:t>Firefighter</a:t>
            </a:r>
            <a:endParaRPr/>
          </a:p>
          <a:p>
            <a:pPr indent="0" lvl="0" marL="0" rtl="0" algn="l">
              <a:spcBef>
                <a:spcPts val="600"/>
              </a:spcBef>
              <a:spcAft>
                <a:spcPts val="0"/>
              </a:spcAft>
              <a:buClr>
                <a:schemeClr val="accent1"/>
              </a:buClr>
              <a:buSzPts val="2400"/>
              <a:buFont typeface="Arial"/>
              <a:buNone/>
            </a:pPr>
            <a:r>
              <a:rPr lang="en"/>
              <a:t>Worm</a:t>
            </a:r>
            <a:endParaRPr/>
          </a:p>
          <a:p>
            <a:pPr indent="0" lvl="0" marL="0" rtl="0" algn="l">
              <a:spcBef>
                <a:spcPts val="600"/>
              </a:spcBef>
              <a:spcAft>
                <a:spcPts val="0"/>
              </a:spcAft>
              <a:buClr>
                <a:schemeClr val="accent1"/>
              </a:buClr>
              <a:buSzPts val="2400"/>
              <a:buFont typeface="Arial"/>
              <a:buNone/>
            </a:pPr>
            <a:r>
              <a:rPr lang="en"/>
              <a:t>Home</a:t>
            </a:r>
            <a:endParaRPr/>
          </a:p>
          <a:p>
            <a:pPr indent="0" lvl="0" marL="0" rtl="0" algn="l">
              <a:spcBef>
                <a:spcPts val="600"/>
              </a:spcBef>
              <a:spcAft>
                <a:spcPts val="0"/>
              </a:spcAft>
              <a:buClr>
                <a:schemeClr val="accent1"/>
              </a:buClr>
              <a:buSzPts val="2400"/>
              <a:buFont typeface="Arial"/>
              <a:buNone/>
            </a:pPr>
            <a:r>
              <a:rPr lang="en"/>
              <a:t>Rose</a:t>
            </a:r>
            <a:endParaRPr/>
          </a:p>
          <a:p>
            <a:pPr indent="0" lvl="0" marL="0" rtl="0" algn="l">
              <a:spcBef>
                <a:spcPts val="600"/>
              </a:spcBef>
              <a:spcAft>
                <a:spcPts val="0"/>
              </a:spcAft>
              <a:buClr>
                <a:schemeClr val="accent1"/>
              </a:buClr>
              <a:buSzPts val="2400"/>
              <a:buFont typeface="Arial"/>
              <a:buNone/>
            </a:pPr>
            <a:r>
              <a:rPr lang="en"/>
              <a:t>Woman</a:t>
            </a:r>
            <a:endParaRPr/>
          </a:p>
          <a:p>
            <a:pPr indent="0" lvl="0" marL="0" rtl="0" algn="l">
              <a:spcBef>
                <a:spcPts val="600"/>
              </a:spcBef>
              <a:spcAft>
                <a:spcPts val="0"/>
              </a:spcAft>
              <a:buClr>
                <a:schemeClr val="accent1"/>
              </a:buClr>
              <a:buSzPts val="2400"/>
              <a:buFont typeface="Arial"/>
              <a:buNone/>
            </a:pPr>
            <a:r>
              <a:rPr lang="en"/>
              <a:t>Restaurant</a:t>
            </a:r>
            <a:endParaRPr/>
          </a:p>
          <a:p>
            <a:pPr indent="0" lvl="0" marL="0" rtl="0" algn="l">
              <a:spcBef>
                <a:spcPts val="600"/>
              </a:spcBef>
              <a:spcAft>
                <a:spcPts val="0"/>
              </a:spcAft>
              <a:buClr>
                <a:schemeClr val="accent1"/>
              </a:buClr>
              <a:buSzPts val="2400"/>
              <a:buFont typeface="Arial"/>
              <a:buNone/>
            </a:pPr>
            <a:r>
              <a:t/>
            </a:r>
            <a:endParaRPr/>
          </a:p>
          <a:p>
            <a:pPr indent="0" lvl="0" marL="0" rtl="0" algn="l">
              <a:spcBef>
                <a:spcPts val="600"/>
              </a:spcBef>
              <a:spcAft>
                <a:spcPts val="0"/>
              </a:spcAft>
              <a:buNone/>
            </a:pPr>
            <a:r>
              <a:t/>
            </a:r>
            <a:endParaRPr/>
          </a:p>
        </p:txBody>
      </p:sp>
      <p:sp>
        <p:nvSpPr>
          <p:cNvPr id="312" name="Google Shape;312;p46"/>
          <p:cNvSpPr txBox="1"/>
          <p:nvPr>
            <p:ph idx="2" type="body"/>
          </p:nvPr>
        </p:nvSpPr>
        <p:spPr>
          <a:xfrm>
            <a:off x="4219456" y="1200150"/>
            <a:ext cx="3136800" cy="372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accent1"/>
              </a:buClr>
              <a:buSzPts val="2400"/>
              <a:buFont typeface="Arial"/>
              <a:buNone/>
            </a:pPr>
            <a:r>
              <a:rPr lang="en"/>
              <a:t>Shoe</a:t>
            </a:r>
            <a:endParaRPr/>
          </a:p>
          <a:p>
            <a:pPr indent="0" lvl="0" marL="0" rtl="0" algn="l">
              <a:spcBef>
                <a:spcPts val="600"/>
              </a:spcBef>
              <a:spcAft>
                <a:spcPts val="0"/>
              </a:spcAft>
              <a:buClr>
                <a:schemeClr val="accent1"/>
              </a:buClr>
              <a:buSzPts val="2400"/>
              <a:buFont typeface="Arial"/>
              <a:buNone/>
            </a:pPr>
            <a:r>
              <a:rPr lang="en"/>
              <a:t>Rabbit</a:t>
            </a:r>
            <a:endParaRPr/>
          </a:p>
          <a:p>
            <a:pPr indent="0" lvl="0" marL="0" rtl="0" algn="l">
              <a:spcBef>
                <a:spcPts val="600"/>
              </a:spcBef>
              <a:spcAft>
                <a:spcPts val="0"/>
              </a:spcAft>
              <a:buClr>
                <a:schemeClr val="accent1"/>
              </a:buClr>
              <a:buSzPts val="2400"/>
              <a:buFont typeface="Arial"/>
              <a:buNone/>
            </a:pPr>
            <a:r>
              <a:rPr lang="en"/>
              <a:t>Brother</a:t>
            </a:r>
            <a:endParaRPr/>
          </a:p>
          <a:p>
            <a:pPr indent="0" lvl="0" marL="0" rtl="0" algn="l">
              <a:spcBef>
                <a:spcPts val="600"/>
              </a:spcBef>
              <a:spcAft>
                <a:spcPts val="0"/>
              </a:spcAft>
              <a:buClr>
                <a:schemeClr val="accent1"/>
              </a:buClr>
              <a:buSzPts val="2400"/>
              <a:buFont typeface="Arial"/>
              <a:buNone/>
            </a:pPr>
            <a:r>
              <a:rPr lang="en"/>
              <a:t>Pretzel</a:t>
            </a:r>
            <a:endParaRPr/>
          </a:p>
          <a:p>
            <a:pPr indent="0" lvl="0" marL="0" rtl="0" algn="l">
              <a:spcBef>
                <a:spcPts val="600"/>
              </a:spcBef>
              <a:spcAft>
                <a:spcPts val="0"/>
              </a:spcAft>
              <a:buClr>
                <a:schemeClr val="accent1"/>
              </a:buClr>
              <a:buSzPts val="2400"/>
              <a:buFont typeface="Arial"/>
              <a:buNone/>
            </a:pPr>
            <a:r>
              <a:rPr lang="en"/>
              <a:t>Car</a:t>
            </a:r>
            <a:endParaRPr/>
          </a:p>
          <a:p>
            <a:pPr indent="0" lvl="0" marL="0" rtl="0" algn="l">
              <a:spcBef>
                <a:spcPts val="600"/>
              </a:spcBef>
              <a:spcAft>
                <a:spcPts val="0"/>
              </a:spcAft>
              <a:buClr>
                <a:schemeClr val="accent1"/>
              </a:buClr>
              <a:buSzPts val="2400"/>
              <a:buFont typeface="Arial"/>
              <a:buNone/>
            </a:pPr>
            <a:r>
              <a:rPr lang="en"/>
              <a:t>Pillow</a:t>
            </a:r>
            <a:endParaRPr/>
          </a:p>
          <a:p>
            <a:pPr indent="0" lvl="0" marL="0" rtl="0" algn="l">
              <a:spcBef>
                <a:spcPts val="600"/>
              </a:spcBef>
              <a:spcAft>
                <a:spcPts val="0"/>
              </a:spcAft>
              <a:buClr>
                <a:schemeClr val="accent1"/>
              </a:buClr>
              <a:buSzPts val="2400"/>
              <a:buFont typeface="Arial"/>
              <a:buNone/>
            </a:pPr>
            <a:r>
              <a:rPr lang="en"/>
              <a:t>Waitress</a:t>
            </a:r>
            <a:endParaRPr/>
          </a:p>
          <a:p>
            <a:pPr indent="0" lvl="0" marL="0" rtl="0" algn="l">
              <a:spcBef>
                <a:spcPts val="600"/>
              </a:spcBef>
              <a:spcAft>
                <a:spcPts val="0"/>
              </a:spcAft>
              <a:buClr>
                <a:schemeClr val="accent1"/>
              </a:buClr>
              <a:buSzPts val="2400"/>
              <a:buFont typeface="Arial"/>
              <a:buNone/>
            </a:pPr>
            <a:r>
              <a:rPr lang="en"/>
              <a:t>Bank</a:t>
            </a:r>
            <a:endParaRPr/>
          </a:p>
          <a:p>
            <a:pPr indent="0" lvl="0" marL="0" rtl="0" algn="l">
              <a:spcBef>
                <a:spcPts val="600"/>
              </a:spcBef>
              <a:spcAft>
                <a:spcPts val="0"/>
              </a:spcAft>
              <a:buClr>
                <a:schemeClr val="accent1"/>
              </a:buClr>
              <a:buSzPts val="2400"/>
              <a:buFont typeface="Arial"/>
              <a:buNone/>
            </a:pPr>
            <a:r>
              <a:rPr lang="en"/>
              <a:t>Coin</a:t>
            </a:r>
            <a:endParaRPr/>
          </a:p>
          <a:p>
            <a:pPr indent="0" lvl="0" marL="0" rtl="0" algn="l">
              <a:spcBef>
                <a:spcPts val="600"/>
              </a:spcBef>
              <a:spcAft>
                <a:spcPts val="0"/>
              </a:spcAft>
              <a:buClr>
                <a:schemeClr val="accent1"/>
              </a:buClr>
              <a:buSzPts val="2400"/>
              <a:buFont typeface="Arial"/>
              <a:buNone/>
            </a:pPr>
            <a:r>
              <a:rPr lang="en"/>
              <a:t>Yarn</a:t>
            </a:r>
            <a:endParaRPr/>
          </a:p>
          <a:p>
            <a:pPr indent="0" lvl="0" marL="0" rtl="0" algn="l">
              <a:spcBef>
                <a:spcPts val="600"/>
              </a:spcBef>
              <a:spcAft>
                <a:spcPts val="0"/>
              </a:spcAft>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6" name="Shape 316"/>
        <p:cNvGrpSpPr/>
        <p:nvPr/>
      </p:nvGrpSpPr>
      <p:grpSpPr>
        <a:xfrm>
          <a:off x="0" y="0"/>
          <a:ext cx="0" cy="0"/>
          <a:chOff x="0" y="0"/>
          <a:chExt cx="0" cy="0"/>
        </a:xfrm>
      </p:grpSpPr>
      <p:sp>
        <p:nvSpPr>
          <p:cNvPr id="317" name="Google Shape;317;p47"/>
          <p:cNvSpPr txBox="1"/>
          <p:nvPr>
            <p:ph type="title"/>
          </p:nvPr>
        </p:nvSpPr>
        <p:spPr>
          <a:xfrm>
            <a:off x="893700" y="205988"/>
            <a:ext cx="6462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Demo: List 1 Recall</a:t>
            </a:r>
            <a:endParaRPr/>
          </a:p>
        </p:txBody>
      </p:sp>
      <p:sp>
        <p:nvSpPr>
          <p:cNvPr id="318" name="Google Shape;318;p47"/>
          <p:cNvSpPr txBox="1"/>
          <p:nvPr>
            <p:ph idx="1" type="body"/>
          </p:nvPr>
        </p:nvSpPr>
        <p:spPr>
          <a:xfrm>
            <a:off x="893700" y="1373588"/>
            <a:ext cx="6462600" cy="3552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Recall as many words as you can</a:t>
            </a:r>
            <a:endParaRPr/>
          </a:p>
          <a:p>
            <a:pPr indent="0" lvl="0" marL="0" rtl="0" algn="l">
              <a:spcBef>
                <a:spcPts val="600"/>
              </a:spcBef>
              <a:spcAft>
                <a:spcPts val="0"/>
              </a:spcAft>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2" name="Shape 322"/>
        <p:cNvGrpSpPr/>
        <p:nvPr/>
      </p:nvGrpSpPr>
      <p:grpSpPr>
        <a:xfrm>
          <a:off x="0" y="0"/>
          <a:ext cx="0" cy="0"/>
          <a:chOff x="0" y="0"/>
          <a:chExt cx="0" cy="0"/>
        </a:xfrm>
      </p:grpSpPr>
      <p:sp>
        <p:nvSpPr>
          <p:cNvPr id="323" name="Google Shape;323;p48"/>
          <p:cNvSpPr txBox="1"/>
          <p:nvPr>
            <p:ph type="title"/>
          </p:nvPr>
        </p:nvSpPr>
        <p:spPr>
          <a:xfrm>
            <a:off x="893700" y="205988"/>
            <a:ext cx="6462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Demo: List 2 Recall</a:t>
            </a:r>
            <a:endParaRPr/>
          </a:p>
        </p:txBody>
      </p:sp>
      <p:sp>
        <p:nvSpPr>
          <p:cNvPr id="324" name="Google Shape;324;p48"/>
          <p:cNvSpPr txBox="1"/>
          <p:nvPr>
            <p:ph idx="1" type="body"/>
          </p:nvPr>
        </p:nvSpPr>
        <p:spPr>
          <a:xfrm>
            <a:off x="893700" y="1373588"/>
            <a:ext cx="6462600" cy="3552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I will present a list of words</a:t>
            </a:r>
            <a:endParaRPr/>
          </a:p>
          <a:p>
            <a:pPr indent="0" lvl="0" marL="0" rtl="0" algn="l">
              <a:spcBef>
                <a:spcPts val="600"/>
              </a:spcBef>
              <a:spcAft>
                <a:spcPts val="0"/>
              </a:spcAft>
              <a:buClr>
                <a:schemeClr val="dk1"/>
              </a:buClr>
              <a:buSzPts val="3200"/>
              <a:buFont typeface="Noto Sans Symbols"/>
              <a:buNone/>
            </a:pPr>
            <a:r>
              <a:t/>
            </a:r>
            <a:endParaRPr/>
          </a:p>
          <a:p>
            <a:pPr indent="0" lvl="0" marL="0" rtl="0" algn="l">
              <a:spcBef>
                <a:spcPts val="600"/>
              </a:spcBef>
              <a:spcAft>
                <a:spcPts val="0"/>
              </a:spcAft>
              <a:buNone/>
            </a:pPr>
            <a:r>
              <a:rPr lang="en"/>
              <a:t>Your job is to think of an antonym for each word</a:t>
            </a:r>
            <a:endParaRPr/>
          </a:p>
          <a:p>
            <a:pPr indent="0" lvl="0" marL="0" rtl="0" algn="l">
              <a:spcBef>
                <a:spcPts val="600"/>
              </a:spcBef>
              <a:spcAft>
                <a:spcPts val="0"/>
              </a:spcAft>
              <a:buClr>
                <a:schemeClr val="dk1"/>
              </a:buClr>
              <a:buSzPts val="3200"/>
              <a:buFont typeface="Noto Sans Symbols"/>
              <a:buNone/>
            </a:pPr>
            <a:r>
              <a:t/>
            </a:r>
            <a:endParaRPr/>
          </a:p>
          <a:p>
            <a:pPr indent="0" lvl="0" marL="0" rtl="0" algn="l">
              <a:spcBef>
                <a:spcPts val="600"/>
              </a:spcBef>
              <a:spcAft>
                <a:spcPts val="0"/>
              </a:spcAft>
              <a:buNone/>
            </a:pPr>
            <a:r>
              <a:rPr lang="en"/>
              <a:t>You will have 30 seconds </a:t>
            </a:r>
            <a:endParaRPr/>
          </a:p>
          <a:p>
            <a:pPr indent="0" lvl="0" marL="0" rtl="0" algn="l">
              <a:spcBef>
                <a:spcPts val="600"/>
              </a:spcBef>
              <a:spcAft>
                <a:spcPts val="0"/>
              </a:spcAft>
              <a:buClr>
                <a:schemeClr val="dk1"/>
              </a:buClr>
              <a:buSzPts val="3200"/>
              <a:buFont typeface="Noto Sans Symbols"/>
              <a:buNone/>
            </a:pPr>
            <a:r>
              <a:t/>
            </a:r>
            <a:endParaRPr/>
          </a:p>
          <a:p>
            <a:pPr indent="0" lvl="0" marL="0" rtl="0" algn="l">
              <a:spcBef>
                <a:spcPts val="600"/>
              </a:spcBef>
              <a:spcAft>
                <a:spcPts val="0"/>
              </a:spcAft>
              <a:buClr>
                <a:schemeClr val="dk1"/>
              </a:buClr>
              <a:buSzPts val="3200"/>
              <a:buFont typeface="Noto Sans Symbols"/>
              <a:buNone/>
            </a:pPr>
            <a:r>
              <a:t/>
            </a:r>
            <a:endParaRPr/>
          </a:p>
          <a:p>
            <a:pPr indent="0" lvl="0" marL="0" rtl="0" algn="l">
              <a:spcBef>
                <a:spcPts val="600"/>
              </a:spcBef>
              <a:spcAft>
                <a:spcPts val="0"/>
              </a:spcAft>
              <a:buClr>
                <a:schemeClr val="dk1"/>
              </a:buClr>
              <a:buSzPts val="1100"/>
              <a:buFont typeface="Arial"/>
              <a:buNone/>
            </a:pPr>
            <a:r>
              <a:t/>
            </a:r>
            <a:endParaRPr/>
          </a:p>
          <a:p>
            <a:pPr indent="0" lvl="0" marL="0" rtl="0" algn="l">
              <a:spcBef>
                <a:spcPts val="600"/>
              </a:spcBef>
              <a:spcAft>
                <a:spcPts val="0"/>
              </a:spcAft>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8" name="Shape 328"/>
        <p:cNvGrpSpPr/>
        <p:nvPr/>
      </p:nvGrpSpPr>
      <p:grpSpPr>
        <a:xfrm>
          <a:off x="0" y="0"/>
          <a:ext cx="0" cy="0"/>
          <a:chOff x="0" y="0"/>
          <a:chExt cx="0" cy="0"/>
        </a:xfrm>
      </p:grpSpPr>
      <p:sp>
        <p:nvSpPr>
          <p:cNvPr id="329" name="Google Shape;329;p49"/>
          <p:cNvSpPr txBox="1"/>
          <p:nvPr>
            <p:ph type="title"/>
          </p:nvPr>
        </p:nvSpPr>
        <p:spPr>
          <a:xfrm>
            <a:off x="893700" y="205988"/>
            <a:ext cx="6462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Demo: List 2</a:t>
            </a:r>
            <a:endParaRPr/>
          </a:p>
        </p:txBody>
      </p:sp>
      <p:sp>
        <p:nvSpPr>
          <p:cNvPr id="330" name="Google Shape;330;p49"/>
          <p:cNvSpPr txBox="1"/>
          <p:nvPr>
            <p:ph idx="1" type="body"/>
          </p:nvPr>
        </p:nvSpPr>
        <p:spPr>
          <a:xfrm>
            <a:off x="893625" y="1200150"/>
            <a:ext cx="3136800" cy="372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accent1"/>
              </a:buClr>
              <a:buSzPts val="2400"/>
              <a:buFont typeface="Arial"/>
              <a:buNone/>
            </a:pPr>
            <a:r>
              <a:rPr lang="en"/>
              <a:t>Dentist</a:t>
            </a:r>
            <a:endParaRPr/>
          </a:p>
          <a:p>
            <a:pPr indent="0" lvl="0" marL="0" rtl="0" algn="l">
              <a:spcBef>
                <a:spcPts val="600"/>
              </a:spcBef>
              <a:spcAft>
                <a:spcPts val="0"/>
              </a:spcAft>
              <a:buClr>
                <a:schemeClr val="accent1"/>
              </a:buClr>
              <a:buSzPts val="2400"/>
              <a:buFont typeface="Arial"/>
              <a:buNone/>
            </a:pPr>
            <a:r>
              <a:rPr lang="en"/>
              <a:t>Office</a:t>
            </a:r>
            <a:endParaRPr/>
          </a:p>
          <a:p>
            <a:pPr indent="0" lvl="0" marL="0" rtl="0" algn="l">
              <a:spcBef>
                <a:spcPts val="600"/>
              </a:spcBef>
              <a:spcAft>
                <a:spcPts val="0"/>
              </a:spcAft>
              <a:buClr>
                <a:schemeClr val="accent1"/>
              </a:buClr>
              <a:buSzPts val="2400"/>
              <a:buFont typeface="Arial"/>
              <a:buNone/>
            </a:pPr>
            <a:r>
              <a:rPr lang="en"/>
              <a:t>Lunchbox</a:t>
            </a:r>
            <a:endParaRPr/>
          </a:p>
          <a:p>
            <a:pPr indent="0" lvl="0" marL="0" rtl="0" algn="l">
              <a:spcBef>
                <a:spcPts val="600"/>
              </a:spcBef>
              <a:spcAft>
                <a:spcPts val="0"/>
              </a:spcAft>
              <a:buClr>
                <a:schemeClr val="accent1"/>
              </a:buClr>
              <a:buSzPts val="2400"/>
              <a:buFont typeface="Arial"/>
              <a:buNone/>
            </a:pPr>
            <a:r>
              <a:rPr lang="en"/>
              <a:t>Friend</a:t>
            </a:r>
            <a:endParaRPr/>
          </a:p>
          <a:p>
            <a:pPr indent="0" lvl="0" marL="0" rtl="0" algn="l">
              <a:spcBef>
                <a:spcPts val="600"/>
              </a:spcBef>
              <a:spcAft>
                <a:spcPts val="0"/>
              </a:spcAft>
              <a:buClr>
                <a:schemeClr val="accent1"/>
              </a:buClr>
              <a:buSzPts val="2400"/>
              <a:buFont typeface="Arial"/>
              <a:buNone/>
            </a:pPr>
            <a:r>
              <a:rPr lang="en"/>
              <a:t>Cucumber</a:t>
            </a:r>
            <a:endParaRPr/>
          </a:p>
          <a:p>
            <a:pPr indent="0" lvl="0" marL="0" rtl="0" algn="l">
              <a:spcBef>
                <a:spcPts val="600"/>
              </a:spcBef>
              <a:spcAft>
                <a:spcPts val="0"/>
              </a:spcAft>
              <a:buClr>
                <a:schemeClr val="accent1"/>
              </a:buClr>
              <a:buSzPts val="2400"/>
              <a:buFont typeface="Arial"/>
              <a:buNone/>
            </a:pPr>
            <a:r>
              <a:rPr lang="en"/>
              <a:t>Lake</a:t>
            </a:r>
            <a:endParaRPr/>
          </a:p>
          <a:p>
            <a:pPr indent="0" lvl="0" marL="0" rtl="0" algn="l">
              <a:spcBef>
                <a:spcPts val="600"/>
              </a:spcBef>
              <a:spcAft>
                <a:spcPts val="0"/>
              </a:spcAft>
              <a:buClr>
                <a:schemeClr val="accent1"/>
              </a:buClr>
              <a:buSzPts val="2400"/>
              <a:buFont typeface="Arial"/>
              <a:buNone/>
            </a:pPr>
            <a:r>
              <a:rPr lang="en"/>
              <a:t>Paper</a:t>
            </a:r>
            <a:endParaRPr/>
          </a:p>
          <a:p>
            <a:pPr indent="0" lvl="0" marL="0" rtl="0" algn="l">
              <a:spcBef>
                <a:spcPts val="600"/>
              </a:spcBef>
              <a:spcAft>
                <a:spcPts val="0"/>
              </a:spcAft>
              <a:buClr>
                <a:schemeClr val="accent1"/>
              </a:buClr>
              <a:buSzPts val="2400"/>
              <a:buFont typeface="Arial"/>
              <a:buNone/>
            </a:pPr>
            <a:r>
              <a:rPr lang="en"/>
              <a:t>Drink</a:t>
            </a:r>
            <a:endParaRPr/>
          </a:p>
          <a:p>
            <a:pPr indent="0" lvl="0" marL="0" rtl="0" algn="l">
              <a:spcBef>
                <a:spcPts val="600"/>
              </a:spcBef>
              <a:spcAft>
                <a:spcPts val="0"/>
              </a:spcAft>
              <a:buClr>
                <a:schemeClr val="accent1"/>
              </a:buClr>
              <a:buSzPts val="2400"/>
              <a:buFont typeface="Arial"/>
              <a:buNone/>
            </a:pPr>
            <a:r>
              <a:rPr lang="en"/>
              <a:t>Beard</a:t>
            </a:r>
            <a:endParaRPr/>
          </a:p>
          <a:p>
            <a:pPr indent="0" lvl="0" marL="0" rtl="0" algn="l">
              <a:spcBef>
                <a:spcPts val="600"/>
              </a:spcBef>
              <a:spcAft>
                <a:spcPts val="0"/>
              </a:spcAft>
              <a:buClr>
                <a:schemeClr val="dk1"/>
              </a:buClr>
              <a:buSzPts val="1100"/>
              <a:buFont typeface="Arial"/>
              <a:buNone/>
            </a:pPr>
            <a:r>
              <a:rPr lang="en"/>
              <a:t>Boat</a:t>
            </a:r>
            <a:endParaRPr/>
          </a:p>
          <a:p>
            <a:pPr indent="0" lvl="0" marL="0" rtl="0" algn="l">
              <a:spcBef>
                <a:spcPts val="600"/>
              </a:spcBef>
              <a:spcAft>
                <a:spcPts val="0"/>
              </a:spcAft>
              <a:buNone/>
            </a:pPr>
            <a:r>
              <a:t/>
            </a:r>
            <a:endParaRPr/>
          </a:p>
        </p:txBody>
      </p:sp>
      <p:sp>
        <p:nvSpPr>
          <p:cNvPr id="331" name="Google Shape;331;p49"/>
          <p:cNvSpPr txBox="1"/>
          <p:nvPr>
            <p:ph idx="2" type="body"/>
          </p:nvPr>
        </p:nvSpPr>
        <p:spPr>
          <a:xfrm>
            <a:off x="4219456" y="1200150"/>
            <a:ext cx="3136800" cy="372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accent1"/>
              </a:buClr>
              <a:buSzPts val="2400"/>
              <a:buFont typeface="Arial"/>
              <a:buNone/>
            </a:pPr>
            <a:r>
              <a:rPr lang="en"/>
              <a:t>Pencil</a:t>
            </a:r>
            <a:endParaRPr/>
          </a:p>
          <a:p>
            <a:pPr indent="0" lvl="0" marL="0" rtl="0" algn="l">
              <a:spcBef>
                <a:spcPts val="600"/>
              </a:spcBef>
              <a:spcAft>
                <a:spcPts val="0"/>
              </a:spcAft>
              <a:buClr>
                <a:schemeClr val="accent1"/>
              </a:buClr>
              <a:buSzPts val="2400"/>
              <a:buFont typeface="Arial"/>
              <a:buNone/>
            </a:pPr>
            <a:r>
              <a:rPr lang="en"/>
              <a:t>Black</a:t>
            </a:r>
            <a:endParaRPr/>
          </a:p>
          <a:p>
            <a:pPr indent="0" lvl="0" marL="0" rtl="0" algn="l">
              <a:spcBef>
                <a:spcPts val="600"/>
              </a:spcBef>
              <a:spcAft>
                <a:spcPts val="0"/>
              </a:spcAft>
              <a:buClr>
                <a:schemeClr val="accent1"/>
              </a:buClr>
              <a:buSzPts val="2400"/>
              <a:buFont typeface="Arial"/>
              <a:buNone/>
            </a:pPr>
            <a:r>
              <a:rPr lang="en"/>
              <a:t>Sun</a:t>
            </a:r>
            <a:endParaRPr/>
          </a:p>
          <a:p>
            <a:pPr indent="0" lvl="0" marL="0" rtl="0" algn="l">
              <a:spcBef>
                <a:spcPts val="600"/>
              </a:spcBef>
              <a:spcAft>
                <a:spcPts val="0"/>
              </a:spcAft>
              <a:buClr>
                <a:schemeClr val="accent1"/>
              </a:buClr>
              <a:buSzPts val="2400"/>
              <a:buFont typeface="Arial"/>
              <a:buNone/>
            </a:pPr>
            <a:r>
              <a:rPr lang="en"/>
              <a:t>Toothbrush</a:t>
            </a:r>
            <a:endParaRPr/>
          </a:p>
          <a:p>
            <a:pPr indent="0" lvl="0" marL="0" rtl="0" algn="l">
              <a:spcBef>
                <a:spcPts val="600"/>
              </a:spcBef>
              <a:spcAft>
                <a:spcPts val="0"/>
              </a:spcAft>
              <a:buClr>
                <a:schemeClr val="accent1"/>
              </a:buClr>
              <a:buSzPts val="2400"/>
              <a:buFont typeface="Arial"/>
              <a:buNone/>
            </a:pPr>
            <a:r>
              <a:rPr lang="en"/>
              <a:t>President</a:t>
            </a:r>
            <a:endParaRPr/>
          </a:p>
          <a:p>
            <a:pPr indent="0" lvl="0" marL="0" rtl="0" algn="l">
              <a:spcBef>
                <a:spcPts val="600"/>
              </a:spcBef>
              <a:spcAft>
                <a:spcPts val="0"/>
              </a:spcAft>
              <a:buClr>
                <a:schemeClr val="accent1"/>
              </a:buClr>
              <a:buSzPts val="2400"/>
              <a:buFont typeface="Arial"/>
              <a:buNone/>
            </a:pPr>
            <a:r>
              <a:rPr lang="en"/>
              <a:t>Mustard</a:t>
            </a:r>
            <a:endParaRPr/>
          </a:p>
          <a:p>
            <a:pPr indent="0" lvl="0" marL="0" rtl="0" algn="l">
              <a:spcBef>
                <a:spcPts val="600"/>
              </a:spcBef>
              <a:spcAft>
                <a:spcPts val="0"/>
              </a:spcAft>
              <a:buClr>
                <a:schemeClr val="accent1"/>
              </a:buClr>
              <a:buSzPts val="2400"/>
              <a:buFont typeface="Arial"/>
              <a:buNone/>
            </a:pPr>
            <a:r>
              <a:rPr lang="en"/>
              <a:t>Football</a:t>
            </a:r>
            <a:endParaRPr/>
          </a:p>
          <a:p>
            <a:pPr indent="0" lvl="0" marL="0" rtl="0" algn="l">
              <a:spcBef>
                <a:spcPts val="600"/>
              </a:spcBef>
              <a:spcAft>
                <a:spcPts val="0"/>
              </a:spcAft>
              <a:buClr>
                <a:schemeClr val="accent1"/>
              </a:buClr>
              <a:buSzPts val="2400"/>
              <a:buFont typeface="Arial"/>
              <a:buNone/>
            </a:pPr>
            <a:r>
              <a:rPr lang="en"/>
              <a:t>Evening</a:t>
            </a:r>
            <a:endParaRPr/>
          </a:p>
          <a:p>
            <a:pPr indent="0" lvl="0" marL="0" rtl="0" algn="l">
              <a:spcBef>
                <a:spcPts val="600"/>
              </a:spcBef>
              <a:spcAft>
                <a:spcPts val="0"/>
              </a:spcAft>
              <a:buClr>
                <a:schemeClr val="accent1"/>
              </a:buClr>
              <a:buSzPts val="2400"/>
              <a:buFont typeface="Arial"/>
              <a:buNone/>
            </a:pPr>
            <a:r>
              <a:rPr lang="en"/>
              <a:t>Mail</a:t>
            </a:r>
            <a:endParaRPr/>
          </a:p>
          <a:p>
            <a:pPr indent="0" lvl="0" marL="0" rtl="0" algn="l">
              <a:spcBef>
                <a:spcPts val="600"/>
              </a:spcBef>
              <a:spcAft>
                <a:spcPts val="0"/>
              </a:spcAft>
              <a:buClr>
                <a:schemeClr val="dk1"/>
              </a:buClr>
              <a:buSzPts val="1100"/>
              <a:buFont typeface="Arial"/>
              <a:buNone/>
            </a:pPr>
            <a:r>
              <a:rPr lang="en"/>
              <a:t>Wallet</a:t>
            </a:r>
            <a:endParaRPr/>
          </a:p>
          <a:p>
            <a:pPr indent="0" lvl="0" marL="0" rtl="0" algn="l">
              <a:spcBef>
                <a:spcPts val="600"/>
              </a:spcBef>
              <a:spcAft>
                <a:spcPts val="0"/>
              </a:spcAft>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5" name="Shape 335"/>
        <p:cNvGrpSpPr/>
        <p:nvPr/>
      </p:nvGrpSpPr>
      <p:grpSpPr>
        <a:xfrm>
          <a:off x="0" y="0"/>
          <a:ext cx="0" cy="0"/>
          <a:chOff x="0" y="0"/>
          <a:chExt cx="0" cy="0"/>
        </a:xfrm>
      </p:grpSpPr>
      <p:sp>
        <p:nvSpPr>
          <p:cNvPr id="336" name="Google Shape;336;p50"/>
          <p:cNvSpPr txBox="1"/>
          <p:nvPr>
            <p:ph type="title"/>
          </p:nvPr>
        </p:nvSpPr>
        <p:spPr>
          <a:xfrm>
            <a:off x="893700" y="205988"/>
            <a:ext cx="6462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Demo: List 2</a:t>
            </a:r>
            <a:endParaRPr/>
          </a:p>
        </p:txBody>
      </p:sp>
      <p:sp>
        <p:nvSpPr>
          <p:cNvPr id="337" name="Google Shape;337;p50"/>
          <p:cNvSpPr txBox="1"/>
          <p:nvPr>
            <p:ph idx="1" type="body"/>
          </p:nvPr>
        </p:nvSpPr>
        <p:spPr>
          <a:xfrm>
            <a:off x="893700" y="1373588"/>
            <a:ext cx="6462600" cy="3552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Recall as many words as you can</a:t>
            </a:r>
            <a:endParaRPr/>
          </a:p>
          <a:p>
            <a:pPr indent="0" lvl="0" marL="0" rtl="0" algn="l">
              <a:spcBef>
                <a:spcPts val="600"/>
              </a:spcBef>
              <a:spcAft>
                <a:spcPts val="0"/>
              </a:spcAft>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1" name="Shape 341"/>
        <p:cNvGrpSpPr/>
        <p:nvPr/>
      </p:nvGrpSpPr>
      <p:grpSpPr>
        <a:xfrm>
          <a:off x="0" y="0"/>
          <a:ext cx="0" cy="0"/>
          <a:chOff x="0" y="0"/>
          <a:chExt cx="0" cy="0"/>
        </a:xfrm>
      </p:grpSpPr>
      <p:sp>
        <p:nvSpPr>
          <p:cNvPr id="342" name="Google Shape;342;p51"/>
          <p:cNvSpPr txBox="1"/>
          <p:nvPr>
            <p:ph type="title"/>
          </p:nvPr>
        </p:nvSpPr>
        <p:spPr>
          <a:xfrm>
            <a:off x="893700" y="205988"/>
            <a:ext cx="6462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Demo Debriefing</a:t>
            </a:r>
            <a:endParaRPr/>
          </a:p>
        </p:txBody>
      </p:sp>
      <p:sp>
        <p:nvSpPr>
          <p:cNvPr id="343" name="Google Shape;343;p51"/>
          <p:cNvSpPr txBox="1"/>
          <p:nvPr>
            <p:ph idx="1" type="body"/>
          </p:nvPr>
        </p:nvSpPr>
        <p:spPr>
          <a:xfrm>
            <a:off x="893700" y="1373588"/>
            <a:ext cx="6462600" cy="35523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Which list was easier to recall?</a:t>
            </a:r>
            <a:endParaRPr/>
          </a:p>
          <a:p>
            <a:pPr indent="-381000" lvl="1" marL="914400" rtl="0" algn="l">
              <a:spcBef>
                <a:spcPts val="0"/>
              </a:spcBef>
              <a:spcAft>
                <a:spcPts val="0"/>
              </a:spcAft>
              <a:buSzPts val="2400"/>
              <a:buChar char="○"/>
            </a:pPr>
            <a:r>
              <a:rPr lang="en"/>
              <a:t>Why?</a:t>
            </a:r>
            <a:endParaRPr/>
          </a:p>
          <a:p>
            <a:pPr indent="0" lvl="0" marL="0" rtl="0" algn="l">
              <a:spcBef>
                <a:spcPts val="600"/>
              </a:spcBef>
              <a:spcAft>
                <a:spcPts val="0"/>
              </a:spcAft>
              <a:buClr>
                <a:schemeClr val="dk1"/>
              </a:buClr>
              <a:buSzPts val="1100"/>
              <a:buFont typeface="Arial"/>
              <a:buNone/>
            </a:pPr>
            <a:r>
              <a:t/>
            </a:r>
            <a:endParaRPr/>
          </a:p>
          <a:p>
            <a:pPr indent="-419100" lvl="0" marL="457200" rtl="0" algn="l">
              <a:spcBef>
                <a:spcPts val="600"/>
              </a:spcBef>
              <a:spcAft>
                <a:spcPts val="0"/>
              </a:spcAft>
              <a:buSzPts val="3000"/>
              <a:buChar char="▷"/>
            </a:pPr>
            <a:r>
              <a:rPr lang="en"/>
              <a:t>How can this idea be applied when studying for a test?</a:t>
            </a:r>
            <a:endParaRPr/>
          </a:p>
          <a:p>
            <a:pPr indent="0" lvl="0" marL="0" rtl="0" algn="l">
              <a:spcBef>
                <a:spcPts val="60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16"/>
          <p:cNvSpPr txBox="1"/>
          <p:nvPr>
            <p:ph type="title"/>
          </p:nvPr>
        </p:nvSpPr>
        <p:spPr>
          <a:xfrm>
            <a:off x="893700" y="205988"/>
            <a:ext cx="6462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Minute Paper</a:t>
            </a:r>
            <a:endParaRPr/>
          </a:p>
        </p:txBody>
      </p:sp>
      <p:sp>
        <p:nvSpPr>
          <p:cNvPr id="112" name="Google Shape;112;p16"/>
          <p:cNvSpPr txBox="1"/>
          <p:nvPr>
            <p:ph idx="1" type="body"/>
          </p:nvPr>
        </p:nvSpPr>
        <p:spPr>
          <a:xfrm>
            <a:off x="893700" y="1373588"/>
            <a:ext cx="6462600" cy="35523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Char char="▷"/>
            </a:pPr>
            <a:r>
              <a:rPr lang="en" sz="2000"/>
              <a:t>Quiz, readings, + science summary next Monday-- push opening paragraph to Tuesday?</a:t>
            </a:r>
            <a:endParaRPr sz="2000"/>
          </a:p>
          <a:p>
            <a:pPr indent="-355600" lvl="0" marL="457200" rtl="0" algn="l">
              <a:spcBef>
                <a:spcPts val="0"/>
              </a:spcBef>
              <a:spcAft>
                <a:spcPts val="0"/>
              </a:spcAft>
              <a:buSzPts val="2000"/>
              <a:buChar char="▷"/>
            </a:pPr>
            <a:r>
              <a:rPr lang="en" sz="2000"/>
              <a:t>Priming</a:t>
            </a:r>
            <a:endParaRPr sz="2000"/>
          </a:p>
          <a:p>
            <a:pPr indent="-355600" lvl="0" marL="457200" rtl="0" algn="l">
              <a:spcBef>
                <a:spcPts val="0"/>
              </a:spcBef>
              <a:spcAft>
                <a:spcPts val="0"/>
              </a:spcAft>
              <a:buSzPts val="2000"/>
              <a:buChar char="▷"/>
            </a:pPr>
            <a:r>
              <a:rPr lang="en" sz="2000"/>
              <a:t>Some of the implicit/non-declarative distinctions</a:t>
            </a:r>
            <a:endParaRPr sz="2000"/>
          </a:p>
          <a:p>
            <a:pPr indent="-355600" lvl="0" marL="457200" rtl="0" algn="l">
              <a:spcBef>
                <a:spcPts val="0"/>
              </a:spcBef>
              <a:spcAft>
                <a:spcPts val="0"/>
              </a:spcAft>
              <a:buSzPts val="2000"/>
              <a:buChar char="▷"/>
            </a:pPr>
            <a:r>
              <a:rPr lang="en" sz="2000"/>
              <a:t>Hippocampus &amp; primacy effect</a:t>
            </a:r>
            <a:endParaRPr sz="20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7" name="Shape 347"/>
        <p:cNvGrpSpPr/>
        <p:nvPr/>
      </p:nvGrpSpPr>
      <p:grpSpPr>
        <a:xfrm>
          <a:off x="0" y="0"/>
          <a:ext cx="0" cy="0"/>
          <a:chOff x="0" y="0"/>
          <a:chExt cx="0" cy="0"/>
        </a:xfrm>
      </p:grpSpPr>
      <p:sp>
        <p:nvSpPr>
          <p:cNvPr id="348" name="Google Shape;348;p52"/>
          <p:cNvSpPr txBox="1"/>
          <p:nvPr>
            <p:ph type="title"/>
          </p:nvPr>
        </p:nvSpPr>
        <p:spPr>
          <a:xfrm>
            <a:off x="893700" y="205988"/>
            <a:ext cx="6462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Retrieval Success Related to How You Encode</a:t>
            </a:r>
            <a:endParaRPr sz="3000"/>
          </a:p>
        </p:txBody>
      </p:sp>
      <p:sp>
        <p:nvSpPr>
          <p:cNvPr id="349" name="Google Shape;349;p52"/>
          <p:cNvSpPr txBox="1"/>
          <p:nvPr>
            <p:ph idx="1" type="body"/>
          </p:nvPr>
        </p:nvSpPr>
        <p:spPr>
          <a:xfrm>
            <a:off x="893700" y="1373588"/>
            <a:ext cx="6462600" cy="35523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sz="2400"/>
              <a:t>Levels of processing</a:t>
            </a:r>
            <a:endParaRPr sz="2400"/>
          </a:p>
          <a:p>
            <a:pPr indent="-381000" lvl="1" marL="914400" rtl="0" algn="l">
              <a:spcBef>
                <a:spcPts val="0"/>
              </a:spcBef>
              <a:spcAft>
                <a:spcPts val="0"/>
              </a:spcAft>
              <a:buSzPts val="2400"/>
              <a:buChar char="○"/>
            </a:pPr>
            <a:r>
              <a:rPr lang="en" sz="2400"/>
              <a:t>Shallow processing</a:t>
            </a:r>
            <a:endParaRPr/>
          </a:p>
          <a:p>
            <a:pPr indent="-381000" lvl="2" marL="1371600" rtl="0" algn="l">
              <a:spcBef>
                <a:spcPts val="0"/>
              </a:spcBef>
              <a:spcAft>
                <a:spcPts val="0"/>
              </a:spcAft>
              <a:buSzPts val="2400"/>
              <a:buChar char="■"/>
            </a:pPr>
            <a:r>
              <a:rPr lang="en" sz="2400"/>
              <a:t>little attention to meaning</a:t>
            </a:r>
            <a:endParaRPr/>
          </a:p>
          <a:p>
            <a:pPr indent="-381000" lvl="2" marL="1371600" rtl="0" algn="l">
              <a:spcBef>
                <a:spcPts val="0"/>
              </a:spcBef>
              <a:spcAft>
                <a:spcPts val="0"/>
              </a:spcAft>
              <a:buSzPts val="2400"/>
              <a:buChar char="■"/>
            </a:pPr>
            <a:r>
              <a:rPr lang="en" sz="2400"/>
              <a:t>focus on physical features</a:t>
            </a:r>
            <a:endParaRPr/>
          </a:p>
          <a:p>
            <a:pPr indent="-381000" lvl="2" marL="1371600" rtl="0" algn="l">
              <a:spcBef>
                <a:spcPts val="0"/>
              </a:spcBef>
              <a:spcAft>
                <a:spcPts val="0"/>
              </a:spcAft>
              <a:buSzPts val="2400"/>
              <a:buChar char="■"/>
            </a:pPr>
            <a:r>
              <a:rPr lang="en" sz="2400"/>
              <a:t>poor memory</a:t>
            </a:r>
            <a:endParaRPr sz="2400"/>
          </a:p>
          <a:p>
            <a:pPr indent="-381000" lvl="1" marL="914400" rtl="0" algn="l">
              <a:spcBef>
                <a:spcPts val="0"/>
              </a:spcBef>
              <a:spcAft>
                <a:spcPts val="0"/>
              </a:spcAft>
              <a:buSzPts val="2400"/>
              <a:buChar char="○"/>
            </a:pPr>
            <a:r>
              <a:rPr lang="en" sz="2400"/>
              <a:t>Deep processing</a:t>
            </a:r>
            <a:endParaRPr/>
          </a:p>
          <a:p>
            <a:pPr indent="-381000" lvl="2" marL="1371600" rtl="0" algn="l">
              <a:spcBef>
                <a:spcPts val="0"/>
              </a:spcBef>
              <a:spcAft>
                <a:spcPts val="0"/>
              </a:spcAft>
              <a:buSzPts val="2400"/>
              <a:buChar char="■"/>
            </a:pPr>
            <a:r>
              <a:rPr lang="en" sz="2400"/>
              <a:t>close attention to meaning</a:t>
            </a:r>
            <a:endParaRPr/>
          </a:p>
          <a:p>
            <a:pPr indent="-381000" lvl="2" marL="1371600" rtl="0" algn="l">
              <a:spcBef>
                <a:spcPts val="0"/>
              </a:spcBef>
              <a:spcAft>
                <a:spcPts val="0"/>
              </a:spcAft>
              <a:buSzPts val="2400"/>
              <a:buChar char="■"/>
            </a:pPr>
            <a:r>
              <a:rPr lang="en" sz="2400"/>
              <a:t>better memory</a:t>
            </a:r>
            <a:endParaRPr sz="2400"/>
          </a:p>
          <a:p>
            <a:pPr indent="0" lvl="0" marL="0" rtl="0" algn="l">
              <a:spcBef>
                <a:spcPts val="600"/>
              </a:spcBef>
              <a:spcAft>
                <a:spcPts val="0"/>
              </a:spcAft>
              <a:buNone/>
            </a:pPr>
            <a:r>
              <a:t/>
            </a:r>
            <a:endParaRPr sz="2400"/>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3" name="Shape 353"/>
        <p:cNvGrpSpPr/>
        <p:nvPr/>
      </p:nvGrpSpPr>
      <p:grpSpPr>
        <a:xfrm>
          <a:off x="0" y="0"/>
          <a:ext cx="0" cy="0"/>
          <a:chOff x="0" y="0"/>
          <a:chExt cx="0" cy="0"/>
        </a:xfrm>
      </p:grpSpPr>
      <p:sp>
        <p:nvSpPr>
          <p:cNvPr id="354" name="Google Shape;354;p53"/>
          <p:cNvSpPr txBox="1"/>
          <p:nvPr>
            <p:ph type="title"/>
          </p:nvPr>
        </p:nvSpPr>
        <p:spPr>
          <a:xfrm>
            <a:off x="893700" y="205988"/>
            <a:ext cx="6462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Levels of Processing</a:t>
            </a:r>
            <a:endParaRPr sz="3000"/>
          </a:p>
        </p:txBody>
      </p:sp>
      <p:pic>
        <p:nvPicPr>
          <p:cNvPr id="355" name="Google Shape;355;p53"/>
          <p:cNvPicPr preferRelativeResize="0"/>
          <p:nvPr/>
        </p:nvPicPr>
        <p:blipFill>
          <a:blip r:embed="rId3">
            <a:alphaModFix/>
          </a:blip>
          <a:stretch>
            <a:fillRect/>
          </a:stretch>
        </p:blipFill>
        <p:spPr>
          <a:xfrm>
            <a:off x="1138450" y="1185413"/>
            <a:ext cx="6867096" cy="3775313"/>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9" name="Shape 359"/>
        <p:cNvGrpSpPr/>
        <p:nvPr/>
      </p:nvGrpSpPr>
      <p:grpSpPr>
        <a:xfrm>
          <a:off x="0" y="0"/>
          <a:ext cx="0" cy="0"/>
          <a:chOff x="0" y="0"/>
          <a:chExt cx="0" cy="0"/>
        </a:xfrm>
      </p:grpSpPr>
      <p:sp>
        <p:nvSpPr>
          <p:cNvPr id="360" name="Google Shape;360;p54"/>
          <p:cNvSpPr txBox="1"/>
          <p:nvPr>
            <p:ph type="title"/>
          </p:nvPr>
        </p:nvSpPr>
        <p:spPr>
          <a:xfrm>
            <a:off x="893700" y="205988"/>
            <a:ext cx="6462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Problems with LOP theory</a:t>
            </a:r>
            <a:endParaRPr/>
          </a:p>
        </p:txBody>
      </p:sp>
      <p:sp>
        <p:nvSpPr>
          <p:cNvPr id="361" name="Google Shape;361;p54"/>
          <p:cNvSpPr txBox="1"/>
          <p:nvPr>
            <p:ph idx="1" type="body"/>
          </p:nvPr>
        </p:nvSpPr>
        <p:spPr>
          <a:xfrm>
            <a:off x="893700" y="1373588"/>
            <a:ext cx="6462600" cy="35523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Circularity</a:t>
            </a:r>
            <a:endParaRPr/>
          </a:p>
          <a:p>
            <a:pPr indent="-381000" lvl="1" marL="914400" rtl="0" algn="l">
              <a:spcBef>
                <a:spcPts val="0"/>
              </a:spcBef>
              <a:spcAft>
                <a:spcPts val="0"/>
              </a:spcAft>
              <a:buSzPts val="2400"/>
              <a:buChar char="○"/>
            </a:pPr>
            <a:r>
              <a:rPr lang="en"/>
              <a:t>Why?</a:t>
            </a:r>
            <a:endParaRPr/>
          </a:p>
          <a:p>
            <a:pPr indent="-419100" lvl="0" marL="457200" rtl="0" algn="l">
              <a:spcBef>
                <a:spcPts val="0"/>
              </a:spcBef>
              <a:spcAft>
                <a:spcPts val="0"/>
              </a:spcAft>
              <a:buSzPts val="3000"/>
              <a:buChar char="▷"/>
            </a:pPr>
            <a:r>
              <a:rPr lang="en"/>
              <a:t>Deeper processing at encoding → facilitated retrieval</a:t>
            </a:r>
            <a:endParaRPr/>
          </a:p>
          <a:p>
            <a:pPr indent="-381000" lvl="1" marL="914400" rtl="0" algn="l">
              <a:spcBef>
                <a:spcPts val="0"/>
              </a:spcBef>
              <a:spcAft>
                <a:spcPts val="0"/>
              </a:spcAft>
              <a:buSzPts val="2400"/>
              <a:buChar char="○"/>
            </a:pPr>
            <a:r>
              <a:rPr lang="en"/>
              <a:t>Except?</a:t>
            </a:r>
            <a:endParaRPr/>
          </a:p>
          <a:p>
            <a:pPr indent="0" lvl="0" marL="0" rtl="0" algn="l">
              <a:spcBef>
                <a:spcPts val="600"/>
              </a:spcBef>
              <a:spcAft>
                <a:spcPts val="0"/>
              </a:spcAft>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5" name="Shape 365"/>
        <p:cNvGrpSpPr/>
        <p:nvPr/>
      </p:nvGrpSpPr>
      <p:grpSpPr>
        <a:xfrm>
          <a:off x="0" y="0"/>
          <a:ext cx="0" cy="0"/>
          <a:chOff x="0" y="0"/>
          <a:chExt cx="0" cy="0"/>
        </a:xfrm>
      </p:grpSpPr>
      <p:sp>
        <p:nvSpPr>
          <p:cNvPr id="366" name="Google Shape;366;p55"/>
          <p:cNvSpPr txBox="1"/>
          <p:nvPr>
            <p:ph type="title"/>
          </p:nvPr>
        </p:nvSpPr>
        <p:spPr>
          <a:xfrm>
            <a:off x="893700" y="205988"/>
            <a:ext cx="6462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Self-reference</a:t>
            </a:r>
            <a:endParaRPr/>
          </a:p>
        </p:txBody>
      </p:sp>
      <p:sp>
        <p:nvSpPr>
          <p:cNvPr id="367" name="Google Shape;367;p55"/>
          <p:cNvSpPr txBox="1"/>
          <p:nvPr>
            <p:ph idx="1" type="body"/>
          </p:nvPr>
        </p:nvSpPr>
        <p:spPr>
          <a:xfrm>
            <a:off x="893700" y="1284700"/>
            <a:ext cx="7642800" cy="20040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Char char="▷"/>
            </a:pPr>
            <a:r>
              <a:rPr lang="en" sz="2000"/>
              <a:t>“[W]hen we relate things we want to remember to ourselves, this can lead to stronger memories…” (Rogers et al., 1977)</a:t>
            </a:r>
            <a:endParaRPr sz="2000"/>
          </a:p>
          <a:p>
            <a:pPr indent="-355600" lvl="0" marL="457200" rtl="0" algn="l">
              <a:spcBef>
                <a:spcPts val="0"/>
              </a:spcBef>
              <a:spcAft>
                <a:spcPts val="0"/>
              </a:spcAft>
              <a:buSzPts val="2000"/>
              <a:buChar char="▷"/>
            </a:pPr>
            <a:r>
              <a:rPr lang="en" sz="2000"/>
              <a:t>Yin et al. (2019), re: working memory &amp; self-reference</a:t>
            </a:r>
            <a:endParaRPr sz="2000"/>
          </a:p>
          <a:p>
            <a:pPr indent="0" lvl="0" marL="0" rtl="0" algn="l">
              <a:spcBef>
                <a:spcPts val="600"/>
              </a:spcBef>
              <a:spcAft>
                <a:spcPts val="0"/>
              </a:spcAft>
              <a:buNone/>
            </a:pPr>
            <a:r>
              <a:t/>
            </a:r>
            <a:endParaRPr sz="2000"/>
          </a:p>
        </p:txBody>
      </p:sp>
      <p:pic>
        <p:nvPicPr>
          <p:cNvPr id="368" name="Google Shape;368;p55"/>
          <p:cNvPicPr preferRelativeResize="0"/>
          <p:nvPr/>
        </p:nvPicPr>
        <p:blipFill>
          <a:blip r:embed="rId3">
            <a:alphaModFix/>
          </a:blip>
          <a:stretch>
            <a:fillRect/>
          </a:stretch>
        </p:blipFill>
        <p:spPr>
          <a:xfrm>
            <a:off x="1078886" y="2999975"/>
            <a:ext cx="6986225" cy="191492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2" name="Shape 372"/>
        <p:cNvGrpSpPr/>
        <p:nvPr/>
      </p:nvGrpSpPr>
      <p:grpSpPr>
        <a:xfrm>
          <a:off x="0" y="0"/>
          <a:ext cx="0" cy="0"/>
          <a:chOff x="0" y="0"/>
          <a:chExt cx="0" cy="0"/>
        </a:xfrm>
      </p:grpSpPr>
      <p:sp>
        <p:nvSpPr>
          <p:cNvPr id="373" name="Google Shape;373;p56"/>
          <p:cNvSpPr txBox="1"/>
          <p:nvPr>
            <p:ph type="title"/>
          </p:nvPr>
        </p:nvSpPr>
        <p:spPr>
          <a:xfrm>
            <a:off x="893700" y="205988"/>
            <a:ext cx="6462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Demo: Organization</a:t>
            </a:r>
            <a:endParaRPr/>
          </a:p>
        </p:txBody>
      </p:sp>
      <p:sp>
        <p:nvSpPr>
          <p:cNvPr id="374" name="Google Shape;374;p56"/>
          <p:cNvSpPr txBox="1"/>
          <p:nvPr>
            <p:ph idx="1" type="body"/>
          </p:nvPr>
        </p:nvSpPr>
        <p:spPr>
          <a:xfrm>
            <a:off x="893700" y="1373588"/>
            <a:ext cx="6462600" cy="3552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Left side of class, close your eyes</a:t>
            </a:r>
            <a:endParaRPr/>
          </a:p>
          <a:p>
            <a:pPr indent="0" lvl="0" marL="0" rtl="0" algn="l">
              <a:spcBef>
                <a:spcPts val="600"/>
              </a:spcBef>
              <a:spcAft>
                <a:spcPts val="0"/>
              </a:spcAft>
              <a:buNone/>
            </a:pPr>
            <a:r>
              <a:rPr lang="en"/>
              <a:t>Right side of class, pay attention to the following passage.</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Try to remember it.</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8" name="Shape 378"/>
        <p:cNvGrpSpPr/>
        <p:nvPr/>
      </p:nvGrpSpPr>
      <p:grpSpPr>
        <a:xfrm>
          <a:off x="0" y="0"/>
          <a:ext cx="0" cy="0"/>
          <a:chOff x="0" y="0"/>
          <a:chExt cx="0" cy="0"/>
        </a:xfrm>
      </p:grpSpPr>
      <p:sp>
        <p:nvSpPr>
          <p:cNvPr id="379" name="Google Shape;379;p57"/>
          <p:cNvSpPr txBox="1"/>
          <p:nvPr>
            <p:ph type="title"/>
          </p:nvPr>
        </p:nvSpPr>
        <p:spPr>
          <a:xfrm>
            <a:off x="893700" y="205988"/>
            <a:ext cx="6462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Demo: Organization</a:t>
            </a:r>
            <a:endParaRPr/>
          </a:p>
        </p:txBody>
      </p:sp>
      <p:sp>
        <p:nvSpPr>
          <p:cNvPr id="380" name="Google Shape;380;p57"/>
          <p:cNvSpPr txBox="1"/>
          <p:nvPr>
            <p:ph idx="1" type="body"/>
          </p:nvPr>
        </p:nvSpPr>
        <p:spPr>
          <a:xfrm>
            <a:off x="893700" y="1144988"/>
            <a:ext cx="6462600" cy="3552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800"/>
              <a:t>If the balloons popped, the sound wouldn’t be able to carry since everything would be too far away from the correct floor. A closed window would also prevent the sound from carrying, since most buildings tend to be well insulated. Since the whole operation depends on the steady flow of electricity, a break in the middle of the wire would also cause problems. Of course, the fellow could shout, but the human voice is not loud enough to carry that far. An additional problem is that the string could break on the instrument. Then there would be no accompaniment to the message. It is clear that the best situation would involve less distance. Then there would be fewer potential problems. With face-to-face contact, the least number of things could go wrong.</a:t>
            </a:r>
            <a:endParaRPr sz="1800"/>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4" name="Shape 384"/>
        <p:cNvGrpSpPr/>
        <p:nvPr/>
      </p:nvGrpSpPr>
      <p:grpSpPr>
        <a:xfrm>
          <a:off x="0" y="0"/>
          <a:ext cx="0" cy="0"/>
          <a:chOff x="0" y="0"/>
          <a:chExt cx="0" cy="0"/>
        </a:xfrm>
      </p:grpSpPr>
      <p:sp>
        <p:nvSpPr>
          <p:cNvPr id="385" name="Google Shape;385;p58"/>
          <p:cNvSpPr txBox="1"/>
          <p:nvPr>
            <p:ph type="title"/>
          </p:nvPr>
        </p:nvSpPr>
        <p:spPr>
          <a:xfrm>
            <a:off x="893700" y="205988"/>
            <a:ext cx="6462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Demo: Organization</a:t>
            </a:r>
            <a:endParaRPr/>
          </a:p>
        </p:txBody>
      </p:sp>
      <p:sp>
        <p:nvSpPr>
          <p:cNvPr id="386" name="Google Shape;386;p58"/>
          <p:cNvSpPr txBox="1"/>
          <p:nvPr>
            <p:ph idx="1" type="body"/>
          </p:nvPr>
        </p:nvSpPr>
        <p:spPr>
          <a:xfrm>
            <a:off x="893700" y="1373588"/>
            <a:ext cx="6462600" cy="3552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Right</a:t>
            </a:r>
            <a:r>
              <a:rPr lang="en"/>
              <a:t> side of class, close your eyes</a:t>
            </a:r>
            <a:endParaRPr/>
          </a:p>
          <a:p>
            <a:pPr indent="0" lvl="0" marL="0" rtl="0" algn="l">
              <a:spcBef>
                <a:spcPts val="600"/>
              </a:spcBef>
              <a:spcAft>
                <a:spcPts val="0"/>
              </a:spcAft>
              <a:buNone/>
            </a:pPr>
            <a:r>
              <a:rPr lang="en"/>
              <a:t>Left side of class, pay attention to the following passage.</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Try to remember it.</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0" name="Shape 390"/>
        <p:cNvGrpSpPr/>
        <p:nvPr/>
      </p:nvGrpSpPr>
      <p:grpSpPr>
        <a:xfrm>
          <a:off x="0" y="0"/>
          <a:ext cx="0" cy="0"/>
          <a:chOff x="0" y="0"/>
          <a:chExt cx="0" cy="0"/>
        </a:xfrm>
      </p:grpSpPr>
      <p:sp>
        <p:nvSpPr>
          <p:cNvPr id="391" name="Google Shape;391;p59"/>
          <p:cNvSpPr txBox="1"/>
          <p:nvPr>
            <p:ph type="title"/>
          </p:nvPr>
        </p:nvSpPr>
        <p:spPr>
          <a:xfrm>
            <a:off x="436500" y="358400"/>
            <a:ext cx="29052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Demo: Organization</a:t>
            </a:r>
            <a:endParaRPr/>
          </a:p>
        </p:txBody>
      </p:sp>
      <p:pic>
        <p:nvPicPr>
          <p:cNvPr id="392" name="Google Shape;392;p59"/>
          <p:cNvPicPr preferRelativeResize="0"/>
          <p:nvPr/>
        </p:nvPicPr>
        <p:blipFill rotWithShape="1">
          <a:blip r:embed="rId3">
            <a:alphaModFix/>
          </a:blip>
          <a:srcRect b="28987" l="25448" r="25809" t="0"/>
          <a:stretch/>
        </p:blipFill>
        <p:spPr>
          <a:xfrm>
            <a:off x="3599850" y="0"/>
            <a:ext cx="3056225" cy="4988375"/>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6" name="Shape 396"/>
        <p:cNvGrpSpPr/>
        <p:nvPr/>
      </p:nvGrpSpPr>
      <p:grpSpPr>
        <a:xfrm>
          <a:off x="0" y="0"/>
          <a:ext cx="0" cy="0"/>
          <a:chOff x="0" y="0"/>
          <a:chExt cx="0" cy="0"/>
        </a:xfrm>
      </p:grpSpPr>
      <p:sp>
        <p:nvSpPr>
          <p:cNvPr id="397" name="Google Shape;397;p60"/>
          <p:cNvSpPr txBox="1"/>
          <p:nvPr>
            <p:ph type="title"/>
          </p:nvPr>
        </p:nvSpPr>
        <p:spPr>
          <a:xfrm>
            <a:off x="893700" y="205988"/>
            <a:ext cx="6462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Demo: Organization</a:t>
            </a:r>
            <a:endParaRPr/>
          </a:p>
        </p:txBody>
      </p:sp>
      <p:sp>
        <p:nvSpPr>
          <p:cNvPr id="398" name="Google Shape;398;p60"/>
          <p:cNvSpPr txBox="1"/>
          <p:nvPr>
            <p:ph idx="1" type="body"/>
          </p:nvPr>
        </p:nvSpPr>
        <p:spPr>
          <a:xfrm>
            <a:off x="1340700" y="977413"/>
            <a:ext cx="6462600" cy="3552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800"/>
              <a:t>If the balloons popped, the sound wouldn’t be able to carry since everything would be too far away from the correct floor. A closed window would also prevent the sound from carrying, since most buildings tend to be well insulated. Since the whole operation depends on the steady flow of electricity, a break in the middle of the wire would also cause problems. Of course, the fellow could shout, but the human voice is not loud enough to carry that far. An additional problem is that the string could break on the instrument. Then there would be no accompaniment to the message. It is clear that the best situation would involve less distance. Then there would be fewer potential problems. With face-to-face contact, the least number of things could go wrong.</a:t>
            </a:r>
            <a:endParaRPr sz="1800"/>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2" name="Shape 402"/>
        <p:cNvGrpSpPr/>
        <p:nvPr/>
      </p:nvGrpSpPr>
      <p:grpSpPr>
        <a:xfrm>
          <a:off x="0" y="0"/>
          <a:ext cx="0" cy="0"/>
          <a:chOff x="0" y="0"/>
          <a:chExt cx="0" cy="0"/>
        </a:xfrm>
      </p:grpSpPr>
      <p:sp>
        <p:nvSpPr>
          <p:cNvPr id="403" name="Google Shape;403;p61"/>
          <p:cNvSpPr txBox="1"/>
          <p:nvPr>
            <p:ph type="title"/>
          </p:nvPr>
        </p:nvSpPr>
        <p:spPr>
          <a:xfrm>
            <a:off x="893700" y="205988"/>
            <a:ext cx="6462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Demo Debriefing</a:t>
            </a:r>
            <a:endParaRPr/>
          </a:p>
        </p:txBody>
      </p:sp>
      <p:sp>
        <p:nvSpPr>
          <p:cNvPr id="404" name="Google Shape;404;p61"/>
          <p:cNvSpPr txBox="1"/>
          <p:nvPr>
            <p:ph idx="1" type="body"/>
          </p:nvPr>
        </p:nvSpPr>
        <p:spPr>
          <a:xfrm>
            <a:off x="893700" y="1373588"/>
            <a:ext cx="6462600" cy="3552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Left side: what do you remember?</a:t>
            </a:r>
            <a:endParaRPr/>
          </a:p>
          <a:p>
            <a:pPr indent="0" lvl="0" marL="0" rtl="0" algn="l">
              <a:spcBef>
                <a:spcPts val="600"/>
              </a:spcBef>
              <a:spcAft>
                <a:spcPts val="0"/>
              </a:spcAft>
              <a:buNone/>
            </a:pPr>
            <a:r>
              <a:rPr lang="en"/>
              <a:t>Right side: what do you remember?</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Takeaway?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17"/>
          <p:cNvSpPr txBox="1"/>
          <p:nvPr>
            <p:ph type="ctrTitle"/>
          </p:nvPr>
        </p:nvSpPr>
        <p:spPr>
          <a:xfrm>
            <a:off x="685800" y="1583342"/>
            <a:ext cx="7772400" cy="115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Wikipedia + Science Summary Piece</a:t>
            </a:r>
            <a:endParaRPr/>
          </a:p>
        </p:txBody>
      </p:sp>
      <p:sp>
        <p:nvSpPr>
          <p:cNvPr id="118" name="Google Shape;118;p17"/>
          <p:cNvSpPr txBox="1"/>
          <p:nvPr>
            <p:ph idx="1" type="subTitle"/>
          </p:nvPr>
        </p:nvSpPr>
        <p:spPr>
          <a:xfrm>
            <a:off x="685800" y="2840053"/>
            <a:ext cx="7772400" cy="784800"/>
          </a:xfrm>
          <a:prstGeom prst="rect">
            <a:avLst/>
          </a:prstGeom>
        </p:spPr>
        <p:txBody>
          <a:bodyPr anchorCtr="0" anchor="t" bIns="91425" lIns="91425" spcFirstLastPara="1" rIns="91425" wrap="square" tIns="91425">
            <a:noAutofit/>
          </a:bodyPr>
          <a:lstStyle/>
          <a:p>
            <a:pPr indent="0" lvl="0" marL="457200" rtl="0" algn="ctr">
              <a:spcBef>
                <a:spcPts val="0"/>
              </a:spcBef>
              <a:spcAft>
                <a:spcPts val="0"/>
              </a:spcAft>
              <a:buNone/>
            </a:pPr>
            <a:r>
              <a:rPr lang="en"/>
              <a:t>Continue to build a supportive classroom culture &amp; discuss science communication</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8" name="Shape 408"/>
        <p:cNvGrpSpPr/>
        <p:nvPr/>
      </p:nvGrpSpPr>
      <p:grpSpPr>
        <a:xfrm>
          <a:off x="0" y="0"/>
          <a:ext cx="0" cy="0"/>
          <a:chOff x="0" y="0"/>
          <a:chExt cx="0" cy="0"/>
        </a:xfrm>
      </p:grpSpPr>
      <p:sp>
        <p:nvSpPr>
          <p:cNvPr id="409" name="Google Shape;409;p62"/>
          <p:cNvSpPr txBox="1"/>
          <p:nvPr>
            <p:ph type="title"/>
          </p:nvPr>
        </p:nvSpPr>
        <p:spPr>
          <a:xfrm>
            <a:off x="893700" y="205988"/>
            <a:ext cx="6462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Demo Debriefing</a:t>
            </a:r>
            <a:endParaRPr/>
          </a:p>
        </p:txBody>
      </p:sp>
      <p:sp>
        <p:nvSpPr>
          <p:cNvPr id="410" name="Google Shape;410;p62"/>
          <p:cNvSpPr txBox="1"/>
          <p:nvPr>
            <p:ph idx="1" type="body"/>
          </p:nvPr>
        </p:nvSpPr>
        <p:spPr>
          <a:xfrm>
            <a:off x="893700" y="1373588"/>
            <a:ext cx="6462600" cy="3552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Left side: what do you remember?</a:t>
            </a:r>
            <a:endParaRPr/>
          </a:p>
          <a:p>
            <a:pPr indent="0" lvl="0" marL="0" rtl="0" algn="l">
              <a:spcBef>
                <a:spcPts val="600"/>
              </a:spcBef>
              <a:spcAft>
                <a:spcPts val="0"/>
              </a:spcAft>
              <a:buNone/>
            </a:pPr>
            <a:r>
              <a:rPr lang="en"/>
              <a:t>Right side: what do you remember?</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Takeaway?</a:t>
            </a:r>
            <a:endParaRPr/>
          </a:p>
          <a:p>
            <a:pPr indent="0" lvl="0" marL="0" rtl="0" algn="l">
              <a:spcBef>
                <a:spcPts val="600"/>
              </a:spcBef>
              <a:spcAft>
                <a:spcPts val="0"/>
              </a:spcAft>
              <a:buClr>
                <a:schemeClr val="dk1"/>
              </a:buClr>
              <a:buSzPts val="1100"/>
              <a:buFont typeface="Arial"/>
              <a:buNone/>
            </a:pPr>
            <a:r>
              <a:rPr i="1" lang="en" sz="2400"/>
              <a:t>Having a mental framework of comprehension aids memory encoding and retrieval</a:t>
            </a:r>
            <a:endParaRPr i="1" sz="2400"/>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4" name="Shape 414"/>
        <p:cNvGrpSpPr/>
        <p:nvPr/>
      </p:nvGrpSpPr>
      <p:grpSpPr>
        <a:xfrm>
          <a:off x="0" y="0"/>
          <a:ext cx="0" cy="0"/>
          <a:chOff x="0" y="0"/>
          <a:chExt cx="0" cy="0"/>
        </a:xfrm>
      </p:grpSpPr>
      <p:sp>
        <p:nvSpPr>
          <p:cNvPr id="415" name="Google Shape;415;p63"/>
          <p:cNvSpPr txBox="1"/>
          <p:nvPr>
            <p:ph type="title"/>
          </p:nvPr>
        </p:nvSpPr>
        <p:spPr>
          <a:xfrm>
            <a:off x="893700" y="205988"/>
            <a:ext cx="6462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Testing Effect / Retrieval Practice</a:t>
            </a:r>
            <a:endParaRPr sz="3000"/>
          </a:p>
        </p:txBody>
      </p:sp>
      <p:sp>
        <p:nvSpPr>
          <p:cNvPr id="416" name="Google Shape;416;p63"/>
          <p:cNvSpPr txBox="1"/>
          <p:nvPr>
            <p:ph idx="1" type="body"/>
          </p:nvPr>
        </p:nvSpPr>
        <p:spPr>
          <a:xfrm>
            <a:off x="893700" y="1373588"/>
            <a:ext cx="6462600" cy="35523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Roediger &amp; Karpicke 2006</a:t>
            </a:r>
            <a:endParaRPr/>
          </a:p>
          <a:p>
            <a:pPr indent="-381000" lvl="1" marL="914400" rtl="0" algn="l">
              <a:spcBef>
                <a:spcPts val="0"/>
              </a:spcBef>
              <a:spcAft>
                <a:spcPts val="0"/>
              </a:spcAft>
              <a:buSzPts val="2400"/>
              <a:buChar char="○"/>
            </a:pPr>
            <a:r>
              <a:rPr lang="en"/>
              <a:t>Group 1: Re-read a passage</a:t>
            </a:r>
            <a:endParaRPr/>
          </a:p>
          <a:p>
            <a:pPr indent="-381000" lvl="1" marL="914400" rtl="0" algn="l">
              <a:spcBef>
                <a:spcPts val="0"/>
              </a:spcBef>
              <a:spcAft>
                <a:spcPts val="0"/>
              </a:spcAft>
              <a:buSzPts val="2400"/>
              <a:buChar char="○"/>
            </a:pPr>
            <a:r>
              <a:rPr lang="en"/>
              <a:t>Group 2: Tested on material in passage</a:t>
            </a:r>
            <a:endParaRPr/>
          </a:p>
          <a:p>
            <a:pPr indent="-381000" lvl="1" marL="914400" rtl="0" algn="l">
              <a:spcBef>
                <a:spcPts val="0"/>
              </a:spcBef>
              <a:spcAft>
                <a:spcPts val="0"/>
              </a:spcAft>
              <a:buSzPts val="2400"/>
              <a:buChar char="○"/>
            </a:pPr>
            <a:r>
              <a:rPr lang="en"/>
              <a:t>At delay, Group 2 &gt; Group 1</a:t>
            </a:r>
            <a:endParaRPr/>
          </a:p>
          <a:p>
            <a:pPr indent="0" lvl="0" marL="0" rtl="0" algn="l">
              <a:spcBef>
                <a:spcPts val="600"/>
              </a:spcBef>
              <a:spcAft>
                <a:spcPts val="0"/>
              </a:spcAft>
              <a:buNone/>
            </a:pPr>
            <a:r>
              <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0" name="Shape 420"/>
        <p:cNvGrpSpPr/>
        <p:nvPr/>
      </p:nvGrpSpPr>
      <p:grpSpPr>
        <a:xfrm>
          <a:off x="0" y="0"/>
          <a:ext cx="0" cy="0"/>
          <a:chOff x="0" y="0"/>
          <a:chExt cx="0" cy="0"/>
        </a:xfrm>
      </p:grpSpPr>
      <p:sp>
        <p:nvSpPr>
          <p:cNvPr id="421" name="Google Shape;421;p64"/>
          <p:cNvSpPr txBox="1"/>
          <p:nvPr>
            <p:ph type="title"/>
          </p:nvPr>
        </p:nvSpPr>
        <p:spPr>
          <a:xfrm>
            <a:off x="893700" y="205988"/>
            <a:ext cx="6462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Retrieval</a:t>
            </a:r>
            <a:endParaRPr/>
          </a:p>
        </p:txBody>
      </p:sp>
      <p:sp>
        <p:nvSpPr>
          <p:cNvPr id="422" name="Google Shape;422;p64"/>
          <p:cNvSpPr txBox="1"/>
          <p:nvPr>
            <p:ph idx="1" type="body"/>
          </p:nvPr>
        </p:nvSpPr>
        <p:spPr>
          <a:xfrm>
            <a:off x="893700" y="1144988"/>
            <a:ext cx="6462600" cy="35523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Retrieval: process of transferring information from LTM back into working memory (consciousness)</a:t>
            </a:r>
            <a:endParaRPr/>
          </a:p>
          <a:p>
            <a:pPr indent="-381000" lvl="1" marL="914400" rtl="0" algn="l">
              <a:spcBef>
                <a:spcPts val="0"/>
              </a:spcBef>
              <a:spcAft>
                <a:spcPts val="0"/>
              </a:spcAft>
              <a:buSzPts val="2400"/>
              <a:buChar char="○"/>
            </a:pPr>
            <a:r>
              <a:rPr lang="en"/>
              <a:t>Most of our failures of memory are failures to retrieve</a:t>
            </a:r>
            <a:endParaRPr/>
          </a:p>
          <a:p>
            <a:pPr indent="-381000" lvl="1" marL="914400" rtl="0" algn="l">
              <a:spcBef>
                <a:spcPts val="0"/>
              </a:spcBef>
              <a:spcAft>
                <a:spcPts val="0"/>
              </a:spcAft>
              <a:buSzPts val="2400"/>
              <a:buChar char="○"/>
            </a:pPr>
            <a:r>
              <a:rPr lang="en"/>
              <a:t>Paradigms:</a:t>
            </a:r>
            <a:endParaRPr/>
          </a:p>
          <a:p>
            <a:pPr indent="-381000" lvl="2" marL="1371600" rtl="0" algn="l">
              <a:spcBef>
                <a:spcPts val="0"/>
              </a:spcBef>
              <a:spcAft>
                <a:spcPts val="0"/>
              </a:spcAft>
              <a:buSzPts val="2400"/>
              <a:buChar char="■"/>
            </a:pPr>
            <a:r>
              <a:rPr lang="en"/>
              <a:t>Cued Recall</a:t>
            </a:r>
            <a:endParaRPr/>
          </a:p>
          <a:p>
            <a:pPr indent="-381000" lvl="2" marL="1371600" rtl="0" algn="l">
              <a:spcBef>
                <a:spcPts val="0"/>
              </a:spcBef>
              <a:spcAft>
                <a:spcPts val="0"/>
              </a:spcAft>
              <a:buSzPts val="2400"/>
              <a:buChar char="■"/>
            </a:pPr>
            <a:r>
              <a:rPr lang="en"/>
              <a:t>Free Recall</a:t>
            </a:r>
            <a:endParaRPr/>
          </a:p>
          <a:p>
            <a:pPr indent="-381000" lvl="2" marL="1371600" rtl="0" algn="l">
              <a:spcBef>
                <a:spcPts val="0"/>
              </a:spcBef>
              <a:spcAft>
                <a:spcPts val="0"/>
              </a:spcAft>
              <a:buSzPts val="2400"/>
              <a:buChar char="■"/>
            </a:pPr>
            <a:r>
              <a:rPr lang="en"/>
              <a:t>Recognition Memory</a:t>
            </a:r>
            <a:endParaRPr/>
          </a:p>
          <a:p>
            <a:pPr indent="0" lvl="0" marL="0" rtl="0" algn="l">
              <a:spcBef>
                <a:spcPts val="600"/>
              </a:spcBef>
              <a:spcAft>
                <a:spcPts val="0"/>
              </a:spcAft>
              <a:buClr>
                <a:schemeClr val="dk1"/>
              </a:buClr>
              <a:buSzPts val="1100"/>
              <a:buFont typeface="Arial"/>
              <a:buNone/>
            </a:pPr>
            <a:r>
              <a:t/>
            </a:r>
            <a:endParaRPr/>
          </a:p>
          <a:p>
            <a:pPr indent="0" lvl="0" marL="0" rtl="0" algn="l">
              <a:spcBef>
                <a:spcPts val="600"/>
              </a:spcBef>
              <a:spcAft>
                <a:spcPts val="0"/>
              </a:spcAft>
              <a:buNone/>
            </a:pPr>
            <a:r>
              <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6" name="Shape 426"/>
        <p:cNvGrpSpPr/>
        <p:nvPr/>
      </p:nvGrpSpPr>
      <p:grpSpPr>
        <a:xfrm>
          <a:off x="0" y="0"/>
          <a:ext cx="0" cy="0"/>
          <a:chOff x="0" y="0"/>
          <a:chExt cx="0" cy="0"/>
        </a:xfrm>
      </p:grpSpPr>
      <p:sp>
        <p:nvSpPr>
          <p:cNvPr id="427" name="Google Shape;427;p65"/>
          <p:cNvSpPr txBox="1"/>
          <p:nvPr>
            <p:ph type="title"/>
          </p:nvPr>
        </p:nvSpPr>
        <p:spPr>
          <a:xfrm>
            <a:off x="893700" y="205988"/>
            <a:ext cx="6462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Encoding specificity (A)</a:t>
            </a:r>
            <a:endParaRPr/>
          </a:p>
        </p:txBody>
      </p:sp>
      <p:pic>
        <p:nvPicPr>
          <p:cNvPr id="428" name="Google Shape;428;p65"/>
          <p:cNvPicPr preferRelativeResize="0"/>
          <p:nvPr/>
        </p:nvPicPr>
        <p:blipFill>
          <a:blip r:embed="rId3">
            <a:alphaModFix/>
          </a:blip>
          <a:stretch>
            <a:fillRect/>
          </a:stretch>
        </p:blipFill>
        <p:spPr>
          <a:xfrm>
            <a:off x="556363" y="1215788"/>
            <a:ext cx="8031279" cy="3775313"/>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2" name="Shape 432"/>
        <p:cNvGrpSpPr/>
        <p:nvPr/>
      </p:nvGrpSpPr>
      <p:grpSpPr>
        <a:xfrm>
          <a:off x="0" y="0"/>
          <a:ext cx="0" cy="0"/>
          <a:chOff x="0" y="0"/>
          <a:chExt cx="0" cy="0"/>
        </a:xfrm>
      </p:grpSpPr>
      <p:sp>
        <p:nvSpPr>
          <p:cNvPr id="433" name="Google Shape;433;p66"/>
          <p:cNvSpPr txBox="1"/>
          <p:nvPr>
            <p:ph type="title"/>
          </p:nvPr>
        </p:nvSpPr>
        <p:spPr>
          <a:xfrm>
            <a:off x="893700" y="205988"/>
            <a:ext cx="6462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State-dependent learning</a:t>
            </a:r>
            <a:endParaRPr/>
          </a:p>
        </p:txBody>
      </p:sp>
      <p:sp>
        <p:nvSpPr>
          <p:cNvPr id="434" name="Google Shape;434;p66"/>
          <p:cNvSpPr txBox="1"/>
          <p:nvPr>
            <p:ph idx="1" type="body"/>
          </p:nvPr>
        </p:nvSpPr>
        <p:spPr>
          <a:xfrm>
            <a:off x="893700" y="1373588"/>
            <a:ext cx="6462600" cy="35523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Learning is associated with a particular internal state</a:t>
            </a:r>
            <a:endParaRPr/>
          </a:p>
          <a:p>
            <a:pPr indent="-381000" lvl="1" marL="914400" rtl="0" algn="l">
              <a:spcBef>
                <a:spcPts val="0"/>
              </a:spcBef>
              <a:spcAft>
                <a:spcPts val="0"/>
              </a:spcAft>
              <a:buSzPts val="2400"/>
              <a:buChar char="○"/>
            </a:pPr>
            <a:r>
              <a:rPr lang="en"/>
              <a:t>Better memory if person’s mood at encoding matches mood during retrieval</a:t>
            </a:r>
            <a:endParaRPr/>
          </a:p>
          <a:p>
            <a:pPr indent="0" lvl="0" marL="0" rtl="0" algn="l">
              <a:spcBef>
                <a:spcPts val="600"/>
              </a:spcBef>
              <a:spcAft>
                <a:spcPts val="0"/>
              </a:spcAft>
              <a:buNone/>
            </a:pPr>
            <a:r>
              <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8" name="Shape 438"/>
        <p:cNvGrpSpPr/>
        <p:nvPr/>
      </p:nvGrpSpPr>
      <p:grpSpPr>
        <a:xfrm>
          <a:off x="0" y="0"/>
          <a:ext cx="0" cy="0"/>
          <a:chOff x="0" y="0"/>
          <a:chExt cx="0" cy="0"/>
        </a:xfrm>
      </p:grpSpPr>
      <p:sp>
        <p:nvSpPr>
          <p:cNvPr id="439" name="Google Shape;439;p67"/>
          <p:cNvSpPr txBox="1"/>
          <p:nvPr>
            <p:ph type="title"/>
          </p:nvPr>
        </p:nvSpPr>
        <p:spPr>
          <a:xfrm>
            <a:off x="893700" y="205988"/>
            <a:ext cx="6462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Transfer-appropriate processing</a:t>
            </a:r>
            <a:endParaRPr sz="3000"/>
          </a:p>
        </p:txBody>
      </p:sp>
      <p:sp>
        <p:nvSpPr>
          <p:cNvPr id="440" name="Google Shape;440;p67"/>
          <p:cNvSpPr txBox="1"/>
          <p:nvPr>
            <p:ph idx="1" type="body"/>
          </p:nvPr>
        </p:nvSpPr>
        <p:spPr>
          <a:xfrm>
            <a:off x="893700" y="1373588"/>
            <a:ext cx="6462600" cy="35523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Encoding task</a:t>
            </a:r>
            <a:endParaRPr/>
          </a:p>
          <a:p>
            <a:pPr indent="-381000" lvl="1" marL="914400" rtl="0" algn="l">
              <a:spcBef>
                <a:spcPts val="0"/>
              </a:spcBef>
              <a:spcAft>
                <a:spcPts val="0"/>
              </a:spcAft>
              <a:buSzPts val="2400"/>
              <a:buChar char="○"/>
            </a:pPr>
            <a:r>
              <a:rPr lang="en"/>
              <a:t>Group 1: Meaning task</a:t>
            </a:r>
            <a:endParaRPr/>
          </a:p>
          <a:p>
            <a:pPr indent="-381000" lvl="1" marL="914400" rtl="0" algn="l">
              <a:spcBef>
                <a:spcPts val="0"/>
              </a:spcBef>
              <a:spcAft>
                <a:spcPts val="0"/>
              </a:spcAft>
              <a:buSzPts val="2400"/>
              <a:buChar char="○"/>
            </a:pPr>
            <a:r>
              <a:rPr lang="en"/>
              <a:t>Group 2: Rhyming task</a:t>
            </a:r>
            <a:endParaRPr/>
          </a:p>
          <a:p>
            <a:pPr indent="0" lvl="0" marL="0" rtl="0" algn="l">
              <a:spcBef>
                <a:spcPts val="600"/>
              </a:spcBef>
              <a:spcAft>
                <a:spcPts val="0"/>
              </a:spcAft>
              <a:buClr>
                <a:schemeClr val="dk1"/>
              </a:buClr>
              <a:buSzPts val="1100"/>
              <a:buFont typeface="Arial"/>
              <a:buNone/>
            </a:pPr>
            <a:r>
              <a:t/>
            </a:r>
            <a:endParaRPr/>
          </a:p>
          <a:p>
            <a:pPr indent="-419100" lvl="0" marL="457200" rtl="0" algn="l">
              <a:spcBef>
                <a:spcPts val="600"/>
              </a:spcBef>
              <a:spcAft>
                <a:spcPts val="0"/>
              </a:spcAft>
              <a:buSzPts val="3000"/>
              <a:buChar char="▷"/>
            </a:pPr>
            <a:r>
              <a:rPr lang="en"/>
              <a:t>Retrieval task: “Was there a word that rhymed with ___?”</a:t>
            </a:r>
            <a:endParaRPr/>
          </a:p>
          <a:p>
            <a:pPr indent="-381000" lvl="1" marL="914400" rtl="0" algn="l">
              <a:spcBef>
                <a:spcPts val="0"/>
              </a:spcBef>
              <a:spcAft>
                <a:spcPts val="0"/>
              </a:spcAft>
              <a:buSzPts val="2400"/>
              <a:buChar char="○"/>
            </a:pPr>
            <a:r>
              <a:rPr lang="en"/>
              <a:t>Group 2 &gt; Group 1</a:t>
            </a:r>
            <a:endParaRPr/>
          </a:p>
          <a:p>
            <a:pPr indent="0" lvl="0" marL="0" rtl="0" algn="l">
              <a:spcBef>
                <a:spcPts val="600"/>
              </a:spcBef>
              <a:spcAft>
                <a:spcPts val="0"/>
              </a:spcAft>
              <a:buNone/>
            </a:pPr>
            <a:r>
              <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4" name="Shape 444"/>
        <p:cNvGrpSpPr/>
        <p:nvPr/>
      </p:nvGrpSpPr>
      <p:grpSpPr>
        <a:xfrm>
          <a:off x="0" y="0"/>
          <a:ext cx="0" cy="0"/>
          <a:chOff x="0" y="0"/>
          <a:chExt cx="0" cy="0"/>
        </a:xfrm>
      </p:grpSpPr>
      <p:sp>
        <p:nvSpPr>
          <p:cNvPr id="445" name="Google Shape;445;p68"/>
          <p:cNvSpPr txBox="1"/>
          <p:nvPr>
            <p:ph type="title"/>
          </p:nvPr>
        </p:nvSpPr>
        <p:spPr>
          <a:xfrm>
            <a:off x="893700" y="205988"/>
            <a:ext cx="6462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Spaced Learning</a:t>
            </a:r>
            <a:endParaRPr/>
          </a:p>
        </p:txBody>
      </p:sp>
      <p:sp>
        <p:nvSpPr>
          <p:cNvPr id="446" name="Google Shape;446;p68"/>
          <p:cNvSpPr txBox="1"/>
          <p:nvPr>
            <p:ph idx="1" type="body"/>
          </p:nvPr>
        </p:nvSpPr>
        <p:spPr>
          <a:xfrm>
            <a:off x="893700" y="1373600"/>
            <a:ext cx="7247700" cy="35523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Distributed versus massed practice</a:t>
            </a:r>
            <a:endParaRPr/>
          </a:p>
          <a:p>
            <a:pPr indent="-381000" lvl="1" marL="914400" rtl="0" algn="l">
              <a:spcBef>
                <a:spcPts val="0"/>
              </a:spcBef>
              <a:spcAft>
                <a:spcPts val="0"/>
              </a:spcAft>
              <a:buSzPts val="2400"/>
              <a:buChar char="○"/>
            </a:pPr>
            <a:r>
              <a:rPr lang="en"/>
              <a:t>Difficult to maintain close attention throughout a long study session</a:t>
            </a:r>
            <a:endParaRPr/>
          </a:p>
          <a:p>
            <a:pPr indent="-381000" lvl="1" marL="914400" rtl="0" algn="l">
              <a:spcBef>
                <a:spcPts val="0"/>
              </a:spcBef>
              <a:spcAft>
                <a:spcPts val="0"/>
              </a:spcAft>
              <a:buSzPts val="2400"/>
              <a:buChar char="○"/>
            </a:pPr>
            <a:r>
              <a:rPr lang="en"/>
              <a:t>Studying after a break gives feedback about what you already know</a:t>
            </a:r>
            <a:endParaRPr/>
          </a:p>
          <a:p>
            <a:pPr indent="0" lvl="0" marL="914400" rtl="0" algn="l">
              <a:spcBef>
                <a:spcPts val="600"/>
              </a:spcBef>
              <a:spcAft>
                <a:spcPts val="0"/>
              </a:spcAft>
              <a:buNone/>
            </a:pPr>
            <a:r>
              <a:t/>
            </a:r>
            <a:endParaRPr sz="2400"/>
          </a:p>
          <a:p>
            <a:pPr indent="-419100" lvl="0" marL="457200" rtl="0" algn="l">
              <a:spcBef>
                <a:spcPts val="600"/>
              </a:spcBef>
              <a:spcAft>
                <a:spcPts val="0"/>
              </a:spcAft>
              <a:buSzPts val="3000"/>
              <a:buChar char="▷"/>
            </a:pPr>
            <a:r>
              <a:rPr lang="en"/>
              <a:t>In part why summer session is not actually good, via cog psych...</a:t>
            </a:r>
            <a:endParaRPr/>
          </a:p>
          <a:p>
            <a:pPr indent="0" lvl="0" marL="0" rtl="0" algn="l">
              <a:spcBef>
                <a:spcPts val="600"/>
              </a:spcBef>
              <a:spcAft>
                <a:spcPts val="0"/>
              </a:spcAft>
              <a:buNone/>
            </a:pPr>
            <a:r>
              <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0" name="Shape 450"/>
        <p:cNvGrpSpPr/>
        <p:nvPr/>
      </p:nvGrpSpPr>
      <p:grpSpPr>
        <a:xfrm>
          <a:off x="0" y="0"/>
          <a:ext cx="0" cy="0"/>
          <a:chOff x="0" y="0"/>
          <a:chExt cx="0" cy="0"/>
        </a:xfrm>
      </p:grpSpPr>
      <p:sp>
        <p:nvSpPr>
          <p:cNvPr id="451" name="Google Shape;451;p69"/>
          <p:cNvSpPr txBox="1"/>
          <p:nvPr>
            <p:ph type="title"/>
          </p:nvPr>
        </p:nvSpPr>
        <p:spPr>
          <a:xfrm>
            <a:off x="893700" y="205988"/>
            <a:ext cx="6462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Other Factors that Aid Encoding</a:t>
            </a:r>
            <a:endParaRPr sz="3000"/>
          </a:p>
        </p:txBody>
      </p:sp>
      <p:sp>
        <p:nvSpPr>
          <p:cNvPr id="452" name="Google Shape;452;p69"/>
          <p:cNvSpPr txBox="1"/>
          <p:nvPr>
            <p:ph idx="1" type="body"/>
          </p:nvPr>
        </p:nvSpPr>
        <p:spPr>
          <a:xfrm>
            <a:off x="893700" y="1373600"/>
            <a:ext cx="7141500" cy="35523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sz="2400"/>
              <a:t>Visual imagery (paired associates; boat-tree)</a:t>
            </a:r>
            <a:endParaRPr sz="2400"/>
          </a:p>
          <a:p>
            <a:pPr indent="-381000" lvl="0" marL="457200" rtl="0" algn="l">
              <a:spcBef>
                <a:spcPts val="0"/>
              </a:spcBef>
              <a:spcAft>
                <a:spcPts val="0"/>
              </a:spcAft>
              <a:buSzPts val="2400"/>
              <a:buChar char="▷"/>
            </a:pPr>
            <a:r>
              <a:rPr lang="en" sz="2400"/>
              <a:t>Generation effect (demos, worksheets)</a:t>
            </a:r>
            <a:endParaRPr sz="2400"/>
          </a:p>
          <a:p>
            <a:pPr indent="-381000" lvl="0" marL="457200" rtl="0" algn="l">
              <a:spcBef>
                <a:spcPts val="0"/>
              </a:spcBef>
              <a:spcAft>
                <a:spcPts val="0"/>
              </a:spcAft>
              <a:buSzPts val="2400"/>
              <a:buChar char="▷"/>
            </a:pPr>
            <a:r>
              <a:rPr lang="en" sz="2400"/>
              <a:t>Relating words to survival value</a:t>
            </a:r>
            <a:endParaRPr sz="2400"/>
          </a:p>
          <a:p>
            <a:pPr indent="0" lvl="0" marL="0" rtl="0" algn="l">
              <a:spcBef>
                <a:spcPts val="600"/>
              </a:spcBef>
              <a:spcAft>
                <a:spcPts val="0"/>
              </a:spcAft>
              <a:buNone/>
            </a:pPr>
            <a:r>
              <a:t/>
            </a:r>
            <a:endParaRPr sz="1000"/>
          </a:p>
          <a:p>
            <a:pPr indent="0" lvl="0" marL="0" rtl="0" algn="l">
              <a:spcBef>
                <a:spcPts val="600"/>
              </a:spcBef>
              <a:spcAft>
                <a:spcPts val="0"/>
              </a:spcAft>
              <a:buNone/>
            </a:pPr>
            <a:r>
              <a:rPr lang="en"/>
              <a:t>Study tips:</a:t>
            </a:r>
            <a:endParaRPr/>
          </a:p>
          <a:p>
            <a:pPr indent="-381000" lvl="0" marL="457200" rtl="0" algn="l">
              <a:spcBef>
                <a:spcPts val="600"/>
              </a:spcBef>
              <a:spcAft>
                <a:spcPts val="0"/>
              </a:spcAft>
              <a:buSzPts val="2400"/>
              <a:buChar char="▷"/>
            </a:pPr>
            <a:r>
              <a:rPr lang="en" sz="2400"/>
              <a:t>Elaborate</a:t>
            </a:r>
            <a:endParaRPr sz="2400"/>
          </a:p>
          <a:p>
            <a:pPr indent="-381000" lvl="0" marL="457200" rtl="0" algn="l">
              <a:spcBef>
                <a:spcPts val="0"/>
              </a:spcBef>
              <a:spcAft>
                <a:spcPts val="0"/>
              </a:spcAft>
              <a:buSzPts val="2400"/>
              <a:buChar char="▷"/>
            </a:pPr>
            <a:r>
              <a:rPr lang="en" sz="2400"/>
              <a:t>Generate &amp; test</a:t>
            </a:r>
            <a:endParaRPr sz="2400"/>
          </a:p>
          <a:p>
            <a:pPr indent="-381000" lvl="0" marL="457200" rtl="0" algn="l">
              <a:spcBef>
                <a:spcPts val="0"/>
              </a:spcBef>
              <a:spcAft>
                <a:spcPts val="0"/>
              </a:spcAft>
              <a:buSzPts val="2400"/>
              <a:buChar char="▷"/>
            </a:pPr>
            <a:r>
              <a:rPr lang="en" sz="2400"/>
              <a:t>Avoid “illusion of learning”</a:t>
            </a:r>
            <a:endParaRPr sz="2400"/>
          </a:p>
          <a:p>
            <a:pPr indent="-381000" lvl="0" marL="457200" rtl="0" algn="l">
              <a:spcBef>
                <a:spcPts val="0"/>
              </a:spcBef>
              <a:spcAft>
                <a:spcPts val="0"/>
              </a:spcAft>
              <a:buSzPts val="2400"/>
              <a:buChar char="▷"/>
            </a:pPr>
            <a:r>
              <a:rPr lang="en" sz="2400"/>
              <a:t>Sleep</a:t>
            </a:r>
            <a:endParaRPr sz="2400"/>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6" name="Shape 456"/>
        <p:cNvGrpSpPr/>
        <p:nvPr/>
      </p:nvGrpSpPr>
      <p:grpSpPr>
        <a:xfrm>
          <a:off x="0" y="0"/>
          <a:ext cx="0" cy="0"/>
          <a:chOff x="0" y="0"/>
          <a:chExt cx="0" cy="0"/>
        </a:xfrm>
      </p:grpSpPr>
      <p:sp>
        <p:nvSpPr>
          <p:cNvPr id="457" name="Google Shape;457;p70"/>
          <p:cNvSpPr txBox="1"/>
          <p:nvPr>
            <p:ph type="title"/>
          </p:nvPr>
        </p:nvSpPr>
        <p:spPr>
          <a:xfrm>
            <a:off x="893700" y="205988"/>
            <a:ext cx="6462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Consolidation</a:t>
            </a:r>
            <a:endParaRPr/>
          </a:p>
        </p:txBody>
      </p:sp>
      <p:sp>
        <p:nvSpPr>
          <p:cNvPr id="458" name="Google Shape;458;p70"/>
          <p:cNvSpPr txBox="1"/>
          <p:nvPr>
            <p:ph idx="1" type="body"/>
          </p:nvPr>
        </p:nvSpPr>
        <p:spPr>
          <a:xfrm>
            <a:off x="893700" y="1373600"/>
            <a:ext cx="6913500" cy="35523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Transforms new memories from fragile state to more permanent state</a:t>
            </a:r>
            <a:endParaRPr/>
          </a:p>
          <a:p>
            <a:pPr indent="-381000" lvl="1" marL="914400" rtl="0" algn="l">
              <a:spcBef>
                <a:spcPts val="0"/>
              </a:spcBef>
              <a:spcAft>
                <a:spcPts val="0"/>
              </a:spcAft>
              <a:buSzPts val="2400"/>
              <a:buChar char="○"/>
            </a:pPr>
            <a:r>
              <a:rPr lang="en"/>
              <a:t>Synaptic consolidation occurs at synapses, happens rapidly</a:t>
            </a:r>
            <a:endParaRPr/>
          </a:p>
          <a:p>
            <a:pPr indent="-381000" lvl="1" marL="914400" rtl="0" algn="l">
              <a:spcBef>
                <a:spcPts val="0"/>
              </a:spcBef>
              <a:spcAft>
                <a:spcPts val="0"/>
              </a:spcAft>
              <a:buSzPts val="2400"/>
              <a:buChar char="○"/>
            </a:pPr>
            <a:r>
              <a:rPr lang="en"/>
              <a:t>Systems consolidation involves gradual reorganization of circuits in brain</a:t>
            </a:r>
            <a:endParaRPr/>
          </a:p>
          <a:p>
            <a:pPr indent="0" lvl="0" marL="0" rtl="0" algn="l">
              <a:spcBef>
                <a:spcPts val="600"/>
              </a:spcBef>
              <a:spcAft>
                <a:spcPts val="0"/>
              </a:spcAft>
              <a:buNone/>
            </a:pPr>
            <a:r>
              <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2" name="Shape 462"/>
        <p:cNvGrpSpPr/>
        <p:nvPr/>
      </p:nvGrpSpPr>
      <p:grpSpPr>
        <a:xfrm>
          <a:off x="0" y="0"/>
          <a:ext cx="0" cy="0"/>
          <a:chOff x="0" y="0"/>
          <a:chExt cx="0" cy="0"/>
        </a:xfrm>
      </p:grpSpPr>
      <p:sp>
        <p:nvSpPr>
          <p:cNvPr id="463" name="Google Shape;463;p71"/>
          <p:cNvSpPr txBox="1"/>
          <p:nvPr>
            <p:ph type="title"/>
          </p:nvPr>
        </p:nvSpPr>
        <p:spPr>
          <a:xfrm>
            <a:off x="893700" y="205988"/>
            <a:ext cx="6462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Consolidation</a:t>
            </a:r>
            <a:endParaRPr/>
          </a:p>
        </p:txBody>
      </p:sp>
      <p:pic>
        <p:nvPicPr>
          <p:cNvPr id="464" name="Google Shape;464;p71"/>
          <p:cNvPicPr preferRelativeResize="0"/>
          <p:nvPr/>
        </p:nvPicPr>
        <p:blipFill rotWithShape="1">
          <a:blip r:embed="rId3">
            <a:alphaModFix/>
          </a:blip>
          <a:srcRect b="0" l="0" r="0" t="48935"/>
          <a:stretch/>
        </p:blipFill>
        <p:spPr>
          <a:xfrm>
            <a:off x="4961625" y="1427475"/>
            <a:ext cx="3195050" cy="3380526"/>
          </a:xfrm>
          <a:prstGeom prst="rect">
            <a:avLst/>
          </a:prstGeom>
          <a:noFill/>
          <a:ln>
            <a:noFill/>
          </a:ln>
        </p:spPr>
      </p:pic>
      <p:pic>
        <p:nvPicPr>
          <p:cNvPr id="465" name="Google Shape;465;p71"/>
          <p:cNvPicPr preferRelativeResize="0"/>
          <p:nvPr/>
        </p:nvPicPr>
        <p:blipFill rotWithShape="1">
          <a:blip r:embed="rId3">
            <a:alphaModFix/>
          </a:blip>
          <a:srcRect b="48935" l="0" r="0" t="0"/>
          <a:stretch/>
        </p:blipFill>
        <p:spPr>
          <a:xfrm>
            <a:off x="1057550" y="1185955"/>
            <a:ext cx="3423325" cy="362204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18"/>
          <p:cNvSpPr txBox="1"/>
          <p:nvPr>
            <p:ph type="title"/>
          </p:nvPr>
        </p:nvSpPr>
        <p:spPr>
          <a:xfrm>
            <a:off x="893700" y="205988"/>
            <a:ext cx="6462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Gelinas, Science Summary</a:t>
            </a:r>
            <a:endParaRPr/>
          </a:p>
        </p:txBody>
      </p:sp>
      <p:sp>
        <p:nvSpPr>
          <p:cNvPr id="124" name="Google Shape;124;p18"/>
          <p:cNvSpPr txBox="1"/>
          <p:nvPr>
            <p:ph idx="1" type="body"/>
          </p:nvPr>
        </p:nvSpPr>
        <p:spPr>
          <a:xfrm>
            <a:off x="893700" y="1373600"/>
            <a:ext cx="6742200" cy="3552300"/>
          </a:xfrm>
          <a:prstGeom prst="rect">
            <a:avLst/>
          </a:prstGeom>
        </p:spPr>
        <p:txBody>
          <a:bodyPr anchorCtr="0" anchor="t" bIns="91425" lIns="91425" spcFirstLastPara="1" rIns="91425" wrap="square" tIns="91425">
            <a:noAutofit/>
          </a:bodyPr>
          <a:lstStyle/>
          <a:p>
            <a:pPr indent="-342900" lvl="0" marL="457200" rtl="0" algn="l">
              <a:spcBef>
                <a:spcPts val="600"/>
              </a:spcBef>
              <a:spcAft>
                <a:spcPts val="0"/>
              </a:spcAft>
              <a:buSzPts val="1800"/>
              <a:buChar char="▷"/>
            </a:pPr>
            <a:r>
              <a:rPr lang="en" sz="1800"/>
              <a:t>Take a couple of minutes to refresh your memory of the Gelinas (2019) coverage of the Vaz article in </a:t>
            </a:r>
            <a:r>
              <a:rPr i="1" lang="en" sz="1800"/>
              <a:t>Science</a:t>
            </a:r>
            <a:endParaRPr i="1" sz="1800"/>
          </a:p>
          <a:p>
            <a:pPr indent="-342900" lvl="1" marL="914400" rtl="0" algn="l">
              <a:spcBef>
                <a:spcPts val="0"/>
              </a:spcBef>
              <a:spcAft>
                <a:spcPts val="0"/>
              </a:spcAft>
              <a:buSzPts val="1800"/>
              <a:buChar char="○"/>
            </a:pPr>
            <a:r>
              <a:rPr lang="en" sz="1800"/>
              <a:t>How did this piece differ in terms of audience, structure, etc. from yesterday’s science summary piece?</a:t>
            </a:r>
            <a:endParaRPr sz="1800"/>
          </a:p>
          <a:p>
            <a:pPr indent="-342900" lvl="1" marL="914400" rtl="0" algn="l">
              <a:spcBef>
                <a:spcPts val="0"/>
              </a:spcBef>
              <a:spcAft>
                <a:spcPts val="0"/>
              </a:spcAft>
              <a:buSzPts val="1800"/>
              <a:buChar char="○"/>
            </a:pPr>
            <a:r>
              <a:rPr lang="en" sz="1800"/>
              <a:t>Is there anything you want to modify in the science summary assignment guideline?</a:t>
            </a:r>
            <a:endParaRPr sz="1800"/>
          </a:p>
          <a:p>
            <a:pPr indent="-342900" lvl="0" marL="457200" rtl="0" algn="l">
              <a:spcBef>
                <a:spcPts val="0"/>
              </a:spcBef>
              <a:spcAft>
                <a:spcPts val="0"/>
              </a:spcAft>
              <a:buSzPts val="1800"/>
              <a:buChar char="▷"/>
            </a:pPr>
            <a:r>
              <a:rPr lang="en" sz="1800"/>
              <a:t>After a couple of minutes, discuss with the person next to you. We will come together afterwards to discuss as a class.</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9" name="Shape 469"/>
        <p:cNvGrpSpPr/>
        <p:nvPr/>
      </p:nvGrpSpPr>
      <p:grpSpPr>
        <a:xfrm>
          <a:off x="0" y="0"/>
          <a:ext cx="0" cy="0"/>
          <a:chOff x="0" y="0"/>
          <a:chExt cx="0" cy="0"/>
        </a:xfrm>
      </p:grpSpPr>
      <p:sp>
        <p:nvSpPr>
          <p:cNvPr id="470" name="Google Shape;470;p72"/>
          <p:cNvSpPr txBox="1"/>
          <p:nvPr>
            <p:ph type="title"/>
          </p:nvPr>
        </p:nvSpPr>
        <p:spPr>
          <a:xfrm>
            <a:off x="893700" y="205988"/>
            <a:ext cx="6462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Information Storage at the Synapse</a:t>
            </a:r>
            <a:endParaRPr sz="3000"/>
          </a:p>
        </p:txBody>
      </p:sp>
      <p:sp>
        <p:nvSpPr>
          <p:cNvPr id="471" name="Google Shape;471;p72"/>
          <p:cNvSpPr txBox="1"/>
          <p:nvPr>
            <p:ph idx="1" type="body"/>
          </p:nvPr>
        </p:nvSpPr>
        <p:spPr>
          <a:xfrm>
            <a:off x="893700" y="1068800"/>
            <a:ext cx="7733700" cy="21888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Long-term potentiation (LTP)</a:t>
            </a:r>
            <a:endParaRPr/>
          </a:p>
          <a:p>
            <a:pPr indent="-342900" lvl="1" marL="914400" rtl="0" algn="l">
              <a:spcBef>
                <a:spcPts val="0"/>
              </a:spcBef>
              <a:spcAft>
                <a:spcPts val="0"/>
              </a:spcAft>
              <a:buSzPts val="1800"/>
              <a:buChar char="○"/>
            </a:pPr>
            <a:r>
              <a:rPr lang="en" sz="1800"/>
              <a:t>Enhanced firing of neurons after repeated stimulation</a:t>
            </a:r>
            <a:endParaRPr sz="1800"/>
          </a:p>
          <a:p>
            <a:pPr indent="-342900" lvl="1" marL="914400" rtl="0" algn="l">
              <a:spcBef>
                <a:spcPts val="0"/>
              </a:spcBef>
              <a:spcAft>
                <a:spcPts val="0"/>
              </a:spcAft>
              <a:buSzPts val="1800"/>
              <a:buChar char="○"/>
            </a:pPr>
            <a:r>
              <a:rPr lang="en" sz="1800"/>
              <a:t>Structural changes &amp; enhanced responding in the postsynaptic neuron</a:t>
            </a:r>
            <a:endParaRPr sz="1800"/>
          </a:p>
          <a:p>
            <a:pPr indent="0" lvl="0" marL="914400" rtl="0" algn="l">
              <a:spcBef>
                <a:spcPts val="600"/>
              </a:spcBef>
              <a:spcAft>
                <a:spcPts val="0"/>
              </a:spcAft>
              <a:buNone/>
            </a:pPr>
            <a:r>
              <a:t/>
            </a:r>
            <a:endParaRPr sz="1000"/>
          </a:p>
          <a:p>
            <a:pPr indent="-342900" lvl="1" marL="914400" rtl="0" algn="l">
              <a:spcBef>
                <a:spcPts val="480"/>
              </a:spcBef>
              <a:spcAft>
                <a:spcPts val="0"/>
              </a:spcAft>
              <a:buSzPts val="1800"/>
              <a:buChar char="○"/>
            </a:pPr>
            <a:r>
              <a:rPr lang="en" sz="1800"/>
              <a:t>Repetition suppression</a:t>
            </a:r>
            <a:endParaRPr sz="1800"/>
          </a:p>
          <a:p>
            <a:pPr indent="0" lvl="0" marL="0" rtl="0" algn="l">
              <a:spcBef>
                <a:spcPts val="600"/>
              </a:spcBef>
              <a:spcAft>
                <a:spcPts val="0"/>
              </a:spcAft>
              <a:buNone/>
            </a:pPr>
            <a:r>
              <a:t/>
            </a:r>
            <a:endParaRPr sz="1800"/>
          </a:p>
        </p:txBody>
      </p:sp>
      <p:pic>
        <p:nvPicPr>
          <p:cNvPr id="472" name="Google Shape;472;p72"/>
          <p:cNvPicPr preferRelativeResize="0"/>
          <p:nvPr/>
        </p:nvPicPr>
        <p:blipFill>
          <a:blip r:embed="rId3">
            <a:alphaModFix/>
          </a:blip>
          <a:stretch>
            <a:fillRect/>
          </a:stretch>
        </p:blipFill>
        <p:spPr>
          <a:xfrm>
            <a:off x="1795450" y="3181350"/>
            <a:ext cx="5553075" cy="1885950"/>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6" name="Shape 476"/>
        <p:cNvGrpSpPr/>
        <p:nvPr/>
      </p:nvGrpSpPr>
      <p:grpSpPr>
        <a:xfrm>
          <a:off x="0" y="0"/>
          <a:ext cx="0" cy="0"/>
          <a:chOff x="0" y="0"/>
          <a:chExt cx="0" cy="0"/>
        </a:xfrm>
      </p:grpSpPr>
      <p:sp>
        <p:nvSpPr>
          <p:cNvPr id="477" name="Google Shape;477;p73"/>
          <p:cNvSpPr txBox="1"/>
          <p:nvPr>
            <p:ph type="title"/>
          </p:nvPr>
        </p:nvSpPr>
        <p:spPr>
          <a:xfrm>
            <a:off x="893700" y="205988"/>
            <a:ext cx="6462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Information Storage at the Synapse</a:t>
            </a:r>
            <a:endParaRPr sz="3000"/>
          </a:p>
        </p:txBody>
      </p:sp>
      <p:pic>
        <p:nvPicPr>
          <p:cNvPr id="478" name="Google Shape;478;p73"/>
          <p:cNvPicPr preferRelativeResize="0"/>
          <p:nvPr/>
        </p:nvPicPr>
        <p:blipFill>
          <a:blip r:embed="rId3">
            <a:alphaModFix/>
          </a:blip>
          <a:stretch>
            <a:fillRect/>
          </a:stretch>
        </p:blipFill>
        <p:spPr>
          <a:xfrm>
            <a:off x="1580863" y="1170213"/>
            <a:ext cx="5982274" cy="3775313"/>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2" name="Shape 482"/>
        <p:cNvGrpSpPr/>
        <p:nvPr/>
      </p:nvGrpSpPr>
      <p:grpSpPr>
        <a:xfrm>
          <a:off x="0" y="0"/>
          <a:ext cx="0" cy="0"/>
          <a:chOff x="0" y="0"/>
          <a:chExt cx="0" cy="0"/>
        </a:xfrm>
      </p:grpSpPr>
      <p:sp>
        <p:nvSpPr>
          <p:cNvPr id="483" name="Google Shape;483;p74"/>
          <p:cNvSpPr txBox="1"/>
          <p:nvPr>
            <p:ph type="title"/>
          </p:nvPr>
        </p:nvSpPr>
        <p:spPr>
          <a:xfrm>
            <a:off x="893700" y="205988"/>
            <a:ext cx="6462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Standard Model of Consolidation</a:t>
            </a:r>
            <a:endParaRPr sz="3000"/>
          </a:p>
        </p:txBody>
      </p:sp>
      <p:sp>
        <p:nvSpPr>
          <p:cNvPr id="484" name="Google Shape;484;p74"/>
          <p:cNvSpPr txBox="1"/>
          <p:nvPr>
            <p:ph idx="1" type="body"/>
          </p:nvPr>
        </p:nvSpPr>
        <p:spPr>
          <a:xfrm>
            <a:off x="516450" y="1373600"/>
            <a:ext cx="4617600" cy="35523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sz="2400"/>
              <a:t>Retrieval depends on hippocampus during consolidation; after consolidation hippocampus is no longer needed</a:t>
            </a:r>
            <a:endParaRPr sz="2400"/>
          </a:p>
          <a:p>
            <a:pPr indent="-381000" lvl="0" marL="457200" rtl="0" algn="l">
              <a:spcBef>
                <a:spcPts val="0"/>
              </a:spcBef>
              <a:spcAft>
                <a:spcPts val="0"/>
              </a:spcAft>
              <a:buSzPts val="2400"/>
              <a:buChar char="▷"/>
            </a:pPr>
            <a:r>
              <a:rPr lang="en" sz="2400"/>
              <a:t>Reactivation: hippocampus replays neural activity associated with memory</a:t>
            </a:r>
            <a:endParaRPr sz="2400"/>
          </a:p>
          <a:p>
            <a:pPr indent="0" lvl="0" marL="0" rtl="0" algn="l">
              <a:spcBef>
                <a:spcPts val="600"/>
              </a:spcBef>
              <a:spcAft>
                <a:spcPts val="0"/>
              </a:spcAft>
              <a:buNone/>
            </a:pPr>
            <a:r>
              <a:t/>
            </a:r>
            <a:endParaRPr sz="2400"/>
          </a:p>
        </p:txBody>
      </p:sp>
      <p:pic>
        <p:nvPicPr>
          <p:cNvPr id="485" name="Google Shape;485;p74"/>
          <p:cNvPicPr preferRelativeResize="0"/>
          <p:nvPr/>
        </p:nvPicPr>
        <p:blipFill>
          <a:blip r:embed="rId3">
            <a:alphaModFix/>
          </a:blip>
          <a:stretch>
            <a:fillRect/>
          </a:stretch>
        </p:blipFill>
        <p:spPr>
          <a:xfrm>
            <a:off x="5221228" y="1215800"/>
            <a:ext cx="3770371" cy="3552300"/>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9" name="Shape 489"/>
        <p:cNvGrpSpPr/>
        <p:nvPr/>
      </p:nvGrpSpPr>
      <p:grpSpPr>
        <a:xfrm>
          <a:off x="0" y="0"/>
          <a:ext cx="0" cy="0"/>
          <a:chOff x="0" y="0"/>
          <a:chExt cx="0" cy="0"/>
        </a:xfrm>
      </p:grpSpPr>
      <p:sp>
        <p:nvSpPr>
          <p:cNvPr id="490" name="Google Shape;490;p75"/>
          <p:cNvSpPr txBox="1"/>
          <p:nvPr>
            <p:ph type="title"/>
          </p:nvPr>
        </p:nvSpPr>
        <p:spPr>
          <a:xfrm>
            <a:off x="893700" y="205988"/>
            <a:ext cx="6462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Consolidation: Not Everything Has Been Solved</a:t>
            </a:r>
            <a:endParaRPr sz="3000"/>
          </a:p>
        </p:txBody>
      </p:sp>
      <p:sp>
        <p:nvSpPr>
          <p:cNvPr id="491" name="Google Shape;491;p75"/>
          <p:cNvSpPr txBox="1"/>
          <p:nvPr>
            <p:ph idx="1" type="body"/>
          </p:nvPr>
        </p:nvSpPr>
        <p:spPr>
          <a:xfrm>
            <a:off x="893700" y="1221200"/>
            <a:ext cx="7399800" cy="35523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Multiple trace hypothesis</a:t>
            </a:r>
            <a:endParaRPr/>
          </a:p>
          <a:p>
            <a:pPr indent="-381000" lvl="1" marL="914400" rtl="0" algn="l">
              <a:spcBef>
                <a:spcPts val="0"/>
              </a:spcBef>
              <a:spcAft>
                <a:spcPts val="0"/>
              </a:spcAft>
              <a:buSzPts val="2400"/>
              <a:buChar char="○"/>
            </a:pPr>
            <a:r>
              <a:rPr lang="en"/>
              <a:t>Questions the assumption that the hippocampus is important only at the beginning of consolidation</a:t>
            </a:r>
            <a:endParaRPr/>
          </a:p>
          <a:p>
            <a:pPr indent="-381000" lvl="1" marL="914400" rtl="0" algn="l">
              <a:spcBef>
                <a:spcPts val="0"/>
              </a:spcBef>
              <a:spcAft>
                <a:spcPts val="0"/>
              </a:spcAft>
              <a:buSzPts val="2400"/>
              <a:buChar char="○"/>
            </a:pPr>
            <a:r>
              <a:rPr lang="en"/>
              <a:t>Hippocampus: activated during retrieval of recent &amp; remote memories</a:t>
            </a:r>
            <a:endParaRPr/>
          </a:p>
          <a:p>
            <a:pPr indent="-381000" lvl="1" marL="914400" rtl="0" algn="l">
              <a:spcBef>
                <a:spcPts val="0"/>
              </a:spcBef>
              <a:spcAft>
                <a:spcPts val="0"/>
              </a:spcAft>
              <a:buSzPts val="2400"/>
              <a:buChar char="○"/>
            </a:pPr>
            <a:r>
              <a:rPr lang="en"/>
              <a:t>Hippocampus response can change over time</a:t>
            </a:r>
            <a:endParaRPr/>
          </a:p>
          <a:p>
            <a:pPr indent="-381000" lvl="1" marL="914400" rtl="0" algn="l">
              <a:spcBef>
                <a:spcPts val="0"/>
              </a:spcBef>
              <a:spcAft>
                <a:spcPts val="0"/>
              </a:spcAft>
              <a:buSzPts val="2400"/>
              <a:buChar char="○"/>
            </a:pPr>
            <a:r>
              <a:rPr lang="en"/>
              <a:t>Ripples...</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5" name="Shape 495"/>
        <p:cNvGrpSpPr/>
        <p:nvPr/>
      </p:nvGrpSpPr>
      <p:grpSpPr>
        <a:xfrm>
          <a:off x="0" y="0"/>
          <a:ext cx="0" cy="0"/>
          <a:chOff x="0" y="0"/>
          <a:chExt cx="0" cy="0"/>
        </a:xfrm>
      </p:grpSpPr>
      <p:sp>
        <p:nvSpPr>
          <p:cNvPr id="496" name="Google Shape;496;p76"/>
          <p:cNvSpPr txBox="1"/>
          <p:nvPr>
            <p:ph type="title"/>
          </p:nvPr>
        </p:nvSpPr>
        <p:spPr>
          <a:xfrm>
            <a:off x="893700" y="205988"/>
            <a:ext cx="6462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Vaz et al. (2019)</a:t>
            </a:r>
            <a:endParaRPr/>
          </a:p>
        </p:txBody>
      </p:sp>
      <p:pic>
        <p:nvPicPr>
          <p:cNvPr id="497" name="Google Shape;497;p76"/>
          <p:cNvPicPr preferRelativeResize="0"/>
          <p:nvPr/>
        </p:nvPicPr>
        <p:blipFill>
          <a:blip r:embed="rId3">
            <a:alphaModFix/>
          </a:blip>
          <a:stretch>
            <a:fillRect/>
          </a:stretch>
        </p:blipFill>
        <p:spPr>
          <a:xfrm>
            <a:off x="3883175" y="1161263"/>
            <a:ext cx="4931715" cy="3775313"/>
          </a:xfrm>
          <a:prstGeom prst="rect">
            <a:avLst/>
          </a:prstGeom>
          <a:noFill/>
          <a:ln>
            <a:noFill/>
          </a:ln>
        </p:spPr>
      </p:pic>
      <p:pic>
        <p:nvPicPr>
          <p:cNvPr id="498" name="Google Shape;498;p76"/>
          <p:cNvPicPr preferRelativeResize="0"/>
          <p:nvPr/>
        </p:nvPicPr>
        <p:blipFill>
          <a:blip r:embed="rId4">
            <a:alphaModFix/>
          </a:blip>
          <a:stretch>
            <a:fillRect/>
          </a:stretch>
        </p:blipFill>
        <p:spPr>
          <a:xfrm>
            <a:off x="457200" y="1215788"/>
            <a:ext cx="3169058" cy="3775312"/>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2" name="Shape 502"/>
        <p:cNvGrpSpPr/>
        <p:nvPr/>
      </p:nvGrpSpPr>
      <p:grpSpPr>
        <a:xfrm>
          <a:off x="0" y="0"/>
          <a:ext cx="0" cy="0"/>
          <a:chOff x="0" y="0"/>
          <a:chExt cx="0" cy="0"/>
        </a:xfrm>
      </p:grpSpPr>
      <p:sp>
        <p:nvSpPr>
          <p:cNvPr id="503" name="Google Shape;503;p77"/>
          <p:cNvSpPr txBox="1"/>
          <p:nvPr>
            <p:ph type="title"/>
          </p:nvPr>
        </p:nvSpPr>
        <p:spPr>
          <a:xfrm>
            <a:off x="893700" y="205988"/>
            <a:ext cx="6462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Can You Modify Memories?</a:t>
            </a:r>
            <a:endParaRPr/>
          </a:p>
        </p:txBody>
      </p:sp>
      <p:sp>
        <p:nvSpPr>
          <p:cNvPr id="504" name="Google Shape;504;p77"/>
          <p:cNvSpPr txBox="1"/>
          <p:nvPr>
            <p:ph idx="1" type="body"/>
          </p:nvPr>
        </p:nvSpPr>
        <p:spPr>
          <a:xfrm>
            <a:off x="801725" y="1365225"/>
            <a:ext cx="4241400" cy="7005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sz="2400"/>
              <a:t>Propranolol</a:t>
            </a:r>
            <a:endParaRPr sz="2400"/>
          </a:p>
          <a:p>
            <a:pPr indent="-381000" lvl="0" marL="457200" rtl="0" algn="l">
              <a:spcBef>
                <a:spcPts val="0"/>
              </a:spcBef>
              <a:spcAft>
                <a:spcPts val="0"/>
              </a:spcAft>
              <a:buSzPts val="2400"/>
              <a:buChar char="▷"/>
            </a:pPr>
            <a:r>
              <a:rPr lang="en" sz="2400"/>
              <a:t>Reconsolidation</a:t>
            </a:r>
            <a:endParaRPr sz="2400"/>
          </a:p>
          <a:p>
            <a:pPr indent="-381000" lvl="0" marL="457200" rtl="0" algn="l">
              <a:spcBef>
                <a:spcPts val="0"/>
              </a:spcBef>
              <a:spcAft>
                <a:spcPts val="0"/>
              </a:spcAft>
              <a:buSzPts val="2400"/>
              <a:buChar char="▷"/>
            </a:pPr>
            <a:r>
              <a:rPr lang="en" sz="2400"/>
              <a:t>Memory is constructive, possibly never </a:t>
            </a:r>
            <a:r>
              <a:rPr i="1" lang="en" sz="2400"/>
              <a:t>permanent</a:t>
            </a:r>
            <a:r>
              <a:rPr lang="en" sz="2400"/>
              <a:t> b/c needs to be updated (cc: Shute, 2014)</a:t>
            </a:r>
            <a:endParaRPr sz="2400"/>
          </a:p>
          <a:p>
            <a:pPr indent="0" lvl="0" marL="0" rtl="0" algn="l">
              <a:spcBef>
                <a:spcPts val="600"/>
              </a:spcBef>
              <a:spcAft>
                <a:spcPts val="0"/>
              </a:spcAft>
              <a:buNone/>
            </a:pPr>
            <a:r>
              <a:t/>
            </a:r>
            <a:endParaRPr sz="2400"/>
          </a:p>
          <a:p>
            <a:pPr indent="0" lvl="0" marL="0" rtl="0" algn="l">
              <a:spcBef>
                <a:spcPts val="600"/>
              </a:spcBef>
              <a:spcAft>
                <a:spcPts val="0"/>
              </a:spcAft>
              <a:buNone/>
            </a:pPr>
            <a:r>
              <a:rPr lang="en" sz="2400"/>
              <a:t>Real-world clinical impact?</a:t>
            </a:r>
            <a:endParaRPr sz="2400"/>
          </a:p>
        </p:txBody>
      </p:sp>
      <p:pic>
        <p:nvPicPr>
          <p:cNvPr descr="This is a video about an experimental medication that reduces the strength of traumatic memories." id="505" name="Google Shape;505;p77" title="Memory Pill Part I">
            <a:hlinkClick r:id="rId3"/>
          </p:cNvPr>
          <p:cNvPicPr preferRelativeResize="0"/>
          <p:nvPr/>
        </p:nvPicPr>
        <p:blipFill>
          <a:blip r:embed="rId4">
            <a:alphaModFix/>
          </a:blip>
          <a:stretch>
            <a:fillRect/>
          </a:stretch>
        </p:blipFill>
        <p:spPr>
          <a:xfrm>
            <a:off x="5003175" y="1331600"/>
            <a:ext cx="3697300" cy="2772975"/>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9" name="Shape 509"/>
        <p:cNvGrpSpPr/>
        <p:nvPr/>
      </p:nvGrpSpPr>
      <p:grpSpPr>
        <a:xfrm>
          <a:off x="0" y="0"/>
          <a:ext cx="0" cy="0"/>
          <a:chOff x="0" y="0"/>
          <a:chExt cx="0" cy="0"/>
        </a:xfrm>
      </p:grpSpPr>
      <p:sp>
        <p:nvSpPr>
          <p:cNvPr id="510" name="Google Shape;510;p78"/>
          <p:cNvSpPr txBox="1"/>
          <p:nvPr>
            <p:ph type="title"/>
          </p:nvPr>
        </p:nvSpPr>
        <p:spPr>
          <a:xfrm>
            <a:off x="893700" y="205988"/>
            <a:ext cx="6462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Takeaways</a:t>
            </a:r>
            <a:endParaRPr/>
          </a:p>
        </p:txBody>
      </p:sp>
      <p:sp>
        <p:nvSpPr>
          <p:cNvPr id="511" name="Google Shape;511;p78"/>
          <p:cNvSpPr txBox="1"/>
          <p:nvPr>
            <p:ph idx="1" type="body"/>
          </p:nvPr>
        </p:nvSpPr>
        <p:spPr>
          <a:xfrm>
            <a:off x="893700" y="1144988"/>
            <a:ext cx="6462600" cy="3552300"/>
          </a:xfrm>
          <a:prstGeom prst="rect">
            <a:avLst/>
          </a:prstGeom>
        </p:spPr>
        <p:txBody>
          <a:bodyPr anchorCtr="0" anchor="t" bIns="91425" lIns="91425" spcFirstLastPara="1" rIns="91425" wrap="square" tIns="91425">
            <a:noAutofit/>
          </a:bodyPr>
          <a:lstStyle/>
          <a:p>
            <a:pPr indent="-342900" lvl="0" marL="457200" rtl="0" algn="l">
              <a:spcBef>
                <a:spcPts val="600"/>
              </a:spcBef>
              <a:spcAft>
                <a:spcPts val="0"/>
              </a:spcAft>
              <a:buSzPts val="1800"/>
              <a:buChar char="▷"/>
            </a:pPr>
            <a:r>
              <a:rPr lang="en" sz="1800"/>
              <a:t>Retrieval of information is affected by how you encoded that information</a:t>
            </a:r>
            <a:endParaRPr sz="1800"/>
          </a:p>
          <a:p>
            <a:pPr indent="-342900" lvl="1" marL="914400" rtl="0" algn="l">
              <a:spcBef>
                <a:spcPts val="0"/>
              </a:spcBef>
              <a:spcAft>
                <a:spcPts val="0"/>
              </a:spcAft>
              <a:buSzPts val="1800"/>
              <a:buChar char="○"/>
            </a:pPr>
            <a:r>
              <a:rPr lang="en" sz="1800"/>
              <a:t>Levels of processing theory → deeper processing at encoding = more likely to retrieve later</a:t>
            </a:r>
            <a:endParaRPr sz="1800"/>
          </a:p>
          <a:p>
            <a:pPr indent="-342900" lvl="2" marL="1371600" rtl="0" algn="l">
              <a:spcBef>
                <a:spcPts val="0"/>
              </a:spcBef>
              <a:spcAft>
                <a:spcPts val="0"/>
              </a:spcAft>
              <a:buSzPts val="1800"/>
              <a:buChar char="■"/>
            </a:pPr>
            <a:r>
              <a:rPr lang="en" sz="1800"/>
              <a:t>Elaborative vs. maintenance rehearsal</a:t>
            </a:r>
            <a:endParaRPr sz="1800"/>
          </a:p>
          <a:p>
            <a:pPr indent="-342900" lvl="2" marL="1371600" rtl="0" algn="l">
              <a:spcBef>
                <a:spcPts val="0"/>
              </a:spcBef>
              <a:spcAft>
                <a:spcPts val="0"/>
              </a:spcAft>
              <a:buSzPts val="1800"/>
              <a:buChar char="■"/>
            </a:pPr>
            <a:r>
              <a:rPr lang="en" sz="1800"/>
              <a:t>Organization facilitates retrieval</a:t>
            </a:r>
            <a:endParaRPr sz="1800"/>
          </a:p>
          <a:p>
            <a:pPr indent="-342900" lvl="2" marL="1371600" rtl="0" algn="l">
              <a:spcBef>
                <a:spcPts val="0"/>
              </a:spcBef>
              <a:spcAft>
                <a:spcPts val="0"/>
              </a:spcAft>
              <a:buSzPts val="1800"/>
              <a:buChar char="■"/>
            </a:pPr>
            <a:r>
              <a:rPr lang="en" sz="1800"/>
              <a:t>Self-reference facilitates retrieval</a:t>
            </a:r>
            <a:endParaRPr sz="1800"/>
          </a:p>
          <a:p>
            <a:pPr indent="-342900" lvl="1" marL="914400" rtl="0" algn="l">
              <a:spcBef>
                <a:spcPts val="0"/>
              </a:spcBef>
              <a:spcAft>
                <a:spcPts val="0"/>
              </a:spcAft>
              <a:buSzPts val="1800"/>
              <a:buChar char="○"/>
            </a:pPr>
            <a:r>
              <a:rPr lang="en" sz="1800"/>
              <a:t>But LOP theory has a big problem…</a:t>
            </a:r>
            <a:endParaRPr sz="1800"/>
          </a:p>
          <a:p>
            <a:pPr indent="-342900" lvl="0" marL="457200" rtl="0" algn="l">
              <a:spcBef>
                <a:spcPts val="0"/>
              </a:spcBef>
              <a:spcAft>
                <a:spcPts val="0"/>
              </a:spcAft>
              <a:buSzPts val="1800"/>
              <a:buChar char="▷"/>
            </a:pPr>
            <a:r>
              <a:rPr lang="en" sz="1800"/>
              <a:t>The encoding context </a:t>
            </a:r>
            <a:r>
              <a:rPr lang="en" sz="1800"/>
              <a:t>(encoding specificity)</a:t>
            </a:r>
            <a:r>
              <a:rPr lang="en" sz="1800"/>
              <a:t>, state during encoding </a:t>
            </a:r>
            <a:r>
              <a:rPr lang="en" sz="1800"/>
              <a:t>(state-dependent learning)</a:t>
            </a:r>
            <a:r>
              <a:rPr lang="en" sz="1800"/>
              <a:t>, and task during encoding </a:t>
            </a:r>
            <a:r>
              <a:rPr lang="en" sz="1800"/>
              <a:t>(transfer-appropriate processing)</a:t>
            </a:r>
            <a:r>
              <a:rPr lang="en" sz="1800"/>
              <a:t> matter </a:t>
            </a:r>
            <a:endParaRPr sz="1800"/>
          </a:p>
          <a:p>
            <a:pPr indent="-342900" lvl="0" marL="457200" rtl="0" algn="l">
              <a:spcBef>
                <a:spcPts val="0"/>
              </a:spcBef>
              <a:spcAft>
                <a:spcPts val="0"/>
              </a:spcAft>
              <a:buSzPts val="1800"/>
              <a:buChar char="▷"/>
            </a:pPr>
            <a:r>
              <a:rPr lang="en" sz="1800"/>
              <a:t>Memory is a constructive process</a:t>
            </a:r>
            <a:endParaRPr sz="1800"/>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5" name="Shape 515"/>
        <p:cNvGrpSpPr/>
        <p:nvPr/>
      </p:nvGrpSpPr>
      <p:grpSpPr>
        <a:xfrm>
          <a:off x="0" y="0"/>
          <a:ext cx="0" cy="0"/>
          <a:chOff x="0" y="0"/>
          <a:chExt cx="0" cy="0"/>
        </a:xfrm>
      </p:grpSpPr>
      <p:sp>
        <p:nvSpPr>
          <p:cNvPr id="516" name="Google Shape;516;p79"/>
          <p:cNvSpPr txBox="1"/>
          <p:nvPr>
            <p:ph type="title"/>
          </p:nvPr>
        </p:nvSpPr>
        <p:spPr>
          <a:xfrm>
            <a:off x="893700" y="205988"/>
            <a:ext cx="6462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Today’s Goals + Agenda</a:t>
            </a:r>
            <a:endParaRPr/>
          </a:p>
        </p:txBody>
      </p:sp>
      <p:sp>
        <p:nvSpPr>
          <p:cNvPr id="517" name="Google Shape;517;p79"/>
          <p:cNvSpPr txBox="1"/>
          <p:nvPr>
            <p:ph idx="1" type="body"/>
          </p:nvPr>
        </p:nvSpPr>
        <p:spPr>
          <a:xfrm>
            <a:off x="893700" y="1373600"/>
            <a:ext cx="7539600" cy="3552300"/>
          </a:xfrm>
          <a:prstGeom prst="rect">
            <a:avLst/>
          </a:prstGeom>
        </p:spPr>
        <p:txBody>
          <a:bodyPr anchorCtr="0" anchor="t" bIns="91425" lIns="91425" spcFirstLastPara="1" rIns="91425" wrap="square" tIns="91425">
            <a:noAutofit/>
          </a:bodyPr>
          <a:lstStyle/>
          <a:p>
            <a:pPr indent="-330200" lvl="0" marL="457200" rtl="0" algn="l">
              <a:spcBef>
                <a:spcPts val="600"/>
              </a:spcBef>
              <a:spcAft>
                <a:spcPts val="0"/>
              </a:spcAft>
              <a:buSzPts val="1600"/>
              <a:buAutoNum type="arabicPeriod"/>
            </a:pPr>
            <a:r>
              <a:rPr b="1" lang="en" sz="1600"/>
              <a:t>LO1: Continue to build a supportive classroom culture &amp; discuss science communication</a:t>
            </a:r>
            <a:endParaRPr b="1" sz="1600"/>
          </a:p>
          <a:p>
            <a:pPr indent="-330200" lvl="1" marL="914400" rtl="0" algn="l">
              <a:spcBef>
                <a:spcPts val="0"/>
              </a:spcBef>
              <a:spcAft>
                <a:spcPts val="0"/>
              </a:spcAft>
              <a:buSzPts val="1600"/>
              <a:buChar char="○"/>
            </a:pPr>
            <a:r>
              <a:rPr lang="en" sz="1600"/>
              <a:t>Discuss Wikipedia profile</a:t>
            </a:r>
            <a:endParaRPr sz="1600"/>
          </a:p>
          <a:p>
            <a:pPr indent="-330200" lvl="1" marL="914400" rtl="0" algn="l">
              <a:spcBef>
                <a:spcPts val="0"/>
              </a:spcBef>
              <a:spcAft>
                <a:spcPts val="0"/>
              </a:spcAft>
              <a:buSzPts val="1600"/>
              <a:buChar char="○"/>
            </a:pPr>
            <a:r>
              <a:rPr lang="en" sz="1600"/>
              <a:t>Discuss a rubric for science summary pieces based off of the ripples article + previous Journal club article</a:t>
            </a:r>
            <a:endParaRPr sz="1600"/>
          </a:p>
          <a:p>
            <a:pPr indent="-330200" lvl="0" marL="457200" rtl="0" algn="l">
              <a:spcBef>
                <a:spcPts val="0"/>
              </a:spcBef>
              <a:spcAft>
                <a:spcPts val="0"/>
              </a:spcAft>
              <a:buSzPts val="1600"/>
              <a:buAutoNum type="arabicPeriod"/>
            </a:pPr>
            <a:r>
              <a:rPr b="1" lang="en" sz="1600"/>
              <a:t>LO2: Describe the basic mechanisms of memory processes</a:t>
            </a:r>
            <a:endParaRPr b="1" sz="1600"/>
          </a:p>
          <a:p>
            <a:pPr indent="-330200" lvl="1" marL="914400" rtl="0" algn="l">
              <a:spcBef>
                <a:spcPts val="0"/>
              </a:spcBef>
              <a:spcAft>
                <a:spcPts val="0"/>
              </a:spcAft>
              <a:buSzPts val="1600"/>
              <a:buChar char="○"/>
            </a:pPr>
            <a:r>
              <a:rPr lang="en" sz="1600"/>
              <a:t>Review LTM: structure material</a:t>
            </a:r>
            <a:endParaRPr sz="1600"/>
          </a:p>
          <a:p>
            <a:pPr indent="-330200" lvl="1" marL="914400" rtl="0" algn="l">
              <a:spcBef>
                <a:spcPts val="0"/>
              </a:spcBef>
              <a:spcAft>
                <a:spcPts val="0"/>
              </a:spcAft>
              <a:buSzPts val="1600"/>
              <a:buChar char="○"/>
            </a:pPr>
            <a:r>
              <a:rPr lang="en" sz="1600"/>
              <a:t>Discuss Goldstein chapter 7 about memory processes</a:t>
            </a:r>
            <a:endParaRPr sz="1600"/>
          </a:p>
          <a:p>
            <a:pPr indent="-330200" lvl="0" marL="457200" rtl="0" algn="l">
              <a:spcBef>
                <a:spcPts val="0"/>
              </a:spcBef>
              <a:spcAft>
                <a:spcPts val="0"/>
              </a:spcAft>
              <a:buSzPts val="1600"/>
              <a:buAutoNum type="arabicPeriod"/>
            </a:pPr>
            <a:r>
              <a:rPr b="1" lang="en" sz="1600"/>
              <a:t>LO3: Summarize and critically analyze academic journal articles</a:t>
            </a:r>
            <a:endParaRPr b="1" sz="1600"/>
          </a:p>
          <a:p>
            <a:pPr indent="-330200" lvl="1" marL="914400" rtl="0" algn="l">
              <a:spcBef>
                <a:spcPts val="0"/>
              </a:spcBef>
              <a:spcAft>
                <a:spcPts val="0"/>
              </a:spcAft>
              <a:buSzPts val="1600"/>
              <a:buChar char="○"/>
            </a:pPr>
            <a:r>
              <a:rPr lang="en" sz="1600"/>
              <a:t>Now that the research has been contextualized on what are considered basic memory processes, how does our previous discussion on WEIRD samples apply here? Are these basic memory principles?</a:t>
            </a:r>
            <a:endParaRPr sz="1600"/>
          </a:p>
          <a:p>
            <a:pPr indent="-330200" lvl="1" marL="914400" rtl="0" algn="l">
              <a:spcBef>
                <a:spcPts val="0"/>
              </a:spcBef>
              <a:spcAft>
                <a:spcPts val="0"/>
              </a:spcAft>
              <a:buSzPts val="1600"/>
              <a:buChar char="○"/>
            </a:pPr>
            <a:r>
              <a:rPr lang="en" sz="1600"/>
              <a:t>What are real-world implications? What are ongoing questions in the memory field?</a:t>
            </a:r>
            <a:endParaRPr sz="1600"/>
          </a:p>
          <a:p>
            <a:pPr indent="0" lvl="0" marL="0" rtl="0" algn="l">
              <a:spcBef>
                <a:spcPts val="600"/>
              </a:spcBef>
              <a:spcAft>
                <a:spcPts val="0"/>
              </a:spcAft>
              <a:buNone/>
            </a:pPr>
            <a:r>
              <a:t/>
            </a:r>
            <a:endParaRPr sz="1600"/>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1" name="Shape 521"/>
        <p:cNvGrpSpPr/>
        <p:nvPr/>
      </p:nvGrpSpPr>
      <p:grpSpPr>
        <a:xfrm>
          <a:off x="0" y="0"/>
          <a:ext cx="0" cy="0"/>
          <a:chOff x="0" y="0"/>
          <a:chExt cx="0" cy="0"/>
        </a:xfrm>
      </p:grpSpPr>
      <p:sp>
        <p:nvSpPr>
          <p:cNvPr id="522" name="Google Shape;522;p80"/>
          <p:cNvSpPr txBox="1"/>
          <p:nvPr>
            <p:ph type="title"/>
          </p:nvPr>
        </p:nvSpPr>
        <p:spPr>
          <a:xfrm>
            <a:off x="893700" y="205988"/>
            <a:ext cx="6462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Monday’s Work</a:t>
            </a:r>
            <a:endParaRPr/>
          </a:p>
        </p:txBody>
      </p:sp>
      <p:sp>
        <p:nvSpPr>
          <p:cNvPr id="523" name="Google Shape;523;p80"/>
          <p:cNvSpPr txBox="1"/>
          <p:nvPr>
            <p:ph idx="1" type="body"/>
          </p:nvPr>
        </p:nvSpPr>
        <p:spPr>
          <a:xfrm>
            <a:off x="893700" y="1145000"/>
            <a:ext cx="7143600" cy="35523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Readings</a:t>
            </a:r>
            <a:endParaRPr/>
          </a:p>
          <a:p>
            <a:pPr indent="-381000" lvl="1" marL="914400" rtl="0" algn="l">
              <a:spcBef>
                <a:spcPts val="0"/>
              </a:spcBef>
              <a:spcAft>
                <a:spcPts val="0"/>
              </a:spcAft>
              <a:buSzPts val="2400"/>
              <a:buChar char="○"/>
            </a:pPr>
            <a:r>
              <a:rPr lang="en"/>
              <a:t>Rubin et al. (2019) - duke</a:t>
            </a:r>
            <a:endParaRPr/>
          </a:p>
          <a:p>
            <a:pPr indent="-381000" lvl="1" marL="914400" rtl="0" algn="l">
              <a:spcBef>
                <a:spcPts val="0"/>
              </a:spcBef>
              <a:spcAft>
                <a:spcPts val="0"/>
              </a:spcAft>
              <a:buSzPts val="2400"/>
              <a:buChar char="○"/>
            </a:pPr>
            <a:r>
              <a:rPr lang="en"/>
              <a:t>Stanley et al. (2017) - duke</a:t>
            </a:r>
            <a:endParaRPr/>
          </a:p>
          <a:p>
            <a:pPr indent="-381000" lvl="1" marL="914400" rtl="0" algn="l">
              <a:spcBef>
                <a:spcPts val="0"/>
              </a:spcBef>
              <a:spcAft>
                <a:spcPts val="0"/>
              </a:spcAft>
              <a:buSzPts val="2400"/>
              <a:buChar char="○"/>
            </a:pPr>
            <a:r>
              <a:rPr lang="en"/>
              <a:t>Leung (2019) - cool real-world application</a:t>
            </a:r>
            <a:endParaRPr/>
          </a:p>
          <a:p>
            <a:pPr indent="-381000" lvl="1" marL="914400" rtl="0" algn="l">
              <a:spcBef>
                <a:spcPts val="0"/>
              </a:spcBef>
              <a:spcAft>
                <a:spcPts val="0"/>
              </a:spcAft>
              <a:buSzPts val="2400"/>
              <a:buChar char="○"/>
            </a:pPr>
            <a:r>
              <a:rPr lang="en"/>
              <a:t>Podcast: A Highly Superior Memory | All in the Mind</a:t>
            </a:r>
            <a:endParaRPr/>
          </a:p>
          <a:p>
            <a:pPr indent="-419100" lvl="0" marL="457200" rtl="0" algn="l">
              <a:spcBef>
                <a:spcPts val="0"/>
              </a:spcBef>
              <a:spcAft>
                <a:spcPts val="0"/>
              </a:spcAft>
              <a:buSzPts val="3000"/>
              <a:buChar char="▷"/>
            </a:pPr>
            <a:r>
              <a:rPr lang="en"/>
              <a:t>Quiz</a:t>
            </a:r>
            <a:endParaRPr/>
          </a:p>
          <a:p>
            <a:pPr indent="-419100" lvl="0" marL="457200" rtl="0" algn="l">
              <a:spcBef>
                <a:spcPts val="0"/>
              </a:spcBef>
              <a:spcAft>
                <a:spcPts val="0"/>
              </a:spcAft>
              <a:buSzPts val="3000"/>
              <a:buChar char="▷"/>
            </a:pPr>
            <a:r>
              <a:rPr lang="en"/>
              <a:t>Opening Paragraph Science Summary (Possibly Tuesday if Class Moved)</a:t>
            </a:r>
            <a:endParaRPr/>
          </a:p>
          <a:p>
            <a:pPr indent="0" lvl="0" marL="0" rtl="0" algn="l">
              <a:spcBef>
                <a:spcPts val="600"/>
              </a:spcBef>
              <a:spcAft>
                <a:spcPts val="0"/>
              </a:spcAft>
              <a:buNone/>
            </a:pPr>
            <a:r>
              <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7" name="Shape 527"/>
        <p:cNvGrpSpPr/>
        <p:nvPr/>
      </p:nvGrpSpPr>
      <p:grpSpPr>
        <a:xfrm>
          <a:off x="0" y="0"/>
          <a:ext cx="0" cy="0"/>
          <a:chOff x="0" y="0"/>
          <a:chExt cx="0" cy="0"/>
        </a:xfrm>
      </p:grpSpPr>
      <p:sp>
        <p:nvSpPr>
          <p:cNvPr id="528" name="Google Shape;528;p81"/>
          <p:cNvSpPr txBox="1"/>
          <p:nvPr>
            <p:ph type="title"/>
          </p:nvPr>
        </p:nvSpPr>
        <p:spPr>
          <a:xfrm>
            <a:off x="893700" y="205988"/>
            <a:ext cx="6462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Participation + Minute Paper</a:t>
            </a:r>
            <a:endParaRPr/>
          </a:p>
        </p:txBody>
      </p:sp>
      <p:sp>
        <p:nvSpPr>
          <p:cNvPr id="529" name="Google Shape;529;p81"/>
          <p:cNvSpPr txBox="1"/>
          <p:nvPr>
            <p:ph idx="1" type="body"/>
          </p:nvPr>
        </p:nvSpPr>
        <p:spPr>
          <a:xfrm>
            <a:off x="543625" y="1373600"/>
            <a:ext cx="8447100" cy="3552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u="sng">
                <a:solidFill>
                  <a:schemeClr val="hlink"/>
                </a:solidFill>
                <a:hlinkClick r:id="rId3"/>
              </a:rPr>
              <a:t>https://tinyurl.com/PSY102Participation</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u="sng">
                <a:solidFill>
                  <a:schemeClr val="hlink"/>
                </a:solidFill>
                <a:hlinkClick r:id="rId4"/>
              </a:rPr>
              <a:t>https://tinyurl.com/PSY102MinutePaperMay31</a:t>
            </a:r>
            <a:r>
              <a:rPr lang="en"/>
              <a:t>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19"/>
          <p:cNvSpPr txBox="1"/>
          <p:nvPr>
            <p:ph type="title"/>
          </p:nvPr>
        </p:nvSpPr>
        <p:spPr>
          <a:xfrm>
            <a:off x="893700" y="205988"/>
            <a:ext cx="6462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Wikipedia Piece</a:t>
            </a:r>
            <a:endParaRPr/>
          </a:p>
        </p:txBody>
      </p:sp>
      <p:sp>
        <p:nvSpPr>
          <p:cNvPr id="130" name="Google Shape;130;p19"/>
          <p:cNvSpPr txBox="1"/>
          <p:nvPr>
            <p:ph idx="1" type="body"/>
          </p:nvPr>
        </p:nvSpPr>
        <p:spPr>
          <a:xfrm>
            <a:off x="893700" y="1068800"/>
            <a:ext cx="7586700" cy="3552300"/>
          </a:xfrm>
          <a:prstGeom prst="rect">
            <a:avLst/>
          </a:prstGeom>
        </p:spPr>
        <p:txBody>
          <a:bodyPr anchorCtr="0" anchor="t" bIns="91425" lIns="91425" spcFirstLastPara="1" rIns="91425" wrap="square" tIns="91425">
            <a:noAutofit/>
          </a:bodyPr>
          <a:lstStyle/>
          <a:p>
            <a:pPr indent="-342900" lvl="0" marL="457200" rtl="0" algn="l">
              <a:spcBef>
                <a:spcPts val="600"/>
              </a:spcBef>
              <a:spcAft>
                <a:spcPts val="0"/>
              </a:spcAft>
              <a:buSzPts val="1800"/>
              <a:buChar char="▷"/>
            </a:pPr>
            <a:r>
              <a:rPr b="1" lang="en" sz="1800"/>
              <a:t>Name, Photograph</a:t>
            </a:r>
            <a:endParaRPr b="1" sz="1800"/>
          </a:p>
          <a:p>
            <a:pPr indent="-342900" lvl="0" marL="457200" rtl="0" algn="l">
              <a:spcBef>
                <a:spcPts val="0"/>
              </a:spcBef>
              <a:spcAft>
                <a:spcPts val="0"/>
              </a:spcAft>
              <a:buSzPts val="1800"/>
              <a:buChar char="▷"/>
            </a:pPr>
            <a:r>
              <a:rPr b="1" lang="en" sz="1800"/>
              <a:t>Identifying information</a:t>
            </a:r>
            <a:endParaRPr b="1" sz="1800"/>
          </a:p>
          <a:p>
            <a:pPr indent="-342900" lvl="1" marL="914400" rtl="0" algn="l">
              <a:spcBef>
                <a:spcPts val="0"/>
              </a:spcBef>
              <a:spcAft>
                <a:spcPts val="0"/>
              </a:spcAft>
              <a:buSzPts val="1800"/>
              <a:buChar char="○"/>
            </a:pPr>
            <a:r>
              <a:rPr b="1" lang="en" sz="1800"/>
              <a:t>Birth date, employment, degrees, education, workplaces, etc.</a:t>
            </a:r>
            <a:endParaRPr b="1" sz="1800"/>
          </a:p>
          <a:p>
            <a:pPr indent="-342900" lvl="0" marL="457200" rtl="0" algn="l">
              <a:spcBef>
                <a:spcPts val="0"/>
              </a:spcBef>
              <a:spcAft>
                <a:spcPts val="0"/>
              </a:spcAft>
              <a:buSzPts val="1800"/>
              <a:buChar char="▷"/>
            </a:pPr>
            <a:r>
              <a:rPr lang="en" sz="1800"/>
              <a:t>Summary of Significant Contributions to Psychology</a:t>
            </a:r>
            <a:endParaRPr sz="1800"/>
          </a:p>
          <a:p>
            <a:pPr indent="-342900" lvl="1" marL="914400" rtl="0" algn="l">
              <a:spcBef>
                <a:spcPts val="0"/>
              </a:spcBef>
              <a:spcAft>
                <a:spcPts val="0"/>
              </a:spcAft>
              <a:buSzPts val="1800"/>
              <a:buChar char="○"/>
            </a:pPr>
            <a:r>
              <a:rPr lang="en" sz="1800"/>
              <a:t>Theories, What They’re Known For (e.g., often most cited papers)</a:t>
            </a:r>
            <a:endParaRPr sz="1800"/>
          </a:p>
          <a:p>
            <a:pPr indent="-342900" lvl="0" marL="457200" rtl="0" algn="l">
              <a:spcBef>
                <a:spcPts val="0"/>
              </a:spcBef>
              <a:spcAft>
                <a:spcPts val="0"/>
              </a:spcAft>
              <a:buSzPts val="1800"/>
              <a:buChar char="▷"/>
            </a:pPr>
            <a:r>
              <a:rPr b="1" lang="en" sz="1800"/>
              <a:t>Relevant Personal History</a:t>
            </a:r>
            <a:endParaRPr b="1" sz="1800"/>
          </a:p>
          <a:p>
            <a:pPr indent="-342900" lvl="1" marL="914400" rtl="0" algn="l">
              <a:spcBef>
                <a:spcPts val="0"/>
              </a:spcBef>
              <a:spcAft>
                <a:spcPts val="0"/>
              </a:spcAft>
              <a:buSzPts val="1800"/>
              <a:buChar char="○"/>
            </a:pPr>
            <a:r>
              <a:rPr b="1" lang="en" sz="1800"/>
              <a:t>Career &amp; Honors / Awards, Lab, Topics of interest, etc. Can help establish ‘notable academic’ criterion </a:t>
            </a:r>
            <a:endParaRPr b="1" sz="1800"/>
          </a:p>
          <a:p>
            <a:pPr indent="-342900" lvl="0" marL="457200" rtl="0" algn="l">
              <a:spcBef>
                <a:spcPts val="0"/>
              </a:spcBef>
              <a:spcAft>
                <a:spcPts val="0"/>
              </a:spcAft>
              <a:buSzPts val="1800"/>
              <a:buChar char="▷"/>
            </a:pPr>
            <a:r>
              <a:rPr b="1" lang="en" sz="1800"/>
              <a:t>More detail:</a:t>
            </a:r>
            <a:endParaRPr b="1" sz="1800"/>
          </a:p>
          <a:p>
            <a:pPr indent="-342900" lvl="1" marL="914400" rtl="0" algn="l">
              <a:spcBef>
                <a:spcPts val="0"/>
              </a:spcBef>
              <a:spcAft>
                <a:spcPts val="0"/>
              </a:spcAft>
              <a:buSzPts val="1800"/>
              <a:buChar char="○"/>
            </a:pPr>
            <a:r>
              <a:rPr b="1" lang="en" sz="1800"/>
              <a:t>Books, articles, professional service</a:t>
            </a:r>
            <a:endParaRPr b="1" sz="1800"/>
          </a:p>
          <a:p>
            <a:pPr indent="-342900" lvl="0" marL="457200" rtl="0" algn="l">
              <a:spcBef>
                <a:spcPts val="0"/>
              </a:spcBef>
              <a:spcAft>
                <a:spcPts val="0"/>
              </a:spcAft>
              <a:buSzPts val="1800"/>
              <a:buChar char="▷"/>
            </a:pPr>
            <a:r>
              <a:rPr b="1" lang="en" sz="1800"/>
              <a:t>References</a:t>
            </a:r>
            <a:r>
              <a:rPr lang="en" sz="1800"/>
              <a:t>:</a:t>
            </a:r>
            <a:endParaRPr sz="1800"/>
          </a:p>
          <a:p>
            <a:pPr indent="-342900" lvl="1" marL="914400" rtl="0" algn="l">
              <a:spcBef>
                <a:spcPts val="0"/>
              </a:spcBef>
              <a:spcAft>
                <a:spcPts val="0"/>
              </a:spcAft>
              <a:buSzPts val="1800"/>
              <a:buChar char="○"/>
            </a:pPr>
            <a:r>
              <a:rPr lang="en" sz="1800"/>
              <a:t>Journals, books, magazines, newspapers</a:t>
            </a:r>
            <a:endParaRPr sz="1800"/>
          </a:p>
          <a:p>
            <a:pPr indent="-342900" lvl="1" marL="914400" rtl="0" algn="l">
              <a:spcBef>
                <a:spcPts val="0"/>
              </a:spcBef>
              <a:spcAft>
                <a:spcPts val="0"/>
              </a:spcAft>
              <a:buSzPts val="1800"/>
              <a:buChar char="○"/>
            </a:pPr>
            <a:r>
              <a:rPr lang="en" sz="1800"/>
              <a:t>Evidence piece </a:t>
            </a:r>
            <a:endParaRPr sz="1800"/>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3" name="Shape 533"/>
        <p:cNvGrpSpPr/>
        <p:nvPr/>
      </p:nvGrpSpPr>
      <p:grpSpPr>
        <a:xfrm>
          <a:off x="0" y="0"/>
          <a:ext cx="0" cy="0"/>
          <a:chOff x="0" y="0"/>
          <a:chExt cx="0" cy="0"/>
        </a:xfrm>
      </p:grpSpPr>
      <p:sp>
        <p:nvSpPr>
          <p:cNvPr id="534" name="Google Shape;534;p82"/>
          <p:cNvSpPr txBox="1"/>
          <p:nvPr>
            <p:ph type="ctrTitle"/>
          </p:nvPr>
        </p:nvSpPr>
        <p:spPr>
          <a:xfrm>
            <a:off x="685800" y="1583342"/>
            <a:ext cx="7772400" cy="115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Additional Practice</a:t>
            </a:r>
            <a:endParaRPr/>
          </a:p>
        </p:txBody>
      </p:sp>
      <p:sp>
        <p:nvSpPr>
          <p:cNvPr id="535" name="Google Shape;535;p82"/>
          <p:cNvSpPr txBox="1"/>
          <p:nvPr>
            <p:ph idx="1" type="subTitle"/>
          </p:nvPr>
        </p:nvSpPr>
        <p:spPr>
          <a:xfrm>
            <a:off x="685800" y="2840053"/>
            <a:ext cx="7772400" cy="78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Optional: Test Yourself</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9" name="Shape 539"/>
        <p:cNvGrpSpPr/>
        <p:nvPr/>
      </p:nvGrpSpPr>
      <p:grpSpPr>
        <a:xfrm>
          <a:off x="0" y="0"/>
          <a:ext cx="0" cy="0"/>
          <a:chOff x="0" y="0"/>
          <a:chExt cx="0" cy="0"/>
        </a:xfrm>
      </p:grpSpPr>
      <p:sp>
        <p:nvSpPr>
          <p:cNvPr id="540" name="Google Shape;540;p83"/>
          <p:cNvSpPr txBox="1"/>
          <p:nvPr>
            <p:ph type="title"/>
          </p:nvPr>
        </p:nvSpPr>
        <p:spPr>
          <a:xfrm>
            <a:off x="893700" y="205988"/>
            <a:ext cx="6462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General questions</a:t>
            </a:r>
            <a:endParaRPr/>
          </a:p>
        </p:txBody>
      </p:sp>
      <p:sp>
        <p:nvSpPr>
          <p:cNvPr id="541" name="Google Shape;541;p83"/>
          <p:cNvSpPr txBox="1"/>
          <p:nvPr>
            <p:ph idx="1" type="body"/>
          </p:nvPr>
        </p:nvSpPr>
        <p:spPr>
          <a:xfrm>
            <a:off x="893700" y="1145000"/>
            <a:ext cx="7627500" cy="3552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400"/>
              <a:t>What strategies or tips would you give to someone looking to study better, knowing what you know about cognitive psychology research into memory and attention? </a:t>
            </a:r>
            <a:r>
              <a:rPr lang="en" sz="2400"/>
              <a:t>Self generate examples of each behavioral effect outside the study examples.</a:t>
            </a:r>
            <a:r>
              <a:rPr lang="en" sz="2400"/>
              <a:t> What does it mean for memory to be constructive? What are the breakdowns of each memory process and the structure of long-term memory, and how does this interact with what we know about short-term/working memory? What are the open questions of the field?</a:t>
            </a:r>
            <a:endParaRPr sz="2400"/>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5" name="Shape 545"/>
        <p:cNvGrpSpPr/>
        <p:nvPr/>
      </p:nvGrpSpPr>
      <p:grpSpPr>
        <a:xfrm>
          <a:off x="0" y="0"/>
          <a:ext cx="0" cy="0"/>
          <a:chOff x="0" y="0"/>
          <a:chExt cx="0" cy="0"/>
        </a:xfrm>
      </p:grpSpPr>
      <p:sp>
        <p:nvSpPr>
          <p:cNvPr id="546" name="Google Shape;546;p84"/>
          <p:cNvSpPr txBox="1"/>
          <p:nvPr>
            <p:ph idx="1" type="body"/>
          </p:nvPr>
        </p:nvSpPr>
        <p:spPr>
          <a:xfrm>
            <a:off x="893700" y="687800"/>
            <a:ext cx="6913500" cy="3552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Elaborative rehearsal of a word will LEAST likely be accomplished by</a:t>
            </a:r>
            <a:endParaRPr/>
          </a:p>
          <a:p>
            <a:pPr indent="-419100" lvl="0" marL="457200" rtl="0" algn="l">
              <a:spcBef>
                <a:spcPts val="600"/>
              </a:spcBef>
              <a:spcAft>
                <a:spcPts val="0"/>
              </a:spcAft>
              <a:buSzPts val="3000"/>
              <a:buChar char="▷"/>
            </a:pPr>
            <a:r>
              <a:rPr lang="en"/>
              <a:t>Repeating it over and over</a:t>
            </a:r>
            <a:endParaRPr/>
          </a:p>
          <a:p>
            <a:pPr indent="-419100" lvl="0" marL="457200" rtl="0" algn="l">
              <a:spcBef>
                <a:spcPts val="0"/>
              </a:spcBef>
              <a:spcAft>
                <a:spcPts val="0"/>
              </a:spcAft>
              <a:buSzPts val="3000"/>
              <a:buChar char="▷"/>
            </a:pPr>
            <a:r>
              <a:rPr lang="en"/>
              <a:t>Linking the new word to a previously learned concept</a:t>
            </a:r>
            <a:endParaRPr/>
          </a:p>
          <a:p>
            <a:pPr indent="-419100" lvl="0" marL="457200" rtl="0" algn="l">
              <a:spcBef>
                <a:spcPts val="0"/>
              </a:spcBef>
              <a:spcAft>
                <a:spcPts val="0"/>
              </a:spcAft>
              <a:buSzPts val="3000"/>
              <a:buChar char="▷"/>
            </a:pPr>
            <a:r>
              <a:rPr lang="en"/>
              <a:t>Using it in a sentence</a:t>
            </a:r>
            <a:endParaRPr/>
          </a:p>
          <a:p>
            <a:pPr indent="-419100" lvl="0" marL="457200" rtl="0" algn="l">
              <a:spcBef>
                <a:spcPts val="0"/>
              </a:spcBef>
              <a:spcAft>
                <a:spcPts val="0"/>
              </a:spcAft>
              <a:buSzPts val="3000"/>
              <a:buChar char="▷"/>
            </a:pPr>
            <a:r>
              <a:rPr lang="en"/>
              <a:t>Thinking of its synonyms &amp; antonyms</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0" name="Shape 550"/>
        <p:cNvGrpSpPr/>
        <p:nvPr/>
      </p:nvGrpSpPr>
      <p:grpSpPr>
        <a:xfrm>
          <a:off x="0" y="0"/>
          <a:ext cx="0" cy="0"/>
          <a:chOff x="0" y="0"/>
          <a:chExt cx="0" cy="0"/>
        </a:xfrm>
      </p:grpSpPr>
      <p:sp>
        <p:nvSpPr>
          <p:cNvPr id="551" name="Google Shape;551;p85"/>
          <p:cNvSpPr txBox="1"/>
          <p:nvPr>
            <p:ph idx="1" type="body"/>
          </p:nvPr>
        </p:nvSpPr>
        <p:spPr>
          <a:xfrm>
            <a:off x="893700" y="687800"/>
            <a:ext cx="6913500" cy="3552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800"/>
              <a:t>Elementary school students in the U.S. are often taught to use the very familiar word "HOMES" as a cue for remembering the names of the Great Lakes (each letter in "HOMES" provides a first-letter cue for one of the lakes: Huron, Ontario, Michigan, Erie, Superior). This memory procedure usually works better than repeating the names over and over. The use of this familiar word provides an example of</a:t>
            </a:r>
            <a:endParaRPr sz="1800"/>
          </a:p>
          <a:p>
            <a:pPr indent="-342900" lvl="0" marL="457200" rtl="0" algn="l">
              <a:spcBef>
                <a:spcPts val="600"/>
              </a:spcBef>
              <a:spcAft>
                <a:spcPts val="0"/>
              </a:spcAft>
              <a:buSzPts val="1800"/>
              <a:buChar char="▷"/>
            </a:pPr>
            <a:r>
              <a:rPr lang="en" sz="1800"/>
              <a:t>A self-reference effect</a:t>
            </a:r>
            <a:endParaRPr sz="1800"/>
          </a:p>
          <a:p>
            <a:pPr indent="-342900" lvl="0" marL="457200" rtl="0" algn="l">
              <a:spcBef>
                <a:spcPts val="0"/>
              </a:spcBef>
              <a:spcAft>
                <a:spcPts val="0"/>
              </a:spcAft>
              <a:buSzPts val="1800"/>
              <a:buChar char="▷"/>
            </a:pPr>
            <a:r>
              <a:rPr lang="en" sz="1800"/>
              <a:t>Repetition priming</a:t>
            </a:r>
            <a:endParaRPr sz="1800"/>
          </a:p>
          <a:p>
            <a:pPr indent="-342900" lvl="0" marL="457200" rtl="0" algn="l">
              <a:spcBef>
                <a:spcPts val="0"/>
              </a:spcBef>
              <a:spcAft>
                <a:spcPts val="0"/>
              </a:spcAft>
              <a:buSzPts val="1800"/>
              <a:buChar char="▷"/>
            </a:pPr>
            <a:r>
              <a:rPr lang="en" sz="1800"/>
              <a:t>Implicit memory</a:t>
            </a:r>
            <a:endParaRPr sz="1800"/>
          </a:p>
          <a:p>
            <a:pPr indent="-342900" lvl="0" marL="457200" rtl="0" algn="l">
              <a:spcBef>
                <a:spcPts val="0"/>
              </a:spcBef>
              <a:spcAft>
                <a:spcPts val="0"/>
              </a:spcAft>
              <a:buSzPts val="1800"/>
              <a:buChar char="▷"/>
            </a:pPr>
            <a:r>
              <a:rPr lang="en" sz="1800"/>
              <a:t>Elaborative rehearsal</a:t>
            </a:r>
            <a:endParaRPr sz="1800"/>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5" name="Shape 555"/>
        <p:cNvGrpSpPr/>
        <p:nvPr/>
      </p:nvGrpSpPr>
      <p:grpSpPr>
        <a:xfrm>
          <a:off x="0" y="0"/>
          <a:ext cx="0" cy="0"/>
          <a:chOff x="0" y="0"/>
          <a:chExt cx="0" cy="0"/>
        </a:xfrm>
      </p:grpSpPr>
      <p:sp>
        <p:nvSpPr>
          <p:cNvPr id="556" name="Google Shape;556;p86"/>
          <p:cNvSpPr txBox="1"/>
          <p:nvPr>
            <p:ph idx="1" type="body"/>
          </p:nvPr>
        </p:nvSpPr>
        <p:spPr>
          <a:xfrm>
            <a:off x="893700" y="230600"/>
            <a:ext cx="8022300" cy="3552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800"/>
              <a:t>Which of the following learning techniques is LEAST likely to lead to deep processing of the information?</a:t>
            </a:r>
            <a:endParaRPr sz="1800"/>
          </a:p>
          <a:p>
            <a:pPr indent="-342900" lvl="0" marL="457200" rtl="0" algn="l">
              <a:spcBef>
                <a:spcPts val="600"/>
              </a:spcBef>
              <a:spcAft>
                <a:spcPts val="0"/>
              </a:spcAft>
              <a:buSzPts val="1800"/>
              <a:buChar char="▷"/>
            </a:pPr>
            <a:r>
              <a:rPr lang="en" sz="1800"/>
              <a:t>Trevor is trying to understand how to use statistics by drawing associations between a set of data describing how adolescents respond to peer pressure and the theories he learned last semester in developmental psychology.</a:t>
            </a:r>
            <a:endParaRPr sz="1800"/>
          </a:p>
          <a:p>
            <a:pPr indent="-342900" lvl="0" marL="457200" rtl="0" algn="l">
              <a:spcBef>
                <a:spcPts val="0"/>
              </a:spcBef>
              <a:spcAft>
                <a:spcPts val="0"/>
              </a:spcAft>
              <a:buSzPts val="1800"/>
              <a:buChar char="▷"/>
            </a:pPr>
            <a:r>
              <a:rPr lang="en" sz="1800"/>
              <a:t>Maggie is trying to learn new vocabulary words because she is taking the SAT next month. Each day, she selects one word. Throughout the day, she repeats the definition over and over to herself and generates sentences using it in her conversations that day</a:t>
            </a:r>
            <a:endParaRPr sz="1800"/>
          </a:p>
          <a:p>
            <a:pPr indent="-342900" lvl="0" marL="457200" rtl="0" algn="l">
              <a:spcBef>
                <a:spcPts val="0"/>
              </a:spcBef>
              <a:spcAft>
                <a:spcPts val="0"/>
              </a:spcAft>
              <a:buSzPts val="1800"/>
              <a:buChar char="▷"/>
            </a:pPr>
            <a:r>
              <a:rPr lang="en" sz="1800"/>
              <a:t>Bree has just bought a new car and is trying to learn her new license plate sequence. Every morning, for three weeks, she repeats the sequence out loud when she wakes up.</a:t>
            </a:r>
            <a:endParaRPr sz="1800"/>
          </a:p>
          <a:p>
            <a:pPr indent="-342900" lvl="0" marL="457200" rtl="0" algn="l">
              <a:spcBef>
                <a:spcPts val="0"/>
              </a:spcBef>
              <a:spcAft>
                <a:spcPts val="0"/>
              </a:spcAft>
              <a:buSzPts val="1800"/>
              <a:buChar char="▷"/>
            </a:pPr>
            <a:r>
              <a:rPr lang="en" sz="1800"/>
              <a:t>For his history course, Bruce is trying to learn the order of the U.S. presidents by creating a silly sentence where each consecutive word starts with the same letter of the next president to be remembered.</a:t>
            </a:r>
            <a:endParaRPr sz="1800"/>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0" name="Shape 560"/>
        <p:cNvGrpSpPr/>
        <p:nvPr/>
      </p:nvGrpSpPr>
      <p:grpSpPr>
        <a:xfrm>
          <a:off x="0" y="0"/>
          <a:ext cx="0" cy="0"/>
          <a:chOff x="0" y="0"/>
          <a:chExt cx="0" cy="0"/>
        </a:xfrm>
      </p:grpSpPr>
      <p:sp>
        <p:nvSpPr>
          <p:cNvPr id="561" name="Google Shape;561;p87"/>
          <p:cNvSpPr txBox="1"/>
          <p:nvPr>
            <p:ph idx="1" type="body"/>
          </p:nvPr>
        </p:nvSpPr>
        <p:spPr>
          <a:xfrm>
            <a:off x="893700" y="687800"/>
            <a:ext cx="6913500" cy="3552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800"/>
              <a:t>People often report an annoying memory failure when they walk from one end of the house to the other for something and then forget what they went to retrieve when they reach their destination. As soon as they return to the first room, they are reminded of what they wanted in the first place. This common experience best illustrates the principle of</a:t>
            </a:r>
            <a:endParaRPr sz="1800"/>
          </a:p>
          <a:p>
            <a:pPr indent="-342900" lvl="0" marL="457200" rtl="0" algn="l">
              <a:spcBef>
                <a:spcPts val="600"/>
              </a:spcBef>
              <a:spcAft>
                <a:spcPts val="0"/>
              </a:spcAft>
              <a:buSzPts val="1800"/>
              <a:buChar char="▷"/>
            </a:pPr>
            <a:r>
              <a:rPr lang="en" sz="1800"/>
              <a:t>The self-reference effect</a:t>
            </a:r>
            <a:endParaRPr sz="1800"/>
          </a:p>
          <a:p>
            <a:pPr indent="-342900" lvl="0" marL="457200" rtl="0" algn="l">
              <a:spcBef>
                <a:spcPts val="0"/>
              </a:spcBef>
              <a:spcAft>
                <a:spcPts val="0"/>
              </a:spcAft>
              <a:buSzPts val="1800"/>
              <a:buChar char="▷"/>
            </a:pPr>
            <a:r>
              <a:rPr lang="en" sz="1800"/>
              <a:t>Maintenance rehearsal</a:t>
            </a:r>
            <a:endParaRPr sz="1800"/>
          </a:p>
          <a:p>
            <a:pPr indent="-342900" lvl="0" marL="457200" rtl="0" algn="l">
              <a:spcBef>
                <a:spcPts val="0"/>
              </a:spcBef>
              <a:spcAft>
                <a:spcPts val="0"/>
              </a:spcAft>
              <a:buSzPts val="1800"/>
              <a:buChar char="▷"/>
            </a:pPr>
            <a:r>
              <a:rPr lang="en" sz="1800"/>
              <a:t>Levels of processing theory</a:t>
            </a:r>
            <a:endParaRPr sz="1800"/>
          </a:p>
          <a:p>
            <a:pPr indent="-342900" lvl="0" marL="457200" rtl="0" algn="l">
              <a:spcBef>
                <a:spcPts val="0"/>
              </a:spcBef>
              <a:spcAft>
                <a:spcPts val="0"/>
              </a:spcAft>
              <a:buSzPts val="1800"/>
              <a:buChar char="▷"/>
            </a:pPr>
            <a:r>
              <a:rPr lang="en" sz="1800"/>
              <a:t>Encoding specificity</a:t>
            </a:r>
            <a:endParaRPr sz="1800"/>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5" name="Shape 565"/>
        <p:cNvGrpSpPr/>
        <p:nvPr/>
      </p:nvGrpSpPr>
      <p:grpSpPr>
        <a:xfrm>
          <a:off x="0" y="0"/>
          <a:ext cx="0" cy="0"/>
          <a:chOff x="0" y="0"/>
          <a:chExt cx="0" cy="0"/>
        </a:xfrm>
      </p:grpSpPr>
      <p:sp>
        <p:nvSpPr>
          <p:cNvPr id="566" name="Google Shape;566;p88"/>
          <p:cNvSpPr txBox="1"/>
          <p:nvPr>
            <p:ph idx="1" type="body"/>
          </p:nvPr>
        </p:nvSpPr>
        <p:spPr>
          <a:xfrm>
            <a:off x="893700" y="687800"/>
            <a:ext cx="6913500" cy="3552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400"/>
              <a:t>B</a:t>
            </a:r>
            <a:r>
              <a:rPr lang="en" sz="2400"/>
              <a:t>rief episodes of retrograde amnesia (e.g., the traumatic disruption of newly formed memories when a football player takes a hit to the head and can't recall the last play before the hit) reflect</a:t>
            </a:r>
            <a:endParaRPr sz="2400"/>
          </a:p>
          <a:p>
            <a:pPr indent="-381000" lvl="0" marL="457200" rtl="0" algn="l">
              <a:spcBef>
                <a:spcPts val="600"/>
              </a:spcBef>
              <a:spcAft>
                <a:spcPts val="0"/>
              </a:spcAft>
              <a:buSzPts val="2400"/>
              <a:buChar char="▷"/>
            </a:pPr>
            <a:r>
              <a:rPr lang="en" sz="2400"/>
              <a:t>A failure of memory consolidation</a:t>
            </a:r>
            <a:endParaRPr sz="2400"/>
          </a:p>
          <a:p>
            <a:pPr indent="-381000" lvl="0" marL="457200" rtl="0" algn="l">
              <a:spcBef>
                <a:spcPts val="0"/>
              </a:spcBef>
              <a:spcAft>
                <a:spcPts val="0"/>
              </a:spcAft>
              <a:buSzPts val="2400"/>
              <a:buChar char="▷"/>
            </a:pPr>
            <a:r>
              <a:rPr lang="en" sz="2400"/>
              <a:t>Disrupted long-term potentiation</a:t>
            </a:r>
            <a:endParaRPr sz="2400"/>
          </a:p>
          <a:p>
            <a:pPr indent="-381000" lvl="0" marL="457200" rtl="0" algn="l">
              <a:spcBef>
                <a:spcPts val="0"/>
              </a:spcBef>
              <a:spcAft>
                <a:spcPts val="0"/>
              </a:spcAft>
              <a:buSzPts val="2400"/>
              <a:buChar char="▷"/>
            </a:pPr>
            <a:r>
              <a:rPr lang="en" sz="2400"/>
              <a:t>Temporary post-traumatic stress disorder</a:t>
            </a:r>
            <a:endParaRPr sz="2400"/>
          </a:p>
          <a:p>
            <a:pPr indent="-381000" lvl="0" marL="457200" rtl="0" algn="l">
              <a:spcBef>
                <a:spcPts val="0"/>
              </a:spcBef>
              <a:spcAft>
                <a:spcPts val="0"/>
              </a:spcAft>
              <a:buSzPts val="2400"/>
              <a:buChar char="▷"/>
            </a:pPr>
            <a:r>
              <a:rPr lang="en" sz="2400"/>
              <a:t>Korsakoff’s syndrome</a:t>
            </a:r>
            <a:endParaRPr sz="2400"/>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0" name="Shape 570"/>
        <p:cNvGrpSpPr/>
        <p:nvPr/>
      </p:nvGrpSpPr>
      <p:grpSpPr>
        <a:xfrm>
          <a:off x="0" y="0"/>
          <a:ext cx="0" cy="0"/>
          <a:chOff x="0" y="0"/>
          <a:chExt cx="0" cy="0"/>
        </a:xfrm>
      </p:grpSpPr>
      <p:sp>
        <p:nvSpPr>
          <p:cNvPr id="571" name="Google Shape;571;p89"/>
          <p:cNvSpPr txBox="1"/>
          <p:nvPr>
            <p:ph type="title"/>
          </p:nvPr>
        </p:nvSpPr>
        <p:spPr>
          <a:xfrm>
            <a:off x="893700" y="205988"/>
            <a:ext cx="6462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Answer Key</a:t>
            </a:r>
            <a:endParaRPr/>
          </a:p>
        </p:txBody>
      </p:sp>
      <p:sp>
        <p:nvSpPr>
          <p:cNvPr id="572" name="Google Shape;572;p89"/>
          <p:cNvSpPr txBox="1"/>
          <p:nvPr>
            <p:ph idx="1" type="body"/>
          </p:nvPr>
        </p:nvSpPr>
        <p:spPr>
          <a:xfrm>
            <a:off x="893700" y="1373588"/>
            <a:ext cx="6462600" cy="3552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Repeating</a:t>
            </a:r>
            <a:endParaRPr/>
          </a:p>
          <a:p>
            <a:pPr indent="0" lvl="0" marL="0" rtl="0" algn="l">
              <a:spcBef>
                <a:spcPts val="600"/>
              </a:spcBef>
              <a:spcAft>
                <a:spcPts val="0"/>
              </a:spcAft>
              <a:buNone/>
            </a:pPr>
            <a:r>
              <a:rPr lang="en"/>
              <a:t>Elaborative</a:t>
            </a:r>
            <a:endParaRPr/>
          </a:p>
          <a:p>
            <a:pPr indent="0" lvl="0" marL="0" rtl="0" algn="l">
              <a:spcBef>
                <a:spcPts val="600"/>
              </a:spcBef>
              <a:spcAft>
                <a:spcPts val="0"/>
              </a:spcAft>
              <a:buNone/>
            </a:pPr>
            <a:r>
              <a:rPr lang="en"/>
              <a:t>Bree</a:t>
            </a:r>
            <a:endParaRPr/>
          </a:p>
          <a:p>
            <a:pPr indent="0" lvl="0" marL="0" rtl="0" algn="l">
              <a:spcBef>
                <a:spcPts val="600"/>
              </a:spcBef>
              <a:spcAft>
                <a:spcPts val="0"/>
              </a:spcAft>
              <a:buNone/>
            </a:pPr>
            <a:r>
              <a:rPr lang="en"/>
              <a:t>Encoding specificity</a:t>
            </a:r>
            <a:endParaRPr/>
          </a:p>
          <a:p>
            <a:pPr indent="0" lvl="0" marL="0" rtl="0" algn="l">
              <a:spcBef>
                <a:spcPts val="600"/>
              </a:spcBef>
              <a:spcAft>
                <a:spcPts val="0"/>
              </a:spcAft>
              <a:buNone/>
            </a:pPr>
            <a:r>
              <a:rPr lang="en"/>
              <a:t>Failure of memory consolidation</a:t>
            </a:r>
            <a:endParaRPr/>
          </a:p>
          <a:p>
            <a:pPr indent="0" lvl="0" marL="0" rtl="0" algn="l">
              <a:spcBef>
                <a:spcPts val="60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0"/>
          <p:cNvSpPr txBox="1"/>
          <p:nvPr>
            <p:ph type="ctrTitle"/>
          </p:nvPr>
        </p:nvSpPr>
        <p:spPr>
          <a:xfrm>
            <a:off x="685800" y="1583342"/>
            <a:ext cx="7772400" cy="115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Review / A Little More on LTM: Structure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1"/>
          <p:cNvSpPr txBox="1"/>
          <p:nvPr>
            <p:ph type="title"/>
          </p:nvPr>
        </p:nvSpPr>
        <p:spPr>
          <a:xfrm>
            <a:off x="893700" y="205988"/>
            <a:ext cx="6462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Serial Position Curve</a:t>
            </a:r>
            <a:endParaRPr/>
          </a:p>
        </p:txBody>
      </p:sp>
      <p:sp>
        <p:nvSpPr>
          <p:cNvPr id="141" name="Google Shape;141;p21"/>
          <p:cNvSpPr txBox="1"/>
          <p:nvPr>
            <p:ph idx="1" type="body"/>
          </p:nvPr>
        </p:nvSpPr>
        <p:spPr>
          <a:xfrm>
            <a:off x="893700" y="1145000"/>
            <a:ext cx="3329100" cy="12846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sz="2400"/>
              <a:t>Primacy Effect</a:t>
            </a:r>
            <a:endParaRPr sz="2400"/>
          </a:p>
          <a:p>
            <a:pPr indent="-381000" lvl="0" marL="457200" rtl="0" algn="l">
              <a:spcBef>
                <a:spcPts val="0"/>
              </a:spcBef>
              <a:spcAft>
                <a:spcPts val="0"/>
              </a:spcAft>
              <a:buSzPts val="2400"/>
              <a:buChar char="▷"/>
            </a:pPr>
            <a:r>
              <a:rPr lang="en" sz="2400"/>
              <a:t>Recency Effect</a:t>
            </a:r>
            <a:endParaRPr sz="2400"/>
          </a:p>
          <a:p>
            <a:pPr indent="-381000" lvl="0" marL="457200" rtl="0" algn="l">
              <a:spcBef>
                <a:spcPts val="0"/>
              </a:spcBef>
              <a:spcAft>
                <a:spcPts val="0"/>
              </a:spcAft>
              <a:buSzPts val="2400"/>
              <a:buChar char="▷"/>
            </a:pPr>
            <a:r>
              <a:rPr lang="en" sz="2400"/>
              <a:t>What happens w/ delay? Slow presentation?</a:t>
            </a:r>
            <a:endParaRPr sz="2400"/>
          </a:p>
          <a:p>
            <a:pPr indent="-381000" lvl="0" marL="457200" rtl="0" algn="l">
              <a:spcBef>
                <a:spcPts val="0"/>
              </a:spcBef>
              <a:spcAft>
                <a:spcPts val="0"/>
              </a:spcAft>
              <a:buSzPts val="2400"/>
              <a:buChar char="▷"/>
            </a:pPr>
            <a:r>
              <a:rPr lang="en" sz="2400"/>
              <a:t>MTL amnesic patients?</a:t>
            </a:r>
            <a:endParaRPr sz="2400"/>
          </a:p>
          <a:p>
            <a:pPr indent="0" lvl="0" marL="0" rtl="0" algn="l">
              <a:spcBef>
                <a:spcPts val="600"/>
              </a:spcBef>
              <a:spcAft>
                <a:spcPts val="0"/>
              </a:spcAft>
              <a:buNone/>
            </a:pPr>
            <a:r>
              <a:t/>
            </a:r>
            <a:endParaRPr sz="2400"/>
          </a:p>
          <a:p>
            <a:pPr indent="0" lvl="0" marL="0" rtl="0" algn="l">
              <a:spcBef>
                <a:spcPts val="600"/>
              </a:spcBef>
              <a:spcAft>
                <a:spcPts val="0"/>
              </a:spcAft>
              <a:buNone/>
            </a:pPr>
            <a:r>
              <a:rPr lang="en" sz="1600"/>
              <a:t>MTL includes hippocampus, amygdala, etc.</a:t>
            </a:r>
            <a:endParaRPr sz="1600"/>
          </a:p>
        </p:txBody>
      </p:sp>
      <p:pic>
        <p:nvPicPr>
          <p:cNvPr id="142" name="Google Shape;142;p21"/>
          <p:cNvPicPr preferRelativeResize="0"/>
          <p:nvPr/>
        </p:nvPicPr>
        <p:blipFill>
          <a:blip r:embed="rId3">
            <a:alphaModFix/>
          </a:blip>
          <a:stretch>
            <a:fillRect/>
          </a:stretch>
        </p:blipFill>
        <p:spPr>
          <a:xfrm>
            <a:off x="4572000" y="1451100"/>
            <a:ext cx="4438950" cy="33183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Antoni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