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32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5143500" type="screen16x9"/>
  <p:notesSz cx="6858000" cy="9144000"/>
  <p:embeddedFontLst>
    <p:embeddedFont>
      <p:font typeface="Calibri" panose="020F0502020204030204" pitchFamily="34" charset="0"/>
      <p:regular r:id="rId74"/>
      <p:bold r:id="rId75"/>
      <p:italic r:id="rId76"/>
      <p:boldItalic r:id="rId77"/>
    </p:embeddedFont>
    <p:embeddedFont>
      <p:font typeface="Lato" panose="020F0502020204030203" pitchFamily="34" charset="0"/>
      <p:regular r:id="rId78"/>
      <p:bold r:id="rId79"/>
      <p:italic r:id="rId80"/>
      <p:boldItalic r:id="rId81"/>
    </p:embeddedFont>
    <p:embeddedFont>
      <p:font typeface="Raleway" panose="020B0604020202020204" charset="0"/>
      <p:regular r:id="rId82"/>
      <p:bold r:id="rId83"/>
      <p:italic r:id="rId84"/>
      <p:boldItalic r:id="rId85"/>
    </p:embeddedFont>
    <p:embeddedFont>
      <p:font typeface="Source Sans Pro" panose="020B0503030403020204" pitchFamily="3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71" autoAdjust="0"/>
  </p:normalViewPr>
  <p:slideViewPr>
    <p:cSldViewPr snapToGrid="0">
      <p:cViewPr varScale="1">
        <p:scale>
          <a:sx n="73" d="100"/>
          <a:sy n="73" d="100"/>
        </p:scale>
        <p:origin x="26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l8vZHdKzes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youtube.com/watch?v=zsXP8qeFF6A"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ewsweek.com/reduce-stress-writing-failures-journal-85869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www.psychologicalscience.org/uncategorized/myth-brain-training-will-make-you-smarter.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ixVaAQVEiS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600"/>
              </a:spcBef>
              <a:spcAft>
                <a:spcPts val="0"/>
              </a:spcAft>
              <a:buClr>
                <a:schemeClr val="dk1"/>
              </a:buClr>
              <a:buSzPts val="1100"/>
              <a:buFont typeface="Arial"/>
              <a:buNone/>
            </a:pPr>
            <a:r>
              <a:rPr lang="en-US" u="sng" dirty="0">
                <a:solidFill>
                  <a:schemeClr val="hlink"/>
                </a:solidFill>
                <a:hlinkClick r:id="rId3"/>
              </a:rPr>
              <a:t>https://www.youtube.com/watch?v=l8vZHdKzesg</a:t>
            </a:r>
          </a:p>
        </p:txBody>
      </p:sp>
    </p:spTree>
    <p:extLst>
      <p:ext uri="{BB962C8B-B14F-4D97-AF65-F5344CB8AC3E}">
        <p14:creationId xmlns:p14="http://schemas.microsoft.com/office/powerpoint/2010/main" val="123386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88741d5b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88741d5b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•Atkinson and Shiffrin (1968)</a:t>
            </a:r>
            <a:endParaRPr/>
          </a:p>
          <a:p>
            <a:pPr marL="0" lvl="0" indent="0" algn="l" rtl="0">
              <a:spcBef>
                <a:spcPts val="0"/>
              </a:spcBef>
              <a:spcAft>
                <a:spcPts val="0"/>
              </a:spcAft>
              <a:buClr>
                <a:schemeClr val="dk1"/>
              </a:buClr>
              <a:buSzPts val="1100"/>
              <a:buFont typeface="Arial"/>
              <a:buNone/>
            </a:pPr>
            <a:r>
              <a:rPr lang="en"/>
              <a:t>•Three different types of memory:</a:t>
            </a:r>
            <a:endParaRPr/>
          </a:p>
          <a:p>
            <a:pPr marL="0" lvl="0" indent="0" algn="l" rtl="0">
              <a:spcBef>
                <a:spcPts val="0"/>
              </a:spcBef>
              <a:spcAft>
                <a:spcPts val="0"/>
              </a:spcAft>
              <a:buClr>
                <a:schemeClr val="dk1"/>
              </a:buClr>
              <a:buSzPts val="1100"/>
              <a:buFont typeface="Arial"/>
              <a:buNone/>
            </a:pPr>
            <a:r>
              <a:rPr lang="en"/>
              <a:t>1.Sensory Memory – Initial stage that holds all incoming information for seconds or fractions of a second</a:t>
            </a:r>
            <a:endParaRPr/>
          </a:p>
          <a:p>
            <a:pPr marL="0" lvl="0" indent="0" algn="l" rtl="0">
              <a:spcBef>
                <a:spcPts val="0"/>
              </a:spcBef>
              <a:spcAft>
                <a:spcPts val="0"/>
              </a:spcAft>
              <a:buClr>
                <a:schemeClr val="dk1"/>
              </a:buClr>
              <a:buSzPts val="1100"/>
              <a:buFont typeface="Arial"/>
              <a:buNone/>
            </a:pPr>
            <a:r>
              <a:rPr lang="en"/>
              <a:t>2.Short-term Memory – Holds five to seven items  for about 15 to 20 seconds.</a:t>
            </a:r>
            <a:endParaRPr/>
          </a:p>
          <a:p>
            <a:pPr marL="0" lvl="0" indent="0" algn="l" rtl="0">
              <a:spcBef>
                <a:spcPts val="0"/>
              </a:spcBef>
              <a:spcAft>
                <a:spcPts val="0"/>
              </a:spcAft>
              <a:buClr>
                <a:schemeClr val="dk1"/>
              </a:buClr>
              <a:buSzPts val="1100"/>
              <a:buFont typeface="Arial"/>
              <a:buNone/>
            </a:pPr>
            <a:r>
              <a:rPr lang="en"/>
              <a:t>3.Long-term Memory – Can hold a large amount of information for years or even decades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•Control processes: active processes that can be controlled by the person</a:t>
            </a:r>
            <a:endParaRPr/>
          </a:p>
          <a:p>
            <a:pPr marL="0" lvl="0" indent="0" algn="l" rtl="0">
              <a:spcBef>
                <a:spcPts val="0"/>
              </a:spcBef>
              <a:spcAft>
                <a:spcPts val="0"/>
              </a:spcAft>
              <a:buClr>
                <a:schemeClr val="dk1"/>
              </a:buClr>
              <a:buSzPts val="1100"/>
              <a:buFont typeface="Arial"/>
              <a:buNone/>
            </a:pPr>
            <a:r>
              <a:rPr lang="en"/>
              <a:t>–Rehearsal</a:t>
            </a:r>
            <a:endParaRPr/>
          </a:p>
          <a:p>
            <a:pPr marL="0" lvl="0" indent="0" algn="l" rtl="0">
              <a:spcBef>
                <a:spcPts val="0"/>
              </a:spcBef>
              <a:spcAft>
                <a:spcPts val="0"/>
              </a:spcAft>
              <a:buClr>
                <a:schemeClr val="dk1"/>
              </a:buClr>
              <a:buSzPts val="1100"/>
              <a:buFont typeface="Arial"/>
              <a:buNone/>
            </a:pPr>
            <a:r>
              <a:rPr lang="en"/>
              <a:t>–Strategies used to make a stimulus more memorable</a:t>
            </a:r>
            <a:endParaRPr/>
          </a:p>
          <a:p>
            <a:pPr marL="0" lvl="0" indent="0" algn="l" rtl="0">
              <a:spcBef>
                <a:spcPts val="0"/>
              </a:spcBef>
              <a:spcAft>
                <a:spcPts val="0"/>
              </a:spcAft>
              <a:buClr>
                <a:schemeClr val="dk1"/>
              </a:buClr>
              <a:buSzPts val="1100"/>
              <a:buFont typeface="Arial"/>
              <a:buNone/>
            </a:pPr>
            <a:r>
              <a:rPr lang="en"/>
              <a:t>–Strategies of attention that help you focus on specific stimuli</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88741d5b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88741d5b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88741d5b5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88741d5b5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•Sensory Memory: The retention, for brief periods of time, of the effects of sensory stimulation.</a:t>
            </a:r>
            <a:endParaRPr/>
          </a:p>
          <a:p>
            <a:pPr marL="0" lvl="0" indent="0" algn="l" rtl="0">
              <a:spcBef>
                <a:spcPts val="0"/>
              </a:spcBef>
              <a:spcAft>
                <a:spcPts val="0"/>
              </a:spcAft>
              <a:buClr>
                <a:schemeClr val="dk1"/>
              </a:buClr>
              <a:buSzPts val="1100"/>
              <a:buFont typeface="Arial"/>
              <a:buNone/>
            </a:pPr>
            <a:r>
              <a:rPr lang="en"/>
              <a:t>–Information decays very quickly</a:t>
            </a:r>
            <a:endParaRPr/>
          </a:p>
          <a:p>
            <a:pPr marL="0" lvl="0" indent="0" algn="l" rtl="0">
              <a:spcBef>
                <a:spcPts val="0"/>
              </a:spcBef>
              <a:spcAft>
                <a:spcPts val="0"/>
              </a:spcAft>
              <a:buClr>
                <a:schemeClr val="dk1"/>
              </a:buClr>
              <a:buSzPts val="1100"/>
              <a:buFont typeface="Arial"/>
              <a:buNone/>
            </a:pPr>
            <a:r>
              <a:rPr lang="en"/>
              <a:t>•Persistence of vision: retention of the perception of light</a:t>
            </a:r>
            <a:endParaRPr/>
          </a:p>
          <a:p>
            <a:pPr marL="0" lvl="0" indent="0" algn="l" rtl="0">
              <a:spcBef>
                <a:spcPts val="0"/>
              </a:spcBef>
              <a:spcAft>
                <a:spcPts val="0"/>
              </a:spcAft>
              <a:buClr>
                <a:schemeClr val="dk1"/>
              </a:buClr>
              <a:buSzPts val="1100"/>
              <a:buFont typeface="Arial"/>
              <a:buNone/>
            </a:pPr>
            <a:r>
              <a:rPr lang="en"/>
              <a:t>–Sparkler’s trail of light</a:t>
            </a:r>
            <a:endParaRPr/>
          </a:p>
          <a:p>
            <a:pPr marL="0" lvl="0" indent="0" algn="l" rtl="0">
              <a:spcBef>
                <a:spcPts val="0"/>
              </a:spcBef>
              <a:spcAft>
                <a:spcPts val="0"/>
              </a:spcAft>
              <a:buClr>
                <a:schemeClr val="dk1"/>
              </a:buClr>
              <a:buSzPts val="1100"/>
              <a:buFont typeface="Arial"/>
              <a:buNone/>
            </a:pPr>
            <a:r>
              <a:rPr lang="en"/>
              <a:t>–Frames in film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•Iconic memory: Brief sensory memory of the things that we see</a:t>
            </a:r>
            <a:endParaRPr/>
          </a:p>
          <a:p>
            <a:pPr marL="0" lvl="0" indent="0" algn="l" rtl="0">
              <a:spcBef>
                <a:spcPts val="0"/>
              </a:spcBef>
              <a:spcAft>
                <a:spcPts val="0"/>
              </a:spcAft>
              <a:buClr>
                <a:schemeClr val="dk1"/>
              </a:buClr>
              <a:buSzPts val="1100"/>
              <a:buFont typeface="Arial"/>
              <a:buNone/>
            </a:pPr>
            <a:r>
              <a:rPr lang="en"/>
              <a:t>–Responsible for persistence of vision</a:t>
            </a:r>
            <a:endParaRPr/>
          </a:p>
          <a:p>
            <a:pPr marL="0" lvl="0" indent="0" algn="l" rtl="0">
              <a:spcBef>
                <a:spcPts val="0"/>
              </a:spcBef>
              <a:spcAft>
                <a:spcPts val="0"/>
              </a:spcAft>
              <a:buClr>
                <a:schemeClr val="dk1"/>
              </a:buClr>
              <a:buSzPts val="1100"/>
              <a:buFont typeface="Arial"/>
              <a:buNone/>
            </a:pPr>
            <a:r>
              <a:rPr lang="en"/>
              <a:t>•Echoic memory: Brief sensory memory of the things that we hear</a:t>
            </a:r>
            <a:endParaRPr/>
          </a:p>
          <a:p>
            <a:pPr marL="0" lvl="0" indent="0" algn="l" rtl="0">
              <a:spcBef>
                <a:spcPts val="0"/>
              </a:spcBef>
              <a:spcAft>
                <a:spcPts val="0"/>
              </a:spcAft>
              <a:buClr>
                <a:schemeClr val="dk1"/>
              </a:buClr>
              <a:buSzPts val="1100"/>
              <a:buFont typeface="Arial"/>
              <a:buNone/>
            </a:pPr>
            <a:r>
              <a:rPr lang="en"/>
              <a:t>–Responsible for persistence of sound</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8741d5b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88741d5b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Persistence of vision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88741d5b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88741d5b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•Holds large amount of information for a short period of time</a:t>
            </a:r>
            <a:endParaRPr dirty="0"/>
          </a:p>
          <a:p>
            <a:pPr marL="0" lvl="0" indent="0" algn="l" rtl="0">
              <a:spcBef>
                <a:spcPts val="0"/>
              </a:spcBef>
              <a:spcAft>
                <a:spcPts val="0"/>
              </a:spcAft>
              <a:buClr>
                <a:schemeClr val="dk1"/>
              </a:buClr>
              <a:buSzPts val="1100"/>
              <a:buFont typeface="Arial"/>
              <a:buNone/>
            </a:pPr>
            <a:r>
              <a:rPr lang="en" dirty="0"/>
              <a:t>–Collects information</a:t>
            </a:r>
            <a:endParaRPr dirty="0"/>
          </a:p>
          <a:p>
            <a:pPr marL="0" lvl="0" indent="0" algn="l" rtl="0">
              <a:spcBef>
                <a:spcPts val="0"/>
              </a:spcBef>
              <a:spcAft>
                <a:spcPts val="0"/>
              </a:spcAft>
              <a:buClr>
                <a:schemeClr val="dk1"/>
              </a:buClr>
              <a:buSzPts val="1100"/>
              <a:buFont typeface="Arial"/>
              <a:buNone/>
            </a:pPr>
            <a:r>
              <a:rPr lang="en" dirty="0"/>
              <a:t>–Holds information for initial processing</a:t>
            </a:r>
            <a:endParaRPr dirty="0"/>
          </a:p>
          <a:p>
            <a:pPr marL="0" lvl="0" indent="0" algn="l" rtl="0">
              <a:spcBef>
                <a:spcPts val="0"/>
              </a:spcBef>
              <a:spcAft>
                <a:spcPts val="0"/>
              </a:spcAft>
              <a:buClr>
                <a:schemeClr val="dk1"/>
              </a:buClr>
              <a:buSzPts val="1100"/>
              <a:buFont typeface="Arial"/>
              <a:buNone/>
            </a:pPr>
            <a:r>
              <a:rPr lang="en" dirty="0"/>
              <a:t>–Fills in the blank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•Measuring the capacity and duration of sensory memory (Sperling, 1960)</a:t>
            </a:r>
            <a:endParaRPr dirty="0"/>
          </a:p>
          <a:p>
            <a:pPr marL="0" lvl="0" indent="0" algn="l" rtl="0">
              <a:spcBef>
                <a:spcPts val="0"/>
              </a:spcBef>
              <a:spcAft>
                <a:spcPts val="0"/>
              </a:spcAft>
              <a:buClr>
                <a:schemeClr val="dk1"/>
              </a:buClr>
              <a:buSzPts val="1100"/>
              <a:buFont typeface="Arial"/>
              <a:buNone/>
            </a:pPr>
            <a:r>
              <a:rPr lang="en" dirty="0"/>
              <a:t>–Array of letters flashed quickly on a screen</a:t>
            </a:r>
            <a:endParaRPr dirty="0"/>
          </a:p>
          <a:p>
            <a:pPr marL="0" lvl="0" indent="0" algn="l" rtl="0">
              <a:spcBef>
                <a:spcPts val="0"/>
              </a:spcBef>
              <a:spcAft>
                <a:spcPts val="0"/>
              </a:spcAft>
              <a:buClr>
                <a:schemeClr val="dk1"/>
              </a:buClr>
              <a:buSzPts val="1100"/>
              <a:buFont typeface="Arial"/>
              <a:buNone/>
            </a:pPr>
            <a:r>
              <a:rPr lang="en" dirty="0"/>
              <a:t>–Participants asked to report as many as possible</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•Whole report method: participants asked to report as many as could be seen</a:t>
            </a:r>
            <a:endParaRPr dirty="0"/>
          </a:p>
          <a:p>
            <a:pPr marL="0" lvl="0" indent="0" algn="l" rtl="0">
              <a:spcBef>
                <a:spcPts val="0"/>
              </a:spcBef>
              <a:spcAft>
                <a:spcPts val="0"/>
              </a:spcAft>
              <a:buClr>
                <a:schemeClr val="dk1"/>
              </a:buClr>
              <a:buSzPts val="1100"/>
              <a:buFont typeface="Arial"/>
              <a:buNone/>
            </a:pPr>
            <a:r>
              <a:rPr lang="en" dirty="0"/>
              <a:t>–Average of 4.5 out of 12 letters (37.5%)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•Partial report method: participants heard tone that told them which row of letters to report</a:t>
            </a:r>
            <a:endParaRPr dirty="0"/>
          </a:p>
          <a:p>
            <a:pPr marL="0" lvl="0" indent="0" algn="l" rtl="0">
              <a:spcBef>
                <a:spcPts val="0"/>
              </a:spcBef>
              <a:spcAft>
                <a:spcPts val="0"/>
              </a:spcAft>
              <a:buNone/>
            </a:pPr>
            <a:r>
              <a:rPr lang="en" dirty="0"/>
              <a:t>–Average of 3.3 out of 4 letters (82%)</a:t>
            </a:r>
            <a:endParaRPr dirty="0"/>
          </a:p>
          <a:p>
            <a:pPr marL="0" lvl="0" indent="0" algn="l" rtl="0">
              <a:spcBef>
                <a:spcPts val="0"/>
              </a:spcBef>
              <a:spcAft>
                <a:spcPts val="0"/>
              </a:spcAft>
              <a:buNone/>
            </a:pPr>
            <a:r>
              <a:rPr lang="en" dirty="0"/>
              <a:t>–Participants could report any of the rows</a:t>
            </a:r>
          </a:p>
          <a:p>
            <a:pPr marL="0" lvl="0" indent="0" algn="l" rtl="0">
              <a:spcBef>
                <a:spcPts val="0"/>
              </a:spcBef>
              <a:spcAft>
                <a:spcPts val="0"/>
              </a:spcAft>
              <a:buNone/>
            </a:pPr>
            <a:endParaRPr dirty="0"/>
          </a:p>
          <a:p>
            <a:pPr marL="0" lvl="0" indent="0" algn="l" rtl="0">
              <a:spcBef>
                <a:spcPts val="0"/>
              </a:spcBef>
              <a:spcAft>
                <a:spcPts val="0"/>
              </a:spcAft>
              <a:buNone/>
            </a:pPr>
            <a:r>
              <a:rPr lang="en" dirty="0"/>
              <a:t>•Delayed partial report method: presentation of tone delayed for a fraction of a second after the letters were extinguished</a:t>
            </a:r>
            <a:endParaRPr dirty="0"/>
          </a:p>
          <a:p>
            <a:pPr marL="0" lvl="0" indent="0" algn="l" rtl="0">
              <a:spcBef>
                <a:spcPts val="0"/>
              </a:spcBef>
              <a:spcAft>
                <a:spcPts val="0"/>
              </a:spcAft>
              <a:buNone/>
            </a:pPr>
            <a:r>
              <a:rPr lang="en" dirty="0"/>
              <a:t>–Performance decreases rapidly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8741d5b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8741d5b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88741d5b5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88741d5b5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8741d5b5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8741d5b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•Stores small amounts of information for a brief duration</a:t>
            </a:r>
            <a:endParaRPr/>
          </a:p>
          <a:p>
            <a:pPr marL="0" lvl="0" indent="0" algn="l" rtl="0">
              <a:spcBef>
                <a:spcPts val="0"/>
              </a:spcBef>
              <a:spcAft>
                <a:spcPts val="0"/>
              </a:spcAft>
              <a:buClr>
                <a:schemeClr val="dk1"/>
              </a:buClr>
              <a:buSzPts val="1100"/>
              <a:buFont typeface="Arial"/>
              <a:buNone/>
            </a:pPr>
            <a:r>
              <a:rPr lang="en"/>
              <a:t>•Includes both new information received from the sensory stores and information recalled  from long-term memory</a:t>
            </a:r>
            <a:endParaRPr/>
          </a:p>
          <a:p>
            <a:pPr marL="0" lvl="0" indent="0" algn="l" rtl="0">
              <a:spcBef>
                <a:spcPts val="0"/>
              </a:spcBef>
              <a:spcAft>
                <a:spcPts val="0"/>
              </a:spcAft>
              <a:buNone/>
            </a:pPr>
            <a:endParaRPr/>
          </a:p>
          <a:p>
            <a:pPr marL="0" lvl="0" indent="0" algn="l" rtl="0">
              <a:spcBef>
                <a:spcPts val="0"/>
              </a:spcBef>
              <a:spcAft>
                <a:spcPts val="0"/>
              </a:spcAft>
              <a:buNone/>
            </a:pPr>
            <a:r>
              <a:rPr lang="en"/>
              <a:t>•Measuring the duration of short-term memory</a:t>
            </a:r>
            <a:endParaRPr/>
          </a:p>
          <a:p>
            <a:pPr marL="0" lvl="0" indent="0" algn="l" rtl="0">
              <a:spcBef>
                <a:spcPts val="0"/>
              </a:spcBef>
              <a:spcAft>
                <a:spcPts val="0"/>
              </a:spcAft>
              <a:buNone/>
            </a:pPr>
            <a:r>
              <a:rPr lang="en"/>
              <a:t>–Read three letters, then a number</a:t>
            </a:r>
            <a:endParaRPr/>
          </a:p>
          <a:p>
            <a:pPr marL="0" lvl="0" indent="0" algn="l" rtl="0">
              <a:spcBef>
                <a:spcPts val="0"/>
              </a:spcBef>
              <a:spcAft>
                <a:spcPts val="0"/>
              </a:spcAft>
              <a:buNone/>
            </a:pPr>
            <a:r>
              <a:rPr lang="en"/>
              <a:t>–Begin counting backwards by threes</a:t>
            </a:r>
            <a:endParaRPr/>
          </a:p>
          <a:p>
            <a:pPr marL="0" lvl="0" indent="0" algn="l" rtl="0">
              <a:spcBef>
                <a:spcPts val="0"/>
              </a:spcBef>
              <a:spcAft>
                <a:spcPts val="0"/>
              </a:spcAft>
              <a:buNone/>
            </a:pPr>
            <a:r>
              <a:rPr lang="en"/>
              <a:t>–After a set time, recall three letters</a:t>
            </a:r>
            <a:endParaRPr/>
          </a:p>
          <a:p>
            <a:pPr marL="0" lvl="0" indent="0" algn="l" rtl="0">
              <a:spcBef>
                <a:spcPts val="0"/>
              </a:spcBef>
              <a:spcAft>
                <a:spcPts val="0"/>
              </a:spcAft>
              <a:buNone/>
            </a:pPr>
            <a:endParaRPr/>
          </a:p>
          <a:p>
            <a:pPr marL="0" lvl="0" indent="0" algn="l" rtl="0">
              <a:spcBef>
                <a:spcPts val="0"/>
              </a:spcBef>
              <a:spcAft>
                <a:spcPts val="0"/>
              </a:spcAft>
              <a:buNone/>
            </a:pPr>
            <a:r>
              <a:rPr lang="en"/>
              <a:t>•After three seconds of counting, participants performed at 80%</a:t>
            </a:r>
            <a:endParaRPr/>
          </a:p>
          <a:p>
            <a:pPr marL="0" lvl="0" indent="0" algn="l" rtl="0">
              <a:spcBef>
                <a:spcPts val="0"/>
              </a:spcBef>
              <a:spcAft>
                <a:spcPts val="0"/>
              </a:spcAft>
              <a:buNone/>
            </a:pPr>
            <a:r>
              <a:rPr lang="en"/>
              <a:t>•After 18 seconds of counting, participants performed at 10%</a:t>
            </a:r>
            <a:endParaRPr/>
          </a:p>
          <a:p>
            <a:pPr marL="0" lvl="0" indent="0" algn="l" rtl="0">
              <a:spcBef>
                <a:spcPts val="0"/>
              </a:spcBef>
              <a:spcAft>
                <a:spcPts val="0"/>
              </a:spcAft>
              <a:buNone/>
            </a:pPr>
            <a:r>
              <a:rPr lang="en"/>
              <a:t>•This reduction in performance is explained by the existence of decay, which is the vanishing of a memory trace due to the passage of time and exposure to competing stimuli</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88741d5b5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88741d5b5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8741d5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8741d5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8741d5b5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8741d5b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88741d5b5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88741d5b5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-repeat it and begin counting backwards by 3 from that number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88741d5b5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88741d5b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88741d5b5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88741d5b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8741d5b5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8741d5b5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-repeat it and begin counting backwards by 3 from that number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88741d5b5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88741d5b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three seconds of counting, participants performed at 80%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18 seconds of counting, participants performed at 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reduction in performance is explained by the existence of decay, which is the vanishing of a memory trace due to the passage of time and exposure to competing stimuli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88741d5b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88741d5b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•Short-term memory, when rehearsal is prevented, is about 15-20 seconds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•Proactive interference: occurs when information learned previously interferes with learning new information</a:t>
            </a:r>
            <a:endParaRPr/>
          </a:p>
          <a:p>
            <a:pPr marL="0" lvl="0" indent="0" algn="l" rtl="0">
              <a:spcBef>
                <a:spcPts val="0"/>
              </a:spcBef>
              <a:spcAft>
                <a:spcPts val="0"/>
              </a:spcAft>
              <a:buClr>
                <a:schemeClr val="dk1"/>
              </a:buClr>
              <a:buSzPts val="1100"/>
              <a:buFont typeface="Arial"/>
              <a:buNone/>
            </a:pPr>
            <a:r>
              <a:rPr lang="en"/>
              <a:t>–Example: Your native language may make it more difficult to learn and remember a new foreign language</a:t>
            </a:r>
            <a:endParaRPr/>
          </a:p>
          <a:p>
            <a:pPr marL="0" lvl="0" indent="0" algn="l" rtl="0">
              <a:spcBef>
                <a:spcPts val="0"/>
              </a:spcBef>
              <a:spcAft>
                <a:spcPts val="0"/>
              </a:spcAft>
              <a:buClr>
                <a:schemeClr val="dk1"/>
              </a:buClr>
              <a:buSzPts val="1100"/>
              <a:buFont typeface="Arial"/>
              <a:buNone/>
            </a:pPr>
            <a:r>
              <a:rPr lang="en"/>
              <a:t>•Retroactive interference: occurs when new learning interferes with remembering old learning</a:t>
            </a:r>
            <a:endParaRPr/>
          </a:p>
          <a:p>
            <a:pPr marL="0" lvl="0" indent="0" algn="l" rtl="0">
              <a:spcBef>
                <a:spcPts val="0"/>
              </a:spcBef>
              <a:spcAft>
                <a:spcPts val="0"/>
              </a:spcAft>
              <a:buNone/>
            </a:pPr>
            <a:r>
              <a:rPr lang="en"/>
              <a:t>–Example: After you get a new telephone number and use it for a while, you may have difficulty remembering your old phone number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88741d5b5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88741d5b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•Capacity of short-term memory</a:t>
            </a:r>
            <a:endParaRPr/>
          </a:p>
          <a:p>
            <a:pPr marL="0" lvl="0" indent="0" algn="l" rtl="0">
              <a:spcBef>
                <a:spcPts val="0"/>
              </a:spcBef>
              <a:spcAft>
                <a:spcPts val="0"/>
              </a:spcAft>
              <a:buClr>
                <a:schemeClr val="dk1"/>
              </a:buClr>
              <a:buSzPts val="1100"/>
              <a:buFont typeface="Arial"/>
              <a:buNone/>
            </a:pPr>
            <a:r>
              <a:rPr lang="en"/>
              <a:t>–Digit span: how many digits a person can remember</a:t>
            </a:r>
            <a:endParaRPr/>
          </a:p>
          <a:p>
            <a:pPr marL="0" lvl="0" indent="0" algn="l" rtl="0">
              <a:spcBef>
                <a:spcPts val="0"/>
              </a:spcBef>
              <a:spcAft>
                <a:spcPts val="0"/>
              </a:spcAft>
              <a:buClr>
                <a:schemeClr val="dk1"/>
              </a:buClr>
              <a:buSzPts val="1100"/>
              <a:buFont typeface="Arial"/>
              <a:buNone/>
            </a:pPr>
            <a:r>
              <a:rPr lang="en"/>
              <a:t>•Typical result: 5-8 items</a:t>
            </a:r>
            <a:endParaRPr/>
          </a:p>
          <a:p>
            <a:pPr marL="0" lvl="0" indent="0" algn="l" rtl="0">
              <a:spcBef>
                <a:spcPts val="0"/>
              </a:spcBef>
              <a:spcAft>
                <a:spcPts val="0"/>
              </a:spcAft>
              <a:buClr>
                <a:schemeClr val="dk1"/>
              </a:buClr>
              <a:buSzPts val="1100"/>
              <a:buFont typeface="Arial"/>
              <a:buNone/>
            </a:pPr>
            <a:r>
              <a:rPr lang="en"/>
              <a:t>•But what is an item?</a:t>
            </a:r>
            <a:endParaRPr/>
          </a:p>
          <a:p>
            <a:pPr marL="0" lvl="0" indent="0" algn="l" rtl="0">
              <a:spcBef>
                <a:spcPts val="0"/>
              </a:spcBef>
              <a:spcAft>
                <a:spcPts val="0"/>
              </a:spcAft>
              <a:buClr>
                <a:schemeClr val="dk1"/>
              </a:buClr>
              <a:buSzPts val="1100"/>
              <a:buFont typeface="Arial"/>
              <a:buNone/>
            </a:pPr>
            <a:r>
              <a:rPr lang="en"/>
              <a:t>•Change detection</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88741d5b5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88741d5b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88741d5b5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88741d5b5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8741d5b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8741d5b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88741d5b5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88741d5b5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88741d5b5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88741d5b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88741d5b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88741d5b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88741d5b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88741d5b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•Chunking: small units can be combined into larger meaningful units</a:t>
            </a:r>
            <a:endParaRPr dirty="0"/>
          </a:p>
          <a:p>
            <a:pPr marL="0" lvl="0" indent="0" algn="l" rtl="0">
              <a:spcBef>
                <a:spcPts val="0"/>
              </a:spcBef>
              <a:spcAft>
                <a:spcPts val="0"/>
              </a:spcAft>
              <a:buClr>
                <a:schemeClr val="dk1"/>
              </a:buClr>
              <a:buSzPts val="1100"/>
              <a:buFont typeface="Arial"/>
              <a:buNone/>
            </a:pPr>
            <a:r>
              <a:rPr lang="en" dirty="0"/>
              <a:t>–Chunk is a collection of elements strongly associated with one another but weakly associated with elements in other chunks</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88741d5b5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88741d5b5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8741d5b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88741d5b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88741d5b5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88741d5b5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88741d5b5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88741d5b5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•Similar concept to short-term memory</a:t>
            </a:r>
            <a:endParaRPr dirty="0"/>
          </a:p>
          <a:p>
            <a:pPr marL="0" lvl="0" indent="0" algn="l" rtl="0">
              <a:spcBef>
                <a:spcPts val="0"/>
              </a:spcBef>
              <a:spcAft>
                <a:spcPts val="0"/>
              </a:spcAft>
              <a:buClr>
                <a:schemeClr val="dk1"/>
              </a:buClr>
              <a:buSzPts val="1100"/>
              <a:buFont typeface="Arial"/>
              <a:buNone/>
            </a:pPr>
            <a:r>
              <a:rPr lang="en" dirty="0"/>
              <a:t>•Baddeley and Hitch (1974)</a:t>
            </a:r>
            <a:endParaRPr dirty="0"/>
          </a:p>
          <a:p>
            <a:pPr marL="0" lvl="0" indent="0" algn="l" rtl="0">
              <a:spcBef>
                <a:spcPts val="0"/>
              </a:spcBef>
              <a:spcAft>
                <a:spcPts val="0"/>
              </a:spcAft>
              <a:buClr>
                <a:schemeClr val="dk1"/>
              </a:buClr>
              <a:buSzPts val="1100"/>
              <a:buFont typeface="Arial"/>
              <a:buNone/>
            </a:pPr>
            <a:r>
              <a:rPr lang="en" dirty="0"/>
              <a:t>•Working memory: limited capacity system for temporary storage and manipulation of information for complex tasks such as comprehension, learning, and reasoning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•Working memory differs from STM</a:t>
            </a:r>
            <a:endParaRPr dirty="0"/>
          </a:p>
          <a:p>
            <a:pPr marL="0" lvl="0" indent="0" algn="l" rtl="0">
              <a:spcBef>
                <a:spcPts val="0"/>
              </a:spcBef>
              <a:spcAft>
                <a:spcPts val="0"/>
              </a:spcAft>
              <a:buNone/>
            </a:pPr>
            <a:r>
              <a:rPr lang="en" dirty="0"/>
              <a:t>–STM holds information for a brief period of time</a:t>
            </a:r>
            <a:endParaRPr dirty="0"/>
          </a:p>
          <a:p>
            <a:pPr marL="0" lvl="0" indent="0" algn="l" rtl="0">
              <a:spcBef>
                <a:spcPts val="0"/>
              </a:spcBef>
              <a:spcAft>
                <a:spcPts val="0"/>
              </a:spcAft>
              <a:buNone/>
            </a:pPr>
            <a:r>
              <a:rPr lang="en" dirty="0"/>
              <a:t>–WM is concerned with the processing and manipulation of information that occurs during complex cognition</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88741d5b5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88741d5b5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8741d5b5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8741d5b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•Phonological similarity effect</a:t>
            </a:r>
            <a:endParaRPr/>
          </a:p>
          <a:p>
            <a:pPr marL="0" lvl="0" indent="0" algn="l" rtl="0">
              <a:spcBef>
                <a:spcPts val="0"/>
              </a:spcBef>
              <a:spcAft>
                <a:spcPts val="0"/>
              </a:spcAft>
              <a:buClr>
                <a:schemeClr val="dk1"/>
              </a:buClr>
              <a:buSzPts val="1100"/>
              <a:buFont typeface="Arial"/>
              <a:buNone/>
            </a:pPr>
            <a:r>
              <a:rPr lang="en"/>
              <a:t>–Letters or words that sound similar are confused</a:t>
            </a:r>
            <a:endParaRPr/>
          </a:p>
          <a:p>
            <a:pPr marL="0" lvl="0" indent="0" algn="l" rtl="0">
              <a:spcBef>
                <a:spcPts val="0"/>
              </a:spcBef>
              <a:spcAft>
                <a:spcPts val="0"/>
              </a:spcAft>
              <a:buClr>
                <a:schemeClr val="dk1"/>
              </a:buClr>
              <a:buSzPts val="1100"/>
              <a:buFont typeface="Arial"/>
              <a:buNone/>
            </a:pPr>
            <a:r>
              <a:rPr lang="en"/>
              <a:t>•Word-length effect</a:t>
            </a:r>
            <a:endParaRPr/>
          </a:p>
          <a:p>
            <a:pPr marL="0" lvl="0" indent="0" algn="l" rtl="0">
              <a:spcBef>
                <a:spcPts val="0"/>
              </a:spcBef>
              <a:spcAft>
                <a:spcPts val="0"/>
              </a:spcAft>
              <a:buClr>
                <a:schemeClr val="dk1"/>
              </a:buClr>
              <a:buSzPts val="1100"/>
              <a:buFont typeface="Arial"/>
              <a:buNone/>
            </a:pPr>
            <a:r>
              <a:rPr lang="en"/>
              <a:t>–Memory for lists of words is better for short words than for long words</a:t>
            </a:r>
            <a:endParaRPr/>
          </a:p>
          <a:p>
            <a:pPr marL="0" lvl="0" indent="0" algn="l" rtl="0">
              <a:spcBef>
                <a:spcPts val="0"/>
              </a:spcBef>
              <a:spcAft>
                <a:spcPts val="0"/>
              </a:spcAft>
              <a:buClr>
                <a:schemeClr val="dk1"/>
              </a:buClr>
              <a:buSzPts val="1100"/>
              <a:buFont typeface="Arial"/>
              <a:buNone/>
            </a:pPr>
            <a:r>
              <a:rPr lang="en"/>
              <a:t>–Takes longer to rehearse long words and to produce them during recall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•Articulatory suppression</a:t>
            </a:r>
            <a:endParaRPr/>
          </a:p>
          <a:p>
            <a:pPr marL="0" lvl="0" indent="0" algn="l" rtl="0">
              <a:spcBef>
                <a:spcPts val="0"/>
              </a:spcBef>
              <a:spcAft>
                <a:spcPts val="0"/>
              </a:spcAft>
              <a:buClr>
                <a:schemeClr val="dk1"/>
              </a:buClr>
              <a:buSzPts val="1100"/>
              <a:buFont typeface="Arial"/>
              <a:buNone/>
            </a:pPr>
            <a:r>
              <a:rPr lang="en"/>
              <a:t>–Prevents one from rehearsing items to be remembered</a:t>
            </a:r>
            <a:endParaRPr/>
          </a:p>
          <a:p>
            <a:pPr marL="0" lvl="0" indent="0" algn="l" rtl="0">
              <a:spcBef>
                <a:spcPts val="0"/>
              </a:spcBef>
              <a:spcAft>
                <a:spcPts val="0"/>
              </a:spcAft>
              <a:buClr>
                <a:schemeClr val="dk1"/>
              </a:buClr>
              <a:buSzPts val="1100"/>
              <a:buFont typeface="Arial"/>
              <a:buNone/>
            </a:pPr>
            <a:r>
              <a:rPr lang="en"/>
              <a:t>•Reduces memory span</a:t>
            </a:r>
            <a:endParaRPr/>
          </a:p>
          <a:p>
            <a:pPr marL="0" lvl="0" indent="0" algn="l" rtl="0">
              <a:spcBef>
                <a:spcPts val="0"/>
              </a:spcBef>
              <a:spcAft>
                <a:spcPts val="0"/>
              </a:spcAft>
              <a:buClr>
                <a:schemeClr val="dk1"/>
              </a:buClr>
              <a:buSzPts val="1100"/>
              <a:buFont typeface="Arial"/>
              <a:buNone/>
            </a:pPr>
            <a:r>
              <a:rPr lang="en"/>
              <a:t>•Eliminates word-length effect</a:t>
            </a:r>
            <a:endParaRPr/>
          </a:p>
          <a:p>
            <a:pPr marL="0" lvl="0" indent="0" algn="l" rtl="0">
              <a:spcBef>
                <a:spcPts val="0"/>
              </a:spcBef>
              <a:spcAft>
                <a:spcPts val="0"/>
              </a:spcAft>
              <a:buNone/>
            </a:pPr>
            <a:r>
              <a:rPr lang="en"/>
              <a:t>•Reduces phonological similarity effect for reading words</a:t>
            </a:r>
            <a:endParaRPr/>
          </a:p>
          <a:p>
            <a:pPr marL="0" lvl="0" indent="0" algn="l" rtl="0">
              <a:spcBef>
                <a:spcPts val="0"/>
              </a:spcBef>
              <a:spcAft>
                <a:spcPts val="0"/>
              </a:spcAft>
              <a:buNone/>
            </a:pPr>
            <a:endParaRPr/>
          </a:p>
          <a:p>
            <a:pPr marL="0" lvl="0" indent="0" algn="l" rtl="0">
              <a:spcBef>
                <a:spcPts val="0"/>
              </a:spcBef>
              <a:spcAft>
                <a:spcPts val="0"/>
              </a:spcAft>
              <a:buNone/>
            </a:pPr>
            <a:r>
              <a:rPr lang="en"/>
              <a:t>•WM is set up to process different types of information simultaneously</a:t>
            </a:r>
            <a:endParaRPr/>
          </a:p>
          <a:p>
            <a:pPr marL="0" lvl="0" indent="0" algn="l" rtl="0">
              <a:spcBef>
                <a:spcPts val="0"/>
              </a:spcBef>
              <a:spcAft>
                <a:spcPts val="0"/>
              </a:spcAft>
              <a:buNone/>
            </a:pPr>
            <a:r>
              <a:rPr lang="en"/>
              <a:t>•WM has trouble when similar types of information are presented at the same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8741d5b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8741d5b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87a0125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87a0125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List 1: cot, top, cod, pot, cop, pod, mob, dot, cob</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87a0125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87a0125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Count backward: 15 sec</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87a01255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87a0125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List 1: cot, top, cod, pot, cop, pod, mob, dot, cob</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87a01255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87a012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Read List 2</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List 2: dig, man, boat, tar, cup, mate, pine, lamb, key</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87a01255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87a01255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Count backward: 15 sec</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87a01255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87a0125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List 2: dig, man, boat, tar, cup, mate, pine, lamb, key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87a01255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87a01255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Dissimilar set (list 2) easier to remember because there is less phonological confusion between word</a:t>
            </a:r>
            <a:r>
              <a:rPr lang="en-US" dirty="0"/>
              <a:t>s</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88741d5b5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88741d5b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 and spatial information</a:t>
            </a:r>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a:t>Visual imagery: The creation of visual images in the mind in the absence of a physical visual stimulus</a:t>
            </a:r>
            <a:endParaRPr/>
          </a:p>
          <a:p>
            <a:pPr marL="0" lvl="0" indent="0" algn="l" rtl="0">
              <a:spcBef>
                <a:spcPts val="0"/>
              </a:spcBef>
              <a:spcAft>
                <a:spcPts val="0"/>
              </a:spcAft>
              <a:buClr>
                <a:schemeClr val="dk1"/>
              </a:buClr>
              <a:buSzPts val="1100"/>
              <a:buFont typeface="Arial"/>
              <a:buNone/>
            </a:pPr>
            <a:r>
              <a:rPr lang="en"/>
              <a:t>–Shepard and Metzler (1971)</a:t>
            </a:r>
            <a:endParaRPr/>
          </a:p>
          <a:p>
            <a:pPr marL="0" lvl="0" indent="0" algn="l" rtl="0">
              <a:spcBef>
                <a:spcPts val="0"/>
              </a:spcBef>
              <a:spcAft>
                <a:spcPts val="0"/>
              </a:spcAft>
              <a:buClr>
                <a:schemeClr val="dk1"/>
              </a:buClr>
              <a:buSzPts val="1100"/>
              <a:buFont typeface="Arial"/>
              <a:buNone/>
            </a:pPr>
            <a:r>
              <a:rPr lang="en"/>
              <a:t>–Mental rotation task</a:t>
            </a:r>
            <a:endParaRPr/>
          </a:p>
          <a:p>
            <a:pPr marL="0" lvl="0" indent="0" algn="l" rtl="0">
              <a:spcBef>
                <a:spcPts val="0"/>
              </a:spcBef>
              <a:spcAft>
                <a:spcPts val="0"/>
              </a:spcAft>
              <a:buClr>
                <a:schemeClr val="dk1"/>
              </a:buClr>
              <a:buSzPts val="1100"/>
              <a:buFont typeface="Arial"/>
              <a:buNone/>
            </a:pPr>
            <a:r>
              <a:rPr lang="en"/>
              <a:t>–Tasks that called for greater rotations took longer</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88741d5b5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88741d5b5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•Attention controller</a:t>
            </a:r>
            <a:endParaRPr dirty="0"/>
          </a:p>
          <a:p>
            <a:pPr marL="0" lvl="0" indent="0" algn="l" rtl="0">
              <a:spcBef>
                <a:spcPts val="0"/>
              </a:spcBef>
              <a:spcAft>
                <a:spcPts val="0"/>
              </a:spcAft>
              <a:buClr>
                <a:schemeClr val="dk1"/>
              </a:buClr>
              <a:buSzPts val="1100"/>
              <a:buFont typeface="Arial"/>
              <a:buNone/>
            </a:pPr>
            <a:r>
              <a:rPr lang="en" dirty="0"/>
              <a:t>–Focus, divide, switch attention</a:t>
            </a:r>
            <a:endParaRPr dirty="0"/>
          </a:p>
          <a:p>
            <a:pPr marL="0" lvl="0" indent="0" algn="l" rtl="0">
              <a:spcBef>
                <a:spcPts val="0"/>
              </a:spcBef>
              <a:spcAft>
                <a:spcPts val="0"/>
              </a:spcAft>
              <a:buClr>
                <a:schemeClr val="dk1"/>
              </a:buClr>
              <a:buSzPts val="1100"/>
              <a:buFont typeface="Arial"/>
              <a:buNone/>
            </a:pPr>
            <a:r>
              <a:rPr lang="en" dirty="0"/>
              <a:t>•Controls suppression of irrelevant information</a:t>
            </a:r>
            <a:endParaRPr dirty="0"/>
          </a:p>
          <a:p>
            <a:pPr marL="0" lvl="0" indent="0" algn="l" rtl="0">
              <a:spcBef>
                <a:spcPts val="0"/>
              </a:spcBef>
              <a:spcAft>
                <a:spcPts val="0"/>
              </a:spcAft>
              <a:buClr>
                <a:schemeClr val="dk1"/>
              </a:buClr>
              <a:buSzPts val="1100"/>
              <a:buFont typeface="Arial"/>
              <a:buNone/>
            </a:pPr>
            <a:r>
              <a:rPr lang="en" dirty="0"/>
              <a:t>•Perseveration: repeatedly performing the same action or thought even if it is not achieving the desired goal</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•Backup store that communicates with LTM and WM components</a:t>
            </a:r>
            <a:endParaRPr dirty="0"/>
          </a:p>
          <a:p>
            <a:pPr marL="0" lvl="0" indent="0" algn="l" rtl="0">
              <a:spcBef>
                <a:spcPts val="0"/>
              </a:spcBef>
              <a:spcAft>
                <a:spcPts val="0"/>
              </a:spcAft>
              <a:buNone/>
            </a:pPr>
            <a:r>
              <a:rPr lang="en" dirty="0"/>
              <a:t>•Hold information longer and has greater capacity than phonological loop or visuospatial sketch pad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-typically prefrontal cortex is associated with working memory</a:t>
            </a:r>
            <a:endParaRPr dirty="0"/>
          </a:p>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88741d5b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88741d5b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u="sng" dirty="0">
                <a:solidFill>
                  <a:schemeClr val="hlink"/>
                </a:solidFill>
                <a:hlinkClick r:id="rId3"/>
              </a:rPr>
              <a:t>https://www.youtube.com/watch?v=zsXP8qeFF6A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88741d5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88741d5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it mean to be first/second/third/last author on a paper?</a:t>
            </a:r>
            <a:endParaRPr dirty="0"/>
          </a:p>
          <a:p>
            <a:pPr marL="0" lvl="0" indent="0" algn="l" rtl="0">
              <a:spcBef>
                <a:spcPts val="0"/>
              </a:spcBef>
              <a:spcAft>
                <a:spcPts val="0"/>
              </a:spcAft>
              <a:buNone/>
            </a:pPr>
            <a:r>
              <a:rPr lang="en" dirty="0"/>
              <a:t>-sometimes there are embargos (Pro – Time to do quality work. Con – artificial control, implied newsworthiness, stifling of competition.)</a:t>
            </a:r>
            <a:endParaRPr dirty="0"/>
          </a:p>
          <a:p>
            <a:pPr marL="0" lvl="0" indent="0" algn="l" rtl="0">
              <a:spcBef>
                <a:spcPts val="0"/>
              </a:spcBef>
              <a:spcAft>
                <a:spcPts val="0"/>
              </a:spcAft>
              <a:buNone/>
            </a:pPr>
            <a:r>
              <a:rPr lang="en" dirty="0"/>
              <a:t>-paper accepted, forward paper acceptance + paragraph of explanation to news &amp; communications team</a:t>
            </a:r>
          </a:p>
          <a:p>
            <a:pPr marL="0" lvl="0" indent="0" algn="l" rtl="0">
              <a:spcBef>
                <a:spcPts val="0"/>
              </a:spcBef>
              <a:spcAft>
                <a:spcPts val="0"/>
              </a:spcAft>
              <a:buNone/>
            </a:pPr>
            <a:r>
              <a:rPr lang="en" dirty="0"/>
              <a:t>-news and communications team will write a press release like Duong for the Yin article</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-journals + universities + societies will put out press releases for things they want to be covered onto eureka</a:t>
            </a:r>
          </a:p>
          <a:p>
            <a:pPr marL="0" lvl="0" indent="0" algn="l" rtl="0">
              <a:spcBef>
                <a:spcPts val="0"/>
              </a:spcBef>
              <a:spcAft>
                <a:spcPts val="0"/>
              </a:spcAft>
              <a:buNone/>
            </a:pPr>
            <a:r>
              <a:rPr lang="en-US" dirty="0"/>
              <a:t>-science journalists will find the press release, sometimes contact the authors to ask for more information if they can’t get it from the press 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https://www.newsweek.com/reduce-stress-writing-failures-journal-858691</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88741d5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88741d5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-delay periods common</a:t>
            </a:r>
            <a:endParaRPr/>
          </a:p>
          <a:p>
            <a:pPr marL="0" lvl="0" indent="0" algn="l" rtl="0">
              <a:spcBef>
                <a:spcPts val="0"/>
              </a:spcBef>
              <a:spcAft>
                <a:spcPts val="0"/>
              </a:spcAft>
              <a:buNone/>
            </a:pPr>
            <a:r>
              <a:rPr lang="en"/>
              <a:t>-delayed response task here: hold information in wm during a delay period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8741d5b5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8741d5b5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88741d5b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88741d5b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88741d5b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88741d5b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adapted from </a:t>
            </a:r>
            <a:r>
              <a:rPr lang="en" u="sng">
                <a:solidFill>
                  <a:schemeClr val="hlink"/>
                </a:solidFill>
                <a:hlinkClick r:id="rId3"/>
              </a:rPr>
              <a:t>https://www.psychologicalscience.org/uncategorized/myth-brain-training-will-make-you-smarter.html</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88741d5b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88741d5b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88741d5b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88741d5b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highlight>
                <a:srgbClr val="FFFFFF"/>
              </a:highlight>
              <a:latin typeface="Source Sans Pro"/>
              <a:ea typeface="Source Sans Pro"/>
              <a:cs typeface="Source Sans Pro"/>
              <a:sym typeface="Source Sans Pr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88741d5b5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88741d5b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88741d5b5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88741d5b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88741d5b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88741d5b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88741d5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88741d5b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8741d5b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8741d5b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88741d5b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88741d5b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88741d5b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88741d5b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88741d5b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88741d5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88741d5b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88741d5b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88741d5b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88741d5b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88741d5b5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588741d5b5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88741d5b5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88741d5b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88741d5b5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88741d5b5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88741d5b5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588741d5b5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88741d5b5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88741d5b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8741d5b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8741d5b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-Granny</a:t>
            </a:r>
            <a:endParaRPr/>
          </a:p>
          <a:p>
            <a:pPr marL="0" lvl="0" indent="0" algn="l" rtl="0">
              <a:spcBef>
                <a:spcPts val="0"/>
              </a:spcBef>
              <a:spcAft>
                <a:spcPts val="0"/>
              </a:spcAft>
              <a:buNone/>
            </a:pPr>
            <a:r>
              <a:rPr lang="en"/>
              <a:t>-Fellow psychologist</a:t>
            </a:r>
            <a:endParaRPr/>
          </a:p>
          <a:p>
            <a:pPr marL="0" lvl="0" indent="0" algn="l" rtl="0">
              <a:spcBef>
                <a:spcPts val="0"/>
              </a:spcBef>
              <a:spcAft>
                <a:spcPts val="0"/>
              </a:spcAft>
              <a:buNone/>
            </a:pPr>
            <a:r>
              <a:rPr lang="en"/>
              <a:t>-Policymaker</a:t>
            </a:r>
            <a:endParaRPr/>
          </a:p>
          <a:p>
            <a:pPr marL="0" lvl="0" indent="0" algn="l" rtl="0">
              <a:spcBef>
                <a:spcPts val="0"/>
              </a:spcBef>
              <a:spcAft>
                <a:spcPts val="0"/>
              </a:spcAft>
              <a:buNone/>
            </a:pPr>
            <a:r>
              <a:rPr lang="en"/>
              <a:t>-Media</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88741d5b5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88741d5b5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88741d5b5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88741d5b5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88741d5b5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88741d5b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8741d5b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8741d5b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u="sng" dirty="0">
                <a:solidFill>
                  <a:schemeClr val="hlink"/>
                </a:solidFill>
                <a:hlinkClick r:id="rId3"/>
              </a:rPr>
              <a:t>https://www.youtube.com/watch?v=ixVaAQVEiSM</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ideo" Target="https://www.youtube.com/embed/l8vZHdKzesg?feature=oembed" TargetMode="Externa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psychologicalscience.org/uncategorized/myth-brain-training-will-make-you-smarter.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eurekalert.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futurity.or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ideo" Target="https://www.youtube.com/embed/zsXP8qeFF6A?feature=oembed" TargetMode="Externa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hyperlink" Target="http://drexelgames.com/" TargetMode="External"/><Relationship Id="rId5" Type="http://schemas.openxmlformats.org/officeDocument/2006/relationships/hyperlink" Target="https://www.lumosity.com/en/brain-games/memory-matrix/" TargetMode="External"/><Relationship Id="rId4" Type="http://schemas.openxmlformats.org/officeDocument/2006/relationships/hyperlink" Target="https://www.lumosity.com/en/brain-gam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psychologicalscience.org/uncategorized/myth-brain-training-will-make-you-smarter.html"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hyperlink" Target="https://tinyurl.com/PSY102MinutePaperMay29"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ideo" Target="https://www.youtube.com/embed/ixVaAQVEiSM?feature=oembed" TargetMode="Externa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10 (05/29/19): Working Memory / Cognitive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03DB-4A3D-4825-B7CE-FB6BC0891536}"/>
              </a:ext>
            </a:extLst>
          </p:cNvPr>
          <p:cNvSpPr>
            <a:spLocks noGrp="1"/>
          </p:cNvSpPr>
          <p:nvPr>
            <p:ph type="title"/>
          </p:nvPr>
        </p:nvSpPr>
        <p:spPr/>
        <p:txBody>
          <a:bodyPr/>
          <a:lstStyle/>
          <a:p>
            <a:r>
              <a:rPr lang="en" sz="3000" dirty="0"/>
              <a:t>What Is Short Term Memory Loss?</a:t>
            </a:r>
            <a:endParaRPr lang="en-US" sz="3000" dirty="0"/>
          </a:p>
        </p:txBody>
      </p:sp>
      <p:sp>
        <p:nvSpPr>
          <p:cNvPr id="3" name="Text Placeholder 2">
            <a:extLst>
              <a:ext uri="{FF2B5EF4-FFF2-40B4-BE49-F238E27FC236}">
                <a16:creationId xmlns:a16="http://schemas.microsoft.com/office/drawing/2014/main" id="{7D5D402D-C9BE-486D-AAA7-5CA24E4214F2}"/>
              </a:ext>
            </a:extLst>
          </p:cNvPr>
          <p:cNvSpPr>
            <a:spLocks noGrp="1"/>
          </p:cNvSpPr>
          <p:nvPr>
            <p:ph type="body" idx="1"/>
          </p:nvPr>
        </p:nvSpPr>
        <p:spPr>
          <a:xfrm>
            <a:off x="893700" y="4519379"/>
            <a:ext cx="6462600" cy="307894"/>
          </a:xfrm>
        </p:spPr>
        <p:txBody>
          <a:bodyPr/>
          <a:lstStyle/>
          <a:p>
            <a:pPr marL="38100" indent="0">
              <a:buNone/>
            </a:pPr>
            <a:r>
              <a:rPr lang="en-US" sz="1800" i="1" dirty="0"/>
              <a:t>Is this accurate? Let’s see</a:t>
            </a:r>
            <a:r>
              <a:rPr lang="en-US" sz="1800" dirty="0"/>
              <a:t>...</a:t>
            </a:r>
          </a:p>
          <a:p>
            <a:endParaRPr lang="en-US" sz="1800" dirty="0"/>
          </a:p>
        </p:txBody>
      </p:sp>
      <p:pic>
        <p:nvPicPr>
          <p:cNvPr id="4" name="Online Media 3" title="P Sherman, 42 Wallaby Way, Sydney - Dory (Finding Nemo 2003)">
            <a:hlinkClick r:id="" action="ppaction://media"/>
            <a:extLst>
              <a:ext uri="{FF2B5EF4-FFF2-40B4-BE49-F238E27FC236}">
                <a16:creationId xmlns:a16="http://schemas.microsoft.com/office/drawing/2014/main" id="{F2268D55-39D7-4599-B711-7C0AE1F60D77}"/>
              </a:ext>
            </a:extLst>
          </p:cNvPr>
          <p:cNvPicPr>
            <a:picLocks noRot="1" noChangeAspect="1"/>
          </p:cNvPicPr>
          <p:nvPr>
            <a:videoFile r:link="rId1"/>
          </p:nvPr>
        </p:nvPicPr>
        <p:blipFill>
          <a:blip r:embed="rId4"/>
          <a:stretch>
            <a:fillRect/>
          </a:stretch>
        </p:blipFill>
        <p:spPr>
          <a:xfrm>
            <a:off x="1524000" y="1126191"/>
            <a:ext cx="6096000" cy="3429000"/>
          </a:xfrm>
          <a:prstGeom prst="rect">
            <a:avLst/>
          </a:prstGeom>
        </p:spPr>
      </p:pic>
    </p:spTree>
    <p:extLst>
      <p:ext uri="{BB962C8B-B14F-4D97-AF65-F5344CB8AC3E}">
        <p14:creationId xmlns:p14="http://schemas.microsoft.com/office/powerpoint/2010/main" val="161053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Modal Model of Memory</a:t>
            </a:r>
            <a:endParaRPr/>
          </a:p>
        </p:txBody>
      </p:sp>
      <p:pic>
        <p:nvPicPr>
          <p:cNvPr id="147" name="Google Shape;147;p22"/>
          <p:cNvPicPr preferRelativeResize="0"/>
          <p:nvPr/>
        </p:nvPicPr>
        <p:blipFill>
          <a:blip r:embed="rId3">
            <a:alphaModFix/>
          </a:blip>
          <a:stretch>
            <a:fillRect/>
          </a:stretch>
        </p:blipFill>
        <p:spPr>
          <a:xfrm>
            <a:off x="1138450" y="1246163"/>
            <a:ext cx="6867096" cy="3775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Modal Model of Memory</a:t>
            </a:r>
            <a:endParaRPr/>
          </a:p>
        </p:txBody>
      </p:sp>
      <p:sp>
        <p:nvSpPr>
          <p:cNvPr id="153" name="Google Shape;153;p2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Atkinson &amp; Shiffrin</a:t>
            </a:r>
            <a:endParaRPr sz="1800"/>
          </a:p>
          <a:p>
            <a:pPr marL="457200" lvl="0" indent="-342900" algn="l" rtl="0">
              <a:spcBef>
                <a:spcPts val="0"/>
              </a:spcBef>
              <a:spcAft>
                <a:spcPts val="0"/>
              </a:spcAft>
              <a:buSzPts val="1800"/>
              <a:buChar char="▷"/>
            </a:pPr>
            <a:r>
              <a:rPr lang="en" sz="1800"/>
              <a:t>Sensory information storage (SIS)/sensory memory</a:t>
            </a:r>
            <a:endParaRPr sz="1800"/>
          </a:p>
          <a:p>
            <a:pPr marL="914400" lvl="1" indent="-342900" algn="l" rtl="0">
              <a:spcBef>
                <a:spcPts val="0"/>
              </a:spcBef>
              <a:spcAft>
                <a:spcPts val="0"/>
              </a:spcAft>
              <a:buSzPts val="1800"/>
              <a:buChar char="○"/>
            </a:pPr>
            <a:r>
              <a:rPr lang="en" sz="1800"/>
              <a:t>Brief retention of the effects of sensory stimulation</a:t>
            </a:r>
            <a:endParaRPr sz="1800"/>
          </a:p>
          <a:p>
            <a:pPr marL="457200" lvl="0" indent="-342900" algn="l" rtl="0">
              <a:spcBef>
                <a:spcPts val="0"/>
              </a:spcBef>
              <a:spcAft>
                <a:spcPts val="0"/>
              </a:spcAft>
              <a:buSzPts val="1800"/>
              <a:buChar char="▷"/>
            </a:pPr>
            <a:r>
              <a:rPr lang="en" sz="1800"/>
              <a:t>Short-term memory (STM)</a:t>
            </a:r>
            <a:endParaRPr sz="1800"/>
          </a:p>
          <a:p>
            <a:pPr marL="914400" lvl="1" indent="-342900" algn="l" rtl="0">
              <a:spcBef>
                <a:spcPts val="0"/>
              </a:spcBef>
              <a:spcAft>
                <a:spcPts val="0"/>
              </a:spcAft>
              <a:buSzPts val="1800"/>
              <a:buChar char="○"/>
            </a:pPr>
            <a:r>
              <a:rPr lang="en" sz="1800"/>
              <a:t>Storing small amounts of information for a brief period of time; “experience of the present”</a:t>
            </a:r>
            <a:endParaRPr sz="1800"/>
          </a:p>
          <a:p>
            <a:pPr marL="457200" lvl="0" indent="-342900" algn="l" rtl="0">
              <a:spcBef>
                <a:spcPts val="0"/>
              </a:spcBef>
              <a:spcAft>
                <a:spcPts val="0"/>
              </a:spcAft>
              <a:buSzPts val="1800"/>
              <a:buChar char="▷"/>
            </a:pPr>
            <a:r>
              <a:rPr lang="en" sz="1800"/>
              <a:t>Long-term memory (LTM)</a:t>
            </a:r>
            <a:endParaRPr sz="1800"/>
          </a:p>
          <a:p>
            <a:pPr marL="914400" lvl="1" indent="-342900" algn="l" rtl="0">
              <a:spcBef>
                <a:spcPts val="0"/>
              </a:spcBef>
              <a:spcAft>
                <a:spcPts val="0"/>
              </a:spcAft>
              <a:buSzPts val="1800"/>
              <a:buChar char="○"/>
            </a:pPr>
            <a:r>
              <a:rPr lang="en" sz="1800"/>
              <a:t>Storing large amounts of information for a long period of time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Sensory Memory</a:t>
            </a:r>
            <a:endParaRPr/>
          </a:p>
        </p:txBody>
      </p:sp>
      <p:sp>
        <p:nvSpPr>
          <p:cNvPr id="159" name="Google Shape;159;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An initial stage that fields incoming sensory information</a:t>
            </a:r>
            <a:endParaRPr sz="1800"/>
          </a:p>
          <a:p>
            <a:pPr marL="914400" lvl="1" indent="-342900" algn="l" rtl="0">
              <a:spcBef>
                <a:spcPts val="0"/>
              </a:spcBef>
              <a:spcAft>
                <a:spcPts val="0"/>
              </a:spcAft>
              <a:buSzPts val="1800"/>
              <a:buChar char="○"/>
            </a:pPr>
            <a:r>
              <a:rPr lang="en" sz="1800"/>
              <a:t>Iconic, cc: persistence of vision</a:t>
            </a:r>
            <a:endParaRPr sz="1800"/>
          </a:p>
          <a:p>
            <a:pPr marL="914400" lvl="1" indent="-342900" algn="l" rtl="0">
              <a:spcBef>
                <a:spcPts val="0"/>
              </a:spcBef>
              <a:spcAft>
                <a:spcPts val="0"/>
              </a:spcAft>
              <a:buSzPts val="1800"/>
              <a:buChar char="○"/>
            </a:pPr>
            <a:r>
              <a:rPr lang="en" sz="1800"/>
              <a:t>Echoic, cc: persistence of sound</a:t>
            </a:r>
            <a:endParaRPr sz="1800"/>
          </a:p>
          <a:p>
            <a:pPr marL="457200" lvl="0" indent="-342900" algn="l" rtl="0">
              <a:spcBef>
                <a:spcPts val="0"/>
              </a:spcBef>
              <a:spcAft>
                <a:spcPts val="0"/>
              </a:spcAft>
              <a:buSzPts val="1800"/>
              <a:buChar char="▷"/>
            </a:pPr>
            <a:r>
              <a:rPr lang="en" sz="1800"/>
              <a:t>DURATION: very short (anywhere from a fraction of a second to a few seconds)</a:t>
            </a:r>
            <a:endParaRPr sz="1800"/>
          </a:p>
          <a:p>
            <a:pPr marL="457200" lvl="0" indent="-342900" algn="l" rtl="0">
              <a:spcBef>
                <a:spcPts val="0"/>
              </a:spcBef>
              <a:spcAft>
                <a:spcPts val="0"/>
              </a:spcAft>
              <a:buSzPts val="1800"/>
              <a:buChar char="▷"/>
            </a:pPr>
            <a:r>
              <a:rPr lang="en" sz="1800"/>
              <a:t>CAPACITY: very large; hard to measure this</a:t>
            </a:r>
            <a:endParaRPr sz="1800"/>
          </a:p>
          <a:p>
            <a:pPr marL="0" lvl="0" indent="0" algn="l" rtl="0">
              <a:spcBef>
                <a:spcPts val="60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939050" y="152400"/>
            <a:ext cx="726590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Sensory Memory: Measuring Capacity &amp; Duration</a:t>
            </a:r>
            <a:endParaRPr sz="3000"/>
          </a:p>
        </p:txBody>
      </p:sp>
      <p:sp>
        <p:nvSpPr>
          <p:cNvPr id="170" name="Google Shape;170;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Sperling experiment</a:t>
            </a:r>
            <a:endParaRPr/>
          </a:p>
          <a:p>
            <a:pPr marL="914400" lvl="1" indent="-381000" algn="l" rtl="0">
              <a:spcBef>
                <a:spcPts val="0"/>
              </a:spcBef>
              <a:spcAft>
                <a:spcPts val="0"/>
              </a:spcAft>
              <a:buSzPts val="2400"/>
              <a:buChar char="○"/>
            </a:pPr>
            <a:r>
              <a:rPr lang="en"/>
              <a:t>Whole report</a:t>
            </a:r>
            <a:endParaRPr/>
          </a:p>
          <a:p>
            <a:pPr marL="914400" lvl="1" indent="-381000" algn="l" rtl="0">
              <a:spcBef>
                <a:spcPts val="0"/>
              </a:spcBef>
              <a:spcAft>
                <a:spcPts val="0"/>
              </a:spcAft>
              <a:buSzPts val="2400"/>
              <a:buChar char="○"/>
            </a:pPr>
            <a:r>
              <a:rPr lang="en"/>
              <a:t>Partial report</a:t>
            </a:r>
            <a:endParaRPr/>
          </a:p>
          <a:p>
            <a:pPr marL="914400" lvl="1" indent="-381000" algn="l" rtl="0">
              <a:spcBef>
                <a:spcPts val="0"/>
              </a:spcBef>
              <a:spcAft>
                <a:spcPts val="0"/>
              </a:spcAft>
              <a:buSzPts val="2400"/>
              <a:buChar char="○"/>
            </a:pPr>
            <a:r>
              <a:rPr lang="en"/>
              <a:t>Delayed partial report</a:t>
            </a:r>
            <a:endParaRPr/>
          </a:p>
          <a:p>
            <a:pPr marL="0" lvl="0" indent="0" algn="l" rtl="0">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Sensory Memory</a:t>
            </a:r>
            <a:endParaRPr/>
          </a:p>
        </p:txBody>
      </p:sp>
      <p:pic>
        <p:nvPicPr>
          <p:cNvPr id="176" name="Google Shape;176;p27"/>
          <p:cNvPicPr preferRelativeResize="0"/>
          <p:nvPr/>
        </p:nvPicPr>
        <p:blipFill>
          <a:blip r:embed="rId3">
            <a:alphaModFix/>
          </a:blip>
          <a:stretch>
            <a:fillRect/>
          </a:stretch>
        </p:blipFill>
        <p:spPr>
          <a:xfrm>
            <a:off x="2562225" y="1139838"/>
            <a:ext cx="4019550" cy="350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Sensory Memory</a:t>
            </a:r>
            <a:endParaRPr/>
          </a:p>
        </p:txBody>
      </p:sp>
      <p:sp>
        <p:nvSpPr>
          <p:cNvPr id="182" name="Google Shape;182;p2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Was Dory retaining things in her sensory memory?</a:t>
            </a:r>
            <a:endParaRPr/>
          </a:p>
          <a:p>
            <a:pPr marL="457200" lvl="0" indent="-419100" algn="l" rtl="0">
              <a:spcBef>
                <a:spcPts val="0"/>
              </a:spcBef>
              <a:spcAft>
                <a:spcPts val="0"/>
              </a:spcAft>
              <a:buSzPts val="3000"/>
              <a:buChar char="▷"/>
            </a:pPr>
            <a:r>
              <a:rPr lang="en"/>
              <a:t>How do you know?</a:t>
            </a:r>
            <a:endParaRPr/>
          </a:p>
          <a:p>
            <a:pPr marL="0" lvl="0" indent="0" algn="l" rtl="0">
              <a:spcBef>
                <a:spcPts val="6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188" name="Google Shape;188;p29"/>
          <p:cNvSpPr txBox="1">
            <a:spLocks noGrp="1"/>
          </p:cNvSpPr>
          <p:nvPr>
            <p:ph type="body" idx="1"/>
          </p:nvPr>
        </p:nvSpPr>
        <p:spPr>
          <a:xfrm>
            <a:off x="893700" y="1373600"/>
            <a:ext cx="69591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Storing small amounts of information for a short amount of time; your “experience of the present”</a:t>
            </a:r>
            <a:endParaRPr/>
          </a:p>
          <a:p>
            <a:pPr marL="457200" lvl="0" indent="-419100" algn="l" rtl="0">
              <a:spcBef>
                <a:spcPts val="0"/>
              </a:spcBef>
              <a:spcAft>
                <a:spcPts val="0"/>
              </a:spcAft>
              <a:buSzPts val="3000"/>
              <a:buChar char="▷"/>
            </a:pPr>
            <a:r>
              <a:rPr lang="en"/>
              <a:t>DURATION: 15-20 seconds</a:t>
            </a:r>
            <a:endParaRPr/>
          </a:p>
          <a:p>
            <a:pPr marL="457200" lvl="0" indent="-419100" algn="l" rtl="0">
              <a:spcBef>
                <a:spcPts val="0"/>
              </a:spcBef>
              <a:spcAft>
                <a:spcPts val="0"/>
              </a:spcAft>
              <a:buSzPts val="3000"/>
              <a:buChar char="▷"/>
            </a:pPr>
            <a:r>
              <a:rPr lang="en"/>
              <a:t>CAPACITY: 4-9 “items”</a:t>
            </a:r>
            <a:endParaRPr/>
          </a:p>
          <a:p>
            <a:pPr marL="0" lvl="0" indent="0" algn="l" rtl="0">
              <a:spcBef>
                <a:spcPts val="6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Duration of STM</a:t>
            </a:r>
            <a:endParaRPr/>
          </a:p>
        </p:txBody>
      </p:sp>
      <p:sp>
        <p:nvSpPr>
          <p:cNvPr id="194" name="Google Shape;194;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Your task is to remember the letters</a:t>
            </a:r>
            <a:endParaRPr sz="1800"/>
          </a:p>
          <a:p>
            <a:pPr marL="457200" lvl="0" indent="-342900" algn="l" rtl="0">
              <a:spcBef>
                <a:spcPts val="0"/>
              </a:spcBef>
              <a:spcAft>
                <a:spcPts val="0"/>
              </a:spcAft>
              <a:buSzPts val="1800"/>
              <a:buChar char="▷"/>
            </a:pPr>
            <a:r>
              <a:rPr lang="en" sz="1800"/>
              <a:t>After the letters, you’ll see a number</a:t>
            </a:r>
            <a:endParaRPr sz="1800"/>
          </a:p>
          <a:p>
            <a:pPr marL="457200" lvl="0" indent="-342900" algn="l" rtl="0">
              <a:spcBef>
                <a:spcPts val="0"/>
              </a:spcBef>
              <a:spcAft>
                <a:spcPts val="0"/>
              </a:spcAft>
              <a:buSzPts val="1800"/>
              <a:buChar char="▷"/>
            </a:pPr>
            <a:r>
              <a:rPr lang="en" sz="1800"/>
              <a:t>When you see the number, you have to count backwards from 3s from that number</a:t>
            </a:r>
            <a:endParaRPr sz="1800"/>
          </a:p>
          <a:p>
            <a:pPr marL="457200" lvl="0" indent="-342900" algn="l" rtl="0">
              <a:spcBef>
                <a:spcPts val="0"/>
              </a:spcBef>
              <a:spcAft>
                <a:spcPts val="0"/>
              </a:spcAft>
              <a:buSzPts val="1800"/>
              <a:buChar char="▷"/>
            </a:pPr>
            <a:r>
              <a:rPr lang="en" sz="1800"/>
              <a:t>When I say “Recall”, stop counting &amp; write down what letters you saw before the number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808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In class practice of your written SciComm pitches to a partner</a:t>
            </a:r>
            <a:endParaRPr sz="1400"/>
          </a:p>
          <a:p>
            <a:pPr marL="914400" lvl="1" indent="-317500" algn="l" rtl="0">
              <a:spcBef>
                <a:spcPts val="0"/>
              </a:spcBef>
              <a:spcAft>
                <a:spcPts val="0"/>
              </a:spcAft>
              <a:buSzPts val="1400"/>
              <a:buChar char="○"/>
            </a:pPr>
            <a:r>
              <a:rPr lang="en" sz="1400"/>
              <a:t>Discuss what Duong article meant in terms of science journalism - https://www.eurekalert.org/</a:t>
            </a:r>
            <a:endParaRPr sz="1400"/>
          </a:p>
          <a:p>
            <a:pPr marL="914400" lvl="1" indent="-317500" algn="l" rtl="0">
              <a:spcBef>
                <a:spcPts val="0"/>
              </a:spcBef>
              <a:spcAft>
                <a:spcPts val="0"/>
              </a:spcAft>
              <a:buSzPts val="1400"/>
              <a:buChar char="○"/>
            </a:pPr>
            <a:r>
              <a:rPr lang="en" sz="1400"/>
              <a:t>Towards the end of class, can discuss how research on working memory applies to science writing (e.g., sentence construction)</a:t>
            </a:r>
            <a:endParaRPr sz="1400"/>
          </a:p>
          <a:p>
            <a:pPr marL="457200" lvl="0" indent="-317500" algn="l" rtl="0">
              <a:spcBef>
                <a:spcPts val="0"/>
              </a:spcBef>
              <a:spcAft>
                <a:spcPts val="0"/>
              </a:spcAft>
              <a:buSzPts val="1400"/>
              <a:buAutoNum type="arabicPeriod"/>
            </a:pPr>
            <a:r>
              <a:rPr lang="en" sz="1400" b="1"/>
              <a:t>LO2: Describe the basic fundamental principles of working memory &amp; why cognitive training does not work</a:t>
            </a:r>
            <a:endParaRPr sz="1400" b="1"/>
          </a:p>
          <a:p>
            <a:pPr marL="914400" lvl="1" indent="-317500" algn="l" rtl="0">
              <a:spcBef>
                <a:spcPts val="0"/>
              </a:spcBef>
              <a:spcAft>
                <a:spcPts val="0"/>
              </a:spcAft>
              <a:buSzPts val="1400"/>
              <a:buChar char="○"/>
            </a:pPr>
            <a:r>
              <a:rPr lang="en" sz="1400"/>
              <a:t>Discussion of Goldstein, Chpt 5, possibly some from Purves et al., and historical perspectives on short-term &amp; working memory (contextualize background for articles)</a:t>
            </a:r>
            <a:endParaRPr sz="1400"/>
          </a:p>
          <a:p>
            <a:pPr marL="914400" lvl="1" indent="-317500" algn="l" rtl="0">
              <a:spcBef>
                <a:spcPts val="0"/>
              </a:spcBef>
              <a:spcAft>
                <a:spcPts val="0"/>
              </a:spcAft>
              <a:buSzPts val="1400"/>
              <a:buChar char="○"/>
            </a:pPr>
            <a:r>
              <a:rPr lang="en" sz="1400"/>
              <a:t>Recall what we learned on attention last week &amp; its relation to working memory</a:t>
            </a:r>
            <a:endParaRPr sz="1400" u="sng">
              <a:solidFill>
                <a:schemeClr val="hlink"/>
              </a:solidFill>
              <a:hlinkClick r:id="rId3"/>
            </a:endParaRPr>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Compare and contrast the evidence for &amp; against working memory training &amp; how science communicators cover this topic</a:t>
            </a:r>
            <a:endParaRPr sz="1400"/>
          </a:p>
          <a:p>
            <a:pPr marL="914400" lvl="1" indent="-317500" algn="l" rtl="0">
              <a:spcBef>
                <a:spcPts val="0"/>
              </a:spcBef>
              <a:spcAft>
                <a:spcPts val="0"/>
              </a:spcAft>
              <a:buSzPts val="1400"/>
              <a:buChar char="○"/>
            </a:pPr>
            <a:r>
              <a:rPr lang="en" sz="1400"/>
              <a:t>Critically discuss the academic journal articles: what does this mean for society?</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00" name="Google Shape;200;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Clr>
                <a:schemeClr val="dk1"/>
              </a:buClr>
              <a:buSzPts val="1100"/>
              <a:buFont typeface="Arial"/>
              <a:buNone/>
            </a:pPr>
            <a:r>
              <a:rPr lang="en"/>
              <a:t>E  P  F  H</a:t>
            </a:r>
            <a:endParaRPr/>
          </a:p>
          <a:p>
            <a:pPr marL="0" lvl="0" indent="0" algn="ctr"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06" name="Google Shape;206;p3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None/>
            </a:pPr>
            <a:r>
              <a:rPr lang="en"/>
              <a:t>76</a:t>
            </a:r>
            <a:endParaRPr/>
          </a:p>
          <a:p>
            <a:pPr marL="0" lvl="0" indent="0" algn="ctr" rtl="0">
              <a:spcBef>
                <a:spcPts val="6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12" name="Google Shape;212;p3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None/>
            </a:pPr>
            <a:r>
              <a:rPr lang="en"/>
              <a:t>?</a:t>
            </a:r>
            <a:endParaRPr/>
          </a:p>
          <a:p>
            <a:pPr marL="0" lvl="0" indent="0" algn="ctr"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18" name="Google Shape;218;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None/>
            </a:pPr>
            <a:r>
              <a:rPr lang="en"/>
              <a:t>L  H  K  T</a:t>
            </a:r>
            <a:endParaRPr/>
          </a:p>
          <a:p>
            <a:pPr marL="0" lvl="0" indent="0" algn="ctr"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24" name="Google Shape;224;p3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None/>
            </a:pPr>
            <a:r>
              <a:rPr lang="en"/>
              <a:t>76</a:t>
            </a:r>
            <a:endParaRPr/>
          </a:p>
          <a:p>
            <a:pPr marL="0" lvl="0" indent="0" algn="ctr"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30" name="Google Shape;230;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a:p>
          <a:p>
            <a:pPr marL="0" lvl="0" indent="0" algn="ctr" rtl="0">
              <a:spcBef>
                <a:spcPts val="600"/>
              </a:spcBef>
              <a:spcAft>
                <a:spcPts val="0"/>
              </a:spcAft>
              <a:buNone/>
            </a:pPr>
            <a:endParaRPr/>
          </a:p>
          <a:p>
            <a:pPr marL="0" lvl="0" indent="0" algn="ctr" rtl="0">
              <a:spcBef>
                <a:spcPts val="600"/>
              </a:spcBef>
              <a:spcAft>
                <a:spcPts val="0"/>
              </a:spcAft>
              <a:buNone/>
            </a:pPr>
            <a:r>
              <a:rPr lang="en"/>
              <a:t>?</a:t>
            </a:r>
            <a:endParaRPr/>
          </a:p>
          <a:p>
            <a:pPr marL="0" lvl="0" indent="0" algn="ctr" rtl="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36" name="Google Shape;236;p3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Decay</a:t>
            </a:r>
            <a:endParaRPr sz="1800" dirty="0"/>
          </a:p>
          <a:p>
            <a:pPr marL="914400" lvl="1" indent="-342900" algn="l" rtl="0">
              <a:spcBef>
                <a:spcPts val="0"/>
              </a:spcBef>
              <a:spcAft>
                <a:spcPts val="0"/>
              </a:spcAft>
              <a:buSzPts val="1800"/>
              <a:buChar char="○"/>
            </a:pPr>
            <a:r>
              <a:rPr lang="en" sz="1800" dirty="0"/>
              <a:t>Information in STM decays after 15-20 seconds</a:t>
            </a:r>
            <a:endParaRPr sz="1800" dirty="0"/>
          </a:p>
          <a:p>
            <a:pPr marL="457200" lvl="0" indent="-342900" algn="l" rtl="0">
              <a:spcBef>
                <a:spcPts val="0"/>
              </a:spcBef>
              <a:spcAft>
                <a:spcPts val="0"/>
              </a:spcAft>
              <a:buSzPts val="1800"/>
              <a:buChar char="▷"/>
            </a:pPr>
            <a:r>
              <a:rPr lang="en" sz="1800" dirty="0"/>
              <a:t>Retroactive interference</a:t>
            </a:r>
            <a:endParaRPr sz="1800" dirty="0"/>
          </a:p>
          <a:p>
            <a:pPr marL="914400" lvl="1" indent="-342900" algn="l" rtl="0">
              <a:spcBef>
                <a:spcPts val="0"/>
              </a:spcBef>
              <a:spcAft>
                <a:spcPts val="0"/>
              </a:spcAft>
              <a:buSzPts val="1800"/>
              <a:buChar char="○"/>
            </a:pPr>
            <a:r>
              <a:rPr lang="en" sz="1800" dirty="0"/>
              <a:t>Information in STM can be subject to interference from other information in STM</a:t>
            </a:r>
            <a:endParaRPr sz="1800" dirty="0"/>
          </a:p>
          <a:p>
            <a:pPr marL="914400" lvl="1" indent="-342900" algn="l" rtl="0">
              <a:spcBef>
                <a:spcPts val="0"/>
              </a:spcBef>
              <a:spcAft>
                <a:spcPts val="0"/>
              </a:spcAft>
              <a:buSzPts val="1800"/>
              <a:buChar char="○"/>
            </a:pPr>
            <a:r>
              <a:rPr lang="en" sz="1800" dirty="0"/>
              <a:t>Proactive vs. retroactive</a:t>
            </a:r>
            <a:endParaRPr sz="1800" dirty="0"/>
          </a:p>
          <a:p>
            <a:pPr marL="1371600" lvl="2" indent="-342900" algn="l" rtl="0">
              <a:spcBef>
                <a:spcPts val="0"/>
              </a:spcBef>
              <a:spcAft>
                <a:spcPts val="0"/>
              </a:spcAft>
              <a:buSzPts val="1800"/>
              <a:buChar char="■"/>
            </a:pPr>
            <a:r>
              <a:rPr lang="en" sz="1800" dirty="0"/>
              <a:t>Proactive: Old interfering with New</a:t>
            </a:r>
            <a:endParaRPr sz="1800" dirty="0"/>
          </a:p>
          <a:p>
            <a:pPr marL="1371600" lvl="2" indent="-342900" algn="l" rtl="0">
              <a:spcBef>
                <a:spcPts val="0"/>
              </a:spcBef>
              <a:spcAft>
                <a:spcPts val="0"/>
              </a:spcAft>
              <a:buSzPts val="1800"/>
              <a:buChar char="■"/>
            </a:pPr>
            <a:r>
              <a:rPr lang="en" sz="1800" dirty="0"/>
              <a:t>Retroactive: New learning interfering w/ remembering Old information</a:t>
            </a:r>
            <a:endParaRPr sz="1800" dirty="0"/>
          </a:p>
          <a:p>
            <a:pPr marL="0" lvl="0" indent="0" algn="l" rtl="0">
              <a:spcBef>
                <a:spcPts val="600"/>
              </a:spcBef>
              <a:spcAft>
                <a:spcPts val="0"/>
              </a:spcAft>
              <a:buClr>
                <a:schemeClr val="dk1"/>
              </a:buClr>
              <a:buSzPts val="1100"/>
              <a:buFont typeface="Arial"/>
              <a:buNone/>
            </a:pPr>
            <a:endParaRPr sz="1400" dirty="0"/>
          </a:p>
          <a:p>
            <a:pPr marL="457200" lvl="0" indent="-342900" algn="l" rtl="0">
              <a:spcBef>
                <a:spcPts val="600"/>
              </a:spcBef>
              <a:spcAft>
                <a:spcPts val="0"/>
              </a:spcAft>
              <a:buSzPts val="1800"/>
              <a:buChar char="▷"/>
            </a:pPr>
            <a:r>
              <a:rPr lang="en" sz="1800" dirty="0"/>
              <a:t>Rehearsal restarts the clock</a:t>
            </a:r>
            <a:endParaRPr sz="1800" dirty="0"/>
          </a:p>
          <a:p>
            <a:pPr marL="0" lvl="0" indent="0" algn="l" rtl="0">
              <a:spcBef>
                <a:spcPts val="600"/>
              </a:spcBef>
              <a:spcAft>
                <a:spcPts val="0"/>
              </a:spcAft>
              <a:buNone/>
            </a:pPr>
            <a:endParaRP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42" name="Google Shape;242;p38"/>
          <p:cNvSpPr txBox="1">
            <a:spLocks noGrp="1"/>
          </p:cNvSpPr>
          <p:nvPr>
            <p:ph type="body" idx="1"/>
          </p:nvPr>
        </p:nvSpPr>
        <p:spPr>
          <a:xfrm>
            <a:off x="893700" y="1373600"/>
            <a:ext cx="7116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4-9 items</a:t>
            </a:r>
            <a:endParaRPr/>
          </a:p>
          <a:p>
            <a:pPr marL="914400" lvl="1" indent="-381000" algn="l" rtl="0">
              <a:spcBef>
                <a:spcPts val="0"/>
              </a:spcBef>
              <a:spcAft>
                <a:spcPts val="0"/>
              </a:spcAft>
              <a:buSzPts val="2400"/>
              <a:buChar char="○"/>
            </a:pPr>
            <a:r>
              <a:rPr lang="en"/>
              <a:t>Can also measure with change detection: can you recognize whether an initial display is the same as a later display?</a:t>
            </a:r>
            <a:endParaRPr/>
          </a:p>
          <a:p>
            <a:pPr marL="457200" lvl="0" indent="-419100" algn="l" rtl="0">
              <a:spcBef>
                <a:spcPts val="0"/>
              </a:spcBef>
              <a:spcAft>
                <a:spcPts val="0"/>
              </a:spcAft>
              <a:buSzPts val="3000"/>
              <a:buChar char="▷"/>
            </a:pPr>
            <a:r>
              <a:rPr lang="en"/>
              <a:t>What is an item?</a:t>
            </a:r>
            <a:endParaRPr/>
          </a:p>
          <a:p>
            <a:pPr marL="914400" lvl="1" indent="-381000" algn="l" rtl="0">
              <a:spcBef>
                <a:spcPts val="0"/>
              </a:spcBef>
              <a:spcAft>
                <a:spcPts val="0"/>
              </a:spcAft>
              <a:buSzPts val="2400"/>
              <a:buChar char="○"/>
            </a:pPr>
            <a:r>
              <a:rPr lang="en"/>
              <a:t>Demo: recall idea of digit span</a:t>
            </a:r>
            <a:endParaRPr/>
          </a:p>
          <a:p>
            <a:pPr marL="1371600" lvl="2" indent="-381000" algn="l" rtl="0">
              <a:spcBef>
                <a:spcPts val="0"/>
              </a:spcBef>
              <a:spcAft>
                <a:spcPts val="0"/>
              </a:spcAft>
              <a:buSzPts val="2400"/>
              <a:buChar char="■"/>
            </a:pPr>
            <a:r>
              <a:rPr lang="en"/>
              <a:t>I will read to you list of letter at rate of 1 letter/2 seconds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48" name="Google Shape;248;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a:p>
          <a:p>
            <a:pPr marL="0" lvl="0" indent="0" algn="ctr" rtl="0">
              <a:spcBef>
                <a:spcPts val="600"/>
              </a:spcBef>
              <a:spcAft>
                <a:spcPts val="0"/>
              </a:spcAft>
              <a:buClr>
                <a:schemeClr val="dk1"/>
              </a:buClr>
              <a:buSzPts val="1100"/>
              <a:buFont typeface="Arial"/>
              <a:buNone/>
            </a:pPr>
            <a:r>
              <a:rPr lang="en"/>
              <a:t>R Y S E D J E Q X H T</a:t>
            </a:r>
            <a:endParaRPr/>
          </a:p>
          <a:p>
            <a:pPr marL="0" lvl="0" indent="0" algn="l" rtl="0">
              <a:spcBef>
                <a:spcPts val="6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54" name="Google Shape;254;p4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ctr" rtl="0">
              <a:spcBef>
                <a:spcPts val="600"/>
              </a:spcBef>
              <a:spcAft>
                <a:spcPts val="0"/>
              </a:spcAft>
              <a:buNone/>
            </a:pPr>
            <a:r>
              <a:rPr lang="en"/>
              <a:t>?</a:t>
            </a:r>
            <a:endParaRPr/>
          </a:p>
          <a:p>
            <a:pPr marL="0" lvl="0" indent="0" algn="l" rtl="0">
              <a:spcBef>
                <a:spcPts val="6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Pitches, Science Journalism</a:t>
            </a:r>
            <a:endParaRPr/>
          </a:p>
        </p:txBody>
      </p:sp>
      <p:sp>
        <p:nvSpPr>
          <p:cNvPr id="104" name="Google Shape;104;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60" name="Google Shape;260;p4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ctr" rtl="0">
              <a:spcBef>
                <a:spcPts val="600"/>
              </a:spcBef>
              <a:spcAft>
                <a:spcPts val="0"/>
              </a:spcAft>
              <a:buNone/>
            </a:pPr>
            <a:r>
              <a:rPr lang="en"/>
              <a:t>R Y S E D J E Q X H T</a:t>
            </a:r>
            <a:endParaRPr/>
          </a:p>
          <a:p>
            <a:pPr marL="0" lvl="0" indent="0" algn="l" rtl="0">
              <a:spcBef>
                <a:spcPts val="6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66" name="Google Shape;266;p4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ctr" rtl="0">
              <a:spcBef>
                <a:spcPts val="600"/>
              </a:spcBef>
              <a:spcAft>
                <a:spcPts val="0"/>
              </a:spcAft>
              <a:buNone/>
            </a:pPr>
            <a:r>
              <a:rPr lang="en"/>
              <a:t>C  I  A  F  B  I  N  B  C  C  B  S</a:t>
            </a:r>
            <a:endParaRPr/>
          </a:p>
          <a:p>
            <a:pPr marL="0" lvl="0" indent="0" algn="l" rtl="0">
              <a:spcBef>
                <a:spcPts val="6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72" name="Google Shape;272;p4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ctr" rtl="0">
              <a:spcBef>
                <a:spcPts val="600"/>
              </a:spcBef>
              <a:spcAft>
                <a:spcPts val="0"/>
              </a:spcAft>
              <a:buNone/>
            </a:pPr>
            <a:r>
              <a:rPr lang="en"/>
              <a:t>?</a:t>
            </a:r>
            <a:endParaRPr/>
          </a:p>
          <a:p>
            <a:pPr marL="0" lvl="0" indent="0" algn="l" rtl="0">
              <a:spcBef>
                <a:spcPts val="6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78" name="Google Shape;278;p4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ctr" rtl="0">
              <a:spcBef>
                <a:spcPts val="600"/>
              </a:spcBef>
              <a:spcAft>
                <a:spcPts val="0"/>
              </a:spcAft>
              <a:buNone/>
            </a:pPr>
            <a:r>
              <a:rPr lang="en"/>
              <a:t>C  I  A  F  B  I  N  B  C  C  B  S</a:t>
            </a:r>
            <a:endParaRPr/>
          </a:p>
          <a:p>
            <a:pPr marL="0" lvl="0" indent="0" algn="ctr" rtl="0">
              <a:spcBef>
                <a:spcPts val="600"/>
              </a:spcBef>
              <a:spcAft>
                <a:spcPts val="0"/>
              </a:spcAft>
              <a:buNone/>
            </a:pPr>
            <a:endParaRPr/>
          </a:p>
          <a:p>
            <a:pPr marL="457200" lvl="0" indent="-419100" algn="l" rtl="0">
              <a:spcBef>
                <a:spcPts val="600"/>
              </a:spcBef>
              <a:spcAft>
                <a:spcPts val="0"/>
              </a:spcAft>
              <a:buSzPts val="3000"/>
              <a:buChar char="▷"/>
            </a:pPr>
            <a:r>
              <a:rPr lang="en"/>
              <a:t>Chunking</a:t>
            </a:r>
            <a:endParaRPr/>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(STM)</a:t>
            </a:r>
            <a:endParaRPr/>
          </a:p>
        </p:txBody>
      </p:sp>
      <p:sp>
        <p:nvSpPr>
          <p:cNvPr id="284" name="Google Shape;284;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Was Dory using her short-term memory? </a:t>
            </a:r>
            <a:endParaRPr/>
          </a:p>
          <a:p>
            <a:pPr marL="457200" lvl="0" indent="-419100" algn="l" rtl="0">
              <a:spcBef>
                <a:spcPts val="0"/>
              </a:spcBef>
              <a:spcAft>
                <a:spcPts val="0"/>
              </a:spcAft>
              <a:buSzPts val="3000"/>
              <a:buChar char="▷"/>
            </a:pPr>
            <a:r>
              <a:rPr lang="en"/>
              <a:t>How do you know?</a:t>
            </a:r>
            <a:endParaRPr/>
          </a:p>
          <a:p>
            <a:pPr marL="457200" lvl="0" indent="-419100" algn="l" rtl="0">
              <a:spcBef>
                <a:spcPts val="0"/>
              </a:spcBef>
              <a:spcAft>
                <a:spcPts val="0"/>
              </a:spcAft>
              <a:buSzPts val="3000"/>
              <a:buChar char="▷"/>
            </a:pPr>
            <a:r>
              <a:rPr lang="en"/>
              <a:t>Did she use any technique to retain information in STM?</a:t>
            </a:r>
            <a:endParaRPr/>
          </a:p>
          <a:p>
            <a:pPr marL="914400" lvl="1" indent="-381000" algn="l" rtl="0">
              <a:spcBef>
                <a:spcPts val="0"/>
              </a:spcBef>
              <a:spcAft>
                <a:spcPts val="0"/>
              </a:spcAft>
              <a:buSzPts val="2400"/>
              <a:buChar char="○"/>
            </a:pPr>
            <a:r>
              <a:rPr lang="en"/>
              <a:t>Rehearsal</a:t>
            </a:r>
            <a:endParaRPr/>
          </a:p>
          <a:p>
            <a:pPr marL="914400" lvl="1" indent="-381000" algn="l" rtl="0">
              <a:spcBef>
                <a:spcPts val="0"/>
              </a:spcBef>
              <a:spcAft>
                <a:spcPts val="0"/>
              </a:spcAft>
              <a:buSzPts val="2400"/>
              <a:buChar char="○"/>
            </a:pPr>
            <a:r>
              <a:rPr lang="en"/>
              <a:t>Chunking</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Long-Term Memory (LTM)</a:t>
            </a:r>
            <a:endParaRPr/>
          </a:p>
        </p:txBody>
      </p:sp>
      <p:sp>
        <p:nvSpPr>
          <p:cNvPr id="290" name="Google Shape;290;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The process by which information is ENCODED in long-term storage for later RETRIEVAL</a:t>
            </a:r>
            <a:endParaRPr sz="1800"/>
          </a:p>
          <a:p>
            <a:pPr marL="914400" lvl="1" indent="-342900" algn="l" rtl="0">
              <a:spcBef>
                <a:spcPts val="0"/>
              </a:spcBef>
              <a:spcAft>
                <a:spcPts val="0"/>
              </a:spcAft>
              <a:buSzPts val="1800"/>
              <a:buChar char="○"/>
            </a:pPr>
            <a:r>
              <a:rPr lang="en" sz="1800"/>
              <a:t>Facts you know</a:t>
            </a:r>
            <a:endParaRPr sz="1800"/>
          </a:p>
          <a:p>
            <a:pPr marL="914400" lvl="1" indent="-342900" algn="l" rtl="0">
              <a:spcBef>
                <a:spcPts val="0"/>
              </a:spcBef>
              <a:spcAft>
                <a:spcPts val="0"/>
              </a:spcAft>
              <a:buSzPts val="1800"/>
              <a:buChar char="○"/>
            </a:pPr>
            <a:r>
              <a:rPr lang="en" sz="1800"/>
              <a:t>Events from your life</a:t>
            </a:r>
            <a:endParaRPr sz="1800"/>
          </a:p>
          <a:p>
            <a:pPr marL="914400" lvl="1" indent="-342900" algn="l" rtl="0">
              <a:spcBef>
                <a:spcPts val="0"/>
              </a:spcBef>
              <a:spcAft>
                <a:spcPts val="0"/>
              </a:spcAft>
              <a:buSzPts val="1800"/>
              <a:buChar char="○"/>
            </a:pPr>
            <a:r>
              <a:rPr lang="en" sz="1800"/>
              <a:t>Skills you can perform</a:t>
            </a:r>
            <a:endParaRPr sz="1800"/>
          </a:p>
          <a:p>
            <a:pPr marL="914400" lvl="1" indent="-342900" algn="l" rtl="0">
              <a:spcBef>
                <a:spcPts val="0"/>
              </a:spcBef>
              <a:spcAft>
                <a:spcPts val="0"/>
              </a:spcAft>
              <a:buSzPts val="1800"/>
              <a:buChar char="○"/>
            </a:pPr>
            <a:r>
              <a:rPr lang="en" sz="1800"/>
              <a:t>Many more</a:t>
            </a:r>
            <a:endParaRPr sz="1800"/>
          </a:p>
          <a:p>
            <a:pPr marL="457200" lvl="0" indent="-342900" algn="l" rtl="0">
              <a:spcBef>
                <a:spcPts val="0"/>
              </a:spcBef>
              <a:spcAft>
                <a:spcPts val="0"/>
              </a:spcAft>
              <a:buSzPts val="1800"/>
              <a:buChar char="▷"/>
            </a:pPr>
            <a:r>
              <a:rPr lang="en" sz="1800"/>
              <a:t>DURATION: ∞</a:t>
            </a:r>
            <a:endParaRPr sz="1800"/>
          </a:p>
          <a:p>
            <a:pPr marL="457200" lvl="0" indent="-342900" algn="l" rtl="0">
              <a:spcBef>
                <a:spcPts val="0"/>
              </a:spcBef>
              <a:spcAft>
                <a:spcPts val="0"/>
              </a:spcAft>
              <a:buSzPts val="1800"/>
              <a:buChar char="▷"/>
            </a:pPr>
            <a:r>
              <a:rPr lang="en" sz="1800"/>
              <a:t>CAPACITY: ∞</a:t>
            </a:r>
            <a:endParaRPr sz="1800"/>
          </a:p>
          <a:p>
            <a:pPr marL="457200" lvl="0" indent="-342900" algn="l" rtl="0">
              <a:spcBef>
                <a:spcPts val="0"/>
              </a:spcBef>
              <a:spcAft>
                <a:spcPts val="0"/>
              </a:spcAft>
              <a:buSzPts val="1800"/>
              <a:buChar char="▷"/>
            </a:pPr>
            <a:r>
              <a:rPr lang="en" sz="1800"/>
              <a:t>Was Dory using her long-term memory?</a:t>
            </a:r>
            <a:endParaRPr sz="1800"/>
          </a:p>
          <a:p>
            <a:pPr marL="457200" lvl="0" indent="-342900" algn="l" rtl="0">
              <a:spcBef>
                <a:spcPts val="0"/>
              </a:spcBef>
              <a:spcAft>
                <a:spcPts val="0"/>
              </a:spcAft>
              <a:buSzPts val="1800"/>
              <a:buChar char="▷"/>
            </a:pPr>
            <a:r>
              <a:rPr lang="en" sz="1800"/>
              <a:t>How do you know?</a:t>
            </a:r>
            <a:endParaRPr sz="1800"/>
          </a:p>
          <a:p>
            <a:pPr marL="0" lvl="0" indent="0" algn="l" rtl="0">
              <a:spcBef>
                <a:spcPts val="600"/>
              </a:spcBef>
              <a:spcAft>
                <a:spcPts val="0"/>
              </a:spcAft>
              <a:buNone/>
            </a:pP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wrong with Dory?</a:t>
            </a:r>
            <a:endParaRPr/>
          </a:p>
        </p:txBody>
      </p:sp>
      <p:sp>
        <p:nvSpPr>
          <p:cNvPr id="296" name="Google Shape;296;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strike="sngStrike"/>
              <a:t>“I suffer from short-term memory loss.”</a:t>
            </a:r>
            <a:endParaRPr sz="1800" strike="sngStrike"/>
          </a:p>
          <a:p>
            <a:pPr marL="457200" lvl="0" indent="-342900" algn="l" rtl="0">
              <a:spcBef>
                <a:spcPts val="0"/>
              </a:spcBef>
              <a:spcAft>
                <a:spcPts val="0"/>
              </a:spcAft>
              <a:buSzPts val="1800"/>
              <a:buChar char="▷"/>
            </a:pPr>
            <a:r>
              <a:rPr lang="en" sz="1800"/>
              <a:t>Sensory stimulation →  Sensory memory?</a:t>
            </a:r>
            <a:endParaRPr sz="1800"/>
          </a:p>
          <a:p>
            <a:pPr marL="914400" lvl="1" indent="-342900" algn="l" rtl="0">
              <a:spcBef>
                <a:spcPts val="0"/>
              </a:spcBef>
              <a:spcAft>
                <a:spcPts val="0"/>
              </a:spcAft>
              <a:buSzPts val="1800"/>
              <a:buChar char="○"/>
            </a:pPr>
            <a:r>
              <a:rPr lang="en" sz="1800"/>
              <a:t>No</a:t>
            </a:r>
            <a:endParaRPr sz="1800"/>
          </a:p>
          <a:p>
            <a:pPr marL="457200" lvl="0" indent="-342900" algn="l" rtl="0">
              <a:spcBef>
                <a:spcPts val="0"/>
              </a:spcBef>
              <a:spcAft>
                <a:spcPts val="0"/>
              </a:spcAft>
              <a:buSzPts val="1800"/>
              <a:buChar char="▷"/>
            </a:pPr>
            <a:r>
              <a:rPr lang="en" sz="1800"/>
              <a:t>Sensory → Short-term memory?</a:t>
            </a:r>
            <a:endParaRPr sz="1800"/>
          </a:p>
          <a:p>
            <a:pPr marL="914400" lvl="1" indent="-342900" algn="l" rtl="0">
              <a:spcBef>
                <a:spcPts val="0"/>
              </a:spcBef>
              <a:spcAft>
                <a:spcPts val="0"/>
              </a:spcAft>
              <a:buSzPts val="1800"/>
              <a:buChar char="○"/>
            </a:pPr>
            <a:r>
              <a:rPr lang="en" sz="1800"/>
              <a:t>No</a:t>
            </a:r>
            <a:endParaRPr sz="1800"/>
          </a:p>
          <a:p>
            <a:pPr marL="457200" lvl="0" indent="-342900" algn="l" rtl="0">
              <a:spcBef>
                <a:spcPts val="0"/>
              </a:spcBef>
              <a:spcAft>
                <a:spcPts val="0"/>
              </a:spcAft>
              <a:buSzPts val="1800"/>
              <a:buChar char="▷"/>
            </a:pPr>
            <a:r>
              <a:rPr lang="en" sz="1800"/>
              <a:t>Short-term → Long-term memory?</a:t>
            </a:r>
            <a:endParaRPr sz="1800"/>
          </a:p>
          <a:p>
            <a:pPr marL="914400" lvl="1" indent="-342900" algn="l" rtl="0">
              <a:spcBef>
                <a:spcPts val="0"/>
              </a:spcBef>
              <a:spcAft>
                <a:spcPts val="0"/>
              </a:spcAft>
              <a:buSzPts val="1800"/>
              <a:buChar char="○"/>
            </a:pPr>
            <a:r>
              <a:rPr lang="en" sz="1800"/>
              <a:t>Maybe</a:t>
            </a:r>
            <a:endParaRPr sz="1800"/>
          </a:p>
          <a:p>
            <a:pPr marL="457200" lvl="0" indent="-342900" algn="l" rtl="0">
              <a:spcBef>
                <a:spcPts val="0"/>
              </a:spcBef>
              <a:spcAft>
                <a:spcPts val="0"/>
              </a:spcAft>
              <a:buSzPts val="1800"/>
              <a:buChar char="▷"/>
            </a:pPr>
            <a:r>
              <a:rPr lang="en" sz="1800"/>
              <a:t>Long-term → Short-term memory?</a:t>
            </a:r>
            <a:endParaRPr sz="1800"/>
          </a:p>
          <a:p>
            <a:pPr marL="914400" lvl="1" indent="-342900" algn="l" rtl="0">
              <a:spcBef>
                <a:spcPts val="0"/>
              </a:spcBef>
              <a:spcAft>
                <a:spcPts val="0"/>
              </a:spcAft>
              <a:buSzPts val="1800"/>
              <a:buChar char="○"/>
            </a:pPr>
            <a:r>
              <a:rPr lang="en" sz="1800"/>
              <a:t>Maybe</a:t>
            </a:r>
            <a:endParaRPr sz="1800"/>
          </a:p>
          <a:p>
            <a:pPr marL="457200" lvl="0" indent="-342900" algn="l" rtl="0">
              <a:spcBef>
                <a:spcPts val="0"/>
              </a:spcBef>
              <a:spcAft>
                <a:spcPts val="0"/>
              </a:spcAft>
              <a:buSzPts val="1800"/>
              <a:buChar char="▷"/>
            </a:pPr>
            <a:r>
              <a:rPr lang="en" sz="1800"/>
              <a:t>Some deficit in getting information from STM to LTM, OR from LTM to STM, OR both</a:t>
            </a:r>
            <a:endParaRPr sz="1800"/>
          </a:p>
          <a:p>
            <a:pPr marL="457200" lvl="0" indent="-342900" algn="l" rtl="0">
              <a:spcBef>
                <a:spcPts val="0"/>
              </a:spcBef>
              <a:spcAft>
                <a:spcPts val="0"/>
              </a:spcAft>
              <a:buSzPts val="1800"/>
              <a:buChar char="▷"/>
            </a:pPr>
            <a:r>
              <a:rPr lang="en" sz="1800"/>
              <a:t>Not a total loss of function</a:t>
            </a:r>
            <a:endParaRPr sz="1800"/>
          </a:p>
          <a:p>
            <a:pPr marL="0" lvl="0" indent="0" algn="l" rtl="0">
              <a:spcBef>
                <a:spcPts val="600"/>
              </a:spcBef>
              <a:spcAft>
                <a:spcPts val="0"/>
              </a:spcAft>
              <a:buNone/>
            </a:pP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p:txBody>
      </p:sp>
      <p:sp>
        <p:nvSpPr>
          <p:cNvPr id="302" name="Google Shape;302;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trike="sngStrike"/>
              <a:t>“STM” = simple short-term storage</a:t>
            </a:r>
            <a:endParaRPr strike="sngStrike"/>
          </a:p>
          <a:p>
            <a:pPr marL="457200" lvl="0" indent="-419100" algn="l" rtl="0">
              <a:spcBef>
                <a:spcPts val="0"/>
              </a:spcBef>
              <a:spcAft>
                <a:spcPts val="0"/>
              </a:spcAft>
              <a:buSzPts val="3000"/>
              <a:buChar char="▷"/>
            </a:pPr>
            <a:r>
              <a:rPr lang="en"/>
              <a:t>Working memory = short-term storage AND MANIPULATION of information</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9"/>
          <p:cNvPicPr preferRelativeResize="0"/>
          <p:nvPr/>
        </p:nvPicPr>
        <p:blipFill>
          <a:blip r:embed="rId3">
            <a:alphaModFix/>
          </a:blip>
          <a:stretch>
            <a:fillRect/>
          </a:stretch>
        </p:blipFill>
        <p:spPr>
          <a:xfrm>
            <a:off x="1066800" y="486575"/>
            <a:ext cx="7010400" cy="3848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Phonological Loop</a:t>
            </a:r>
            <a:endParaRPr/>
          </a:p>
        </p:txBody>
      </p:sp>
      <p:sp>
        <p:nvSpPr>
          <p:cNvPr id="313" name="Google Shape;313;p50"/>
          <p:cNvSpPr txBox="1">
            <a:spLocks noGrp="1"/>
          </p:cNvSpPr>
          <p:nvPr>
            <p:ph type="body" idx="1"/>
          </p:nvPr>
        </p:nvSpPr>
        <p:spPr>
          <a:xfrm>
            <a:off x="893700" y="1373600"/>
            <a:ext cx="67647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Phonological store</a:t>
            </a:r>
            <a:endParaRPr/>
          </a:p>
          <a:p>
            <a:pPr marL="914400" lvl="1" indent="-381000" algn="l" rtl="0">
              <a:spcBef>
                <a:spcPts val="0"/>
              </a:spcBef>
              <a:spcAft>
                <a:spcPts val="0"/>
              </a:spcAft>
              <a:buSzPts val="2400"/>
              <a:buChar char="○"/>
            </a:pPr>
            <a:r>
              <a:rPr lang="en"/>
              <a:t>Limited capacity</a:t>
            </a:r>
            <a:endParaRPr/>
          </a:p>
          <a:p>
            <a:pPr marL="914400" lvl="1" indent="-381000" algn="l" rtl="0">
              <a:spcBef>
                <a:spcPts val="0"/>
              </a:spcBef>
              <a:spcAft>
                <a:spcPts val="0"/>
              </a:spcAft>
              <a:buSzPts val="2400"/>
              <a:buChar char="○"/>
            </a:pPr>
            <a:r>
              <a:rPr lang="en"/>
              <a:t>Short duration (a few seconds)</a:t>
            </a:r>
            <a:endParaRPr/>
          </a:p>
          <a:p>
            <a:pPr marL="457200" lvl="0" indent="-419100" algn="l" rtl="0">
              <a:spcBef>
                <a:spcPts val="0"/>
              </a:spcBef>
              <a:spcAft>
                <a:spcPts val="0"/>
              </a:spcAft>
              <a:buSzPts val="3000"/>
              <a:buChar char="▷"/>
            </a:pPr>
            <a:r>
              <a:rPr lang="en"/>
              <a:t>Articulatory rehearsal process</a:t>
            </a:r>
            <a:endParaRPr/>
          </a:p>
          <a:p>
            <a:pPr marL="914400" lvl="1" indent="-381000" algn="l" rtl="0">
              <a:spcBef>
                <a:spcPts val="0"/>
              </a:spcBef>
              <a:spcAft>
                <a:spcPts val="0"/>
              </a:spcAft>
              <a:buSzPts val="2400"/>
              <a:buChar char="○"/>
            </a:pPr>
            <a:r>
              <a:rPr lang="en"/>
              <a:t>Phonological similarity effect</a:t>
            </a:r>
            <a:endParaRPr/>
          </a:p>
          <a:p>
            <a:pPr marL="914400" lvl="1" indent="-381000" algn="l" rtl="0">
              <a:spcBef>
                <a:spcPts val="0"/>
              </a:spcBef>
              <a:spcAft>
                <a:spcPts val="0"/>
              </a:spcAft>
              <a:buSzPts val="2400"/>
              <a:buChar char="○"/>
            </a:pPr>
            <a:r>
              <a:rPr lang="en"/>
              <a:t>Word length effect: better for short words</a:t>
            </a:r>
            <a:endParaRPr/>
          </a:p>
          <a:p>
            <a:pPr marL="457200" lvl="0" indent="-419100" algn="l" rtl="0">
              <a:spcBef>
                <a:spcPts val="0"/>
              </a:spcBef>
              <a:spcAft>
                <a:spcPts val="0"/>
              </a:spcAft>
              <a:buSzPts val="3000"/>
              <a:buChar char="▷"/>
            </a:pPr>
            <a:r>
              <a:rPr lang="en"/>
              <a:t>Articulatory suppression process</a:t>
            </a:r>
            <a:endParaRPr/>
          </a:p>
          <a:p>
            <a:pPr marL="0" lvl="0" indent="0" algn="l" rtl="0">
              <a:spcBef>
                <a:spcPts val="6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does science journalism happen?</a:t>
            </a:r>
            <a:endParaRPr sz="3000"/>
          </a:p>
        </p:txBody>
      </p:sp>
      <p:sp>
        <p:nvSpPr>
          <p:cNvPr id="110" name="Google Shape;110;p16"/>
          <p:cNvSpPr txBox="1">
            <a:spLocks noGrp="1"/>
          </p:cNvSpPr>
          <p:nvPr>
            <p:ph type="body" idx="1"/>
          </p:nvPr>
        </p:nvSpPr>
        <p:spPr>
          <a:xfrm>
            <a:off x="893700" y="1373625"/>
            <a:ext cx="7079700" cy="2231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https://www.eurekalert.org/</a:t>
            </a:r>
            <a:endParaRPr/>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(universities also self-publish at </a:t>
            </a:r>
            <a:r>
              <a:rPr lang="en" sz="1800" u="sng">
                <a:solidFill>
                  <a:schemeClr val="hlink"/>
                </a:solidFill>
                <a:hlinkClick r:id="rId4"/>
              </a:rPr>
              <a:t>www.futurity.org</a:t>
            </a:r>
            <a:r>
              <a:rPr lang="en" sz="1800"/>
              <a:t>… “Futurity features the latest discoveries by scientists at top research universities in the US, UK, Canada, Europe, Asia, and Australia.”)</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319" name="Google Shape;319;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read a list of words</a:t>
            </a:r>
            <a:endParaRPr/>
          </a:p>
          <a:p>
            <a:pPr marL="0" lvl="0" indent="0" algn="l" rtl="0">
              <a:spcBef>
                <a:spcPts val="600"/>
              </a:spcBef>
              <a:spcAft>
                <a:spcPts val="0"/>
              </a:spcAft>
              <a:buClr>
                <a:schemeClr val="accent1"/>
              </a:buClr>
              <a:buSzPts val="1600"/>
              <a:buFont typeface="Noto Sans Symbols"/>
              <a:buNone/>
            </a:pPr>
            <a:endParaRPr/>
          </a:p>
          <a:p>
            <a:pPr marL="0" lvl="0" indent="0" algn="l" rtl="0">
              <a:spcBef>
                <a:spcPts val="600"/>
              </a:spcBef>
              <a:spcAft>
                <a:spcPts val="0"/>
              </a:spcAft>
              <a:buNone/>
            </a:pPr>
            <a:r>
              <a:rPr lang="en"/>
              <a:t>Your task: remember as many words as you can, but in the order in which they’re presented</a:t>
            </a:r>
            <a:endParaRPr/>
          </a:p>
          <a:p>
            <a:pPr marL="0" lvl="0" indent="0" algn="l" rtl="0">
              <a:spcBef>
                <a:spcPts val="6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25" name="Google Shape;325;p5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Count backward from 100 by 7’s</a:t>
            </a:r>
            <a:endParaRPr/>
          </a:p>
          <a:p>
            <a:pPr marL="0" lvl="0" indent="0" algn="l" rtl="0">
              <a:spcBef>
                <a:spcPts val="600"/>
              </a:spcBef>
              <a:spcAft>
                <a:spcPts val="0"/>
              </a:spcAft>
              <a:buClr>
                <a:schemeClr val="accent1"/>
              </a:buClr>
              <a:buSzPts val="1600"/>
              <a:buFont typeface="Noto Sans Symbols"/>
              <a:buNone/>
            </a:pPr>
            <a:endParaRPr/>
          </a:p>
          <a:p>
            <a:pPr marL="0" lvl="0" indent="0" algn="l" rtl="0">
              <a:spcBef>
                <a:spcPts val="600"/>
              </a:spcBef>
              <a:spcAft>
                <a:spcPts val="0"/>
              </a:spcAft>
              <a:buNone/>
            </a:pPr>
            <a:r>
              <a:rPr lang="en"/>
              <a:t>Write down as many words as you can remember</a:t>
            </a:r>
            <a:endParaRPr/>
          </a:p>
          <a:p>
            <a:pPr marL="0" lvl="0" indent="0" algn="l" rtl="0">
              <a:spcBef>
                <a:spcPts val="600"/>
              </a:spcBef>
              <a:spcAft>
                <a:spcPts val="0"/>
              </a:spcAft>
              <a:buClr>
                <a:schemeClr val="accent1"/>
              </a:buClr>
              <a:buSzPts val="1600"/>
              <a:buFont typeface="Noto Sans Symbols"/>
              <a:buNone/>
            </a:pPr>
            <a:endParaRPr/>
          </a:p>
          <a:p>
            <a:pPr marL="0" lvl="0" indent="0" algn="l" rtl="0">
              <a:spcBef>
                <a:spcPts val="6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31" name="Google Shape;331;p53"/>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Check your answers</a:t>
            </a:r>
            <a:br>
              <a:rPr lang="en"/>
            </a:br>
            <a:endParaRPr/>
          </a:p>
          <a:p>
            <a:pPr marL="457200" lvl="0" indent="-342900" algn="l" rtl="0">
              <a:spcBef>
                <a:spcPts val="600"/>
              </a:spcBef>
              <a:spcAft>
                <a:spcPts val="0"/>
              </a:spcAft>
              <a:buSzPts val="1800"/>
              <a:buAutoNum type="arabicPeriod"/>
            </a:pPr>
            <a:r>
              <a:rPr lang="en"/>
              <a:t>Cot</a:t>
            </a:r>
            <a:endParaRPr/>
          </a:p>
          <a:p>
            <a:pPr marL="457200" lvl="0" indent="-342900" algn="l" rtl="0">
              <a:spcBef>
                <a:spcPts val="0"/>
              </a:spcBef>
              <a:spcAft>
                <a:spcPts val="0"/>
              </a:spcAft>
              <a:buSzPts val="1800"/>
              <a:buAutoNum type="arabicPeriod"/>
            </a:pPr>
            <a:r>
              <a:rPr lang="en"/>
              <a:t>Top</a:t>
            </a:r>
            <a:endParaRPr/>
          </a:p>
          <a:p>
            <a:pPr marL="457200" lvl="0" indent="-342900" algn="l" rtl="0">
              <a:spcBef>
                <a:spcPts val="0"/>
              </a:spcBef>
              <a:spcAft>
                <a:spcPts val="0"/>
              </a:spcAft>
              <a:buSzPts val="1800"/>
              <a:buAutoNum type="arabicPeriod"/>
            </a:pPr>
            <a:r>
              <a:rPr lang="en"/>
              <a:t>Cod </a:t>
            </a:r>
            <a:endParaRPr/>
          </a:p>
          <a:p>
            <a:pPr marL="457200" lvl="0" indent="-342900" algn="l" rtl="0">
              <a:spcBef>
                <a:spcPts val="0"/>
              </a:spcBef>
              <a:spcAft>
                <a:spcPts val="0"/>
              </a:spcAft>
              <a:buSzPts val="1800"/>
              <a:buAutoNum type="arabicPeriod"/>
            </a:pPr>
            <a:r>
              <a:rPr lang="en"/>
              <a:t>Pot</a:t>
            </a:r>
            <a:endParaRPr/>
          </a:p>
          <a:p>
            <a:pPr marL="0" lvl="0" indent="0" algn="l" rtl="0">
              <a:spcBef>
                <a:spcPts val="600"/>
              </a:spcBef>
              <a:spcAft>
                <a:spcPts val="0"/>
              </a:spcAft>
              <a:buClr>
                <a:schemeClr val="accent1"/>
              </a:buClr>
              <a:buSzPts val="2976"/>
              <a:buFont typeface="Noto Sans Symbols"/>
              <a:buNone/>
            </a:pPr>
            <a:endParaRPr/>
          </a:p>
          <a:p>
            <a:pPr marL="0" lvl="0" indent="0" algn="l" rtl="0">
              <a:spcBef>
                <a:spcPts val="600"/>
              </a:spcBef>
              <a:spcAft>
                <a:spcPts val="0"/>
              </a:spcAft>
              <a:buNone/>
            </a:pPr>
            <a:endParaRPr/>
          </a:p>
        </p:txBody>
      </p:sp>
      <p:sp>
        <p:nvSpPr>
          <p:cNvPr id="332" name="Google Shape;332;p53"/>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Clr>
                <a:schemeClr val="accent1"/>
              </a:buClr>
              <a:buSzPts val="2976"/>
              <a:buFont typeface="Noto Sans Symbols"/>
              <a:buNone/>
            </a:pPr>
            <a:r>
              <a:rPr lang="en"/>
              <a:t>5. Cop</a:t>
            </a:r>
            <a:endParaRPr/>
          </a:p>
          <a:p>
            <a:pPr marL="0" lvl="0" indent="0" algn="l" rtl="0">
              <a:spcBef>
                <a:spcPts val="600"/>
              </a:spcBef>
              <a:spcAft>
                <a:spcPts val="0"/>
              </a:spcAft>
              <a:buClr>
                <a:schemeClr val="accent1"/>
              </a:buClr>
              <a:buSzPts val="2976"/>
              <a:buFont typeface="Noto Sans Symbols"/>
              <a:buNone/>
            </a:pPr>
            <a:r>
              <a:rPr lang="en"/>
              <a:t>6. Pod</a:t>
            </a:r>
            <a:endParaRPr/>
          </a:p>
          <a:p>
            <a:pPr marL="0" lvl="0" indent="0" algn="l" rtl="0">
              <a:spcBef>
                <a:spcPts val="600"/>
              </a:spcBef>
              <a:spcAft>
                <a:spcPts val="0"/>
              </a:spcAft>
              <a:buClr>
                <a:schemeClr val="accent1"/>
              </a:buClr>
              <a:buSzPts val="2976"/>
              <a:buFont typeface="Noto Sans Symbols"/>
              <a:buNone/>
            </a:pPr>
            <a:r>
              <a:rPr lang="en"/>
              <a:t>7. Mob</a:t>
            </a:r>
            <a:endParaRPr/>
          </a:p>
          <a:p>
            <a:pPr marL="0" lvl="0" indent="0" algn="l" rtl="0">
              <a:spcBef>
                <a:spcPts val="600"/>
              </a:spcBef>
              <a:spcAft>
                <a:spcPts val="0"/>
              </a:spcAft>
              <a:buClr>
                <a:schemeClr val="accent1"/>
              </a:buClr>
              <a:buSzPts val="2976"/>
              <a:buFont typeface="Noto Sans Symbols"/>
              <a:buNone/>
            </a:pPr>
            <a:r>
              <a:rPr lang="en"/>
              <a:t>8. Dot</a:t>
            </a:r>
            <a:endParaRPr/>
          </a:p>
          <a:p>
            <a:pPr marL="0" lvl="0" indent="0" algn="l" rtl="0">
              <a:spcBef>
                <a:spcPts val="600"/>
              </a:spcBef>
              <a:spcAft>
                <a:spcPts val="0"/>
              </a:spcAft>
              <a:buNone/>
            </a:pPr>
            <a:r>
              <a:rPr lang="en"/>
              <a:t>9. Cob</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8" name="Google Shape;338;p5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Clear your mind</a:t>
            </a:r>
            <a:endParaRPr/>
          </a:p>
          <a:p>
            <a:pPr marL="0" lvl="0" indent="0" algn="l" rtl="0">
              <a:spcBef>
                <a:spcPts val="600"/>
              </a:spcBef>
              <a:spcAft>
                <a:spcPts val="0"/>
              </a:spcAft>
              <a:buNone/>
            </a:pPr>
            <a:r>
              <a:rPr lang="en"/>
              <a:t>Ready?</a:t>
            </a:r>
            <a:endParaRPr/>
          </a:p>
          <a:p>
            <a:pPr marL="0" lvl="0" indent="0" algn="l" rtl="0">
              <a:spcBef>
                <a:spcPts val="6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44" name="Google Shape;344;p5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Count backward from 100 by 7’s</a:t>
            </a:r>
            <a:endParaRPr/>
          </a:p>
          <a:p>
            <a:pPr marL="0" lvl="0" indent="0" algn="l" rtl="0">
              <a:spcBef>
                <a:spcPts val="600"/>
              </a:spcBef>
              <a:spcAft>
                <a:spcPts val="0"/>
              </a:spcAft>
              <a:buNone/>
            </a:pPr>
            <a:endParaRPr/>
          </a:p>
          <a:p>
            <a:pPr marL="0" lvl="0" indent="0" algn="l" rtl="0">
              <a:spcBef>
                <a:spcPts val="600"/>
              </a:spcBef>
              <a:spcAft>
                <a:spcPts val="0"/>
              </a:spcAft>
              <a:buNone/>
            </a:pPr>
            <a:r>
              <a:rPr lang="en"/>
              <a:t>Write down as many words as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50" name="Google Shape;350;p5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Check your answers</a:t>
            </a:r>
            <a:br>
              <a:rPr lang="en"/>
            </a:br>
            <a:endParaRPr/>
          </a:p>
          <a:p>
            <a:pPr marL="457200" lvl="0" indent="-342900" algn="l" rtl="0">
              <a:spcBef>
                <a:spcPts val="600"/>
              </a:spcBef>
              <a:spcAft>
                <a:spcPts val="0"/>
              </a:spcAft>
              <a:buSzPts val="1800"/>
              <a:buAutoNum type="arabicPeriod"/>
            </a:pPr>
            <a:r>
              <a:rPr lang="en"/>
              <a:t>Dig</a:t>
            </a:r>
            <a:endParaRPr/>
          </a:p>
          <a:p>
            <a:pPr marL="457200" lvl="0" indent="-342900" algn="l" rtl="0">
              <a:spcBef>
                <a:spcPts val="0"/>
              </a:spcBef>
              <a:spcAft>
                <a:spcPts val="0"/>
              </a:spcAft>
              <a:buSzPts val="1800"/>
              <a:buAutoNum type="arabicPeriod"/>
            </a:pPr>
            <a:r>
              <a:rPr lang="en"/>
              <a:t>Man</a:t>
            </a:r>
            <a:endParaRPr/>
          </a:p>
          <a:p>
            <a:pPr marL="457200" lvl="0" indent="-342900" algn="l" rtl="0">
              <a:spcBef>
                <a:spcPts val="0"/>
              </a:spcBef>
              <a:spcAft>
                <a:spcPts val="0"/>
              </a:spcAft>
              <a:buSzPts val="1800"/>
              <a:buAutoNum type="arabicPeriod"/>
            </a:pPr>
            <a:r>
              <a:rPr lang="en"/>
              <a:t>Boat</a:t>
            </a:r>
            <a:endParaRPr/>
          </a:p>
          <a:p>
            <a:pPr marL="457200" lvl="0" indent="-342900" algn="l" rtl="0">
              <a:spcBef>
                <a:spcPts val="0"/>
              </a:spcBef>
              <a:spcAft>
                <a:spcPts val="0"/>
              </a:spcAft>
              <a:buSzPts val="1800"/>
              <a:buAutoNum type="arabicPeriod"/>
            </a:pPr>
            <a:r>
              <a:rPr lang="en"/>
              <a:t>Tar</a:t>
            </a:r>
            <a:endParaRPr/>
          </a:p>
          <a:p>
            <a:pPr marL="457200" lvl="0" indent="-342900" algn="l" rtl="0">
              <a:spcBef>
                <a:spcPts val="0"/>
              </a:spcBef>
              <a:spcAft>
                <a:spcPts val="0"/>
              </a:spcAft>
              <a:buSzPts val="1800"/>
              <a:buAutoNum type="arabicPeriod"/>
            </a:pPr>
            <a:r>
              <a:rPr lang="en"/>
              <a:t>Cup</a:t>
            </a:r>
            <a:endParaRPr/>
          </a:p>
          <a:p>
            <a:pPr marL="0" lvl="0" indent="0" algn="l" rtl="0">
              <a:spcBef>
                <a:spcPts val="600"/>
              </a:spcBef>
              <a:spcAft>
                <a:spcPts val="0"/>
              </a:spcAft>
              <a:buClr>
                <a:schemeClr val="accent1"/>
              </a:buClr>
              <a:buSzPts val="2976"/>
              <a:buFont typeface="Noto Sans Symbols"/>
              <a:buNone/>
            </a:pPr>
            <a:endParaRPr/>
          </a:p>
          <a:p>
            <a:pPr marL="0" lvl="0" indent="0" algn="l" rtl="0">
              <a:spcBef>
                <a:spcPts val="600"/>
              </a:spcBef>
              <a:spcAft>
                <a:spcPts val="0"/>
              </a:spcAft>
              <a:buNone/>
            </a:pPr>
            <a:endParaRPr/>
          </a:p>
        </p:txBody>
      </p:sp>
      <p:sp>
        <p:nvSpPr>
          <p:cNvPr id="351" name="Google Shape;351;p5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Clr>
                <a:schemeClr val="accent1"/>
              </a:buClr>
              <a:buSzPts val="2976"/>
              <a:buFont typeface="Noto Sans Symbols"/>
              <a:buNone/>
            </a:pPr>
            <a:r>
              <a:rPr lang="en"/>
              <a:t>6. Mate</a:t>
            </a:r>
            <a:endParaRPr/>
          </a:p>
          <a:p>
            <a:pPr marL="0" lvl="0" indent="0" algn="l" rtl="0">
              <a:spcBef>
                <a:spcPts val="600"/>
              </a:spcBef>
              <a:spcAft>
                <a:spcPts val="0"/>
              </a:spcAft>
              <a:buClr>
                <a:schemeClr val="accent1"/>
              </a:buClr>
              <a:buSzPts val="2976"/>
              <a:buFont typeface="Noto Sans Symbols"/>
              <a:buNone/>
            </a:pPr>
            <a:r>
              <a:rPr lang="en"/>
              <a:t>7. Pine</a:t>
            </a:r>
            <a:endParaRPr/>
          </a:p>
          <a:p>
            <a:pPr marL="0" lvl="0" indent="0" algn="l" rtl="0">
              <a:spcBef>
                <a:spcPts val="600"/>
              </a:spcBef>
              <a:spcAft>
                <a:spcPts val="0"/>
              </a:spcAft>
              <a:buClr>
                <a:schemeClr val="accent1"/>
              </a:buClr>
              <a:buSzPts val="2976"/>
              <a:buFont typeface="Noto Sans Symbols"/>
              <a:buNone/>
            </a:pPr>
            <a:r>
              <a:rPr lang="en"/>
              <a:t>8. Lamb</a:t>
            </a:r>
            <a:endParaRPr/>
          </a:p>
          <a:p>
            <a:pPr marL="0" lvl="0" indent="0" algn="l" rtl="0">
              <a:spcBef>
                <a:spcPts val="600"/>
              </a:spcBef>
              <a:spcAft>
                <a:spcPts val="0"/>
              </a:spcAft>
              <a:buNone/>
            </a:pPr>
            <a:r>
              <a:rPr lang="en"/>
              <a:t>9. Key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357" name="Google Shape;357;p5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Which set was easier to remember?</a:t>
            </a:r>
            <a:endParaRPr/>
          </a:p>
          <a:p>
            <a:pPr marL="457200" lvl="0" indent="-419100" algn="l" rtl="0">
              <a:spcBef>
                <a:spcPts val="0"/>
              </a:spcBef>
              <a:spcAft>
                <a:spcPts val="0"/>
              </a:spcAft>
              <a:buSzPts val="3000"/>
              <a:buChar char="▷"/>
            </a:pPr>
            <a:r>
              <a:rPr lang="en"/>
              <a:t>Example of “Phonological Similarity Effect” (Conrad, 1964)</a:t>
            </a:r>
            <a:endParaRPr/>
          </a:p>
          <a:p>
            <a:pPr marL="0" lvl="0" indent="0" algn="l" rtl="0">
              <a:spcBef>
                <a:spcPts val="600"/>
              </a:spcBef>
              <a:spcAft>
                <a:spcPts val="0"/>
              </a:spcAft>
              <a:buClr>
                <a:schemeClr val="accent1"/>
              </a:buClr>
              <a:buSzPts val="1600"/>
              <a:buFont typeface="Noto Sans Symbols"/>
              <a:buNone/>
            </a:pPr>
            <a:endParaRPr/>
          </a:p>
          <a:p>
            <a:pPr marL="0" lvl="0" indent="0" algn="l" rtl="0">
              <a:spcBef>
                <a:spcPts val="600"/>
              </a:spcBef>
              <a:spcAft>
                <a:spcPts val="0"/>
              </a:spcAft>
              <a:buClr>
                <a:schemeClr val="accent1"/>
              </a:buClr>
              <a:buSzPts val="1600"/>
              <a:buFont typeface="Noto Sans Symbols"/>
              <a:buNone/>
            </a:pPr>
            <a:endParaRPr/>
          </a:p>
          <a:p>
            <a:pPr marL="0" lvl="0" indent="0" algn="l" rtl="0">
              <a:spcBef>
                <a:spcPts val="6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Visuospatial sketchpad</a:t>
            </a:r>
            <a:endParaRPr/>
          </a:p>
        </p:txBody>
      </p:sp>
      <p:pic>
        <p:nvPicPr>
          <p:cNvPr id="363" name="Google Shape;363;p58"/>
          <p:cNvPicPr preferRelativeResize="0"/>
          <p:nvPr/>
        </p:nvPicPr>
        <p:blipFill>
          <a:blip r:embed="rId3">
            <a:alphaModFix/>
          </a:blip>
          <a:stretch>
            <a:fillRect/>
          </a:stretch>
        </p:blipFill>
        <p:spPr>
          <a:xfrm>
            <a:off x="691450" y="1170213"/>
            <a:ext cx="6867096" cy="377531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a:p>
            <a:pPr marL="0" lvl="0" indent="0" algn="l" rtl="0">
              <a:spcBef>
                <a:spcPts val="0"/>
              </a:spcBef>
              <a:spcAft>
                <a:spcPts val="0"/>
              </a:spcAft>
              <a:buNone/>
            </a:pPr>
            <a:r>
              <a:rPr lang="en" sz="1800"/>
              <a:t>Baddeley’s revised model w/ episodic buffer</a:t>
            </a:r>
            <a:endParaRPr sz="1800"/>
          </a:p>
        </p:txBody>
      </p:sp>
      <p:sp>
        <p:nvSpPr>
          <p:cNvPr id="369" name="Google Shape;369;p5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Phonological loop</a:t>
            </a:r>
            <a:endParaRPr sz="1800"/>
          </a:p>
          <a:p>
            <a:pPr marL="914400" lvl="1" indent="-342900" algn="l" rtl="0">
              <a:spcBef>
                <a:spcPts val="0"/>
              </a:spcBef>
              <a:spcAft>
                <a:spcPts val="0"/>
              </a:spcAft>
              <a:buSzPts val="1800"/>
              <a:buChar char="○"/>
            </a:pPr>
            <a:r>
              <a:rPr lang="en" sz="1800"/>
              <a:t>Verbal/auditory information</a:t>
            </a:r>
            <a:endParaRPr sz="1800"/>
          </a:p>
          <a:p>
            <a:pPr marL="457200" lvl="0" indent="-342900" algn="l" rtl="0">
              <a:spcBef>
                <a:spcPts val="0"/>
              </a:spcBef>
              <a:spcAft>
                <a:spcPts val="0"/>
              </a:spcAft>
              <a:buSzPts val="1800"/>
              <a:buChar char="▷"/>
            </a:pPr>
            <a:r>
              <a:rPr lang="en" sz="1800"/>
              <a:t>Visuospatial sketch pad</a:t>
            </a:r>
            <a:endParaRPr sz="1800"/>
          </a:p>
          <a:p>
            <a:pPr marL="914400" lvl="1" indent="-342900" algn="l" rtl="0">
              <a:spcBef>
                <a:spcPts val="0"/>
              </a:spcBef>
              <a:spcAft>
                <a:spcPts val="0"/>
              </a:spcAft>
              <a:buSzPts val="1800"/>
              <a:buChar char="○"/>
            </a:pPr>
            <a:r>
              <a:rPr lang="en" sz="1800"/>
              <a:t>Visual and spatial information</a:t>
            </a:r>
            <a:endParaRPr sz="1800"/>
          </a:p>
          <a:p>
            <a:pPr marL="457200" lvl="0" indent="-342900" algn="l" rtl="0">
              <a:spcBef>
                <a:spcPts val="0"/>
              </a:spcBef>
              <a:spcAft>
                <a:spcPts val="0"/>
              </a:spcAft>
              <a:buSzPts val="1800"/>
              <a:buChar char="▷"/>
            </a:pPr>
            <a:r>
              <a:rPr lang="en" sz="1800"/>
              <a:t>Central executive</a:t>
            </a:r>
            <a:endParaRPr sz="1800"/>
          </a:p>
          <a:p>
            <a:pPr marL="914400" lvl="1" indent="-342900" algn="l" rtl="0">
              <a:spcBef>
                <a:spcPts val="0"/>
              </a:spcBef>
              <a:spcAft>
                <a:spcPts val="0"/>
              </a:spcAft>
              <a:buSzPts val="1800"/>
              <a:buChar char="○"/>
            </a:pPr>
            <a:r>
              <a:rPr lang="en" sz="1800"/>
              <a:t>Retrieves information from LTM and coordinates phonological loop and visuospatial sketch pad; not for storing information, but for managing its use in the other parts of working memory</a:t>
            </a:r>
            <a:endParaRPr sz="1800"/>
          </a:p>
          <a:p>
            <a:pPr marL="457200" lvl="0" indent="-342900" algn="l" rtl="0">
              <a:spcBef>
                <a:spcPts val="0"/>
              </a:spcBef>
              <a:spcAft>
                <a:spcPts val="0"/>
              </a:spcAft>
              <a:buSzPts val="1800"/>
              <a:buChar char="▷"/>
            </a:pPr>
            <a:r>
              <a:rPr lang="en" sz="1800"/>
              <a:t>Episodic buffer</a:t>
            </a:r>
            <a:endParaRPr sz="1800"/>
          </a:p>
          <a:p>
            <a:pPr marL="914400" lvl="1" indent="-342900" algn="l" rtl="0">
              <a:spcBef>
                <a:spcPts val="0"/>
              </a:spcBef>
              <a:spcAft>
                <a:spcPts val="0"/>
              </a:spcAft>
              <a:buSzPts val="1800"/>
              <a:buChar char="○"/>
            </a:pPr>
            <a:r>
              <a:rPr lang="en" sz="1800"/>
              <a:t>Can store information &amp; connects to LTM</a:t>
            </a:r>
            <a:endParaRPr sz="1800"/>
          </a:p>
          <a:p>
            <a:pPr marL="0" lvl="0" indent="0" algn="l" rtl="0">
              <a:spcBef>
                <a:spcPts val="600"/>
              </a:spcBef>
              <a:spcAft>
                <a:spcPts val="0"/>
              </a:spcAft>
              <a:buNone/>
            </a:pPr>
            <a:endParaRPr sz="1800"/>
          </a:p>
        </p:txBody>
      </p:sp>
      <p:pic>
        <p:nvPicPr>
          <p:cNvPr id="370" name="Google Shape;370;p59"/>
          <p:cNvPicPr preferRelativeResize="0"/>
          <p:nvPr/>
        </p:nvPicPr>
        <p:blipFill rotWithShape="1">
          <a:blip r:embed="rId3">
            <a:alphaModFix/>
          </a:blip>
          <a:srcRect b="22588"/>
          <a:stretch/>
        </p:blipFill>
        <p:spPr>
          <a:xfrm>
            <a:off x="5935950" y="724200"/>
            <a:ext cx="3044350" cy="1847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 Memory</a:t>
            </a:r>
            <a:endParaRPr/>
          </a:p>
        </p:txBody>
      </p:sp>
      <p:pic>
        <p:nvPicPr>
          <p:cNvPr id="4" name="Online Media 3" title="Chimp vs Human! | Memory Test | BBC Earth">
            <a:hlinkClick r:id="" action="ppaction://media"/>
            <a:extLst>
              <a:ext uri="{FF2B5EF4-FFF2-40B4-BE49-F238E27FC236}">
                <a16:creationId xmlns:a16="http://schemas.microsoft.com/office/drawing/2014/main" id="{6BE747C6-F161-42B6-A319-9946AA9B2295}"/>
              </a:ext>
            </a:extLst>
          </p:cNvPr>
          <p:cNvPicPr>
            <a:picLocks noRot="1" noChangeAspect="1"/>
          </p:cNvPicPr>
          <p:nvPr>
            <a:videoFile r:link="rId1"/>
          </p:nvPr>
        </p:nvPicPr>
        <p:blipFill>
          <a:blip r:embed="rId4"/>
          <a:stretch>
            <a:fillRect/>
          </a:stretch>
        </p:blipFill>
        <p:spPr>
          <a:xfrm>
            <a:off x="1524000" y="1249133"/>
            <a:ext cx="6096000" cy="342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Contacts with Media &amp; Authorship Details</a:t>
            </a:r>
            <a:endParaRPr sz="3000"/>
          </a:p>
        </p:txBody>
      </p:sp>
      <p:pic>
        <p:nvPicPr>
          <p:cNvPr id="116" name="Google Shape;116;p17"/>
          <p:cNvPicPr preferRelativeResize="0"/>
          <p:nvPr/>
        </p:nvPicPr>
        <p:blipFill>
          <a:blip r:embed="rId3">
            <a:alphaModFix/>
          </a:blip>
          <a:stretch>
            <a:fillRect/>
          </a:stretch>
        </p:blipFill>
        <p:spPr>
          <a:xfrm>
            <a:off x="603575" y="1192525"/>
            <a:ext cx="7042850" cy="2164025"/>
          </a:xfrm>
          <a:prstGeom prst="rect">
            <a:avLst/>
          </a:prstGeom>
          <a:noFill/>
          <a:ln>
            <a:noFill/>
          </a:ln>
        </p:spPr>
      </p:pic>
      <p:pic>
        <p:nvPicPr>
          <p:cNvPr id="117" name="Google Shape;117;p17"/>
          <p:cNvPicPr preferRelativeResize="0"/>
          <p:nvPr/>
        </p:nvPicPr>
        <p:blipFill>
          <a:blip r:embed="rId4">
            <a:alphaModFix/>
          </a:blip>
          <a:stretch>
            <a:fillRect/>
          </a:stretch>
        </p:blipFill>
        <p:spPr>
          <a:xfrm>
            <a:off x="1228602" y="3356550"/>
            <a:ext cx="5792800" cy="16393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Yin et al. (2019)</a:t>
            </a:r>
            <a:endParaRPr/>
          </a:p>
        </p:txBody>
      </p:sp>
      <p:pic>
        <p:nvPicPr>
          <p:cNvPr id="382" name="Google Shape;382;p61"/>
          <p:cNvPicPr preferRelativeResize="0"/>
          <p:nvPr/>
        </p:nvPicPr>
        <p:blipFill>
          <a:blip r:embed="rId3">
            <a:alphaModFix/>
          </a:blip>
          <a:stretch>
            <a:fillRect/>
          </a:stretch>
        </p:blipFill>
        <p:spPr>
          <a:xfrm>
            <a:off x="190350" y="1063388"/>
            <a:ext cx="5604437" cy="3775313"/>
          </a:xfrm>
          <a:prstGeom prst="rect">
            <a:avLst/>
          </a:prstGeom>
          <a:noFill/>
          <a:ln>
            <a:noFill/>
          </a:ln>
        </p:spPr>
      </p:pic>
      <p:pic>
        <p:nvPicPr>
          <p:cNvPr id="383" name="Google Shape;383;p61"/>
          <p:cNvPicPr preferRelativeResize="0"/>
          <p:nvPr/>
        </p:nvPicPr>
        <p:blipFill>
          <a:blip r:embed="rId4">
            <a:alphaModFix/>
          </a:blip>
          <a:stretch>
            <a:fillRect/>
          </a:stretch>
        </p:blipFill>
        <p:spPr>
          <a:xfrm>
            <a:off x="5947187" y="1580263"/>
            <a:ext cx="3044413" cy="274156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389" name="Google Shape;389;p6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are the three elements of Atkinson &amp; Shiffrin’s Modal Model of Memory?</a:t>
            </a:r>
            <a:endParaRPr sz="2400"/>
          </a:p>
          <a:p>
            <a:pPr marL="457200" lvl="0" indent="-381000" algn="l" rtl="0">
              <a:spcBef>
                <a:spcPts val="0"/>
              </a:spcBef>
              <a:spcAft>
                <a:spcPts val="0"/>
              </a:spcAft>
              <a:buSzPts val="2400"/>
              <a:buChar char="▷"/>
            </a:pPr>
            <a:r>
              <a:rPr lang="en" sz="2400"/>
              <a:t>What are the elements of Baddeley’s working memory model?</a:t>
            </a:r>
            <a:endParaRPr sz="2400"/>
          </a:p>
          <a:p>
            <a:pPr marL="457200" lvl="0" indent="-381000" algn="l" rtl="0">
              <a:spcBef>
                <a:spcPts val="0"/>
              </a:spcBef>
              <a:spcAft>
                <a:spcPts val="0"/>
              </a:spcAft>
              <a:buSzPts val="2400"/>
              <a:buChar char="▷"/>
            </a:pPr>
            <a:r>
              <a:rPr lang="en" sz="2400"/>
              <a:t>Why might we prefer the construct of “working memory” to the construct of “short-term memory” outlined by Atkinson &amp; Shiffrin?</a:t>
            </a:r>
            <a:endParaRPr sz="2400"/>
          </a:p>
          <a:p>
            <a:pPr marL="0" lvl="0" indent="0" algn="l" rtl="0">
              <a:spcBef>
                <a:spcPts val="600"/>
              </a:spcBef>
              <a:spcAft>
                <a:spcPts val="0"/>
              </a:spcAft>
              <a:buNone/>
            </a:pP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Brain Training</a:t>
            </a:r>
            <a:endParaRPr/>
          </a:p>
        </p:txBody>
      </p:sp>
      <p:sp>
        <p:nvSpPr>
          <p:cNvPr id="395" name="Google Shape;395;p6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Evaluate the claims proposed by brain training programs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a:t>
            </a:r>
            <a:endParaRPr/>
          </a:p>
        </p:txBody>
      </p:sp>
      <p:sp>
        <p:nvSpPr>
          <p:cNvPr id="401" name="Google Shape;401;p6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How many of you have heard the claim that ‘Brain training makes you smarter’ or some version of it? </a:t>
            </a:r>
            <a:endParaRPr/>
          </a:p>
          <a:p>
            <a:pPr marL="914400" lvl="1" indent="-381000" algn="l" rtl="0">
              <a:spcBef>
                <a:spcPts val="0"/>
              </a:spcBef>
              <a:spcAft>
                <a:spcPts val="0"/>
              </a:spcAft>
              <a:buSzPts val="2400"/>
              <a:buChar char="○"/>
            </a:pPr>
            <a:r>
              <a:rPr lang="en"/>
              <a:t>Where? What versions? </a:t>
            </a:r>
            <a:endParaRPr/>
          </a:p>
          <a:p>
            <a:pPr marL="914400" lvl="1" indent="-381000" algn="l" rtl="0">
              <a:spcBef>
                <a:spcPts val="0"/>
              </a:spcBef>
              <a:spcAft>
                <a:spcPts val="0"/>
              </a:spcAft>
              <a:buSzPts val="2400"/>
              <a:buChar char="○"/>
            </a:pPr>
            <a:r>
              <a:rPr lang="en"/>
              <a:t>Do you believe it? </a:t>
            </a:r>
            <a:endParaRPr/>
          </a:p>
          <a:p>
            <a:pPr marL="914400" lvl="1" indent="-381000" algn="l" rtl="0">
              <a:spcBef>
                <a:spcPts val="0"/>
              </a:spcBef>
              <a:spcAft>
                <a:spcPts val="0"/>
              </a:spcAft>
              <a:buSzPts val="2400"/>
              <a:buChar char="○"/>
            </a:pPr>
            <a:r>
              <a:rPr lang="en"/>
              <a:t>Do you think others would believe it? </a:t>
            </a:r>
            <a:endParaRPr/>
          </a:p>
          <a:p>
            <a:pPr marL="914400" lvl="1" indent="-381000" algn="l" rtl="0">
              <a:spcBef>
                <a:spcPts val="0"/>
              </a:spcBef>
              <a:spcAft>
                <a:spcPts val="0"/>
              </a:spcAft>
              <a:buSzPts val="2400"/>
              <a:buChar char="○"/>
            </a:pPr>
            <a:r>
              <a:rPr lang="en"/>
              <a:t>Why would someone believe it?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“Brain Training makes you smarter”</a:t>
            </a:r>
            <a:endParaRPr sz="3000"/>
          </a:p>
        </p:txBody>
      </p:sp>
      <p:sp>
        <p:nvSpPr>
          <p:cNvPr id="407" name="Google Shape;407;p65"/>
          <p:cNvSpPr txBox="1">
            <a:spLocks noGrp="1"/>
          </p:cNvSpPr>
          <p:nvPr>
            <p:ph type="body" idx="1"/>
          </p:nvPr>
        </p:nvSpPr>
        <p:spPr>
          <a:xfrm>
            <a:off x="893700" y="1373600"/>
            <a:ext cx="6780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a:t>What evidence supports the claim and how strong is that evidence?</a:t>
            </a:r>
            <a:endParaRPr sz="1800"/>
          </a:p>
          <a:p>
            <a:pPr marL="457200" lvl="0" indent="-342900" algn="l" rtl="0">
              <a:spcBef>
                <a:spcPts val="0"/>
              </a:spcBef>
              <a:spcAft>
                <a:spcPts val="0"/>
              </a:spcAft>
              <a:buSzPts val="1800"/>
              <a:buAutoNum type="arabicPeriod"/>
            </a:pPr>
            <a:r>
              <a:rPr lang="en" sz="1800"/>
              <a:t>Is there evidence that does not support the claim and how strong is the opposing evidence?</a:t>
            </a:r>
            <a:endParaRPr sz="1800"/>
          </a:p>
          <a:p>
            <a:pPr marL="457200" lvl="0" indent="-342900" algn="l" rtl="0">
              <a:spcBef>
                <a:spcPts val="0"/>
              </a:spcBef>
              <a:spcAft>
                <a:spcPts val="0"/>
              </a:spcAft>
              <a:buSzPts val="1800"/>
              <a:buAutoNum type="arabicPeriod"/>
            </a:pPr>
            <a:r>
              <a:rPr lang="en" sz="1800"/>
              <a:t>Do we need additional evidence before drawing conclusions about the claim, and if so, how could we collect it?</a:t>
            </a:r>
            <a:endParaRPr sz="1800"/>
          </a:p>
          <a:p>
            <a:pPr marL="457200" lvl="0" indent="-342900" algn="l" rtl="0">
              <a:spcBef>
                <a:spcPts val="0"/>
              </a:spcBef>
              <a:spcAft>
                <a:spcPts val="0"/>
              </a:spcAft>
              <a:buSzPts val="1800"/>
              <a:buAutoNum type="arabicPeriod"/>
            </a:pPr>
            <a:r>
              <a:rPr lang="en" sz="1800"/>
              <a:t>What conclusions are most reasonable given the evidence available so far?</a:t>
            </a:r>
            <a:endParaRPr sz="1800"/>
          </a:p>
          <a:p>
            <a:pPr marL="0" lvl="0" indent="0" algn="l" rtl="0">
              <a:spcBef>
                <a:spcPts val="600"/>
              </a:spcBef>
              <a:spcAft>
                <a:spcPts val="0"/>
              </a:spcAft>
              <a:buNone/>
            </a:pP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With the two handouts...</a:t>
            </a:r>
            <a:endParaRPr/>
          </a:p>
        </p:txBody>
      </p:sp>
      <p:sp>
        <p:nvSpPr>
          <p:cNvPr id="413" name="Google Shape;413;p6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You have both an article for &amp; against brain teaching, and each person has a different article in favor of brain training</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What is the actual claim being made? Does the site attempt to justify the claim? Does the site give evidence to support the claim? What types of evidence? How clearly is evidence related to the claim? Does the site provide a source for the evidence or a way of accessing the source?</a:t>
            </a:r>
            <a:endParaRPr sz="1800"/>
          </a:p>
          <a:p>
            <a:pPr marL="457200" lvl="0" indent="-342900" algn="l" rtl="0">
              <a:spcBef>
                <a:spcPts val="0"/>
              </a:spcBef>
              <a:spcAft>
                <a:spcPts val="0"/>
              </a:spcAft>
              <a:buSzPts val="1800"/>
              <a:buChar char="▷"/>
            </a:pPr>
            <a:r>
              <a:rPr lang="en" sz="1800"/>
              <a:t>Are the claims supported by the data? Why is it important that the research methodology relate directly to the claim being made?</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Pro</a:t>
            </a:r>
            <a:endParaRPr/>
          </a:p>
        </p:txBody>
      </p:sp>
      <p:sp>
        <p:nvSpPr>
          <p:cNvPr id="419" name="Google Shape;419;p6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Usually do not claim improvement in cognitive function, but rely on readers to infer use of product = you’ll improve</a:t>
            </a:r>
            <a:endParaRPr sz="1800"/>
          </a:p>
          <a:p>
            <a:pPr marL="457200" lvl="0" indent="-342900" algn="l" rtl="0">
              <a:spcBef>
                <a:spcPts val="0"/>
              </a:spcBef>
              <a:spcAft>
                <a:spcPts val="0"/>
              </a:spcAft>
              <a:buSzPts val="1800"/>
              <a:buChar char="▷"/>
            </a:pPr>
            <a:r>
              <a:rPr lang="en" sz="1800"/>
              <a:t>Evidence? Testimonials, researchers at XYZ (no source), lists of reported research (but you know to evaluate)</a:t>
            </a:r>
            <a:endParaRPr sz="1800"/>
          </a:p>
          <a:p>
            <a:pPr marL="914400" lvl="1" indent="-342900" algn="l" rtl="0">
              <a:spcBef>
                <a:spcPts val="0"/>
              </a:spcBef>
              <a:spcAft>
                <a:spcPts val="0"/>
              </a:spcAft>
              <a:buSzPts val="1800"/>
              <a:buChar char="○"/>
            </a:pPr>
            <a:r>
              <a:rPr lang="en" sz="1800"/>
              <a:t>Why does it matter?</a:t>
            </a:r>
            <a:endParaRPr sz="1800"/>
          </a:p>
          <a:p>
            <a:pPr marL="914400" lvl="1" indent="-342900" algn="l" rtl="0">
              <a:spcBef>
                <a:spcPts val="0"/>
              </a:spcBef>
              <a:spcAft>
                <a:spcPts val="0"/>
              </a:spcAft>
              <a:buSzPts val="1800"/>
              <a:buChar char="○"/>
            </a:pPr>
            <a:r>
              <a:rPr lang="en" sz="1800"/>
              <a:t>What types of evidence support what types of claims?</a:t>
            </a:r>
            <a:endParaRPr sz="1800"/>
          </a:p>
          <a:p>
            <a:pPr marL="914400" lvl="1" indent="-342900" algn="l" rtl="0">
              <a:spcBef>
                <a:spcPts val="0"/>
              </a:spcBef>
              <a:spcAft>
                <a:spcPts val="0"/>
              </a:spcAft>
              <a:buSzPts val="1800"/>
              <a:buChar char="○"/>
            </a:pPr>
            <a:r>
              <a:rPr lang="en" sz="1800"/>
              <a:t>How do you recognize the difference?</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Why do you think the FTC judged Lumosity’s claim as unjustified? What types of research would need to be done to make such claims?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Against</a:t>
            </a:r>
            <a:endParaRPr/>
          </a:p>
        </p:txBody>
      </p:sp>
      <p:sp>
        <p:nvSpPr>
          <p:cNvPr id="425" name="Google Shape;425;p68"/>
          <p:cNvSpPr txBox="1">
            <a:spLocks noGrp="1"/>
          </p:cNvSpPr>
          <p:nvPr>
            <p:ph type="body" idx="1"/>
          </p:nvPr>
        </p:nvSpPr>
        <p:spPr>
          <a:xfrm>
            <a:off x="893700" y="1373600"/>
            <a:ext cx="6956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Are the claims supported by the data? Why is it important that the research methodology relates directly to the specific claim made?</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Claims versus evidence</a:t>
            </a:r>
            <a:endParaRPr sz="1800"/>
          </a:p>
          <a:p>
            <a:pPr marL="914400" lvl="1" indent="-342900" algn="l" rtl="0">
              <a:spcBef>
                <a:spcPts val="0"/>
              </a:spcBef>
              <a:spcAft>
                <a:spcPts val="0"/>
              </a:spcAft>
              <a:buSzPts val="1800"/>
              <a:buChar char="○"/>
            </a:pPr>
            <a:r>
              <a:rPr lang="en" sz="1800"/>
              <a:t>Health claims must be backed by research that rules out alternative explanations; “active control groups”</a:t>
            </a:r>
            <a:endParaRPr sz="1800"/>
          </a:p>
          <a:p>
            <a:pPr marL="457200" lvl="0" indent="-342900" algn="l" rtl="0">
              <a:spcBef>
                <a:spcPts val="0"/>
              </a:spcBef>
              <a:spcAft>
                <a:spcPts val="0"/>
              </a:spcAft>
              <a:buSzPts val="1800"/>
              <a:buChar char="▷"/>
            </a:pPr>
            <a:r>
              <a:rPr lang="en" sz="1800"/>
              <a:t>The nature of scientific claims</a:t>
            </a:r>
            <a:endParaRPr sz="1800"/>
          </a:p>
          <a:p>
            <a:pPr marL="914400" lvl="1" indent="-342900" algn="l" rtl="0">
              <a:spcBef>
                <a:spcPts val="0"/>
              </a:spcBef>
              <a:spcAft>
                <a:spcPts val="0"/>
              </a:spcAft>
              <a:buSzPts val="1800"/>
              <a:buChar char="○"/>
            </a:pPr>
            <a:r>
              <a:rPr lang="en" sz="1800"/>
              <a:t>What is the importance of reviewing the body of evidence? Opportunity costs? Scientific consensus statement?</a:t>
            </a:r>
            <a:endParaRPr sz="1800"/>
          </a:p>
          <a:p>
            <a:pPr marL="457200" lvl="0" indent="-342900" algn="l" rtl="0">
              <a:spcBef>
                <a:spcPts val="0"/>
              </a:spcBef>
              <a:spcAft>
                <a:spcPts val="0"/>
              </a:spcAft>
              <a:buSzPts val="1800"/>
              <a:buChar char="▷"/>
            </a:pPr>
            <a:r>
              <a:rPr lang="en" sz="1800"/>
              <a:t>Intelligence</a:t>
            </a:r>
            <a:endParaRPr sz="1800"/>
          </a:p>
          <a:p>
            <a:pPr marL="914400" lvl="1" indent="-342900" algn="l" rtl="0">
              <a:spcBef>
                <a:spcPts val="0"/>
              </a:spcBef>
              <a:spcAft>
                <a:spcPts val="0"/>
              </a:spcAft>
              <a:buSzPts val="1800"/>
              <a:buChar char="○"/>
            </a:pPr>
            <a:r>
              <a:rPr lang="en" sz="1800"/>
              <a:t>Is intelligence “one thing”?</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In Sum</a:t>
            </a:r>
            <a:endParaRPr/>
          </a:p>
        </p:txBody>
      </p:sp>
      <p:sp>
        <p:nvSpPr>
          <p:cNvPr id="431" name="Google Shape;431;p6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What is the best conclusion you can draw?</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Evidence evaluation and why claims seem believable despite their providing weak evidence</a:t>
            </a:r>
            <a:endParaRPr sz="1800"/>
          </a:p>
          <a:p>
            <a:pPr marL="914400" lvl="1" indent="-342900" algn="l" rtl="0">
              <a:spcBef>
                <a:spcPts val="0"/>
              </a:spcBef>
              <a:spcAft>
                <a:spcPts val="0"/>
              </a:spcAft>
              <a:buSzPts val="1800"/>
              <a:buChar char="○"/>
            </a:pPr>
            <a:r>
              <a:rPr lang="en" sz="1800"/>
              <a:t>Trouble thinking critically; “cognitive misers”</a:t>
            </a:r>
            <a:endParaRPr sz="1800"/>
          </a:p>
          <a:p>
            <a:pPr marL="457200" lvl="0" indent="-342900" algn="l" rtl="0">
              <a:spcBef>
                <a:spcPts val="0"/>
              </a:spcBef>
              <a:spcAft>
                <a:spcPts val="0"/>
              </a:spcAft>
              <a:buSzPts val="1800"/>
              <a:buChar char="▷"/>
            </a:pPr>
            <a:r>
              <a:rPr lang="en" sz="1800"/>
              <a:t>The nature of intelligence</a:t>
            </a:r>
            <a:endParaRPr sz="1800"/>
          </a:p>
          <a:p>
            <a:pPr marL="914400" lvl="1" indent="-342900" algn="l" rtl="0">
              <a:spcBef>
                <a:spcPts val="0"/>
              </a:spcBef>
              <a:spcAft>
                <a:spcPts val="0"/>
              </a:spcAft>
              <a:buSzPts val="1800"/>
              <a:buChar char="○"/>
            </a:pPr>
            <a:r>
              <a:rPr lang="en" sz="1800"/>
              <a:t>Don’t want to get into different definitions, BUT you can improve on one task without it generalizing to another task (near vs. far transfer)</a:t>
            </a:r>
            <a:endParaRPr sz="1800"/>
          </a:p>
          <a:p>
            <a:pPr marL="457200" lvl="0" indent="-342900" algn="l" rtl="0">
              <a:spcBef>
                <a:spcPts val="0"/>
              </a:spcBef>
              <a:spcAft>
                <a:spcPts val="0"/>
              </a:spcAft>
              <a:buSzPts val="1800"/>
              <a:buChar char="▷"/>
            </a:pPr>
            <a:r>
              <a:rPr lang="en" sz="1800"/>
              <a:t>Learning &amp; Development</a:t>
            </a:r>
            <a:endParaRPr sz="1800"/>
          </a:p>
          <a:p>
            <a:pPr marL="914400" lvl="1" indent="-342900" algn="l" rtl="0">
              <a:spcBef>
                <a:spcPts val="0"/>
              </a:spcBef>
              <a:spcAft>
                <a:spcPts val="0"/>
              </a:spcAft>
              <a:buSzPts val="1800"/>
              <a:buChar char="○"/>
            </a:pPr>
            <a:r>
              <a:rPr lang="en" sz="1800"/>
              <a:t>Lifetime of engagement is good</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Kable et al. (2017)</a:t>
            </a:r>
            <a:endParaRPr/>
          </a:p>
        </p:txBody>
      </p:sp>
      <p:pic>
        <p:nvPicPr>
          <p:cNvPr id="437" name="Google Shape;437;p70"/>
          <p:cNvPicPr preferRelativeResize="0"/>
          <p:nvPr/>
        </p:nvPicPr>
        <p:blipFill>
          <a:blip r:embed="rId3">
            <a:alphaModFix/>
          </a:blip>
          <a:stretch>
            <a:fillRect/>
          </a:stretch>
        </p:blipFill>
        <p:spPr>
          <a:xfrm>
            <a:off x="395150" y="1193038"/>
            <a:ext cx="5089873" cy="3775313"/>
          </a:xfrm>
          <a:prstGeom prst="rect">
            <a:avLst/>
          </a:prstGeom>
          <a:noFill/>
          <a:ln>
            <a:noFill/>
          </a:ln>
        </p:spPr>
      </p:pic>
      <p:sp>
        <p:nvSpPr>
          <p:cNvPr id="438" name="Google Shape;438;p70"/>
          <p:cNvSpPr txBox="1"/>
          <p:nvPr/>
        </p:nvSpPr>
        <p:spPr>
          <a:xfrm>
            <a:off x="5969000" y="1487775"/>
            <a:ext cx="3026700" cy="20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https://www.lumosity.com/en/brain-games/</a:t>
            </a:r>
            <a:endParaRPr sz="1100" u="sng">
              <a:solidFill>
                <a:schemeClr val="hlink"/>
              </a:solidFill>
            </a:endParaRPr>
          </a:p>
          <a:p>
            <a:pPr marL="0" lvl="0" indent="0" algn="l" rtl="0">
              <a:spcBef>
                <a:spcPts val="0"/>
              </a:spcBef>
              <a:spcAft>
                <a:spcPts val="0"/>
              </a:spcAft>
              <a:buNone/>
            </a:pPr>
            <a:r>
              <a:rPr lang="en" sz="1100" u="sng">
                <a:solidFill>
                  <a:schemeClr val="hlink"/>
                </a:solidFill>
                <a:hlinkClick r:id="rId5"/>
              </a:rPr>
              <a:t>https://www.lumosity.com/en/brain-games/memory-matrix/</a:t>
            </a:r>
            <a:r>
              <a:rPr lang="en" sz="1100" u="sng">
                <a:solidFill>
                  <a:schemeClr val="hlink"/>
                </a:solidFill>
              </a:rPr>
              <a:t> </a:t>
            </a:r>
            <a:endParaRPr sz="1100" u="sng">
              <a:solidFill>
                <a:schemeClr val="hlink"/>
              </a:solidFill>
            </a:endParaRPr>
          </a:p>
          <a:p>
            <a:pPr marL="0" lvl="0" indent="0" algn="l" rtl="0">
              <a:spcBef>
                <a:spcPts val="0"/>
              </a:spcBef>
              <a:spcAft>
                <a:spcPts val="0"/>
              </a:spcAft>
              <a:buNone/>
            </a:pPr>
            <a:endParaRPr sz="1100" u="sng">
              <a:solidFill>
                <a:schemeClr val="hlink"/>
              </a:solidFill>
            </a:endParaRPr>
          </a:p>
          <a:p>
            <a:pPr marL="0" lvl="0" indent="0" algn="l" rtl="0">
              <a:spcBef>
                <a:spcPts val="0"/>
              </a:spcBef>
              <a:spcAft>
                <a:spcPts val="0"/>
              </a:spcAft>
              <a:buNone/>
            </a:pPr>
            <a:r>
              <a:rPr lang="en" sz="1100" u="sng">
                <a:solidFill>
                  <a:schemeClr val="hlink"/>
                </a:solidFill>
                <a:hlinkClick r:id="rId6"/>
              </a:rPr>
              <a:t>http://drexelgames.com/</a:t>
            </a:r>
            <a:r>
              <a:rPr lang="en" sz="1100" u="sng">
                <a:solidFill>
                  <a:schemeClr val="hlink"/>
                </a:solidFill>
              </a:rPr>
              <a:t> </a:t>
            </a:r>
            <a:endParaRPr sz="1100" u="sng">
              <a:solidFill>
                <a:schemeClr val="hlink"/>
              </a:solidFill>
            </a:endParaRPr>
          </a:p>
        </p:txBody>
      </p:sp>
      <p:pic>
        <p:nvPicPr>
          <p:cNvPr id="439" name="Google Shape;439;p70"/>
          <p:cNvPicPr preferRelativeResize="0"/>
          <p:nvPr/>
        </p:nvPicPr>
        <p:blipFill>
          <a:blip r:embed="rId7">
            <a:alphaModFix/>
          </a:blip>
          <a:stretch>
            <a:fillRect/>
          </a:stretch>
        </p:blipFill>
        <p:spPr>
          <a:xfrm>
            <a:off x="5796373" y="2659600"/>
            <a:ext cx="3147275" cy="168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Science Communication Pitches</a:t>
            </a:r>
            <a:endParaRPr sz="3000"/>
          </a:p>
        </p:txBody>
      </p:sp>
      <p:sp>
        <p:nvSpPr>
          <p:cNvPr id="123" name="Google Shape;123;p18"/>
          <p:cNvSpPr txBox="1">
            <a:spLocks noGrp="1"/>
          </p:cNvSpPr>
          <p:nvPr>
            <p:ph type="body" idx="1"/>
          </p:nvPr>
        </p:nvSpPr>
        <p:spPr>
          <a:xfrm>
            <a:off x="893700" y="1373588"/>
            <a:ext cx="6780088"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First, you’ll pair off into groups of 2 (one group of 3-- unless one of y’all wants to practice with me)</a:t>
            </a:r>
            <a:endParaRPr sz="1800" dirty="0"/>
          </a:p>
          <a:p>
            <a:pPr marL="457200" lvl="0" indent="-342900" algn="l" rtl="0">
              <a:spcBef>
                <a:spcPts val="0"/>
              </a:spcBef>
              <a:spcAft>
                <a:spcPts val="0"/>
              </a:spcAft>
              <a:buSzPts val="1800"/>
              <a:buChar char="▷"/>
            </a:pPr>
            <a:r>
              <a:rPr lang="en" sz="1800" dirty="0"/>
              <a:t>For the first round of SciComm pitch practice, you’re going to just practice the pitch that you wrote up for me:</a:t>
            </a:r>
            <a:endParaRPr sz="1800" dirty="0"/>
          </a:p>
          <a:p>
            <a:pPr marL="914400" lvl="1" indent="-342900" algn="l" rtl="0">
              <a:spcBef>
                <a:spcPts val="0"/>
              </a:spcBef>
              <a:spcAft>
                <a:spcPts val="0"/>
              </a:spcAft>
              <a:buSzPts val="1800"/>
              <a:buChar char="○"/>
            </a:pPr>
            <a:r>
              <a:rPr lang="en" sz="1800" dirty="0"/>
              <a:t>Average (</a:t>
            </a:r>
            <a:r>
              <a:rPr lang="en-US" sz="1800" dirty="0"/>
              <a:t>Smart)</a:t>
            </a:r>
            <a:r>
              <a:rPr lang="en" sz="1800" dirty="0"/>
              <a:t> American w/ ~8th grade </a:t>
            </a:r>
            <a:r>
              <a:rPr lang="en-US" sz="1800" dirty="0"/>
              <a:t>science</a:t>
            </a:r>
            <a:r>
              <a:rPr lang="en" sz="1800" dirty="0"/>
              <a:t> jargon</a:t>
            </a:r>
            <a:endParaRPr sz="1800" dirty="0"/>
          </a:p>
          <a:p>
            <a:pPr marL="914400" lvl="1" indent="-342900" algn="l" rtl="0">
              <a:spcBef>
                <a:spcPts val="0"/>
              </a:spcBef>
              <a:spcAft>
                <a:spcPts val="0"/>
              </a:spcAft>
              <a:buSzPts val="1800"/>
              <a:buChar char="○"/>
            </a:pPr>
            <a:r>
              <a:rPr lang="en" sz="1800" dirty="0"/>
              <a:t>Feel free to interrupt each other, too. Although we assume pitches are “pitches,” in all likelihood, our audience is not that passive</a:t>
            </a:r>
            <a:endParaRPr sz="1800" dirty="0"/>
          </a:p>
          <a:p>
            <a:pPr marL="914400" lvl="1" indent="-342900" algn="l" rtl="0">
              <a:spcBef>
                <a:spcPts val="0"/>
              </a:spcBef>
              <a:spcAft>
                <a:spcPts val="0"/>
              </a:spcAft>
              <a:buSzPts val="1800"/>
              <a:buChar char="○"/>
            </a:pPr>
            <a:r>
              <a:rPr lang="en" sz="1800" dirty="0"/>
              <a:t>Both of you get practice; take ~4 min per person</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After that… we’ll switch over to some other types of audience. </a:t>
            </a:r>
            <a:endParaRPr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1"/>
          <p:cNvSpPr txBox="1">
            <a:spLocks noGrp="1"/>
          </p:cNvSpPr>
          <p:nvPr>
            <p:ph type="title"/>
          </p:nvPr>
        </p:nvSpPr>
        <p:spPr>
          <a:xfrm>
            <a:off x="205575" y="121010"/>
            <a:ext cx="2352900" cy="151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Kable et al. (2017)</a:t>
            </a:r>
            <a:endParaRPr/>
          </a:p>
        </p:txBody>
      </p:sp>
      <p:pic>
        <p:nvPicPr>
          <p:cNvPr id="445" name="Google Shape;445;p71"/>
          <p:cNvPicPr preferRelativeResize="0"/>
          <p:nvPr/>
        </p:nvPicPr>
        <p:blipFill>
          <a:blip r:embed="rId3">
            <a:alphaModFix/>
          </a:blip>
          <a:stretch>
            <a:fillRect/>
          </a:stretch>
        </p:blipFill>
        <p:spPr>
          <a:xfrm>
            <a:off x="2638425" y="121813"/>
            <a:ext cx="6353175" cy="2400300"/>
          </a:xfrm>
          <a:prstGeom prst="rect">
            <a:avLst/>
          </a:prstGeom>
          <a:noFill/>
          <a:ln>
            <a:noFill/>
          </a:ln>
        </p:spPr>
      </p:pic>
      <p:pic>
        <p:nvPicPr>
          <p:cNvPr id="446" name="Google Shape;446;p71"/>
          <p:cNvPicPr preferRelativeResize="0"/>
          <p:nvPr/>
        </p:nvPicPr>
        <p:blipFill>
          <a:blip r:embed="rId4">
            <a:alphaModFix/>
          </a:blip>
          <a:stretch>
            <a:fillRect/>
          </a:stretch>
        </p:blipFill>
        <p:spPr>
          <a:xfrm>
            <a:off x="1213850" y="1930432"/>
            <a:ext cx="3622374" cy="2921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Et Voila</a:t>
            </a:r>
            <a:endParaRPr/>
          </a:p>
        </p:txBody>
      </p:sp>
      <p:sp>
        <p:nvSpPr>
          <p:cNvPr id="452" name="Google Shape;452;p7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Today &amp; Tomorrow’s goals</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58" name="Google Shape;458;p73"/>
          <p:cNvSpPr txBox="1">
            <a:spLocks noGrp="1"/>
          </p:cNvSpPr>
          <p:nvPr>
            <p:ph type="body" idx="1"/>
          </p:nvPr>
        </p:nvSpPr>
        <p:spPr>
          <a:xfrm>
            <a:off x="893700" y="1373600"/>
            <a:ext cx="7808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In class practice of your written SciComm pitches to a partner</a:t>
            </a:r>
            <a:endParaRPr sz="1400"/>
          </a:p>
          <a:p>
            <a:pPr marL="914400" lvl="1" indent="-317500" algn="l" rtl="0">
              <a:spcBef>
                <a:spcPts val="0"/>
              </a:spcBef>
              <a:spcAft>
                <a:spcPts val="0"/>
              </a:spcAft>
              <a:buSzPts val="1400"/>
              <a:buChar char="○"/>
            </a:pPr>
            <a:r>
              <a:rPr lang="en" sz="1400"/>
              <a:t>Discuss what Duong article meant in terms of science journalism - https://www.eurekalert.org/</a:t>
            </a:r>
            <a:endParaRPr sz="1400"/>
          </a:p>
          <a:p>
            <a:pPr marL="914400" lvl="1" indent="-317500" algn="l" rtl="0">
              <a:spcBef>
                <a:spcPts val="0"/>
              </a:spcBef>
              <a:spcAft>
                <a:spcPts val="0"/>
              </a:spcAft>
              <a:buSzPts val="1400"/>
              <a:buChar char="○"/>
            </a:pPr>
            <a:r>
              <a:rPr lang="en" sz="1400"/>
              <a:t>Towards the end of class, can discuss how research on working memory applies to science writing (e.g., sentence construction)</a:t>
            </a:r>
            <a:endParaRPr sz="1400"/>
          </a:p>
          <a:p>
            <a:pPr marL="457200" lvl="0" indent="-317500" algn="l" rtl="0">
              <a:spcBef>
                <a:spcPts val="0"/>
              </a:spcBef>
              <a:spcAft>
                <a:spcPts val="0"/>
              </a:spcAft>
              <a:buSzPts val="1400"/>
              <a:buAutoNum type="arabicPeriod"/>
            </a:pPr>
            <a:r>
              <a:rPr lang="en" sz="1400" b="1"/>
              <a:t>LO2: Describe the basic fundamental principles of working memory &amp; why cognitive training does not work</a:t>
            </a:r>
            <a:endParaRPr sz="1400" b="1"/>
          </a:p>
          <a:p>
            <a:pPr marL="914400" lvl="1" indent="-317500" algn="l" rtl="0">
              <a:spcBef>
                <a:spcPts val="0"/>
              </a:spcBef>
              <a:spcAft>
                <a:spcPts val="0"/>
              </a:spcAft>
              <a:buSzPts val="1400"/>
              <a:buChar char="○"/>
            </a:pPr>
            <a:r>
              <a:rPr lang="en" sz="1400"/>
              <a:t>Discussion of Goldstein, Chpt 5, possibly some from Purves et al., and historical perspectives on short-term &amp; working memory (contextualize background for articles)</a:t>
            </a:r>
            <a:endParaRPr sz="1400"/>
          </a:p>
          <a:p>
            <a:pPr marL="914400" lvl="1" indent="-317500" algn="l" rtl="0">
              <a:spcBef>
                <a:spcPts val="0"/>
              </a:spcBef>
              <a:spcAft>
                <a:spcPts val="0"/>
              </a:spcAft>
              <a:buSzPts val="1400"/>
              <a:buChar char="○"/>
            </a:pPr>
            <a:r>
              <a:rPr lang="en" sz="1400"/>
              <a:t>Recall what we learned on attention last week &amp; its relation to working memory</a:t>
            </a:r>
            <a:endParaRPr sz="1400" u="sng">
              <a:solidFill>
                <a:schemeClr val="hlink"/>
              </a:solidFill>
              <a:hlinkClick r:id="rId3"/>
            </a:endParaRPr>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Compare and contrast the evidence for &amp; against working memory training &amp; how science communicators cover this topic</a:t>
            </a:r>
            <a:endParaRPr sz="1400"/>
          </a:p>
          <a:p>
            <a:pPr marL="914400" lvl="1" indent="-317500" algn="l" rtl="0">
              <a:spcBef>
                <a:spcPts val="0"/>
              </a:spcBef>
              <a:spcAft>
                <a:spcPts val="0"/>
              </a:spcAft>
              <a:buSzPts val="1400"/>
              <a:buChar char="○"/>
            </a:pPr>
            <a:r>
              <a:rPr lang="en" sz="1400"/>
              <a:t>Critically discuss the academic journal articles: what does this mean for society?</a:t>
            </a:r>
            <a:endParaRPr sz="1400"/>
          </a:p>
          <a:p>
            <a:pPr marL="0" lvl="0" indent="0" algn="l" rtl="0">
              <a:spcBef>
                <a:spcPts val="600"/>
              </a:spcBef>
              <a:spcAft>
                <a:spcPts val="0"/>
              </a:spcAft>
              <a:buNone/>
            </a:pP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464" name="Google Shape;464;p74"/>
          <p:cNvSpPr txBox="1">
            <a:spLocks noGrp="1"/>
          </p:cNvSpPr>
          <p:nvPr>
            <p:ph type="body" idx="1"/>
          </p:nvPr>
        </p:nvSpPr>
        <p:spPr>
          <a:xfrm>
            <a:off x="893700" y="1373600"/>
            <a:ext cx="7327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Readings:</a:t>
            </a:r>
            <a:endParaRPr/>
          </a:p>
          <a:p>
            <a:pPr marL="457200" lvl="0" indent="-419100" algn="l" rtl="0">
              <a:spcBef>
                <a:spcPts val="600"/>
              </a:spcBef>
              <a:spcAft>
                <a:spcPts val="0"/>
              </a:spcAft>
              <a:buSzPts val="3000"/>
              <a:buChar char="▷"/>
            </a:pPr>
            <a:r>
              <a:rPr lang="en"/>
              <a:t>Uitvlugt &amp; Healey (2019)</a:t>
            </a:r>
            <a:endParaRPr/>
          </a:p>
          <a:p>
            <a:pPr marL="457200" lvl="0" indent="-419100" algn="l" rtl="0">
              <a:spcBef>
                <a:spcPts val="0"/>
              </a:spcBef>
              <a:spcAft>
                <a:spcPts val="0"/>
              </a:spcAft>
              <a:buSzPts val="3000"/>
              <a:buChar char="▷"/>
            </a:pPr>
            <a:r>
              <a:rPr lang="en"/>
              <a:t>Ben-Yakov &amp; Henson (2018)</a:t>
            </a:r>
            <a:endParaRPr/>
          </a:p>
          <a:p>
            <a:pPr marL="457200" lvl="0" indent="-419100" algn="l" rtl="0">
              <a:spcBef>
                <a:spcPts val="0"/>
              </a:spcBef>
              <a:spcAft>
                <a:spcPts val="0"/>
              </a:spcAft>
              <a:buSzPts val="3000"/>
              <a:buChar char="▷"/>
            </a:pPr>
            <a:r>
              <a:rPr lang="en"/>
              <a:t>Williams et al. (2019) (science summary / commentary on Ben-Yakov)</a:t>
            </a:r>
            <a:endParaRPr/>
          </a:p>
          <a:p>
            <a:pPr marL="457200" lvl="0" indent="-419100" algn="l" rtl="0">
              <a:spcBef>
                <a:spcPts val="0"/>
              </a:spcBef>
              <a:spcAft>
                <a:spcPts val="0"/>
              </a:spcAft>
              <a:buSzPts val="3000"/>
              <a:buChar char="▷"/>
            </a:pPr>
            <a:r>
              <a:rPr lang="en"/>
              <a:t>Shute (2014) - on another article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470" name="Google Shape;470;p75"/>
          <p:cNvSpPr txBox="1">
            <a:spLocks noGrp="1"/>
          </p:cNvSpPr>
          <p:nvPr>
            <p:ph type="body" idx="1"/>
          </p:nvPr>
        </p:nvSpPr>
        <p:spPr>
          <a:xfrm>
            <a:off x="403275" y="1373600"/>
            <a:ext cx="8228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https://tinyurl.com/PSY102MinutePaperMay29</a:t>
            </a:r>
            <a:r>
              <a:rPr lang="en"/>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476" name="Google Shape;476;p7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7"/>
          <p:cNvSpPr txBox="1">
            <a:spLocks noGrp="1"/>
          </p:cNvSpPr>
          <p:nvPr>
            <p:ph type="body" idx="1"/>
          </p:nvPr>
        </p:nvSpPr>
        <p:spPr>
          <a:xfrm>
            <a:off x="893700" y="611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Sperling's delayed partial report procedure provided evidence that</a:t>
            </a:r>
            <a:endParaRPr sz="2400"/>
          </a:p>
          <a:p>
            <a:pPr marL="457200" lvl="0" indent="-381000" algn="l" rtl="0">
              <a:spcBef>
                <a:spcPts val="600"/>
              </a:spcBef>
              <a:spcAft>
                <a:spcPts val="0"/>
              </a:spcAft>
              <a:buSzPts val="2400"/>
              <a:buChar char="▷"/>
            </a:pPr>
            <a:r>
              <a:rPr lang="en" sz="2400"/>
              <a:t>STM &amp; LTM are independent components of memory</a:t>
            </a:r>
            <a:endParaRPr sz="2400"/>
          </a:p>
          <a:p>
            <a:pPr marL="457200" lvl="0" indent="-381000" algn="l" rtl="0">
              <a:spcBef>
                <a:spcPts val="0"/>
              </a:spcBef>
              <a:spcAft>
                <a:spcPts val="0"/>
              </a:spcAft>
              <a:buSzPts val="2400"/>
              <a:buChar char="▷"/>
            </a:pPr>
            <a:r>
              <a:rPr lang="en" sz="2400"/>
              <a:t>Information in sensory memory fades within 1 or 2 seconds</a:t>
            </a:r>
            <a:endParaRPr sz="2400"/>
          </a:p>
          <a:p>
            <a:pPr marL="457200" lvl="0" indent="-381000" algn="l" rtl="0">
              <a:spcBef>
                <a:spcPts val="0"/>
              </a:spcBef>
              <a:spcAft>
                <a:spcPts val="0"/>
              </a:spcAft>
              <a:buSzPts val="2400"/>
              <a:buChar char="▷"/>
            </a:pPr>
            <a:r>
              <a:rPr lang="en" sz="2400"/>
              <a:t>Information in STM must be rehearsed to transfer into LTM</a:t>
            </a:r>
            <a:endParaRPr sz="2400"/>
          </a:p>
          <a:p>
            <a:pPr marL="457200" lvl="0" indent="-381000" algn="l" rtl="0">
              <a:spcBef>
                <a:spcPts val="0"/>
              </a:spcBef>
              <a:spcAft>
                <a:spcPts val="0"/>
              </a:spcAft>
              <a:buSzPts val="2400"/>
              <a:buChar char="▷"/>
            </a:pPr>
            <a:r>
              <a:rPr lang="en" sz="2400"/>
              <a:t>STM has a limited capacity</a:t>
            </a: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8"/>
          <p:cNvSpPr txBox="1">
            <a:spLocks noGrp="1"/>
          </p:cNvSpPr>
          <p:nvPr>
            <p:ph type="body" idx="1"/>
          </p:nvPr>
        </p:nvSpPr>
        <p:spPr>
          <a:xfrm>
            <a:off x="893700" y="1543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Jill's friends tell her they think she has a really good memory. She finds this interesting so she decides to purposefully test her memory. Jill receives a list of to-do tasks each day at work. Usually, she checks off each item as the day progresses, but this week, she is determined to memorize the to-do lists. On Monday, Jill is proud to find that she remembers 95 percent of the tasks without referring to the list. On Tuesday, her memory drops to 80 percent, and by Thursday, she is dismayed to see her performance has declined to 20 percent. Jill's memory is declining over the course of the week because other information she encounters is “competing” with that which she memorized on Monday. This process is called</a:t>
            </a:r>
            <a:endParaRPr sz="1800"/>
          </a:p>
          <a:p>
            <a:pPr marL="457200" lvl="0" indent="-342900" algn="l" rtl="0">
              <a:spcBef>
                <a:spcPts val="600"/>
              </a:spcBef>
              <a:spcAft>
                <a:spcPts val="0"/>
              </a:spcAft>
              <a:buSzPts val="1800"/>
              <a:buChar char="▷"/>
            </a:pPr>
            <a:r>
              <a:rPr lang="en" sz="1800"/>
              <a:t>Anterograde amnesia</a:t>
            </a:r>
            <a:endParaRPr sz="1800"/>
          </a:p>
          <a:p>
            <a:pPr marL="457200" lvl="0" indent="-342900" algn="l" rtl="0">
              <a:spcBef>
                <a:spcPts val="0"/>
              </a:spcBef>
              <a:spcAft>
                <a:spcPts val="0"/>
              </a:spcAft>
              <a:buSzPts val="1800"/>
              <a:buChar char="▷"/>
            </a:pPr>
            <a:r>
              <a:rPr lang="en" sz="1800"/>
              <a:t>Episodic buffering</a:t>
            </a:r>
            <a:endParaRPr sz="1800"/>
          </a:p>
          <a:p>
            <a:pPr marL="457200" lvl="0" indent="-342900" algn="l" rtl="0">
              <a:spcBef>
                <a:spcPts val="0"/>
              </a:spcBef>
              <a:spcAft>
                <a:spcPts val="0"/>
              </a:spcAft>
              <a:buSzPts val="1800"/>
              <a:buChar char="▷"/>
            </a:pPr>
            <a:r>
              <a:rPr lang="en" sz="1800"/>
              <a:t>Chunking</a:t>
            </a:r>
            <a:endParaRPr sz="1800"/>
          </a:p>
          <a:p>
            <a:pPr marL="457200" lvl="0" indent="-342900" algn="l" rtl="0">
              <a:spcBef>
                <a:spcPts val="0"/>
              </a:spcBef>
              <a:spcAft>
                <a:spcPts val="0"/>
              </a:spcAft>
              <a:buSzPts val="1800"/>
              <a:buChar char="▷"/>
            </a:pPr>
            <a:r>
              <a:rPr lang="en" sz="1800"/>
              <a:t>Proactive Interference</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9"/>
          <p:cNvSpPr txBox="1">
            <a:spLocks noGrp="1"/>
          </p:cNvSpPr>
          <p:nvPr>
            <p:ph type="body" idx="1"/>
          </p:nvPr>
        </p:nvSpPr>
        <p:spPr>
          <a:xfrm>
            <a:off x="893700" y="1543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primary effect of chunking is to</a:t>
            </a:r>
            <a:endParaRPr sz="1800"/>
          </a:p>
          <a:p>
            <a:pPr marL="457200" lvl="0" indent="-342900" algn="l" rtl="0">
              <a:spcBef>
                <a:spcPts val="600"/>
              </a:spcBef>
              <a:spcAft>
                <a:spcPts val="0"/>
              </a:spcAft>
              <a:buSzPts val="1800"/>
              <a:buChar char="▷"/>
            </a:pPr>
            <a:r>
              <a:rPr lang="en" sz="1800"/>
              <a:t>Maximize the recency effect</a:t>
            </a:r>
            <a:endParaRPr sz="1800"/>
          </a:p>
          <a:p>
            <a:pPr marL="457200" lvl="0" indent="-342900" algn="l" rtl="0">
              <a:spcBef>
                <a:spcPts val="0"/>
              </a:spcBef>
              <a:spcAft>
                <a:spcPts val="0"/>
              </a:spcAft>
              <a:buSzPts val="1800"/>
              <a:buChar char="▷"/>
            </a:pPr>
            <a:r>
              <a:rPr lang="en" sz="1800"/>
              <a:t>Increase memory for items by grouping them together based on sound</a:t>
            </a:r>
            <a:endParaRPr sz="1800"/>
          </a:p>
          <a:p>
            <a:pPr marL="457200" lvl="0" indent="-342900" algn="l" rtl="0">
              <a:spcBef>
                <a:spcPts val="0"/>
              </a:spcBef>
              <a:spcAft>
                <a:spcPts val="0"/>
              </a:spcAft>
              <a:buSzPts val="1800"/>
              <a:buChar char="▷"/>
            </a:pPr>
            <a:r>
              <a:rPr lang="en" sz="1800"/>
              <a:t>Develop a visual code to supplement a phonological code for the information</a:t>
            </a:r>
            <a:endParaRPr sz="1800"/>
          </a:p>
          <a:p>
            <a:pPr marL="457200" lvl="0" indent="-342900" algn="l" rtl="0">
              <a:spcBef>
                <a:spcPts val="0"/>
              </a:spcBef>
              <a:spcAft>
                <a:spcPts val="0"/>
              </a:spcAft>
              <a:buSzPts val="1800"/>
              <a:buChar char="▷"/>
            </a:pPr>
            <a:r>
              <a:rPr lang="en" sz="1800"/>
              <a:t>Increase the efficiency of short-term memory</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0"/>
          <p:cNvSpPr txBox="1">
            <a:spLocks noGrp="1"/>
          </p:cNvSpPr>
          <p:nvPr>
            <p:ph type="body" idx="1"/>
          </p:nvPr>
        </p:nvSpPr>
        <p:spPr>
          <a:xfrm>
            <a:off x="893700" y="1543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Lamar has just gotten a new job and is attending a company party where he will meet his colleagues for the first time. His boss escorts him around to small groups to introduce him. At the first group, Lamar meets four people and is told only their first names. The same thing happens with a second group and a third group. At the fourth group, Lamar is told their names and that one of the women in the group is the company accountant. A little while later, Lamar realizes that while remembers the names of the people in the fourth group, he can no longer recall the names of anyone he met earlier in the party. Lamar's experience demonstrates</a:t>
            </a:r>
            <a:endParaRPr sz="1800"/>
          </a:p>
          <a:p>
            <a:pPr marL="457200" lvl="0" indent="-342900" algn="l" rtl="0">
              <a:spcBef>
                <a:spcPts val="600"/>
              </a:spcBef>
              <a:spcAft>
                <a:spcPts val="0"/>
              </a:spcAft>
              <a:buSzPts val="1800"/>
              <a:buChar char="▷"/>
            </a:pPr>
            <a:r>
              <a:rPr lang="en" sz="1800"/>
              <a:t>The phonological similarity effect</a:t>
            </a:r>
            <a:endParaRPr sz="1800"/>
          </a:p>
          <a:p>
            <a:pPr marL="457200" lvl="0" indent="-342900" algn="l" rtl="0">
              <a:spcBef>
                <a:spcPts val="0"/>
              </a:spcBef>
              <a:spcAft>
                <a:spcPts val="0"/>
              </a:spcAft>
              <a:buSzPts val="1800"/>
              <a:buChar char="▷"/>
            </a:pPr>
            <a:r>
              <a:rPr lang="en" sz="1800"/>
              <a:t>Retroactive interference</a:t>
            </a:r>
            <a:endParaRPr sz="1800"/>
          </a:p>
          <a:p>
            <a:pPr marL="457200" lvl="0" indent="-342900" algn="l" rtl="0">
              <a:spcBef>
                <a:spcPts val="0"/>
              </a:spcBef>
              <a:spcAft>
                <a:spcPts val="0"/>
              </a:spcAft>
              <a:buSzPts val="1800"/>
              <a:buChar char="▷"/>
            </a:pPr>
            <a:r>
              <a:rPr lang="en" sz="1800"/>
              <a:t>The cocktail party phenomenon</a:t>
            </a:r>
            <a:endParaRPr sz="1800"/>
          </a:p>
          <a:p>
            <a:pPr marL="457200" lvl="0" indent="-342900" algn="l" rtl="0">
              <a:spcBef>
                <a:spcPts val="0"/>
              </a:spcBef>
              <a:spcAft>
                <a:spcPts val="0"/>
              </a:spcAft>
              <a:buSzPts val="1800"/>
              <a:buChar char="▷"/>
            </a:pPr>
            <a:r>
              <a:rPr lang="en" sz="1800"/>
              <a:t>A partial-report procedure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Reminder:</a:t>
            </a:r>
            <a:endParaRPr/>
          </a:p>
        </p:txBody>
      </p:sp>
      <p:pic>
        <p:nvPicPr>
          <p:cNvPr id="129" name="Google Shape;129;p19"/>
          <p:cNvPicPr preferRelativeResize="0"/>
          <p:nvPr/>
        </p:nvPicPr>
        <p:blipFill>
          <a:blip r:embed="rId3">
            <a:alphaModFix/>
          </a:blip>
          <a:stretch>
            <a:fillRect/>
          </a:stretch>
        </p:blipFill>
        <p:spPr>
          <a:xfrm>
            <a:off x="1340700" y="1006851"/>
            <a:ext cx="6462600" cy="385534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1"/>
          <p:cNvSpPr txBox="1">
            <a:spLocks noGrp="1"/>
          </p:cNvSpPr>
          <p:nvPr>
            <p:ph type="body" idx="1"/>
          </p:nvPr>
        </p:nvSpPr>
        <p:spPr>
          <a:xfrm>
            <a:off x="893700" y="1543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According to the model of working memory, which of the following mental tasks should LEAST adversely affect people's driving performance while operating a car along an unfamiliar, winding road?</a:t>
            </a:r>
            <a:endParaRPr sz="1800"/>
          </a:p>
          <a:p>
            <a:pPr marL="457200" lvl="0" indent="-342900" algn="l" rtl="0">
              <a:spcBef>
                <a:spcPts val="600"/>
              </a:spcBef>
              <a:spcAft>
                <a:spcPts val="0"/>
              </a:spcAft>
              <a:buSzPts val="1800"/>
              <a:buChar char="▷"/>
            </a:pPr>
            <a:r>
              <a:rPr lang="en" sz="1800"/>
              <a:t>Trying to imagine how many cabinets are in their kitchen</a:t>
            </a:r>
            <a:endParaRPr sz="1800"/>
          </a:p>
          <a:p>
            <a:pPr marL="457200" lvl="0" indent="-342900" algn="l" rtl="0">
              <a:spcBef>
                <a:spcPts val="0"/>
              </a:spcBef>
              <a:spcAft>
                <a:spcPts val="0"/>
              </a:spcAft>
              <a:buSzPts val="1800"/>
              <a:buChar char="▷"/>
            </a:pPr>
            <a:r>
              <a:rPr lang="en" sz="1800"/>
              <a:t>Trying to remember a map of the area</a:t>
            </a:r>
            <a:endParaRPr sz="1800"/>
          </a:p>
          <a:p>
            <a:pPr marL="457200" lvl="0" indent="-342900" algn="l" rtl="0">
              <a:spcBef>
                <a:spcPts val="0"/>
              </a:spcBef>
              <a:spcAft>
                <a:spcPts val="0"/>
              </a:spcAft>
              <a:buSzPts val="1800"/>
              <a:buChar char="▷"/>
            </a:pPr>
            <a:r>
              <a:rPr lang="en" sz="1800"/>
              <a:t>Trying to remember the definition of a word they just learned</a:t>
            </a:r>
            <a:endParaRPr sz="1800"/>
          </a:p>
          <a:p>
            <a:pPr marL="457200" lvl="0" indent="-342900" algn="l" rtl="0">
              <a:spcBef>
                <a:spcPts val="0"/>
              </a:spcBef>
              <a:spcAft>
                <a:spcPts val="0"/>
              </a:spcAft>
              <a:buSzPts val="1800"/>
              <a:buChar char="▷"/>
            </a:pPr>
            <a:r>
              <a:rPr lang="en" sz="1800"/>
              <a:t>Trying to imagine a portrait from a recent museum exhibit</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Answer Key</a:t>
            </a:r>
            <a:endParaRPr/>
          </a:p>
        </p:txBody>
      </p:sp>
      <p:sp>
        <p:nvSpPr>
          <p:cNvPr id="507" name="Google Shape;507;p8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Information fades w/in 1-2</a:t>
            </a:r>
            <a:endParaRPr/>
          </a:p>
          <a:p>
            <a:pPr marL="0" lvl="0" indent="0" algn="l" rtl="0">
              <a:spcBef>
                <a:spcPts val="600"/>
              </a:spcBef>
              <a:spcAft>
                <a:spcPts val="0"/>
              </a:spcAft>
              <a:buNone/>
            </a:pPr>
            <a:r>
              <a:rPr lang="en"/>
              <a:t>Proactive interf</a:t>
            </a:r>
            <a:endParaRPr/>
          </a:p>
          <a:p>
            <a:pPr marL="0" lvl="0" indent="0" algn="l" rtl="0">
              <a:spcBef>
                <a:spcPts val="600"/>
              </a:spcBef>
              <a:spcAft>
                <a:spcPts val="0"/>
              </a:spcAft>
              <a:buNone/>
            </a:pPr>
            <a:r>
              <a:rPr lang="en"/>
              <a:t>Increase efficiency</a:t>
            </a:r>
            <a:endParaRPr/>
          </a:p>
          <a:p>
            <a:pPr marL="0" lvl="0" indent="0" algn="l" rtl="0">
              <a:spcBef>
                <a:spcPts val="600"/>
              </a:spcBef>
              <a:spcAft>
                <a:spcPts val="0"/>
              </a:spcAft>
              <a:buNone/>
            </a:pPr>
            <a:r>
              <a:rPr lang="en"/>
              <a:t>Retroactive interf</a:t>
            </a:r>
            <a:endParaRPr/>
          </a:p>
          <a:p>
            <a:pPr marL="0" lvl="0" indent="0" algn="l" rtl="0">
              <a:spcBef>
                <a:spcPts val="600"/>
              </a:spcBef>
              <a:spcAft>
                <a:spcPts val="0"/>
              </a:spcAft>
              <a:buNone/>
            </a:pPr>
            <a:r>
              <a:rPr lang="en"/>
              <a:t>Remember definition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Working Memory, Short-Term Memory &amp; More</a:t>
            </a:r>
            <a:endParaRPr/>
          </a:p>
        </p:txBody>
      </p:sp>
      <p:sp>
        <p:nvSpPr>
          <p:cNvPr id="135" name="Google Shape;135;p20"/>
          <p:cNvSpPr txBox="1">
            <a:spLocks noGrp="1"/>
          </p:cNvSpPr>
          <p:nvPr>
            <p:ph type="subTitle" idx="1"/>
          </p:nvPr>
        </p:nvSpPr>
        <p:spPr>
          <a:xfrm>
            <a:off x="551850" y="2840050"/>
            <a:ext cx="79065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working memory &amp; the claims underlying cognitive training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What Is Short Term Memory Loss?</a:t>
            </a:r>
            <a:endParaRPr sz="3000" dirty="0"/>
          </a:p>
        </p:txBody>
      </p:sp>
      <p:pic>
        <p:nvPicPr>
          <p:cNvPr id="2" name="Online Media 1" title="Best of Finding Nemo's Dory (Finding Dory)">
            <a:hlinkClick r:id="" action="ppaction://media"/>
            <a:extLst>
              <a:ext uri="{FF2B5EF4-FFF2-40B4-BE49-F238E27FC236}">
                <a16:creationId xmlns:a16="http://schemas.microsoft.com/office/drawing/2014/main" id="{3665D737-70A2-4316-97CF-DDF476FF9AB1}"/>
              </a:ext>
            </a:extLst>
          </p:cNvPr>
          <p:cNvPicPr>
            <a:picLocks noRot="1" noChangeAspect="1"/>
          </p:cNvPicPr>
          <p:nvPr>
            <a:videoFile r:link="rId1"/>
          </p:nvPr>
        </p:nvPicPr>
        <p:blipFill>
          <a:blip r:embed="rId4"/>
          <a:stretch>
            <a:fillRect/>
          </a:stretch>
        </p:blipFill>
        <p:spPr>
          <a:xfrm>
            <a:off x="1524000" y="1086870"/>
            <a:ext cx="6096000" cy="3429000"/>
          </a:xfrm>
          <a:prstGeom prst="rect">
            <a:avLst/>
          </a:prstGeom>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4134</Words>
  <Application>Microsoft Office PowerPoint</Application>
  <PresentationFormat>On-screen Show (16:9)</PresentationFormat>
  <Paragraphs>487</Paragraphs>
  <Slides>71</Slides>
  <Notes>71</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Noto Sans Symbols</vt:lpstr>
      <vt:lpstr>Arial</vt:lpstr>
      <vt:lpstr>Lato</vt:lpstr>
      <vt:lpstr>Raleway</vt:lpstr>
      <vt:lpstr>Calibri</vt:lpstr>
      <vt:lpstr>Source Sans Pro</vt:lpstr>
      <vt:lpstr>Antonio template</vt:lpstr>
      <vt:lpstr>PSY102: Introduction to Cognitive Psychology Day 10 (05/29/19): Working Memory / Cognitive Training</vt:lpstr>
      <vt:lpstr>Today’s Goals + Agenda</vt:lpstr>
      <vt:lpstr>Pitches, Science Journalism</vt:lpstr>
      <vt:lpstr>How does science journalism happen?</vt:lpstr>
      <vt:lpstr>Contacts with Media &amp; Authorship Details</vt:lpstr>
      <vt:lpstr>Science Communication Pitches</vt:lpstr>
      <vt:lpstr>Reminder:</vt:lpstr>
      <vt:lpstr>Working Memory, Short-Term Memory &amp; More</vt:lpstr>
      <vt:lpstr>What Is Short Term Memory Loss?</vt:lpstr>
      <vt:lpstr>What Is Short Term Memory Loss?</vt:lpstr>
      <vt:lpstr>The Modal Model of Memory</vt:lpstr>
      <vt:lpstr>The Modal Model of Memory</vt:lpstr>
      <vt:lpstr>Sensory Memory</vt:lpstr>
      <vt:lpstr>PowerPoint Presentation</vt:lpstr>
      <vt:lpstr>Sensory Memory: Measuring Capacity &amp; Duration</vt:lpstr>
      <vt:lpstr>Sensory Memory</vt:lpstr>
      <vt:lpstr>Sensory Memory</vt:lpstr>
      <vt:lpstr>Short-Term Memory (STM)</vt:lpstr>
      <vt:lpstr>Demo: Duration of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Short-Term Memory (STM)</vt:lpstr>
      <vt:lpstr>Long-Term Memory (LTM)</vt:lpstr>
      <vt:lpstr>What’s wrong with Dory?</vt:lpstr>
      <vt:lpstr>STM vs. working memory</vt:lpstr>
      <vt:lpstr>PowerPoint Presentation</vt:lpstr>
      <vt:lpstr>Phonological Loop</vt:lpstr>
      <vt:lpstr>Demo: List 1</vt:lpstr>
      <vt:lpstr>Demo</vt:lpstr>
      <vt:lpstr>Demo</vt:lpstr>
      <vt:lpstr>Demo: List 2</vt:lpstr>
      <vt:lpstr>Demo</vt:lpstr>
      <vt:lpstr>Demo</vt:lpstr>
      <vt:lpstr>Demo Debriefing</vt:lpstr>
      <vt:lpstr>Visuospatial sketchpad</vt:lpstr>
      <vt:lpstr>STM vs. working memory Baddeley’s revised model w/ episodic buffer</vt:lpstr>
      <vt:lpstr>Working Memory</vt:lpstr>
      <vt:lpstr>Yin et al. (2019)</vt:lpstr>
      <vt:lpstr>Takeaways</vt:lpstr>
      <vt:lpstr>Brain Training</vt:lpstr>
      <vt:lpstr>Brain Training</vt:lpstr>
      <vt:lpstr>“Brain Training makes you smarter”</vt:lpstr>
      <vt:lpstr>With the two handouts...</vt:lpstr>
      <vt:lpstr>Brain Training: Pro</vt:lpstr>
      <vt:lpstr>Brain Training: Against</vt:lpstr>
      <vt:lpstr>Brain Training: In Sum</vt:lpstr>
      <vt:lpstr>Kable et al. (2017)</vt:lpstr>
      <vt:lpstr>Kable et al. (2017)</vt:lpstr>
      <vt:lpstr>Et Voila</vt:lpstr>
      <vt:lpstr>Today’s Goals + Agenda</vt:lpstr>
      <vt:lpstr>Tomorrow’s Work</vt:lpstr>
      <vt:lpstr>Participation + Minute Paper</vt:lpstr>
      <vt:lpstr>Additional Practice</vt:lpstr>
      <vt:lpstr>PowerPoint Presentation</vt:lpstr>
      <vt:lpstr>PowerPoint Presentation</vt:lpstr>
      <vt:lpstr>PowerPoint Presentation</vt:lpstr>
      <vt:lpstr>PowerPoint Presentation</vt:lpstr>
      <vt:lpstr>PowerPoint Presentation</vt:lpstr>
      <vt:lpstr>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10 (05/29/19): Working Memory / Cognitive Training</dc:title>
  <cp:lastModifiedBy>chbejjani</cp:lastModifiedBy>
  <cp:revision>2</cp:revision>
  <dcterms:modified xsi:type="dcterms:W3CDTF">2019-05-29T16:57:13Z</dcterms:modified>
</cp:coreProperties>
</file>